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7" r:id="rId2"/>
    <p:sldMasterId id="2147483757" r:id="rId3"/>
    <p:sldMasterId id="2147483739" r:id="rId4"/>
  </p:sldMasterIdLst>
  <p:notesMasterIdLst>
    <p:notesMasterId r:id="rId24"/>
  </p:notesMasterIdLst>
  <p:handoutMasterIdLst>
    <p:handoutMasterId r:id="rId25"/>
  </p:handoutMasterIdLst>
  <p:sldIdLst>
    <p:sldId id="280" r:id="rId5"/>
    <p:sldId id="333" r:id="rId6"/>
    <p:sldId id="371" r:id="rId7"/>
    <p:sldId id="372" r:id="rId8"/>
    <p:sldId id="369" r:id="rId9"/>
    <p:sldId id="339" r:id="rId10"/>
    <p:sldId id="337" r:id="rId11"/>
    <p:sldId id="342" r:id="rId12"/>
    <p:sldId id="363" r:id="rId13"/>
    <p:sldId id="341" r:id="rId14"/>
    <p:sldId id="348" r:id="rId15"/>
    <p:sldId id="356" r:id="rId16"/>
    <p:sldId id="350" r:id="rId17"/>
    <p:sldId id="377" r:id="rId18"/>
    <p:sldId id="357" r:id="rId19"/>
    <p:sldId id="360" r:id="rId20"/>
    <p:sldId id="314" r:id="rId21"/>
    <p:sldId id="364" r:id="rId22"/>
    <p:sldId id="284" r:id="rId23"/>
  </p:sldIdLst>
  <p:sldSz cx="12192000" cy="6858000"/>
  <p:notesSz cx="6797675" cy="9926638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ASALE, Alice" initials="BA" lastIdx="8" clrIdx="0">
    <p:extLst>
      <p:ext uri="{19B8F6BF-5375-455C-9EA6-DF929625EA0E}">
        <p15:presenceInfo xmlns:p15="http://schemas.microsoft.com/office/powerpoint/2012/main" userId="BHASALE, Alice" providerId="None"/>
      </p:ext>
    </p:extLst>
  </p:cmAuthor>
  <p:cmAuthor id="2" name="Lisa Gray" initials="LG" lastIdx="35" clrIdx="1">
    <p:extLst>
      <p:ext uri="{19B8F6BF-5375-455C-9EA6-DF929625EA0E}">
        <p15:presenceInfo xmlns:p15="http://schemas.microsoft.com/office/powerpoint/2012/main" userId="S-1-5-21-6776287-205683911-1939875897-429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9EA0"/>
    <a:srgbClr val="006060"/>
    <a:srgbClr val="25B2B5"/>
    <a:srgbClr val="00999E"/>
    <a:srgbClr val="BECB2F"/>
    <a:srgbClr val="005470"/>
    <a:srgbClr val="00AAE2"/>
    <a:srgbClr val="1178A2"/>
    <a:srgbClr val="4472C4"/>
    <a:srgbClr val="007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8" autoAdjust="0"/>
    <p:restoredTop sz="75318" autoAdjust="0"/>
  </p:normalViewPr>
  <p:slideViewPr>
    <p:cSldViewPr>
      <p:cViewPr varScale="1">
        <p:scale>
          <a:sx n="87" d="100"/>
          <a:sy n="87" d="100"/>
        </p:scale>
        <p:origin x="9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E68E32-ECC4-F342-A3BD-7D19DDB048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B8DDD-C490-814F-8FD3-B0730B876C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C03B5-7D07-6142-87B9-5C6E10C52C2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13038-73C6-D94C-94CA-E19DE9DA61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61265-2436-5647-B5C3-1C224B66F6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F9C4A-7916-5F45-8BEC-3646CF416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13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 Regular" panose="020B0603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 Regular" panose="020B0603020202020204" pitchFamily="34" charset="0"/>
              </a:defRPr>
            </a:lvl1pPr>
          </a:lstStyle>
          <a:p>
            <a:fld id="{85A4AFB6-7DEA-42A7-8BC5-503BE8A3E058}" type="datetimeFigureOut">
              <a:rPr lang="en-AU" smtClean="0"/>
              <a:pPr/>
              <a:t>26/04/2021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 Regular" panose="020B0603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 Regular" panose="020B0603020202020204" pitchFamily="34" charset="0"/>
              </a:defRPr>
            </a:lvl1pPr>
          </a:lstStyle>
          <a:p>
            <a:fld id="{97F8EF85-857E-48BB-85B3-3FE552A3C34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422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Trebuchet MS Regular" panose="020B0603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Trebuchet MS Regular" panose="020B0603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Trebuchet MS Regular" panose="020B0603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Trebuchet MS Regular" panose="020B0603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Trebuchet MS Regular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578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0E2F20-7203-4AE4-8567-E73043D81007}" type="slidenum">
              <a:rPr lang="en-AU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AU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4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sz="1200" b="0" i="0" kern="1200" dirty="0">
              <a:solidFill>
                <a:schemeClr val="tx1"/>
              </a:solidFill>
              <a:effectLst/>
              <a:latin typeface="Trebuchet MS Regular" panose="020B0603020202020204" pitchFamily="34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0E2F20-7203-4AE4-8567-E73043D81007}" type="slidenum">
              <a:rPr lang="en-AU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AU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65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9467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457200" eaLnBrk="1" hangingPunct="1">
              <a:spcBef>
                <a:spcPct val="0"/>
              </a:spcBef>
              <a:buFontTx/>
              <a:buChar char="•"/>
              <a:defRPr/>
            </a:pPr>
            <a:endParaRPr lang="en-US" altLang="en-US" sz="1200" dirty="0"/>
          </a:p>
          <a:p>
            <a:pPr marL="171450" indent="-171450" defTabSz="457200" eaLnBrk="1" hangingPunct="1">
              <a:spcBef>
                <a:spcPct val="0"/>
              </a:spcBef>
              <a:buFontTx/>
              <a:buChar char="•"/>
              <a:defRPr/>
            </a:pPr>
            <a:endParaRPr lang="en-US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5026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0" i="0" kern="1200" dirty="0">
              <a:solidFill>
                <a:schemeClr val="tx1"/>
              </a:solidFill>
              <a:effectLst/>
              <a:latin typeface="Trebuchet MS Regular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5882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7621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0867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0131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AU" altLang="en-US" sz="1200" b="1" dirty="0"/>
              <a:t>[possibly add names of panel]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0805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063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69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650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667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209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u="none" strike="noStrike" kern="1200" baseline="0" dirty="0">
              <a:solidFill>
                <a:schemeClr val="tx1"/>
              </a:solidFill>
              <a:latin typeface="Trebuchet MS Regular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275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u="none" strike="noStrike" kern="1200" baseline="0" dirty="0">
              <a:solidFill>
                <a:schemeClr val="tx1"/>
              </a:solidFill>
              <a:latin typeface="Trebuchet MS Regular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36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u="none" strike="noStrike" kern="1200" baseline="0" dirty="0">
              <a:solidFill>
                <a:schemeClr val="tx1"/>
              </a:solidFill>
              <a:latin typeface="Trebuchet MS Regular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4051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EF85-857E-48BB-85B3-3FE552A3C346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761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F78BF0B-2E79-0A43-8DDC-34ACFCC7A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269" y="3034237"/>
            <a:ext cx="6692900" cy="510879"/>
          </a:xfrm>
        </p:spPr>
        <p:txBody>
          <a:bodyPr/>
          <a:lstStyle>
            <a:lvl1pPr>
              <a:buNone/>
              <a:defRPr sz="2400" baseline="0"/>
            </a:lvl1pPr>
          </a:lstStyle>
          <a:p>
            <a:pPr lvl="0"/>
            <a:r>
              <a:rPr lang="en-US" dirty="0"/>
              <a:t>Your name | Your role | Company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2F789E-F384-7340-B3E9-814DA08F1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1369333"/>
            <a:ext cx="10630469" cy="1664903"/>
          </a:xfrm>
        </p:spPr>
        <p:txBody>
          <a:bodyPr>
            <a:noAutofit/>
          </a:bodyPr>
          <a:lstStyle>
            <a:lvl1pPr>
              <a:defRPr sz="4000">
                <a:solidFill>
                  <a:srgbClr val="004443"/>
                </a:solidFill>
              </a:defRPr>
            </a:lvl1pPr>
          </a:lstStyle>
          <a:p>
            <a:r>
              <a:rPr lang="en-GB" dirty="0"/>
              <a:t>Name of your presentation here, try and keep it to two lines if possible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8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F78BF0B-2E79-0A43-8DDC-34ACFCC7A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269" y="3034237"/>
            <a:ext cx="6692900" cy="510879"/>
          </a:xfrm>
        </p:spPr>
        <p:txBody>
          <a:bodyPr/>
          <a:lstStyle>
            <a:lvl1pPr>
              <a:buNone/>
              <a:defRPr sz="2400" baseline="0"/>
            </a:lvl1pPr>
          </a:lstStyle>
          <a:p>
            <a:pPr lvl="0"/>
            <a:r>
              <a:rPr lang="en-US" dirty="0"/>
              <a:t>Your name | Your role | Company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2F789E-F384-7340-B3E9-814DA08F1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1369333"/>
            <a:ext cx="10630469" cy="166490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Name of your presentation here, try and keep it to two lines if possible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0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4D65-EA88-9A4A-95AE-DF0D87CA8C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4"/>
            <a:ext cx="9144000" cy="1722437"/>
          </a:xfrm>
        </p:spPr>
        <p:txBody>
          <a:bodyPr anchor="b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break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F2F94-9F39-6046-890B-3E8BA94DF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6058"/>
            <a:ext cx="9144000" cy="215174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9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A52C-A86F-CC42-8975-53372898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A72BC-7981-3E4E-A189-DA80F22D9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9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ight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2C98-D995-5340-BE15-82091FA1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E05C4-E784-5143-A5A5-E83A3A435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8481"/>
            <a:ext cx="5181600" cy="435133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D191B-A3F5-6C44-AD71-5CF7D9C79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8481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21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content two columns and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5ADE5-B518-414F-ADA2-5A2F3EE1E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349" y="185435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67188-9D42-774A-9C6A-DC50467D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349" y="2787991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F94A8-51D3-EE44-9BB4-9EB8A90E0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543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10255-88FE-9A49-9A53-CB73100F6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87991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6CB635-2B91-1549-9585-17284AA2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2" y="902153"/>
            <a:ext cx="1063046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2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06CB635-2B91-1549-9585-17284AA24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1144640"/>
            <a:ext cx="10630469" cy="1325563"/>
          </a:xfrm>
        </p:spPr>
        <p:txBody>
          <a:bodyPr/>
          <a:lstStyle/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19EA63-986F-BF42-B169-380E69172175}"/>
              </a:ext>
            </a:extLst>
          </p:cNvPr>
          <p:cNvSpPr/>
          <p:nvPr userDrawn="1"/>
        </p:nvSpPr>
        <p:spPr>
          <a:xfrm>
            <a:off x="723331" y="2598005"/>
            <a:ext cx="10187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details here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02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144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226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564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F78BF0B-2E79-0A43-8DDC-34ACFCC7A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269" y="3034237"/>
            <a:ext cx="6692900" cy="510879"/>
          </a:xfrm>
        </p:spPr>
        <p:txBody>
          <a:bodyPr/>
          <a:lstStyle>
            <a:lvl1pPr>
              <a:buNone/>
              <a:defRPr sz="2400" baseline="0"/>
            </a:lvl1pPr>
          </a:lstStyle>
          <a:p>
            <a:pPr lvl="0"/>
            <a:r>
              <a:rPr lang="en-US" dirty="0"/>
              <a:t>Your name | Your role | Company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2F789E-F384-7340-B3E9-814DA08F1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1369333"/>
            <a:ext cx="10630469" cy="166490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Name of your presentation here, try and keep it to two lines if possible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4D65-EA88-9A4A-95AE-DF0D87CA8C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4"/>
            <a:ext cx="9144000" cy="1722437"/>
          </a:xfrm>
        </p:spPr>
        <p:txBody>
          <a:bodyPr anchor="b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break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F2F94-9F39-6046-890B-3E8BA94DF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6058"/>
            <a:ext cx="9144000" cy="215174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79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4D65-EA88-9A4A-95AE-DF0D87CA8C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4"/>
            <a:ext cx="9144000" cy="1722437"/>
          </a:xfrm>
        </p:spPr>
        <p:txBody>
          <a:bodyPr anchor="b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break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F2F94-9F39-6046-890B-3E8BA94DF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6058"/>
            <a:ext cx="9144000" cy="215174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37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A52C-A86F-CC42-8975-53372898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A72BC-7981-3E4E-A189-DA80F22D9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69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ight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2C98-D995-5340-BE15-82091FA1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E05C4-E784-5143-A5A5-E83A3A435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8481"/>
            <a:ext cx="5181600" cy="435133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D191B-A3F5-6C44-AD71-5CF7D9C79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8481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44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content two columns and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5ADE5-B518-414F-ADA2-5A2F3EE1E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349" y="185435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67188-9D42-774A-9C6A-DC50467D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349" y="2787991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F94A8-51D3-EE44-9BB4-9EB8A90E0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543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10255-88FE-9A49-9A53-CB73100F6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87991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6CB635-2B91-1549-9585-17284AA2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2" y="902153"/>
            <a:ext cx="1063046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77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06CB635-2B91-1549-9585-17284AA24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1144640"/>
            <a:ext cx="10630469" cy="1325563"/>
          </a:xfrm>
        </p:spPr>
        <p:txBody>
          <a:bodyPr/>
          <a:lstStyle/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19EA63-986F-BF42-B169-380E69172175}"/>
              </a:ext>
            </a:extLst>
          </p:cNvPr>
          <p:cNvSpPr/>
          <p:nvPr userDrawn="1"/>
        </p:nvSpPr>
        <p:spPr>
          <a:xfrm>
            <a:off x="723331" y="2598005"/>
            <a:ext cx="10187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details here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6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475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092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22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A52C-A86F-CC42-8975-53372898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A72BC-7981-3E4E-A189-DA80F22D9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7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ight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2C98-D995-5340-BE15-82091FA1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E05C4-E784-5143-A5A5-E83A3A435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8481"/>
            <a:ext cx="5181600" cy="435133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D191B-A3F5-6C44-AD71-5CF7D9C79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8481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6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content two columns and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5ADE5-B518-414F-ADA2-5A2F3EE1E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349" y="185435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67188-9D42-774A-9C6A-DC50467D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349" y="2787991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F94A8-51D3-EE44-9BB4-9EB8A90E0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543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10255-88FE-9A49-9A53-CB73100F6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87991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6CB635-2B91-1549-9585-17284AA2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2" y="902153"/>
            <a:ext cx="1063046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06CB635-2B91-1549-9585-17284AA24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1144640"/>
            <a:ext cx="10630469" cy="1325563"/>
          </a:xfrm>
        </p:spPr>
        <p:txBody>
          <a:bodyPr/>
          <a:lstStyle/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19EA63-986F-BF42-B169-380E69172175}"/>
              </a:ext>
            </a:extLst>
          </p:cNvPr>
          <p:cNvSpPr/>
          <p:nvPr userDrawn="1"/>
        </p:nvSpPr>
        <p:spPr>
          <a:xfrm>
            <a:off x="723331" y="2598005"/>
            <a:ext cx="10187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details here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49" y="6056015"/>
            <a:ext cx="1485219" cy="14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1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679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87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F3A48-7E55-F048-9A52-E6DF1BF8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2" y="1369333"/>
            <a:ext cx="10630469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6B527-A984-A842-81EC-2FDFBE931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332" y="2206171"/>
            <a:ext cx="10630469" cy="397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E5AAF-3D32-C147-9098-7340F73B419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8822" y="297543"/>
            <a:ext cx="3503073" cy="383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AC60BC-CE2C-AB43-AAC5-A55AB12F622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35679" y="191181"/>
            <a:ext cx="1587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1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4443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BCF074-9080-6D40-8827-453204D692DC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009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F3A48-7E55-F048-9A52-E6DF1BF8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2" y="1369333"/>
            <a:ext cx="10630469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6B527-A984-A842-81EC-2FDFBE931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332" y="2206171"/>
            <a:ext cx="10630469" cy="397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E5AAF-3D32-C147-9098-7340F73B419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8822" y="297543"/>
            <a:ext cx="3503073" cy="383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AC60BC-CE2C-AB43-AAC5-A55AB12F622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35679" y="191181"/>
            <a:ext cx="1587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BCF074-9080-6D40-8827-453204D692DC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006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F3A48-7E55-F048-9A52-E6DF1BF8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2" y="1369333"/>
            <a:ext cx="10630469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6B527-A984-A842-81EC-2FDFBE931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332" y="2206171"/>
            <a:ext cx="10630469" cy="397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E5AAF-3D32-C147-9098-7340F73B419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8822" y="297543"/>
            <a:ext cx="3503073" cy="383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AC60BC-CE2C-AB43-AAC5-A55AB12F622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35679" y="191181"/>
            <a:ext cx="1587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6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FA891D0-5851-D049-B4C9-F2068F55F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0172" y="960895"/>
            <a:ext cx="4871656" cy="3966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5059C-050A-1C46-B17B-F468D830B3EA}"/>
              </a:ext>
            </a:extLst>
          </p:cNvPr>
          <p:cNvSpPr txBox="1"/>
          <p:nvPr userDrawn="1"/>
        </p:nvSpPr>
        <p:spPr>
          <a:xfrm>
            <a:off x="0" y="563625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957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safetyandquality.gov.au/ tbc</a:t>
            </a:r>
          </a:p>
        </p:txBody>
      </p:sp>
    </p:spTree>
    <p:extLst>
      <p:ext uri="{BB962C8B-B14F-4D97-AF65-F5344CB8AC3E}">
        <p14:creationId xmlns:p14="http://schemas.microsoft.com/office/powerpoint/2010/main" val="11757776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334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0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1E874E-0DB4-FA44-B05E-6D261727A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8844" y="-4131840"/>
            <a:ext cx="8068076" cy="1141708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6133862-27FD-394C-AC99-295B846BC5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0044" y="2708920"/>
            <a:ext cx="10631487" cy="16637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Launch of the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Third and Fourth Degree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Perineal Tears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Clinical Care Standard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sz="2400" b="0" dirty="0">
                <a:solidFill>
                  <a:schemeClr val="bg1"/>
                </a:solidFill>
              </a:rPr>
              <a:t/>
            </a:r>
            <a:br>
              <a:rPr lang="en-US" sz="2400" b="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21 APRIL 2021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0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7" b="100000" l="0" r="93588">
                        <a14:foregroundMark x1="68855" y1="14210" x2="65038" y2="2664"/>
                        <a14:foregroundMark x1="65038" y1="2664" x2="63359" y2="14210"/>
                        <a14:foregroundMark x1="9313" y1="30728" x2="611" y2="46181"/>
                        <a14:foregroundMark x1="611" y1="46181" x2="7634" y2="57549"/>
                        <a14:foregroundMark x1="7634" y1="57549" x2="8244" y2="70160"/>
                        <a14:foregroundMark x1="8244" y1="70160" x2="15267" y2="70693"/>
                        <a14:foregroundMark x1="68092" y1="88988" x2="78779" y2="86323"/>
                        <a14:foregroundMark x1="78779" y1="86323" x2="76031" y2="98579"/>
                        <a14:foregroundMark x1="76031" y1="98579" x2="67786" y2="90409"/>
                        <a14:foregroundMark x1="67786" y1="90409" x2="67786" y2="90409"/>
                        <a14:foregroundMark x1="71298" y1="94494" x2="76947" y2="99822"/>
                        <a14:foregroundMark x1="80763" y1="90231" x2="80153" y2="99822"/>
                        <a14:foregroundMark x1="80916" y1="90231" x2="75267" y2="83126"/>
                        <a14:foregroundMark x1="78015" y1="76199" x2="88855" y2="75311"/>
                        <a14:foregroundMark x1="88855" y1="75311" x2="94046" y2="64298"/>
                        <a14:foregroundMark x1="94046" y1="64298" x2="95267" y2="50799"/>
                        <a14:foregroundMark x1="95267" y1="50799" x2="92214" y2="38899"/>
                        <a14:foregroundMark x1="92214" y1="38899" x2="82748" y2="39432"/>
                        <a14:foregroundMark x1="90229" y1="47780" x2="90229" y2="60746"/>
                        <a14:foregroundMark x1="90229" y1="60746" x2="85649" y2="72114"/>
                        <a14:foregroundMark x1="85649" y1="72114" x2="93740" y2="48135"/>
                        <a14:foregroundMark x1="93740" y1="48135" x2="90534" y2="48313"/>
                        <a14:foregroundMark x1="73588" y1="55062" x2="62137" y2="55595"/>
                        <a14:foregroundMark x1="62137" y1="55595" x2="66870" y2="62522"/>
                        <a14:foregroundMark x1="74504" y1="65719" x2="78321" y2="66075"/>
                        <a14:foregroundMark x1="36183" y1="62877" x2="59084" y2="82416"/>
                        <a14:foregroundMark x1="59084" y1="82416" x2="69771" y2="83481"/>
                        <a14:foregroundMark x1="69771" y1="83481" x2="74809" y2="82238"/>
                        <a14:foregroundMark x1="38626" y1="62522" x2="59084" y2="75311"/>
                        <a14:foregroundMark x1="59084" y1="75311" x2="59084" y2="75311"/>
                        <a14:foregroundMark x1="55115" y1="73002" x2="51145" y2="69272"/>
                        <a14:foregroundMark x1="57557" y1="83481" x2="68397" y2="83304"/>
                        <a14:foregroundMark x1="68397" y1="83304" x2="68550" y2="83126"/>
                        <a14:foregroundMark x1="68855" y1="83126" x2="58626" y2="82593"/>
                        <a14:foregroundMark x1="16489" y1="73890" x2="5344" y2="74245"/>
                        <a14:foregroundMark x1="5344" y1="74245" x2="1527" y2="35346"/>
                        <a14:foregroundMark x1="1527" y1="35346" x2="7328" y2="24334"/>
                        <a14:foregroundMark x1="7328" y1="24334" x2="11756" y2="34458"/>
                        <a14:foregroundMark x1="4275" y1="59147" x2="7023" y2="66075"/>
                        <a14:foregroundMark x1="6565" y1="65719" x2="5496" y2="59147"/>
                        <a14:foregroundMark x1="4580" y1="63410" x2="3817" y2="60568"/>
                        <a14:foregroundMark x1="74351" y1="81528" x2="80916" y2="88099"/>
                        <a14:foregroundMark x1="70076" y1="94849" x2="77099" y2="98934"/>
                        <a14:foregroundMark x1="71450" y1="96980" x2="76947" y2="98934"/>
                        <a14:foregroundMark x1="48550" y1="74423" x2="48397" y2="74423"/>
                        <a14:foregroundMark x1="48397" y1="74423" x2="52061" y2="76377"/>
                        <a14:foregroundMark x1="61221" y1="20959" x2="44275" y2="4618"/>
                        <a14:foregroundMark x1="44275" y1="4618" x2="33435" y2="7638"/>
                        <a14:foregroundMark x1="33435" y1="7638" x2="31298" y2="13677"/>
                        <a14:foregroundMark x1="30687" y1="12789" x2="37557" y2="3020"/>
                        <a14:foregroundMark x1="37557" y1="3020" x2="49924" y2="4973"/>
                        <a14:foregroundMark x1="49924" y1="4973" x2="58168" y2="13321"/>
                        <a14:foregroundMark x1="58168" y1="13321" x2="60305" y2="20426"/>
                        <a14:foregroundMark x1="38168" y1="9059" x2="34809" y2="7993"/>
                        <a14:foregroundMark x1="49924" y1="5684" x2="53435" y2="9591"/>
                        <a14:foregroundMark x1="53435" y1="9414" x2="46565" y2="5684"/>
                        <a14:foregroundMark x1="2595" y1="58437" x2="1374" y2="58437"/>
                        <a14:foregroundMark x1="0" y1="59147" x2="2595" y2="62877"/>
                        <a14:foregroundMark x1="22290" y1="18828" x2="35878" y2="6394"/>
                        <a14:foregroundMark x1="93130" y1="66785" x2="85649" y2="94139"/>
                        <a14:foregroundMark x1="85496" y1="94139" x2="82443" y2="99822"/>
                        <a14:foregroundMark x1="78321" y1="76732" x2="79084" y2="9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9736" y="84301"/>
            <a:ext cx="7776864" cy="668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96365C6-4805-6343-A038-8614306BA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360" y="401111"/>
            <a:ext cx="2978448" cy="302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>
          <a:xfrm>
            <a:off x="695400" y="5901903"/>
            <a:ext cx="6786488" cy="479425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r>
              <a:rPr lang="en-AU" altLang="en-US" sz="2800" dirty="0">
                <a:solidFill>
                  <a:srgbClr val="006060"/>
                </a:solidFill>
              </a:rPr>
              <a:t>Second Atlas of Healthcare Variation (2017)</a:t>
            </a:r>
            <a:endParaRPr lang="en-AU" altLang="en-US" sz="2800" b="0" dirty="0">
              <a:solidFill>
                <a:srgbClr val="0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7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id="{10CB391D-67BC-5C47-AB26-F6E963940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7" b="100000" l="0" r="93588">
                        <a14:foregroundMark x1="68855" y1="14210" x2="65038" y2="2664"/>
                        <a14:foregroundMark x1="65038" y1="2664" x2="63359" y2="14210"/>
                        <a14:foregroundMark x1="9313" y1="30728" x2="611" y2="46181"/>
                        <a14:foregroundMark x1="611" y1="46181" x2="7634" y2="57549"/>
                        <a14:foregroundMark x1="7634" y1="57549" x2="8244" y2="70160"/>
                        <a14:foregroundMark x1="8244" y1="70160" x2="15267" y2="70693"/>
                        <a14:foregroundMark x1="68092" y1="88988" x2="78779" y2="86323"/>
                        <a14:foregroundMark x1="78779" y1="86323" x2="76031" y2="98579"/>
                        <a14:foregroundMark x1="76031" y1="98579" x2="67786" y2="90409"/>
                        <a14:foregroundMark x1="67786" y1="90409" x2="67786" y2="90409"/>
                        <a14:foregroundMark x1="71298" y1="94494" x2="76947" y2="99822"/>
                        <a14:foregroundMark x1="80763" y1="90231" x2="80153" y2="99822"/>
                        <a14:foregroundMark x1="80916" y1="90231" x2="75267" y2="83126"/>
                        <a14:foregroundMark x1="78015" y1="76199" x2="88855" y2="75311"/>
                        <a14:foregroundMark x1="88855" y1="75311" x2="94046" y2="64298"/>
                        <a14:foregroundMark x1="94046" y1="64298" x2="95267" y2="50799"/>
                        <a14:foregroundMark x1="95267" y1="50799" x2="92214" y2="38899"/>
                        <a14:foregroundMark x1="92214" y1="38899" x2="82748" y2="39432"/>
                        <a14:foregroundMark x1="90229" y1="47780" x2="90229" y2="60746"/>
                        <a14:foregroundMark x1="90229" y1="60746" x2="85649" y2="72114"/>
                        <a14:foregroundMark x1="85649" y1="72114" x2="93740" y2="48135"/>
                        <a14:foregroundMark x1="93740" y1="48135" x2="90534" y2="48313"/>
                        <a14:foregroundMark x1="73588" y1="55062" x2="62137" y2="55595"/>
                        <a14:foregroundMark x1="62137" y1="55595" x2="66870" y2="62522"/>
                        <a14:foregroundMark x1="74504" y1="65719" x2="78321" y2="66075"/>
                        <a14:foregroundMark x1="36183" y1="62877" x2="59084" y2="82416"/>
                        <a14:foregroundMark x1="59084" y1="82416" x2="69771" y2="83481"/>
                        <a14:foregroundMark x1="69771" y1="83481" x2="74809" y2="82238"/>
                        <a14:foregroundMark x1="38626" y1="62522" x2="59084" y2="75311"/>
                        <a14:foregroundMark x1="59084" y1="75311" x2="59084" y2="75311"/>
                        <a14:foregroundMark x1="55115" y1="73002" x2="51145" y2="69272"/>
                        <a14:foregroundMark x1="57557" y1="83481" x2="68397" y2="83304"/>
                        <a14:foregroundMark x1="68397" y1="83304" x2="68550" y2="83126"/>
                        <a14:foregroundMark x1="68855" y1="83126" x2="58626" y2="82593"/>
                        <a14:foregroundMark x1="16489" y1="73890" x2="5344" y2="74245"/>
                        <a14:foregroundMark x1="5344" y1="74245" x2="1527" y2="35346"/>
                        <a14:foregroundMark x1="1527" y1="35346" x2="7328" y2="24334"/>
                        <a14:foregroundMark x1="7328" y1="24334" x2="11756" y2="34458"/>
                        <a14:foregroundMark x1="4275" y1="59147" x2="7023" y2="66075"/>
                        <a14:foregroundMark x1="6565" y1="65719" x2="5496" y2="59147"/>
                        <a14:foregroundMark x1="4580" y1="63410" x2="3817" y2="60568"/>
                        <a14:foregroundMark x1="74351" y1="81528" x2="80916" y2="88099"/>
                        <a14:foregroundMark x1="70076" y1="94849" x2="77099" y2="98934"/>
                        <a14:foregroundMark x1="71450" y1="96980" x2="76947" y2="98934"/>
                        <a14:foregroundMark x1="48550" y1="74423" x2="48397" y2="74423"/>
                        <a14:foregroundMark x1="48397" y1="74423" x2="52061" y2="76377"/>
                        <a14:foregroundMark x1="61221" y1="20959" x2="44275" y2="4618"/>
                        <a14:foregroundMark x1="44275" y1="4618" x2="33435" y2="7638"/>
                        <a14:foregroundMark x1="33435" y1="7638" x2="31298" y2="13677"/>
                        <a14:foregroundMark x1="30687" y1="12789" x2="37557" y2="3020"/>
                        <a14:foregroundMark x1="37557" y1="3020" x2="49924" y2="4973"/>
                        <a14:foregroundMark x1="49924" y1="4973" x2="58168" y2="13321"/>
                        <a14:foregroundMark x1="58168" y1="13321" x2="60305" y2="20426"/>
                        <a14:foregroundMark x1="38168" y1="9059" x2="34809" y2="7993"/>
                        <a14:foregroundMark x1="49924" y1="5684" x2="53435" y2="9591"/>
                        <a14:foregroundMark x1="53435" y1="9414" x2="46565" y2="5684"/>
                        <a14:foregroundMark x1="2595" y1="58437" x2="1374" y2="58437"/>
                        <a14:foregroundMark x1="0" y1="59147" x2="2595" y2="62877"/>
                        <a14:foregroundMark x1="22290" y1="18828" x2="35878" y2="6394"/>
                        <a14:foregroundMark x1="93130" y1="66785" x2="85649" y2="94139"/>
                        <a14:foregroundMark x1="85496" y1="94139" x2="82443" y2="99822"/>
                        <a14:foregroundMark x1="78321" y1="76732" x2="79084" y2="9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9736" y="84301"/>
            <a:ext cx="7776864" cy="668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F054-6876-1C4E-8395-03AD30B4F8FC}"/>
              </a:ext>
            </a:extLst>
          </p:cNvPr>
          <p:cNvGrpSpPr/>
          <p:nvPr/>
        </p:nvGrpSpPr>
        <p:grpSpPr>
          <a:xfrm>
            <a:off x="4360032" y="849225"/>
            <a:ext cx="5414429" cy="5184576"/>
            <a:chOff x="3282978" y="915566"/>
            <a:chExt cx="4060822" cy="3888432"/>
          </a:xfrm>
        </p:grpSpPr>
        <p:pic>
          <p:nvPicPr>
            <p:cNvPr id="3" name="Picture 2" descr="Shape, arrow&#10;&#10;Description automatically generated">
              <a:extLst>
                <a:ext uri="{FF2B5EF4-FFF2-40B4-BE49-F238E27FC236}">
                  <a16:creationId xmlns:a16="http://schemas.microsoft.com/office/drawing/2014/main" id="{84621069-526B-0144-A881-78E7251E3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62" b="94444" l="9853" r="92794">
                          <a14:foregroundMark x1="80000" y1="10386" x2="72059" y2="23430"/>
                          <a14:foregroundMark x1="72059" y1="23430" x2="83676" y2="25604"/>
                          <a14:foregroundMark x1="83676" y1="25604" x2="80735" y2="11594"/>
                          <a14:foregroundMark x1="81912" y1="6522" x2="81765" y2="25845"/>
                          <a14:foregroundMark x1="81765" y1="25845" x2="78824" y2="43961"/>
                          <a14:foregroundMark x1="78824" y1="43961" x2="85441" y2="28019"/>
                          <a14:foregroundMark x1="85441" y1="28019" x2="93235" y2="24879"/>
                          <a14:foregroundMark x1="9853" y1="67150" x2="20882" y2="67391"/>
                          <a14:foregroundMark x1="20882" y1="67391" x2="28824" y2="80676"/>
                          <a14:foregroundMark x1="28824" y1="80676" x2="16618" y2="76812"/>
                          <a14:foregroundMark x1="16618" y1="76812" x2="11176" y2="68357"/>
                          <a14:foregroundMark x1="33824" y1="89372" x2="33529" y2="90821"/>
                          <a14:foregroundMark x1="47794" y1="94928" x2="58824" y2="92512"/>
                          <a14:foregroundMark x1="58824" y1="92512" x2="48529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2978" y="2384255"/>
              <a:ext cx="3305246" cy="241974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C138856-BA88-6D49-A044-E0F7511E38EF}"/>
                </a:ext>
              </a:extLst>
            </p:cNvPr>
            <p:cNvGrpSpPr/>
            <p:nvPr/>
          </p:nvGrpSpPr>
          <p:grpSpPr>
            <a:xfrm>
              <a:off x="4895528" y="915566"/>
              <a:ext cx="2448272" cy="1567747"/>
              <a:chOff x="2987824" y="1346060"/>
              <a:chExt cx="2448272" cy="156774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33062D7-D2EF-5D4F-97AD-2198246DD8E8}"/>
                  </a:ext>
                </a:extLst>
              </p:cNvPr>
              <p:cNvSpPr/>
              <p:nvPr/>
            </p:nvSpPr>
            <p:spPr>
              <a:xfrm>
                <a:off x="3374513" y="1346060"/>
                <a:ext cx="1568192" cy="1567747"/>
              </a:xfrm>
              <a:prstGeom prst="ellipse">
                <a:avLst/>
              </a:prstGeom>
              <a:solidFill>
                <a:srgbClr val="1178A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highlight>
                    <a:srgbClr val="1178A2"/>
                  </a:highlight>
                </a:endParaRPr>
              </a:p>
            </p:txBody>
          </p:sp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4BFF868B-E0D9-6046-B713-E97F20132F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7824" y="2093119"/>
                <a:ext cx="2448272" cy="45714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ppleSymbols" panose="02000000000000000000" pitchFamily="2" charset="-79"/>
                  <a:buChar char="⎻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Trebuchet MS Regular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AU" sz="1867" b="1" dirty="0">
                    <a:solidFill>
                      <a:schemeClr val="bg1"/>
                    </a:solidFill>
                  </a:rPr>
                  <a:t>in every </a:t>
                </a:r>
                <a:br>
                  <a:rPr lang="en-AU" sz="1867" b="1" dirty="0">
                    <a:solidFill>
                      <a:schemeClr val="bg1"/>
                    </a:solidFill>
                  </a:rPr>
                </a:br>
                <a:r>
                  <a:rPr lang="en-AU" sz="1867" b="1" dirty="0">
                    <a:solidFill>
                      <a:schemeClr val="bg1"/>
                    </a:solidFill>
                  </a:rPr>
                  <a:t>1,000 women</a:t>
                </a:r>
              </a:p>
            </p:txBody>
          </p:sp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7C039FBC-8825-4343-9808-13ECDC8E7E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3172" y="1497513"/>
                <a:ext cx="1440159" cy="817147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ppleSymbols" panose="02000000000000000000" pitchFamily="2" charset="-79"/>
                  <a:buChar char="⎻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Trebuchet MS Regular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AU" sz="7200" b="1" spc="-667" dirty="0">
                    <a:solidFill>
                      <a:schemeClr val="bg1"/>
                    </a:solidFill>
                  </a:rPr>
                  <a:t>71</a:t>
                </a:r>
              </a:p>
            </p:txBody>
          </p:sp>
        </p:grp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08BE07D6-7A6E-964C-A8A0-7D5C28374C54}"/>
                </a:ext>
              </a:extLst>
            </p:cNvPr>
            <p:cNvSpPr txBox="1">
              <a:spLocks/>
            </p:cNvSpPr>
            <p:nvPr/>
          </p:nvSpPr>
          <p:spPr>
            <a:xfrm>
              <a:off x="3382067" y="3361862"/>
              <a:ext cx="973909" cy="4016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ppleSymbols" panose="02000000000000000000" pitchFamily="2" charset="-79"/>
                <a:buChar char="⎻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AU" sz="3200" b="1" dirty="0">
                  <a:solidFill>
                    <a:srgbClr val="005470"/>
                  </a:solidFill>
                </a:rPr>
                <a:t>6</a:t>
              </a: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AA088C26-92B2-3D4A-BFA7-B80C63C12E9B}"/>
                </a:ext>
              </a:extLst>
            </p:cNvPr>
            <p:cNvSpPr txBox="1">
              <a:spLocks/>
            </p:cNvSpPr>
            <p:nvPr/>
          </p:nvSpPr>
          <p:spPr>
            <a:xfrm>
              <a:off x="3382067" y="3642578"/>
              <a:ext cx="973909" cy="346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ppleSymbols" panose="02000000000000000000" pitchFamily="2" charset="-79"/>
                <a:buChar char="⎻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AU" sz="1333" b="1" dirty="0">
                  <a:solidFill>
                    <a:srgbClr val="005470"/>
                  </a:solidFill>
                </a:rPr>
                <a:t>in every </a:t>
              </a:r>
              <a:br>
                <a:rPr lang="en-AU" sz="1333" b="1" dirty="0">
                  <a:solidFill>
                    <a:srgbClr val="005470"/>
                  </a:solidFill>
                </a:rPr>
              </a:br>
              <a:r>
                <a:rPr lang="en-AU" sz="1333" b="1" dirty="0">
                  <a:solidFill>
                    <a:srgbClr val="005470"/>
                  </a:solidFill>
                </a:rPr>
                <a:t>1,000 women</a:t>
              </a:r>
            </a:p>
          </p:txBody>
        </p: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4B6CE702-6FD4-0C4D-881B-EF2D9607B8C9}"/>
              </a:ext>
            </a:extLst>
          </p:cNvPr>
          <p:cNvSpPr txBox="1">
            <a:spLocks/>
          </p:cNvSpPr>
          <p:nvPr/>
        </p:nvSpPr>
        <p:spPr>
          <a:xfrm>
            <a:off x="1055440" y="2636912"/>
            <a:ext cx="4370421" cy="208672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baseline="0" dirty="0">
                <a:solidFill>
                  <a:srgbClr val="1178A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4800" u="sng" dirty="0"/>
              <a:t>12-fold</a:t>
            </a:r>
            <a:r>
              <a:rPr lang="en-AU" sz="4800" dirty="0"/>
              <a:t> variation nationally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CE79BB7-E301-BE40-8D2F-7D62724101D7}"/>
              </a:ext>
            </a:extLst>
          </p:cNvPr>
          <p:cNvSpPr txBox="1">
            <a:spLocks/>
          </p:cNvSpPr>
          <p:nvPr/>
        </p:nvSpPr>
        <p:spPr>
          <a:xfrm>
            <a:off x="695400" y="5901903"/>
            <a:ext cx="6786488" cy="479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44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altLang="en-US" sz="2800" dirty="0">
                <a:solidFill>
                  <a:srgbClr val="006060">
                    <a:alpha val="14000"/>
                  </a:srgbClr>
                </a:solidFill>
              </a:rPr>
              <a:t>Second Atlas of Healthcare Variation (2017)</a:t>
            </a:r>
            <a:endParaRPr lang="en-AU" altLang="en-US" sz="2800" b="0" dirty="0">
              <a:solidFill>
                <a:srgbClr val="006060">
                  <a:alpha val="14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1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9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47A9658-5162-E64B-A1BE-3F9D85A3568F}"/>
              </a:ext>
            </a:extLst>
          </p:cNvPr>
          <p:cNvSpPr txBox="1">
            <a:spLocks/>
          </p:cNvSpPr>
          <p:nvPr/>
        </p:nvSpPr>
        <p:spPr>
          <a:xfrm>
            <a:off x="4511824" y="2432317"/>
            <a:ext cx="7404496" cy="208672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Third and Fourth Degree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Perineal Tears 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Clinical Care Standard</a:t>
            </a:r>
            <a:endParaRPr lang="en-AU" sz="48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E8D87-9A70-7348-9E5D-F35DCAA59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72776">
            <a:off x="345325" y="799200"/>
            <a:ext cx="3805152" cy="5378376"/>
          </a:xfrm>
          <a:prstGeom prst="rect">
            <a:avLst/>
          </a:prstGeom>
          <a:effectLst>
            <a:outerShdw blurRad="50800" dist="292100" dir="8040000" sx="99000" sy="99000" algn="ctr" rotWithShape="0">
              <a:srgbClr val="006060">
                <a:alpha val="5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48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705C32-DECB-5043-ACBD-837ABAB6EC13}"/>
              </a:ext>
            </a:extLst>
          </p:cNvPr>
          <p:cNvSpPr/>
          <p:nvPr/>
        </p:nvSpPr>
        <p:spPr>
          <a:xfrm>
            <a:off x="4079776" y="3342657"/>
            <a:ext cx="1440160" cy="1792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47A9658-5162-E64B-A1BE-3F9D85A3568F}"/>
              </a:ext>
            </a:extLst>
          </p:cNvPr>
          <p:cNvSpPr txBox="1">
            <a:spLocks/>
          </p:cNvSpPr>
          <p:nvPr/>
        </p:nvSpPr>
        <p:spPr>
          <a:xfrm>
            <a:off x="4260123" y="2660916"/>
            <a:ext cx="7404496" cy="230422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AU" dirty="0"/>
              <a:t>Support the delivery of evidence-based care</a:t>
            </a:r>
          </a:p>
          <a:p>
            <a:pPr>
              <a:buFont typeface="Wingdings" pitchFamily="2" charset="2"/>
              <a:buChar char="ü"/>
            </a:pPr>
            <a:r>
              <a:rPr lang="en-AU" dirty="0"/>
              <a:t>Focus on high-priority areas of quality improvement</a:t>
            </a:r>
          </a:p>
          <a:p>
            <a:pPr>
              <a:buFont typeface="Wingdings" pitchFamily="2" charset="2"/>
              <a:buChar char="ü"/>
            </a:pPr>
            <a:r>
              <a:rPr lang="en-AU" dirty="0"/>
              <a:t>Address areas of unwarranted variation</a:t>
            </a:r>
          </a:p>
          <a:p>
            <a:pPr>
              <a:buFont typeface="Wingdings" pitchFamily="2" charset="2"/>
              <a:buChar char="ü"/>
            </a:pPr>
            <a:endParaRPr lang="en-AU" dirty="0"/>
          </a:p>
          <a:p>
            <a:pPr marL="0" indent="0">
              <a:lnSpc>
                <a:spcPct val="100000"/>
              </a:lnSpc>
              <a:buNone/>
            </a:pPr>
            <a:r>
              <a:rPr lang="en-AU" dirty="0"/>
              <a:t>They </a:t>
            </a:r>
            <a:r>
              <a:rPr lang="en-AU" u="sng" dirty="0"/>
              <a:t>do not</a:t>
            </a:r>
            <a:r>
              <a:rPr lang="en-AU" dirty="0"/>
              <a:t> replace Clinical Practice Guidelines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F4C66FE1-3E15-4E4E-B621-6E49826AB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012" y="1772816"/>
            <a:ext cx="3165014" cy="4473575"/>
          </a:xfrm>
          <a:prstGeom prst="rect">
            <a:avLst/>
          </a:prstGeom>
          <a:ln>
            <a:solidFill>
              <a:schemeClr val="tx1">
                <a:alpha val="61000"/>
              </a:schemeClr>
            </a:solidFill>
          </a:ln>
          <a:effectLst>
            <a:outerShdw blurRad="190500" dist="279400" dir="7620000" sx="97000" sy="97000" algn="ctr" rotWithShape="0">
              <a:schemeClr val="bg2"/>
            </a:outerShdw>
          </a:effectLst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B7D1DD3-900F-5840-A728-5D21B2426075}"/>
              </a:ext>
            </a:extLst>
          </p:cNvPr>
          <p:cNvSpPr txBox="1">
            <a:spLocks/>
          </p:cNvSpPr>
          <p:nvPr/>
        </p:nvSpPr>
        <p:spPr>
          <a:xfrm>
            <a:off x="623392" y="692696"/>
            <a:ext cx="6984776" cy="1217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800" b="1" dirty="0">
                <a:solidFill>
                  <a:srgbClr val="00999E"/>
                </a:solidFill>
              </a:rPr>
              <a:t>Clinical </a:t>
            </a:r>
            <a:r>
              <a:rPr lang="en-AU" sz="4800" b="1">
                <a:solidFill>
                  <a:srgbClr val="00999E"/>
                </a:solidFill>
              </a:rPr>
              <a:t>Care </a:t>
            </a:r>
            <a:r>
              <a:rPr lang="en-AU" sz="4800" b="1" smtClean="0">
                <a:solidFill>
                  <a:srgbClr val="00999E"/>
                </a:solidFill>
              </a:rPr>
              <a:t>Standards</a:t>
            </a:r>
            <a:endParaRPr lang="en-AU" sz="4800" b="1" dirty="0">
              <a:solidFill>
                <a:srgbClr val="00999E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99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1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8397455-52C3-E14F-8040-49C10A642B84}"/>
              </a:ext>
            </a:extLst>
          </p:cNvPr>
          <p:cNvSpPr txBox="1">
            <a:spLocks/>
          </p:cNvSpPr>
          <p:nvPr/>
        </p:nvSpPr>
        <p:spPr>
          <a:xfrm>
            <a:off x="6023992" y="3761165"/>
            <a:ext cx="4464496" cy="1421928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dirty="0">
                <a:solidFill>
                  <a:schemeClr val="bg1"/>
                </a:solidFill>
              </a:rPr>
              <a:t>protect the public from harm and improve the quality of health service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807400-12AA-9940-8EF2-4659F6F967EB}"/>
              </a:ext>
            </a:extLst>
          </p:cNvPr>
          <p:cNvSpPr txBox="1">
            <a:spLocks/>
          </p:cNvSpPr>
          <p:nvPr/>
        </p:nvSpPr>
        <p:spPr>
          <a:xfrm>
            <a:off x="911425" y="1700808"/>
            <a:ext cx="4464496" cy="120032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chemeClr val="bg1"/>
                </a:solidFill>
              </a:rPr>
              <a:t>Hospital-acquired Complications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9713FA3-B731-2941-AB6F-CD28135637EE}"/>
              </a:ext>
            </a:extLst>
          </p:cNvPr>
          <p:cNvSpPr txBox="1">
            <a:spLocks/>
          </p:cNvSpPr>
          <p:nvPr/>
        </p:nvSpPr>
        <p:spPr>
          <a:xfrm>
            <a:off x="6023992" y="1700808"/>
            <a:ext cx="4464496" cy="97872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dirty="0">
                <a:solidFill>
                  <a:schemeClr val="bg1"/>
                </a:solidFill>
              </a:rPr>
              <a:t>16 agreed high-priority complications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D2EFFB4-29E2-7441-A15D-6FE76FC619B5}"/>
              </a:ext>
            </a:extLst>
          </p:cNvPr>
          <p:cNvSpPr txBox="1">
            <a:spLocks/>
          </p:cNvSpPr>
          <p:nvPr/>
        </p:nvSpPr>
        <p:spPr>
          <a:xfrm>
            <a:off x="911425" y="3761165"/>
            <a:ext cx="4464496" cy="230832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chemeClr val="bg1"/>
                </a:solidFill>
              </a:rPr>
              <a:t>National Safety and Quality Health Service Standards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8138F5-DA95-4C40-8261-BCFA4B2E210B}"/>
              </a:ext>
            </a:extLst>
          </p:cNvPr>
          <p:cNvCxnSpPr/>
          <p:nvPr/>
        </p:nvCxnSpPr>
        <p:spPr>
          <a:xfrm>
            <a:off x="911425" y="3323322"/>
            <a:ext cx="1000911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8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D6A4E03B-BED5-7B48-958E-C2C3B2C341DB}"/>
              </a:ext>
            </a:extLst>
          </p:cNvPr>
          <p:cNvSpPr txBox="1">
            <a:spLocks/>
          </p:cNvSpPr>
          <p:nvPr/>
        </p:nvSpPr>
        <p:spPr>
          <a:xfrm>
            <a:off x="623392" y="692696"/>
            <a:ext cx="6984776" cy="1217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800" b="1" dirty="0">
                <a:solidFill>
                  <a:srgbClr val="00999E"/>
                </a:solidFill>
              </a:rPr>
              <a:t>Quality Statements</a:t>
            </a:r>
          </a:p>
          <a:p>
            <a:pPr marL="0" indent="0">
              <a:buNone/>
            </a:pPr>
            <a:endParaRPr lang="en-AU" dirty="0">
              <a:solidFill>
                <a:srgbClr val="00999E"/>
              </a:solidFill>
            </a:endParaRPr>
          </a:p>
        </p:txBody>
      </p:sp>
      <p:pic>
        <p:nvPicPr>
          <p:cNvPr id="71" name="Picture 70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1EBE8667-7CE9-814B-B07F-A1427A4D45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840" y="2042486"/>
            <a:ext cx="930845" cy="1160275"/>
          </a:xfrm>
          <a:prstGeom prst="rect">
            <a:avLst/>
          </a:prstGeom>
          <a:solidFill>
            <a:srgbClr val="006060"/>
          </a:solidFill>
        </p:spPr>
      </p:pic>
      <p:pic>
        <p:nvPicPr>
          <p:cNvPr id="72" name="Picture 71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A5E63687-2880-F849-9BD1-5B4F70D4DA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5642" y="2097932"/>
            <a:ext cx="1126366" cy="11341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4F9880D-D58C-F248-9A32-0631480E46BC}"/>
              </a:ext>
            </a:extLst>
          </p:cNvPr>
          <p:cNvGrpSpPr/>
          <p:nvPr/>
        </p:nvGrpSpPr>
        <p:grpSpPr>
          <a:xfrm>
            <a:off x="184285" y="3287360"/>
            <a:ext cx="11727512" cy="752147"/>
            <a:chOff x="233457" y="5341149"/>
            <a:chExt cx="11727512" cy="752147"/>
          </a:xfrm>
        </p:grpSpPr>
        <p:cxnSp>
          <p:nvCxnSpPr>
            <p:cNvPr id="58" name="Straight Connector 57" descr="timeline">
              <a:extLst>
                <a:ext uri="{FF2B5EF4-FFF2-40B4-BE49-F238E27FC236}">
                  <a16:creationId xmlns:a16="http://schemas.microsoft.com/office/drawing/2014/main" id="{6B8F503C-06B0-284B-9BFE-21BB5BDCF21B}"/>
                </a:ext>
              </a:extLst>
            </p:cNvPr>
            <p:cNvCxnSpPr>
              <a:cxnSpLocks/>
              <a:stCxn id="62" idx="6"/>
              <a:endCxn id="59" idx="2"/>
            </p:cNvCxnSpPr>
            <p:nvPr/>
          </p:nvCxnSpPr>
          <p:spPr>
            <a:xfrm flipH="1">
              <a:off x="1434661" y="5432749"/>
              <a:ext cx="93178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Oval 58" descr="timeline markers">
              <a:extLst>
                <a:ext uri="{FF2B5EF4-FFF2-40B4-BE49-F238E27FC236}">
                  <a16:creationId xmlns:a16="http://schemas.microsoft.com/office/drawing/2014/main" id="{2062853F-B4CB-1748-BE95-043C2DE4289A}"/>
                </a:ext>
              </a:extLst>
            </p:cNvPr>
            <p:cNvSpPr/>
            <p:nvPr/>
          </p:nvSpPr>
          <p:spPr>
            <a:xfrm>
              <a:off x="1434661" y="5348268"/>
              <a:ext cx="168964" cy="168964"/>
            </a:xfrm>
            <a:prstGeom prst="ellipse">
              <a:avLst/>
            </a:prstGeom>
            <a:solidFill>
              <a:srgbClr val="0A9E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60" name="Oval 59" descr="timeline markers">
              <a:extLst>
                <a:ext uri="{FF2B5EF4-FFF2-40B4-BE49-F238E27FC236}">
                  <a16:creationId xmlns:a16="http://schemas.microsoft.com/office/drawing/2014/main" id="{47AAF067-1DC1-8C4A-AF09-ED9E45CBA9A8}"/>
                </a:ext>
              </a:extLst>
            </p:cNvPr>
            <p:cNvSpPr/>
            <p:nvPr/>
          </p:nvSpPr>
          <p:spPr>
            <a:xfrm>
              <a:off x="4484280" y="5348268"/>
              <a:ext cx="168964" cy="168964"/>
            </a:xfrm>
            <a:prstGeom prst="ellipse">
              <a:avLst/>
            </a:prstGeom>
            <a:solidFill>
              <a:srgbClr val="0A9E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61" name="Oval 60" descr="timeline markers">
              <a:extLst>
                <a:ext uri="{FF2B5EF4-FFF2-40B4-BE49-F238E27FC236}">
                  <a16:creationId xmlns:a16="http://schemas.microsoft.com/office/drawing/2014/main" id="{104F8870-2C64-D140-91E0-C77AE96A3D32}"/>
                </a:ext>
              </a:extLst>
            </p:cNvPr>
            <p:cNvSpPr/>
            <p:nvPr/>
          </p:nvSpPr>
          <p:spPr>
            <a:xfrm>
              <a:off x="7533898" y="5348268"/>
              <a:ext cx="168964" cy="168964"/>
            </a:xfrm>
            <a:prstGeom prst="ellipse">
              <a:avLst/>
            </a:prstGeom>
            <a:solidFill>
              <a:srgbClr val="0A9E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62" name="Oval 61" descr="timeline markers">
              <a:extLst>
                <a:ext uri="{FF2B5EF4-FFF2-40B4-BE49-F238E27FC236}">
                  <a16:creationId xmlns:a16="http://schemas.microsoft.com/office/drawing/2014/main" id="{761184B2-74DD-8D41-BF31-EEF9793B5A57}"/>
                </a:ext>
              </a:extLst>
            </p:cNvPr>
            <p:cNvSpPr/>
            <p:nvPr/>
          </p:nvSpPr>
          <p:spPr>
            <a:xfrm>
              <a:off x="10583517" y="5348268"/>
              <a:ext cx="168964" cy="168964"/>
            </a:xfrm>
            <a:prstGeom prst="ellipse">
              <a:avLst/>
            </a:prstGeom>
            <a:solidFill>
              <a:srgbClr val="0A9E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67" name="Text Placeholder 17">
              <a:extLst>
                <a:ext uri="{FF2B5EF4-FFF2-40B4-BE49-F238E27FC236}">
                  <a16:creationId xmlns:a16="http://schemas.microsoft.com/office/drawing/2014/main" id="{9C0A296E-189E-D646-B930-5586893DAE0D}"/>
                </a:ext>
              </a:extLst>
            </p:cNvPr>
            <p:cNvSpPr txBox="1">
              <a:spLocks/>
            </p:cNvSpPr>
            <p:nvPr/>
          </p:nvSpPr>
          <p:spPr>
            <a:xfrm>
              <a:off x="233457" y="5717058"/>
              <a:ext cx="2585943" cy="369311"/>
            </a:xfr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DECISION-MAKING </a:t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&amp; INFORMED</a:t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 CONSENT</a:t>
              </a:r>
            </a:p>
          </p:txBody>
        </p:sp>
        <p:sp>
          <p:nvSpPr>
            <p:cNvPr id="73" name="Oval 72" descr="timeline markers">
              <a:extLst>
                <a:ext uri="{FF2B5EF4-FFF2-40B4-BE49-F238E27FC236}">
                  <a16:creationId xmlns:a16="http://schemas.microsoft.com/office/drawing/2014/main" id="{B33FB3D3-785D-ED46-9467-10BDE3351F3E}"/>
                </a:ext>
              </a:extLst>
            </p:cNvPr>
            <p:cNvSpPr/>
            <p:nvPr/>
          </p:nvSpPr>
          <p:spPr>
            <a:xfrm>
              <a:off x="2959470" y="5341149"/>
              <a:ext cx="168964" cy="168964"/>
            </a:xfrm>
            <a:prstGeom prst="ellipse">
              <a:avLst/>
            </a:prstGeom>
            <a:solidFill>
              <a:srgbClr val="0A9E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74" name="Oval 73" descr="timeline markers">
              <a:extLst>
                <a:ext uri="{FF2B5EF4-FFF2-40B4-BE49-F238E27FC236}">
                  <a16:creationId xmlns:a16="http://schemas.microsoft.com/office/drawing/2014/main" id="{307E0450-9732-FA4D-AA34-4989FC226136}"/>
                </a:ext>
              </a:extLst>
            </p:cNvPr>
            <p:cNvSpPr/>
            <p:nvPr/>
          </p:nvSpPr>
          <p:spPr>
            <a:xfrm>
              <a:off x="6009089" y="5341149"/>
              <a:ext cx="168964" cy="168964"/>
            </a:xfrm>
            <a:prstGeom prst="ellipse">
              <a:avLst/>
            </a:prstGeom>
            <a:solidFill>
              <a:srgbClr val="0A9E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75" name="Oval 74" descr="timeline markers">
              <a:extLst>
                <a:ext uri="{FF2B5EF4-FFF2-40B4-BE49-F238E27FC236}">
                  <a16:creationId xmlns:a16="http://schemas.microsoft.com/office/drawing/2014/main" id="{637BFC3F-CFB2-CF43-A3D2-C5A652943B66}"/>
                </a:ext>
              </a:extLst>
            </p:cNvPr>
            <p:cNvSpPr/>
            <p:nvPr/>
          </p:nvSpPr>
          <p:spPr>
            <a:xfrm>
              <a:off x="9058708" y="5341149"/>
              <a:ext cx="168964" cy="168964"/>
            </a:xfrm>
            <a:prstGeom prst="ellipse">
              <a:avLst/>
            </a:prstGeom>
            <a:solidFill>
              <a:srgbClr val="0A9E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76" name="Text Placeholder 17">
              <a:extLst>
                <a:ext uri="{FF2B5EF4-FFF2-40B4-BE49-F238E27FC236}">
                  <a16:creationId xmlns:a16="http://schemas.microsoft.com/office/drawing/2014/main" id="{7FC5EC96-B8D7-014B-AD3B-D7CA3BC1F76F}"/>
                </a:ext>
              </a:extLst>
            </p:cNvPr>
            <p:cNvSpPr txBox="1">
              <a:spLocks/>
            </p:cNvSpPr>
            <p:nvPr/>
          </p:nvSpPr>
          <p:spPr>
            <a:xfrm>
              <a:off x="1750980" y="5723985"/>
              <a:ext cx="2585943" cy="369311"/>
            </a:xfr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RISK DURING</a:t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PREGNANCY, </a:t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LABOUR &amp; BIRTH</a:t>
              </a:r>
            </a:p>
          </p:txBody>
        </p:sp>
        <p:sp>
          <p:nvSpPr>
            <p:cNvPr id="77" name="Text Placeholder 17">
              <a:extLst>
                <a:ext uri="{FF2B5EF4-FFF2-40B4-BE49-F238E27FC236}">
                  <a16:creationId xmlns:a16="http://schemas.microsoft.com/office/drawing/2014/main" id="{60C54254-8324-444D-8539-304E8E48012A}"/>
                </a:ext>
              </a:extLst>
            </p:cNvPr>
            <p:cNvSpPr txBox="1">
              <a:spLocks/>
            </p:cNvSpPr>
            <p:nvPr/>
          </p:nvSpPr>
          <p:spPr>
            <a:xfrm>
              <a:off x="3254624" y="5703010"/>
              <a:ext cx="2585943" cy="369311"/>
            </a:xfr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INSTRUMENTAL</a:t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BIRTH</a:t>
              </a:r>
            </a:p>
          </p:txBody>
        </p:sp>
        <p:sp>
          <p:nvSpPr>
            <p:cNvPr id="78" name="Text Placeholder 17">
              <a:extLst>
                <a:ext uri="{FF2B5EF4-FFF2-40B4-BE49-F238E27FC236}">
                  <a16:creationId xmlns:a16="http://schemas.microsoft.com/office/drawing/2014/main" id="{81AB9AD6-0D13-2545-991D-939593E9AE91}"/>
                </a:ext>
              </a:extLst>
            </p:cNvPr>
            <p:cNvSpPr txBox="1">
              <a:spLocks/>
            </p:cNvSpPr>
            <p:nvPr/>
          </p:nvSpPr>
          <p:spPr>
            <a:xfrm>
              <a:off x="4833912" y="5709939"/>
              <a:ext cx="2585943" cy="369311"/>
            </a:xfr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IDENTIFYING </a:t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THIRD &amp; FOURTH </a:t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TEARS</a:t>
              </a:r>
            </a:p>
          </p:txBody>
        </p:sp>
        <p:sp>
          <p:nvSpPr>
            <p:cNvPr id="79" name="Text Placeholder 17">
              <a:extLst>
                <a:ext uri="{FF2B5EF4-FFF2-40B4-BE49-F238E27FC236}">
                  <a16:creationId xmlns:a16="http://schemas.microsoft.com/office/drawing/2014/main" id="{0873EFF7-D626-F34B-B0FE-EB7CADC13602}"/>
                </a:ext>
              </a:extLst>
            </p:cNvPr>
            <p:cNvSpPr txBox="1">
              <a:spLocks/>
            </p:cNvSpPr>
            <p:nvPr/>
          </p:nvSpPr>
          <p:spPr>
            <a:xfrm>
              <a:off x="6351434" y="5716866"/>
              <a:ext cx="2585943" cy="369311"/>
            </a:xfr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REPAIRING </a:t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THIRD &amp; FOURTH </a:t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TEARS</a:t>
              </a:r>
            </a:p>
          </p:txBody>
        </p:sp>
        <p:sp>
          <p:nvSpPr>
            <p:cNvPr id="80" name="Text Placeholder 17">
              <a:extLst>
                <a:ext uri="{FF2B5EF4-FFF2-40B4-BE49-F238E27FC236}">
                  <a16:creationId xmlns:a16="http://schemas.microsoft.com/office/drawing/2014/main" id="{3D0EDF8A-36E6-5C46-B126-76283E7E71B4}"/>
                </a:ext>
              </a:extLst>
            </p:cNvPr>
            <p:cNvSpPr txBox="1">
              <a:spLocks/>
            </p:cNvSpPr>
            <p:nvPr/>
          </p:nvSpPr>
          <p:spPr>
            <a:xfrm>
              <a:off x="7855078" y="5695891"/>
              <a:ext cx="2585943" cy="369311"/>
            </a:xfr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POST-OPERATIVE</a:t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CARE</a:t>
              </a:r>
            </a:p>
          </p:txBody>
        </p:sp>
        <p:sp>
          <p:nvSpPr>
            <p:cNvPr id="81" name="Text Placeholder 17">
              <a:extLst>
                <a:ext uri="{FF2B5EF4-FFF2-40B4-BE49-F238E27FC236}">
                  <a16:creationId xmlns:a16="http://schemas.microsoft.com/office/drawing/2014/main" id="{AEB0FA9F-1939-B34E-998E-AF6148C0E6EA}"/>
                </a:ext>
              </a:extLst>
            </p:cNvPr>
            <p:cNvSpPr txBox="1">
              <a:spLocks/>
            </p:cNvSpPr>
            <p:nvPr/>
          </p:nvSpPr>
          <p:spPr>
            <a:xfrm>
              <a:off x="9375026" y="5695890"/>
              <a:ext cx="2585943" cy="369311"/>
            </a:xfr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FOLLOW-UP</a:t>
              </a:r>
              <a:b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CARE</a:t>
              </a:r>
            </a:p>
          </p:txBody>
        </p: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D9A6E82-8D18-D947-A572-391514645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05413"/>
              </p:ext>
            </p:extLst>
          </p:nvPr>
        </p:nvGraphicFramePr>
        <p:xfrm>
          <a:off x="623392" y="4450432"/>
          <a:ext cx="1075202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004">
                  <a:extLst>
                    <a:ext uri="{9D8B030D-6E8A-4147-A177-3AD203B41FA5}">
                      <a16:colId xmlns:a16="http://schemas.microsoft.com/office/drawing/2014/main" val="560202264"/>
                    </a:ext>
                  </a:extLst>
                </a:gridCol>
                <a:gridCol w="3072008">
                  <a:extLst>
                    <a:ext uri="{9D8B030D-6E8A-4147-A177-3AD203B41FA5}">
                      <a16:colId xmlns:a16="http://schemas.microsoft.com/office/drawing/2014/main" val="694145534"/>
                    </a:ext>
                  </a:extLst>
                </a:gridCol>
                <a:gridCol w="4608012">
                  <a:extLst>
                    <a:ext uri="{9D8B030D-6E8A-4147-A177-3AD203B41FA5}">
                      <a16:colId xmlns:a16="http://schemas.microsoft.com/office/drawing/2014/main" val="3728168661"/>
                    </a:ext>
                  </a:extLst>
                </a:gridCol>
                <a:gridCol w="1536004">
                  <a:extLst>
                    <a:ext uri="{9D8B030D-6E8A-4147-A177-3AD203B41FA5}">
                      <a16:colId xmlns:a16="http://schemas.microsoft.com/office/drawing/2014/main" val="4088386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Providing information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2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Reducing risk during pregnancy and birth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2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Improving identification and repair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2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quality care for affected women</a:t>
                      </a:r>
                    </a:p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B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04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88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183A38B-2DED-7C4A-BDA9-C8E4615475A2}"/>
              </a:ext>
            </a:extLst>
          </p:cNvPr>
          <p:cNvCxnSpPr>
            <a:cxnSpLocks/>
          </p:cNvCxnSpPr>
          <p:nvPr/>
        </p:nvCxnSpPr>
        <p:spPr>
          <a:xfrm>
            <a:off x="2307126" y="4100729"/>
            <a:ext cx="7344337" cy="0"/>
          </a:xfrm>
          <a:prstGeom prst="straightConnector1">
            <a:avLst/>
          </a:prstGeom>
          <a:ln w="57150" cap="rnd">
            <a:solidFill>
              <a:srgbClr val="00999E"/>
            </a:solidFill>
            <a:prstDash val="sysDot"/>
            <a:miter lim="800000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F05D60B-CFD0-1C4A-A9E9-D3CFA1226204}"/>
              </a:ext>
            </a:extLst>
          </p:cNvPr>
          <p:cNvSpPr/>
          <p:nvPr/>
        </p:nvSpPr>
        <p:spPr>
          <a:xfrm>
            <a:off x="4655841" y="3819720"/>
            <a:ext cx="2772143" cy="502093"/>
          </a:xfrm>
          <a:prstGeom prst="rect">
            <a:avLst/>
          </a:prstGeom>
          <a:solidFill>
            <a:srgbClr val="006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1ADA5A-5522-3E40-84CC-E0DD73089186}"/>
              </a:ext>
            </a:extLst>
          </p:cNvPr>
          <p:cNvSpPr/>
          <p:nvPr/>
        </p:nvSpPr>
        <p:spPr>
          <a:xfrm>
            <a:off x="1191919" y="3811323"/>
            <a:ext cx="2772143" cy="502093"/>
          </a:xfrm>
          <a:prstGeom prst="rect">
            <a:avLst/>
          </a:prstGeom>
          <a:solidFill>
            <a:srgbClr val="006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1A38FE-89A3-A64F-8C22-8203E79241D7}"/>
              </a:ext>
            </a:extLst>
          </p:cNvPr>
          <p:cNvSpPr/>
          <p:nvPr/>
        </p:nvSpPr>
        <p:spPr>
          <a:xfrm>
            <a:off x="8050145" y="3811323"/>
            <a:ext cx="2772143" cy="502093"/>
          </a:xfrm>
          <a:prstGeom prst="rect">
            <a:avLst/>
          </a:prstGeom>
          <a:solidFill>
            <a:srgbClr val="006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58" name="Straight Connector 57" descr="timeline">
            <a:extLst>
              <a:ext uri="{FF2B5EF4-FFF2-40B4-BE49-F238E27FC236}">
                <a16:creationId xmlns:a16="http://schemas.microsoft.com/office/drawing/2014/main" id="{6B8F503C-06B0-284B-9BFE-21BB5BDCF21B}"/>
              </a:ext>
            </a:extLst>
          </p:cNvPr>
          <p:cNvCxnSpPr>
            <a:cxnSpLocks/>
            <a:stCxn id="62" idx="6"/>
            <a:endCxn id="59" idx="2"/>
          </p:cNvCxnSpPr>
          <p:nvPr/>
        </p:nvCxnSpPr>
        <p:spPr>
          <a:xfrm flipH="1">
            <a:off x="1434662" y="4768739"/>
            <a:ext cx="93178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Oval 58" descr="timeline markers">
            <a:extLst>
              <a:ext uri="{FF2B5EF4-FFF2-40B4-BE49-F238E27FC236}">
                <a16:creationId xmlns:a16="http://schemas.microsoft.com/office/drawing/2014/main" id="{2062853F-B4CB-1748-BE95-043C2DE4289A}"/>
              </a:ext>
            </a:extLst>
          </p:cNvPr>
          <p:cNvSpPr/>
          <p:nvPr/>
        </p:nvSpPr>
        <p:spPr>
          <a:xfrm>
            <a:off x="1434662" y="4684258"/>
            <a:ext cx="168964" cy="168964"/>
          </a:xfrm>
          <a:prstGeom prst="ellipse">
            <a:avLst/>
          </a:prstGeom>
          <a:solidFill>
            <a:srgbClr val="0A9E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0" name="Oval 59" descr="timeline markers">
            <a:extLst>
              <a:ext uri="{FF2B5EF4-FFF2-40B4-BE49-F238E27FC236}">
                <a16:creationId xmlns:a16="http://schemas.microsoft.com/office/drawing/2014/main" id="{47AAF067-1DC1-8C4A-AF09-ED9E45CBA9A8}"/>
              </a:ext>
            </a:extLst>
          </p:cNvPr>
          <p:cNvSpPr/>
          <p:nvPr/>
        </p:nvSpPr>
        <p:spPr>
          <a:xfrm>
            <a:off x="4484282" y="4684258"/>
            <a:ext cx="168964" cy="168964"/>
          </a:xfrm>
          <a:prstGeom prst="ellipse">
            <a:avLst/>
          </a:prstGeom>
          <a:solidFill>
            <a:srgbClr val="0A9E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1" name="Oval 60" descr="timeline markers">
            <a:extLst>
              <a:ext uri="{FF2B5EF4-FFF2-40B4-BE49-F238E27FC236}">
                <a16:creationId xmlns:a16="http://schemas.microsoft.com/office/drawing/2014/main" id="{104F8870-2C64-D140-91E0-C77AE96A3D32}"/>
              </a:ext>
            </a:extLst>
          </p:cNvPr>
          <p:cNvSpPr/>
          <p:nvPr/>
        </p:nvSpPr>
        <p:spPr>
          <a:xfrm>
            <a:off x="7533902" y="4684258"/>
            <a:ext cx="168964" cy="168964"/>
          </a:xfrm>
          <a:prstGeom prst="ellipse">
            <a:avLst/>
          </a:prstGeom>
          <a:solidFill>
            <a:srgbClr val="0A9E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2" name="Oval 61" descr="timeline markers">
            <a:extLst>
              <a:ext uri="{FF2B5EF4-FFF2-40B4-BE49-F238E27FC236}">
                <a16:creationId xmlns:a16="http://schemas.microsoft.com/office/drawing/2014/main" id="{761184B2-74DD-8D41-BF31-EEF9793B5A57}"/>
              </a:ext>
            </a:extLst>
          </p:cNvPr>
          <p:cNvSpPr/>
          <p:nvPr/>
        </p:nvSpPr>
        <p:spPr>
          <a:xfrm>
            <a:off x="10583518" y="4684258"/>
            <a:ext cx="168964" cy="168964"/>
          </a:xfrm>
          <a:prstGeom prst="ellipse">
            <a:avLst/>
          </a:prstGeom>
          <a:solidFill>
            <a:srgbClr val="0A9E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73" name="Oval 72" descr="timeline markers">
            <a:extLst>
              <a:ext uri="{FF2B5EF4-FFF2-40B4-BE49-F238E27FC236}">
                <a16:creationId xmlns:a16="http://schemas.microsoft.com/office/drawing/2014/main" id="{B33FB3D3-785D-ED46-9467-10BDE3351F3E}"/>
              </a:ext>
            </a:extLst>
          </p:cNvPr>
          <p:cNvSpPr/>
          <p:nvPr/>
        </p:nvSpPr>
        <p:spPr>
          <a:xfrm>
            <a:off x="2451202" y="4677139"/>
            <a:ext cx="168964" cy="168964"/>
          </a:xfrm>
          <a:prstGeom prst="ellipse">
            <a:avLst/>
          </a:prstGeom>
          <a:solidFill>
            <a:srgbClr val="0A9E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74" name="Oval 73" descr="timeline markers">
            <a:extLst>
              <a:ext uri="{FF2B5EF4-FFF2-40B4-BE49-F238E27FC236}">
                <a16:creationId xmlns:a16="http://schemas.microsoft.com/office/drawing/2014/main" id="{307E0450-9732-FA4D-AA34-4989FC226136}"/>
              </a:ext>
            </a:extLst>
          </p:cNvPr>
          <p:cNvSpPr/>
          <p:nvPr/>
        </p:nvSpPr>
        <p:spPr>
          <a:xfrm>
            <a:off x="6517362" y="4677139"/>
            <a:ext cx="168964" cy="168964"/>
          </a:xfrm>
          <a:prstGeom prst="ellipse">
            <a:avLst/>
          </a:prstGeom>
          <a:solidFill>
            <a:srgbClr val="0A9E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75" name="Oval 74" descr="timeline markers">
            <a:extLst>
              <a:ext uri="{FF2B5EF4-FFF2-40B4-BE49-F238E27FC236}">
                <a16:creationId xmlns:a16="http://schemas.microsoft.com/office/drawing/2014/main" id="{637BFC3F-CFB2-CF43-A3D2-C5A652943B66}"/>
              </a:ext>
            </a:extLst>
          </p:cNvPr>
          <p:cNvSpPr/>
          <p:nvPr/>
        </p:nvSpPr>
        <p:spPr>
          <a:xfrm>
            <a:off x="8550442" y="4677139"/>
            <a:ext cx="168964" cy="168964"/>
          </a:xfrm>
          <a:prstGeom prst="ellipse">
            <a:avLst/>
          </a:prstGeom>
          <a:solidFill>
            <a:srgbClr val="0A9E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2" name="Oval 21" descr="timeline markers">
            <a:extLst>
              <a:ext uri="{FF2B5EF4-FFF2-40B4-BE49-F238E27FC236}">
                <a16:creationId xmlns:a16="http://schemas.microsoft.com/office/drawing/2014/main" id="{61D3373D-5DE9-0B41-88CA-DF1B3245F21A}"/>
              </a:ext>
            </a:extLst>
          </p:cNvPr>
          <p:cNvSpPr/>
          <p:nvPr/>
        </p:nvSpPr>
        <p:spPr>
          <a:xfrm>
            <a:off x="3467742" y="4671569"/>
            <a:ext cx="168964" cy="168964"/>
          </a:xfrm>
          <a:prstGeom prst="ellipse">
            <a:avLst/>
          </a:prstGeom>
          <a:solidFill>
            <a:srgbClr val="0A9E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3" name="Oval 22" descr="timeline markers">
            <a:extLst>
              <a:ext uri="{FF2B5EF4-FFF2-40B4-BE49-F238E27FC236}">
                <a16:creationId xmlns:a16="http://schemas.microsoft.com/office/drawing/2014/main" id="{A9413AC2-5789-1246-A6D8-EC6F12C5D22A}"/>
              </a:ext>
            </a:extLst>
          </p:cNvPr>
          <p:cNvSpPr/>
          <p:nvPr/>
        </p:nvSpPr>
        <p:spPr>
          <a:xfrm>
            <a:off x="5500822" y="4677875"/>
            <a:ext cx="168964" cy="168964"/>
          </a:xfrm>
          <a:prstGeom prst="ellipse">
            <a:avLst/>
          </a:prstGeom>
          <a:solidFill>
            <a:srgbClr val="0A9E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244F5677-4CCE-024B-A2CD-3FC54567D4C2}"/>
              </a:ext>
            </a:extLst>
          </p:cNvPr>
          <p:cNvSpPr txBox="1">
            <a:spLocks/>
          </p:cNvSpPr>
          <p:nvPr/>
        </p:nvSpPr>
        <p:spPr>
          <a:xfrm>
            <a:off x="5256962" y="3899858"/>
            <a:ext cx="1607124" cy="369311"/>
          </a:xfrm>
          <a:solidFill>
            <a:schemeClr val="bg1"/>
          </a:solidFill>
          <a:ln>
            <a:solidFill>
              <a:srgbClr val="25B2B5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VAGINAL BIRTH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A24866D3-6C2A-E740-9352-A014C9091DD3}"/>
              </a:ext>
            </a:extLst>
          </p:cNvPr>
          <p:cNvSpPr txBox="1">
            <a:spLocks/>
          </p:cNvSpPr>
          <p:nvPr/>
        </p:nvSpPr>
        <p:spPr>
          <a:xfrm>
            <a:off x="8124391" y="3887014"/>
            <a:ext cx="2623651" cy="369311"/>
          </a:xfrm>
          <a:solidFill>
            <a:schemeClr val="bg1"/>
          </a:solidFill>
          <a:ln>
            <a:solidFill>
              <a:srgbClr val="25B2B5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THIRD &amp; FOURTH DEGREE </a:t>
            </a:r>
            <a:r>
              <a:rPr lang="en-US" sz="10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PERINEAL </a:t>
            </a:r>
            <a:r>
              <a:rPr lang="en-US" sz="10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TEARS</a:t>
            </a:r>
          </a:p>
        </p:txBody>
      </p:sp>
      <p:sp>
        <p:nvSpPr>
          <p:cNvPr id="32" name="Oval 31" descr="timeline markers">
            <a:extLst>
              <a:ext uri="{FF2B5EF4-FFF2-40B4-BE49-F238E27FC236}">
                <a16:creationId xmlns:a16="http://schemas.microsoft.com/office/drawing/2014/main" id="{0BFA8359-9A62-6E42-B3BB-2E3237BE6221}"/>
              </a:ext>
            </a:extLst>
          </p:cNvPr>
          <p:cNvSpPr/>
          <p:nvPr/>
        </p:nvSpPr>
        <p:spPr>
          <a:xfrm>
            <a:off x="9566982" y="4677270"/>
            <a:ext cx="168964" cy="168964"/>
          </a:xfrm>
          <a:prstGeom prst="ellipse">
            <a:avLst/>
          </a:prstGeom>
          <a:solidFill>
            <a:srgbClr val="0A9E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9C0A296E-189E-D646-B930-5586893DAE0D}"/>
              </a:ext>
            </a:extLst>
          </p:cNvPr>
          <p:cNvSpPr txBox="1">
            <a:spLocks/>
          </p:cNvSpPr>
          <p:nvPr/>
        </p:nvSpPr>
        <p:spPr>
          <a:xfrm>
            <a:off x="1487490" y="3891425"/>
            <a:ext cx="2208244" cy="369311"/>
          </a:xfrm>
          <a:solidFill>
            <a:schemeClr val="bg1"/>
          </a:solidFill>
          <a:ln>
            <a:solidFill>
              <a:srgbClr val="25B2B5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RISK DURING </a:t>
            </a:r>
            <a:r>
              <a:rPr lang="en-US" sz="10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 </a:t>
            </a:r>
            <a:r>
              <a:rPr lang="en-US" sz="10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LABOUR</a:t>
            </a:r>
          </a:p>
        </p:txBody>
      </p:sp>
      <p:pic>
        <p:nvPicPr>
          <p:cNvPr id="5" name="Graphic 4" descr="Clipboard Mixed outline">
            <a:extLst>
              <a:ext uri="{FF2B5EF4-FFF2-40B4-BE49-F238E27FC236}">
                <a16:creationId xmlns:a16="http://schemas.microsoft.com/office/drawing/2014/main" id="{E069C36C-24B2-2A43-B836-1241A3BF2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67541" y="2401821"/>
            <a:ext cx="1219200" cy="1219200"/>
          </a:xfrm>
          <a:prstGeom prst="rect">
            <a:avLst/>
          </a:prstGeom>
        </p:spPr>
      </p:pic>
      <p:pic>
        <p:nvPicPr>
          <p:cNvPr id="39" name="Graphic 38" descr="Clipboard Mixed outline">
            <a:extLst>
              <a:ext uri="{FF2B5EF4-FFF2-40B4-BE49-F238E27FC236}">
                <a16:creationId xmlns:a16="http://schemas.microsoft.com/office/drawing/2014/main" id="{9A8D482B-B5C3-7343-8AA6-0B461A20C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89287" y="2401821"/>
            <a:ext cx="1219200" cy="1219200"/>
          </a:xfrm>
          <a:prstGeom prst="rect">
            <a:avLst/>
          </a:prstGeom>
        </p:spPr>
      </p:pic>
      <p:pic>
        <p:nvPicPr>
          <p:cNvPr id="40" name="Graphic 39" descr="Clipboard Mixed outline">
            <a:extLst>
              <a:ext uri="{FF2B5EF4-FFF2-40B4-BE49-F238E27FC236}">
                <a16:creationId xmlns:a16="http://schemas.microsoft.com/office/drawing/2014/main" id="{9936ADBA-1D17-3D40-BFDA-DB99F4AC2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83591" y="2401821"/>
            <a:ext cx="1219200" cy="1219200"/>
          </a:xfrm>
          <a:prstGeom prst="rect">
            <a:avLst/>
          </a:prstGeom>
        </p:spPr>
      </p:pic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7445EE02-EEBD-CE4C-9014-26CDD918C3D3}"/>
              </a:ext>
            </a:extLst>
          </p:cNvPr>
          <p:cNvSpPr/>
          <p:nvPr/>
        </p:nvSpPr>
        <p:spPr>
          <a:xfrm>
            <a:off x="2851372" y="5102572"/>
            <a:ext cx="5819969" cy="1133777"/>
          </a:xfrm>
          <a:prstGeom prst="wedgeRoundRectCallout">
            <a:avLst>
              <a:gd name="adj1" fmla="val -55098"/>
              <a:gd name="adj2" fmla="val -53781"/>
              <a:gd name="adj3" fmla="val 16667"/>
            </a:avLst>
          </a:prstGeom>
          <a:solidFill>
            <a:srgbClr val="009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0FB3B264-58E9-E145-BF92-3B42DCDBE06F}"/>
              </a:ext>
            </a:extLst>
          </p:cNvPr>
          <p:cNvSpPr txBox="1">
            <a:spLocks/>
          </p:cNvSpPr>
          <p:nvPr/>
        </p:nvSpPr>
        <p:spPr>
          <a:xfrm>
            <a:off x="3043391" y="5253203"/>
            <a:ext cx="5435928" cy="48810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2</a:t>
            </a:r>
            <a:r>
              <a:rPr lang="en-A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</a:t>
            </a:r>
            <a:r>
              <a:rPr lang="en-A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A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had a vaginal birth who received warm compresses in the second stage of labour.</a:t>
            </a:r>
          </a:p>
          <a:p>
            <a:pPr marL="0" indent="0" algn="r">
              <a:lnSpc>
                <a:spcPct val="100000"/>
              </a:lnSpc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1A90DC6C-AA15-F24D-95D9-A45388B17E41}"/>
              </a:ext>
            </a:extLst>
          </p:cNvPr>
          <p:cNvSpPr txBox="1">
            <a:spLocks/>
          </p:cNvSpPr>
          <p:nvPr/>
        </p:nvSpPr>
        <p:spPr>
          <a:xfrm>
            <a:off x="623392" y="692696"/>
            <a:ext cx="6984776" cy="121776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800" b="1" dirty="0">
                <a:solidFill>
                  <a:srgbClr val="006060"/>
                </a:solidFill>
              </a:rPr>
              <a:t>Indicators</a:t>
            </a:r>
          </a:p>
          <a:p>
            <a:pPr marL="0" indent="0">
              <a:buNone/>
            </a:pPr>
            <a:endParaRPr lang="en-AU" dirty="0">
              <a:solidFill>
                <a:srgbClr val="0099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5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A68A0A2-CB55-2B42-A792-8B74522275ED}"/>
              </a:ext>
            </a:extLst>
          </p:cNvPr>
          <p:cNvGrpSpPr/>
          <p:nvPr/>
        </p:nvGrpSpPr>
        <p:grpSpPr>
          <a:xfrm>
            <a:off x="4727848" y="5912818"/>
            <a:ext cx="2844036" cy="369311"/>
            <a:chOff x="1360255" y="3363838"/>
            <a:chExt cx="1656183" cy="276983"/>
          </a:xfrm>
          <a:solidFill>
            <a:srgbClr val="006060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F4CE35-2D0B-574F-A5DE-0A0C7B832924}"/>
                </a:ext>
              </a:extLst>
            </p:cNvPr>
            <p:cNvSpPr/>
            <p:nvPr/>
          </p:nvSpPr>
          <p:spPr>
            <a:xfrm>
              <a:off x="1403647" y="3363838"/>
              <a:ext cx="1569398" cy="193926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 Placeholder 17">
              <a:extLst>
                <a:ext uri="{FF2B5EF4-FFF2-40B4-BE49-F238E27FC236}">
                  <a16:creationId xmlns:a16="http://schemas.microsoft.com/office/drawing/2014/main" id="{8C84770C-4CEE-8249-86DC-316A85555A07}"/>
                </a:ext>
              </a:extLst>
            </p:cNvPr>
            <p:cNvSpPr txBox="1">
              <a:spLocks/>
            </p:cNvSpPr>
            <p:nvPr/>
          </p:nvSpPr>
          <p:spPr>
            <a:xfrm>
              <a:off x="1360255" y="3363838"/>
              <a:ext cx="1656183" cy="276983"/>
            </a:xfrm>
            <a:grpFill/>
            <a:ln>
              <a:noFill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801760-8135-354C-B004-54D81A2AE011}"/>
              </a:ext>
            </a:extLst>
          </p:cNvPr>
          <p:cNvGrpSpPr/>
          <p:nvPr/>
        </p:nvGrpSpPr>
        <p:grpSpPr>
          <a:xfrm>
            <a:off x="9048328" y="5912819"/>
            <a:ext cx="2844036" cy="369311"/>
            <a:chOff x="1360255" y="3363838"/>
            <a:chExt cx="1656183" cy="276983"/>
          </a:xfrm>
          <a:solidFill>
            <a:srgbClr val="00606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885B4F-8E4C-3741-B816-DC3C57BD928C}"/>
                </a:ext>
              </a:extLst>
            </p:cNvPr>
            <p:cNvSpPr/>
            <p:nvPr/>
          </p:nvSpPr>
          <p:spPr>
            <a:xfrm>
              <a:off x="1403647" y="3363838"/>
              <a:ext cx="1569398" cy="193926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 Placeholder 17">
              <a:extLst>
                <a:ext uri="{FF2B5EF4-FFF2-40B4-BE49-F238E27FC236}">
                  <a16:creationId xmlns:a16="http://schemas.microsoft.com/office/drawing/2014/main" id="{5083AAF7-09D5-CF46-ADB8-1C08D1BEFA9A}"/>
                </a:ext>
              </a:extLst>
            </p:cNvPr>
            <p:cNvSpPr txBox="1">
              <a:spLocks/>
            </p:cNvSpPr>
            <p:nvPr/>
          </p:nvSpPr>
          <p:spPr>
            <a:xfrm>
              <a:off x="1360255" y="3363838"/>
              <a:ext cx="1656183" cy="276983"/>
            </a:xfrm>
            <a:grpFill/>
            <a:ln>
              <a:noFill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FACTSHEETS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F4AFAE-EBB8-7942-966E-893810758686}"/>
              </a:ext>
            </a:extLst>
          </p:cNvPr>
          <p:cNvGrpSpPr/>
          <p:nvPr/>
        </p:nvGrpSpPr>
        <p:grpSpPr>
          <a:xfrm>
            <a:off x="407368" y="5912818"/>
            <a:ext cx="2844036" cy="369311"/>
            <a:chOff x="1360255" y="3363838"/>
            <a:chExt cx="1656183" cy="276983"/>
          </a:xfrm>
          <a:solidFill>
            <a:srgbClr val="006060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9AD5A3-AC6F-4047-8CB2-32FD6724D25B}"/>
                </a:ext>
              </a:extLst>
            </p:cNvPr>
            <p:cNvSpPr/>
            <p:nvPr/>
          </p:nvSpPr>
          <p:spPr>
            <a:xfrm>
              <a:off x="1403647" y="3363838"/>
              <a:ext cx="1569398" cy="193926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3" name="Text Placeholder 17">
              <a:extLst>
                <a:ext uri="{FF2B5EF4-FFF2-40B4-BE49-F238E27FC236}">
                  <a16:creationId xmlns:a16="http://schemas.microsoft.com/office/drawing/2014/main" id="{9248B15E-5398-1C4C-9193-768252412B02}"/>
                </a:ext>
              </a:extLst>
            </p:cNvPr>
            <p:cNvSpPr txBox="1">
              <a:spLocks/>
            </p:cNvSpPr>
            <p:nvPr/>
          </p:nvSpPr>
          <p:spPr>
            <a:xfrm>
              <a:off x="1360255" y="3363838"/>
              <a:ext cx="1656183" cy="276983"/>
            </a:xfrm>
            <a:grpFill/>
            <a:ln>
              <a:noFill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rebuchet MS Regular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 CARE STANDARD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23D7A81-17BD-9147-AB53-859C92B1DA50}"/>
              </a:ext>
            </a:extLst>
          </p:cNvPr>
          <p:cNvSpPr/>
          <p:nvPr/>
        </p:nvSpPr>
        <p:spPr>
          <a:xfrm>
            <a:off x="9110442" y="452670"/>
            <a:ext cx="2695007" cy="90964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F45626E4-88D1-2C43-A0F8-F25977F89035}"/>
              </a:ext>
            </a:extLst>
          </p:cNvPr>
          <p:cNvSpPr txBox="1">
            <a:spLocks/>
          </p:cNvSpPr>
          <p:nvPr/>
        </p:nvSpPr>
        <p:spPr>
          <a:xfrm>
            <a:off x="767408" y="1124744"/>
            <a:ext cx="9675812" cy="757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44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Clinical Care Standard Toolkit</a:t>
            </a:r>
            <a:endParaRPr lang="en-AU" dirty="0">
              <a:solidFill>
                <a:srgbClr val="006060"/>
              </a:solidFill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F7EBA48-A222-0044-85D6-29DB0399B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15" y="1124745"/>
            <a:ext cx="12621327" cy="44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2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47A9658-5162-E64B-A1BE-3F9D85A3568F}"/>
              </a:ext>
            </a:extLst>
          </p:cNvPr>
          <p:cNvSpPr txBox="1">
            <a:spLocks/>
          </p:cNvSpPr>
          <p:nvPr/>
        </p:nvSpPr>
        <p:spPr>
          <a:xfrm>
            <a:off x="1391478" y="4437112"/>
            <a:ext cx="9409045" cy="75713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4800" b="1" dirty="0">
                <a:solidFill>
                  <a:schemeClr val="bg1"/>
                </a:solidFill>
              </a:rPr>
              <a:t>Panel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A701A-8FA9-9B4D-B9B7-3D378CE7C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432" y="764704"/>
            <a:ext cx="10484365" cy="37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62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17B56D3-3ED4-E048-94C6-A074B0A53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645024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FDCEEA-23A6-5146-AF57-2CC66674A5D8}"/>
              </a:ext>
            </a:extLst>
          </p:cNvPr>
          <p:cNvSpPr/>
          <p:nvPr/>
        </p:nvSpPr>
        <p:spPr>
          <a:xfrm>
            <a:off x="0" y="220486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safetyandquality</a:t>
            </a:r>
            <a:r>
              <a:rPr lang="en-AU" sz="3600" b="1" dirty="0">
                <a:solidFill>
                  <a:schemeClr val="bg1"/>
                </a:solidFill>
                <a:latin typeface="+mj-lt"/>
              </a:rPr>
              <a:t>.gov.au/perineal-tears</a:t>
            </a:r>
            <a:endParaRPr lang="en-AU" sz="360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519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94E900-34FC-E444-92AB-68CFECC59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5" y="-1016"/>
            <a:ext cx="12190194" cy="685901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960096" y="-11159"/>
            <a:ext cx="4104456" cy="6869159"/>
          </a:xfrm>
          <a:prstGeom prst="rect">
            <a:avLst/>
          </a:prstGeom>
          <a:solidFill>
            <a:srgbClr val="006060"/>
          </a:solidFill>
        </p:spPr>
        <p:txBody>
          <a:bodyPr lIns="288000" rIns="21600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AU" sz="2400" b="1" dirty="0">
              <a:solidFill>
                <a:schemeClr val="bg1"/>
              </a:solidFill>
              <a:highlight>
                <a:srgbClr val="006060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AU" sz="1000" b="1" dirty="0">
              <a:solidFill>
                <a:schemeClr val="bg1"/>
              </a:solidFill>
              <a:highlight>
                <a:srgbClr val="006060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AU" sz="2400" b="1" dirty="0">
                <a:solidFill>
                  <a:schemeClr val="bg1"/>
                </a:solidFill>
                <a:highlight>
                  <a:srgbClr val="006060"/>
                </a:highlight>
              </a:rPr>
              <a:t>The clinicians identified that I had severe tearing.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AU" sz="1400" b="1" dirty="0">
                <a:solidFill>
                  <a:schemeClr val="bg1"/>
                </a:solidFill>
                <a:highlight>
                  <a:srgbClr val="006060"/>
                </a:highlight>
              </a:rPr>
              <a:t/>
            </a:r>
            <a:br>
              <a:rPr lang="en-AU" sz="1400" b="1" dirty="0">
                <a:solidFill>
                  <a:schemeClr val="bg1"/>
                </a:solidFill>
                <a:highlight>
                  <a:srgbClr val="006060"/>
                </a:highlight>
              </a:rPr>
            </a:br>
            <a:r>
              <a:rPr lang="en-AU" sz="2400" b="1" dirty="0">
                <a:solidFill>
                  <a:schemeClr val="bg1"/>
                </a:solidFill>
                <a:highlight>
                  <a:srgbClr val="006060"/>
                </a:highlight>
              </a:rPr>
              <a:t>They were trying to explain they would take me down to theatre and stitch me under the correct lighting.</a:t>
            </a:r>
          </a:p>
          <a:p>
            <a:pPr marL="0" indent="0">
              <a:spcBef>
                <a:spcPts val="3200"/>
              </a:spcBef>
              <a:buNone/>
            </a:pPr>
            <a:r>
              <a:rPr lang="en-AU" sz="4267" b="1" dirty="0">
                <a:solidFill>
                  <a:schemeClr val="bg1"/>
                </a:solidFill>
                <a:highlight>
                  <a:srgbClr val="006060"/>
                </a:highlight>
              </a:rPr>
              <a:t>My head </a:t>
            </a:r>
            <a:br>
              <a:rPr lang="en-AU" sz="4267" b="1" dirty="0">
                <a:solidFill>
                  <a:schemeClr val="bg1"/>
                </a:solidFill>
                <a:highlight>
                  <a:srgbClr val="006060"/>
                </a:highlight>
              </a:rPr>
            </a:br>
            <a:r>
              <a:rPr lang="en-AU" sz="4267" b="1" dirty="0">
                <a:solidFill>
                  <a:schemeClr val="bg1"/>
                </a:solidFill>
                <a:highlight>
                  <a:srgbClr val="006060"/>
                </a:highlight>
              </a:rPr>
              <a:t>was not in that space. </a:t>
            </a:r>
            <a:endParaRPr lang="en-AU" dirty="0">
              <a:highlight>
                <a:srgbClr val="00606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4485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9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7408" y="1844824"/>
            <a:ext cx="10801350" cy="3675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>
                <a:solidFill>
                  <a:schemeClr val="bg1"/>
                </a:solidFill>
              </a:rPr>
              <a:t>If someone had that 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dirty="0">
                <a:solidFill>
                  <a:schemeClr val="bg1"/>
                </a:solidFill>
              </a:rPr>
              <a:t>conversation with me around tears, </a:t>
            </a:r>
            <a:br>
              <a:rPr lang="en-AU" b="1" dirty="0">
                <a:solidFill>
                  <a:schemeClr val="bg1"/>
                </a:solidFill>
              </a:rPr>
            </a:br>
            <a:endParaRPr lang="en-A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sz="4267" b="1" dirty="0">
                <a:solidFill>
                  <a:schemeClr val="bg1"/>
                </a:solidFill>
              </a:rPr>
              <a:t>I would have felt a lot more empowered </a:t>
            </a:r>
          </a:p>
          <a:p>
            <a:pPr marL="0" indent="0">
              <a:buNone/>
            </a:pPr>
            <a:r>
              <a:rPr lang="en-AU" b="1" dirty="0">
                <a:solidFill>
                  <a:schemeClr val="bg1"/>
                </a:solidFill>
              </a:rPr>
              <a:t/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dirty="0">
                <a:solidFill>
                  <a:schemeClr val="bg1"/>
                </a:solidFill>
              </a:rPr>
              <a:t>I would have felt a lot more supported, 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dirty="0">
                <a:solidFill>
                  <a:schemeClr val="bg1"/>
                </a:solidFill>
              </a:rPr>
              <a:t>and more confident about my birth.</a:t>
            </a:r>
          </a:p>
        </p:txBody>
      </p:sp>
      <p:pic>
        <p:nvPicPr>
          <p:cNvPr id="6" name="Picture 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8CAC7CE-8E65-4A41-8998-F4364CB0F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332">
            <a:off x="7822728" y="3800999"/>
            <a:ext cx="371903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6E83-7396-EB4B-BB81-6220027410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8828" y="1484784"/>
            <a:ext cx="10515600" cy="609600"/>
          </a:xfrm>
          <a:prstGeom prst="rect">
            <a:avLst/>
          </a:prstGeom>
        </p:spPr>
        <p:txBody>
          <a:bodyPr/>
          <a:lstStyle/>
          <a:p>
            <a:r>
              <a:rPr lang="en-US" sz="3733" dirty="0">
                <a:solidFill>
                  <a:srgbClr val="006060"/>
                </a:solidFill>
              </a:rPr>
              <a:t>Perineal tears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53563C28-4F44-4048-BD5A-6F69241C6D38}"/>
              </a:ext>
            </a:extLst>
          </p:cNvPr>
          <p:cNvGraphicFramePr>
            <a:graphicFrameLocks noGrp="1"/>
          </p:cNvGraphicFramePr>
          <p:nvPr/>
        </p:nvGraphicFramePr>
        <p:xfrm>
          <a:off x="838928" y="2492896"/>
          <a:ext cx="10153617" cy="264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795">
                  <a:extLst>
                    <a:ext uri="{9D8B030D-6E8A-4147-A177-3AD203B41FA5}">
                      <a16:colId xmlns:a16="http://schemas.microsoft.com/office/drawing/2014/main" val="325965621"/>
                    </a:ext>
                  </a:extLst>
                </a:gridCol>
                <a:gridCol w="4008283">
                  <a:extLst>
                    <a:ext uri="{9D8B030D-6E8A-4147-A177-3AD203B41FA5}">
                      <a16:colId xmlns:a16="http://schemas.microsoft.com/office/drawing/2014/main" val="2784919613"/>
                    </a:ext>
                  </a:extLst>
                </a:gridCol>
                <a:gridCol w="3384539">
                  <a:extLst>
                    <a:ext uri="{9D8B030D-6E8A-4147-A177-3AD203B41FA5}">
                      <a16:colId xmlns:a16="http://schemas.microsoft.com/office/drawing/2014/main" val="3253836738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IT OCCURS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5749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degree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 of the perineum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need stitches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26594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degree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Muscles of the perineum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 needs stitches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31511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degree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Muscles controlling the anus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repair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15681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Fourth degree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Lining of the anus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repair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26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08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nt Arrow 2">
            <a:extLst>
              <a:ext uri="{FF2B5EF4-FFF2-40B4-BE49-F238E27FC236}">
                <a16:creationId xmlns:a16="http://schemas.microsoft.com/office/drawing/2014/main" id="{8B37FA9D-8C8E-C142-A0DC-F8F63A783F3C}"/>
              </a:ext>
            </a:extLst>
          </p:cNvPr>
          <p:cNvSpPr/>
          <p:nvPr/>
        </p:nvSpPr>
        <p:spPr>
          <a:xfrm flipV="1">
            <a:off x="1871531" y="4806707"/>
            <a:ext cx="3248744" cy="1184699"/>
          </a:xfrm>
          <a:prstGeom prst="bentArrow">
            <a:avLst/>
          </a:prstGeom>
          <a:solidFill>
            <a:srgbClr val="BEC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56E83-7396-EB4B-BB81-6220027410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1158203"/>
            <a:ext cx="9675812" cy="609600"/>
          </a:xfrm>
          <a:prstGeom prst="rect">
            <a:avLst/>
          </a:prstGeom>
        </p:spPr>
        <p:txBody>
          <a:bodyPr/>
          <a:lstStyle/>
          <a:p>
            <a:r>
              <a:rPr lang="en-US" sz="3733" dirty="0">
                <a:solidFill>
                  <a:srgbClr val="006060"/>
                </a:solidFill>
              </a:rPr>
              <a:t>Third and fourth degree tears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53563C28-4F44-4048-BD5A-6F69241C6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1844"/>
              </p:ext>
            </p:extLst>
          </p:nvPr>
        </p:nvGraphicFramePr>
        <p:xfrm>
          <a:off x="838928" y="2214419"/>
          <a:ext cx="10153617" cy="264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795">
                  <a:extLst>
                    <a:ext uri="{9D8B030D-6E8A-4147-A177-3AD203B41FA5}">
                      <a16:colId xmlns:a16="http://schemas.microsoft.com/office/drawing/2014/main" val="325965621"/>
                    </a:ext>
                  </a:extLst>
                </a:gridCol>
                <a:gridCol w="4008283">
                  <a:extLst>
                    <a:ext uri="{9D8B030D-6E8A-4147-A177-3AD203B41FA5}">
                      <a16:colId xmlns:a16="http://schemas.microsoft.com/office/drawing/2014/main" val="2784919613"/>
                    </a:ext>
                  </a:extLst>
                </a:gridCol>
                <a:gridCol w="3384539">
                  <a:extLst>
                    <a:ext uri="{9D8B030D-6E8A-4147-A177-3AD203B41FA5}">
                      <a16:colId xmlns:a16="http://schemas.microsoft.com/office/drawing/2014/main" val="3253836738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IT OCCURS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5749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degree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 of the perineum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need stitches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26594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degree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Muscles of the perineum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 needs stitches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31511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degree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Muscles controlling the anus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repair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15681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Fourth degree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Lining of the anus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repair</a:t>
                      </a:r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2634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2569DD9-7D43-A04A-B644-87F134C38150}"/>
              </a:ext>
            </a:extLst>
          </p:cNvPr>
          <p:cNvSpPr/>
          <p:nvPr/>
        </p:nvSpPr>
        <p:spPr>
          <a:xfrm>
            <a:off x="5216286" y="5037180"/>
            <a:ext cx="5731213" cy="1344148"/>
          </a:xfrm>
          <a:prstGeom prst="rect">
            <a:avLst/>
          </a:prstGeom>
          <a:solidFill>
            <a:srgbClr val="25B2B5"/>
          </a:solidFill>
          <a:ln w="28575">
            <a:solidFill>
              <a:srgbClr val="25B2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F0FACBC-9F13-5045-93CC-52F2F6C9DD88}"/>
              </a:ext>
            </a:extLst>
          </p:cNvPr>
          <p:cNvSpPr txBox="1">
            <a:spLocks/>
          </p:cNvSpPr>
          <p:nvPr/>
        </p:nvSpPr>
        <p:spPr>
          <a:xfrm>
            <a:off x="5515993" y="5229200"/>
            <a:ext cx="5143472" cy="83099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AU" b="1" dirty="0">
                <a:solidFill>
                  <a:schemeClr val="bg1"/>
                </a:solidFill>
              </a:rPr>
              <a:t>Long-term impacts on physical, 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dirty="0">
                <a:solidFill>
                  <a:schemeClr val="bg1"/>
                </a:solidFill>
              </a:rPr>
              <a:t>psychological &amp; sexual wellbeing</a:t>
            </a:r>
          </a:p>
        </p:txBody>
      </p:sp>
    </p:spTree>
    <p:extLst>
      <p:ext uri="{BB962C8B-B14F-4D97-AF65-F5344CB8AC3E}">
        <p14:creationId xmlns:p14="http://schemas.microsoft.com/office/powerpoint/2010/main" val="116353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9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59496" y="1508125"/>
            <a:ext cx="3455988" cy="37861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sz="26666" b="1" dirty="0">
                <a:solidFill>
                  <a:schemeClr val="bg1"/>
                </a:solidFill>
              </a:rPr>
              <a:t>3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8397455-52C3-E14F-8040-49C10A642B84}"/>
              </a:ext>
            </a:extLst>
          </p:cNvPr>
          <p:cNvSpPr txBox="1">
            <a:spLocks/>
          </p:cNvSpPr>
          <p:nvPr/>
        </p:nvSpPr>
        <p:spPr>
          <a:xfrm>
            <a:off x="3935760" y="2301182"/>
            <a:ext cx="6432715" cy="216072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267" b="1" dirty="0">
                <a:solidFill>
                  <a:schemeClr val="bg1"/>
                </a:solidFill>
              </a:rPr>
              <a:t>in every 100 women who give birth vaginally </a:t>
            </a:r>
            <a:r>
              <a:rPr lang="en-AU" sz="3200" dirty="0">
                <a:solidFill>
                  <a:schemeClr val="bg1"/>
                </a:solidFill>
              </a:rPr>
              <a:t>will experience a third or fourth degree perineal tear</a:t>
            </a:r>
          </a:p>
        </p:txBody>
      </p:sp>
    </p:spTree>
    <p:extLst>
      <p:ext uri="{BB962C8B-B14F-4D97-AF65-F5344CB8AC3E}">
        <p14:creationId xmlns:p14="http://schemas.microsoft.com/office/powerpoint/2010/main" val="376228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99456" y="1508125"/>
            <a:ext cx="3455988" cy="37861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sz="26666" b="1" dirty="0">
                <a:solidFill>
                  <a:schemeClr val="bg1"/>
                </a:solidFill>
              </a:rPr>
              <a:t>5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8397455-52C3-E14F-8040-49C10A642B84}"/>
              </a:ext>
            </a:extLst>
          </p:cNvPr>
          <p:cNvSpPr txBox="1">
            <a:spLocks/>
          </p:cNvSpPr>
          <p:nvPr/>
        </p:nvSpPr>
        <p:spPr>
          <a:xfrm>
            <a:off x="3719736" y="2301182"/>
            <a:ext cx="6432715" cy="186531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267" b="1" dirty="0">
                <a:solidFill>
                  <a:schemeClr val="bg1"/>
                </a:solidFill>
              </a:rPr>
              <a:t>in every 100 women who give birth vaginally for the first time</a:t>
            </a:r>
            <a:endParaRPr lang="en-AU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D51A0277-4F4B-EB44-A931-D17229E94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332">
            <a:off x="3497267" y="4156463"/>
            <a:ext cx="5262101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417745A2-8041-2B4E-AFC3-E1EC8FC2A791}"/>
              </a:ext>
            </a:extLst>
          </p:cNvPr>
          <p:cNvSpPr/>
          <p:nvPr/>
        </p:nvSpPr>
        <p:spPr>
          <a:xfrm>
            <a:off x="8517579" y="4221088"/>
            <a:ext cx="2090923" cy="2090329"/>
          </a:xfrm>
          <a:prstGeom prst="ellipse">
            <a:avLst/>
          </a:prstGeom>
          <a:solidFill>
            <a:srgbClr val="25B2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03224ED9-4D91-414F-9419-DF26C0B89DF3}"/>
              </a:ext>
            </a:extLst>
          </p:cNvPr>
          <p:cNvSpPr/>
          <p:nvPr/>
        </p:nvSpPr>
        <p:spPr>
          <a:xfrm rot="21089029">
            <a:off x="65706" y="4842423"/>
            <a:ext cx="8412183" cy="936828"/>
          </a:xfrm>
          <a:custGeom>
            <a:avLst/>
            <a:gdLst>
              <a:gd name="connsiteX0" fmla="*/ 4206092 w 8412183"/>
              <a:gd name="connsiteY0" fmla="*/ 0 h 936828"/>
              <a:gd name="connsiteX1" fmla="*/ 8412184 w 8412183"/>
              <a:gd name="connsiteY1" fmla="*/ 468414 h 936828"/>
              <a:gd name="connsiteX2" fmla="*/ 4206092 w 8412183"/>
              <a:gd name="connsiteY2" fmla="*/ 468414 h 936828"/>
              <a:gd name="connsiteX3" fmla="*/ 4206092 w 8412183"/>
              <a:gd name="connsiteY3" fmla="*/ 0 h 936828"/>
              <a:gd name="connsiteX0" fmla="*/ 4206092 w 8412183"/>
              <a:gd name="connsiteY0" fmla="*/ 0 h 936828"/>
              <a:gd name="connsiteX1" fmla="*/ 8412184 w 8412183"/>
              <a:gd name="connsiteY1" fmla="*/ 468414 h 93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12183" h="936828" stroke="0" extrusionOk="0">
                <a:moveTo>
                  <a:pt x="4206092" y="0"/>
                </a:moveTo>
                <a:cubicBezTo>
                  <a:pt x="6502689" y="-16261"/>
                  <a:pt x="8373715" y="224154"/>
                  <a:pt x="8412184" y="468414"/>
                </a:cubicBezTo>
                <a:cubicBezTo>
                  <a:pt x="7781981" y="335532"/>
                  <a:pt x="5442291" y="553365"/>
                  <a:pt x="4206092" y="468414"/>
                </a:cubicBezTo>
                <a:cubicBezTo>
                  <a:pt x="4233539" y="281937"/>
                  <a:pt x="4218263" y="169211"/>
                  <a:pt x="4206092" y="0"/>
                </a:cubicBezTo>
                <a:close/>
              </a:path>
              <a:path w="8412183" h="936828" fill="none" extrusionOk="0">
                <a:moveTo>
                  <a:pt x="4206092" y="0"/>
                </a:moveTo>
                <a:cubicBezTo>
                  <a:pt x="6564326" y="4185"/>
                  <a:pt x="8426869" y="179494"/>
                  <a:pt x="8412184" y="468414"/>
                </a:cubicBezTo>
              </a:path>
              <a:path w="8412183" h="936828" fill="none" stroke="0" extrusionOk="0">
                <a:moveTo>
                  <a:pt x="4206092" y="0"/>
                </a:moveTo>
                <a:cubicBezTo>
                  <a:pt x="6490613" y="-21031"/>
                  <a:pt x="8432473" y="219410"/>
                  <a:pt x="8412184" y="468414"/>
                </a:cubicBezTo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arc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912BE51-C933-A846-B971-9BF4E3F83B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400" y="1244658"/>
            <a:ext cx="9820200" cy="7572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6060"/>
                </a:solidFill>
              </a:rPr>
              <a:t>1 in 20 first-time mothers</a:t>
            </a:r>
            <a:br>
              <a:rPr lang="en-AU" dirty="0">
                <a:solidFill>
                  <a:srgbClr val="006060"/>
                </a:solidFill>
              </a:rPr>
            </a:br>
            <a:r>
              <a:rPr lang="en-AU" b="0" dirty="0">
                <a:solidFill>
                  <a:srgbClr val="006060"/>
                </a:solidFill>
              </a:rPr>
              <a:t>who have a vaginal birth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BB3C2D-54FC-1548-A9DF-59BB418EB40E}"/>
              </a:ext>
            </a:extLst>
          </p:cNvPr>
          <p:cNvGrpSpPr/>
          <p:nvPr/>
        </p:nvGrpSpPr>
        <p:grpSpPr>
          <a:xfrm>
            <a:off x="358628" y="2492896"/>
            <a:ext cx="9175861" cy="1706880"/>
            <a:chOff x="373832" y="1733790"/>
            <a:chExt cx="6881896" cy="1280160"/>
          </a:xfrm>
          <a:solidFill>
            <a:schemeClr val="bg2">
              <a:lumMod val="90000"/>
            </a:schemeClr>
          </a:solidFill>
        </p:grpSpPr>
        <p:pic>
          <p:nvPicPr>
            <p:cNvPr id="10" name="Graphic 9" descr="Woman with baby outline">
              <a:extLst>
                <a:ext uri="{FF2B5EF4-FFF2-40B4-BE49-F238E27FC236}">
                  <a16:creationId xmlns:a16="http://schemas.microsoft.com/office/drawing/2014/main" id="{2866C26E-D369-9C47-88D2-39FA1DC75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96247" y="1733790"/>
              <a:ext cx="1280160" cy="1280160"/>
            </a:xfrm>
            <a:prstGeom prst="rect">
              <a:avLst/>
            </a:prstGeom>
          </p:spPr>
        </p:pic>
        <p:pic>
          <p:nvPicPr>
            <p:cNvPr id="11" name="Graphic 10" descr="Woman with baby outline">
              <a:extLst>
                <a:ext uri="{FF2B5EF4-FFF2-40B4-BE49-F238E27FC236}">
                  <a16:creationId xmlns:a16="http://schemas.microsoft.com/office/drawing/2014/main" id="{64DBD629-FDC7-AD43-AC85-AF13452E6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73832" y="1733790"/>
              <a:ext cx="1280160" cy="1280160"/>
            </a:xfrm>
            <a:prstGeom prst="rect">
              <a:avLst/>
            </a:prstGeom>
          </p:spPr>
        </p:pic>
        <p:pic>
          <p:nvPicPr>
            <p:cNvPr id="12" name="Graphic 11" descr="Woman with baby outline">
              <a:extLst>
                <a:ext uri="{FF2B5EF4-FFF2-40B4-BE49-F238E27FC236}">
                  <a16:creationId xmlns:a16="http://schemas.microsoft.com/office/drawing/2014/main" id="{10780E0C-16BB-244A-9FCE-8A4B6C2D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618662" y="1733790"/>
              <a:ext cx="1280160" cy="1280160"/>
            </a:xfrm>
            <a:prstGeom prst="rect">
              <a:avLst/>
            </a:prstGeom>
          </p:spPr>
        </p:pic>
        <p:pic>
          <p:nvPicPr>
            <p:cNvPr id="13" name="Graphic 12" descr="Woman with baby outline">
              <a:extLst>
                <a:ext uri="{FF2B5EF4-FFF2-40B4-BE49-F238E27FC236}">
                  <a16:creationId xmlns:a16="http://schemas.microsoft.com/office/drawing/2014/main" id="{31842163-6259-FA4F-8F2C-46F715902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241077" y="1733790"/>
              <a:ext cx="1280160" cy="1280160"/>
            </a:xfrm>
            <a:prstGeom prst="rect">
              <a:avLst/>
            </a:prstGeom>
          </p:spPr>
        </p:pic>
        <p:pic>
          <p:nvPicPr>
            <p:cNvPr id="14" name="Graphic 13" descr="Woman with baby outline">
              <a:extLst>
                <a:ext uri="{FF2B5EF4-FFF2-40B4-BE49-F238E27FC236}">
                  <a16:creationId xmlns:a16="http://schemas.microsoft.com/office/drawing/2014/main" id="{6DC95512-C7EB-554F-8684-559A73469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863492" y="1733790"/>
              <a:ext cx="1280160" cy="1280160"/>
            </a:xfrm>
            <a:prstGeom prst="rect">
              <a:avLst/>
            </a:prstGeom>
          </p:spPr>
        </p:pic>
        <p:pic>
          <p:nvPicPr>
            <p:cNvPr id="15" name="Graphic 14" descr="Woman with baby outline">
              <a:extLst>
                <a:ext uri="{FF2B5EF4-FFF2-40B4-BE49-F238E27FC236}">
                  <a16:creationId xmlns:a16="http://schemas.microsoft.com/office/drawing/2014/main" id="{B35A1208-C7B3-3641-B308-03C43EFC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485907" y="1733790"/>
              <a:ext cx="1280160" cy="1280160"/>
            </a:xfrm>
            <a:prstGeom prst="rect">
              <a:avLst/>
            </a:prstGeom>
          </p:spPr>
        </p:pic>
        <p:pic>
          <p:nvPicPr>
            <p:cNvPr id="16" name="Graphic 15" descr="Woman with baby outline">
              <a:extLst>
                <a:ext uri="{FF2B5EF4-FFF2-40B4-BE49-F238E27FC236}">
                  <a16:creationId xmlns:a16="http://schemas.microsoft.com/office/drawing/2014/main" id="{6A07C2A8-E720-C44A-A71D-33E1D670A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108322" y="1733790"/>
              <a:ext cx="1280160" cy="1280160"/>
            </a:xfrm>
            <a:prstGeom prst="rect">
              <a:avLst/>
            </a:prstGeom>
          </p:spPr>
        </p:pic>
        <p:pic>
          <p:nvPicPr>
            <p:cNvPr id="17" name="Graphic 16" descr="Woman with baby outline">
              <a:extLst>
                <a:ext uri="{FF2B5EF4-FFF2-40B4-BE49-F238E27FC236}">
                  <a16:creationId xmlns:a16="http://schemas.microsoft.com/office/drawing/2014/main" id="{305B2F4B-FFCC-FB4B-9F3A-DB9D2512B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730737" y="1733790"/>
              <a:ext cx="1280160" cy="1280160"/>
            </a:xfrm>
            <a:prstGeom prst="rect">
              <a:avLst/>
            </a:prstGeom>
          </p:spPr>
        </p:pic>
        <p:pic>
          <p:nvPicPr>
            <p:cNvPr id="18" name="Graphic 17" descr="Woman with baby outline">
              <a:extLst>
                <a:ext uri="{FF2B5EF4-FFF2-40B4-BE49-F238E27FC236}">
                  <a16:creationId xmlns:a16="http://schemas.microsoft.com/office/drawing/2014/main" id="{9682C677-9030-EF4B-9022-F911BAA4A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53152" y="1733790"/>
              <a:ext cx="1280160" cy="1280160"/>
            </a:xfrm>
            <a:prstGeom prst="rect">
              <a:avLst/>
            </a:prstGeom>
          </p:spPr>
        </p:pic>
        <p:pic>
          <p:nvPicPr>
            <p:cNvPr id="19" name="Graphic 18" descr="Woman with baby outline">
              <a:extLst>
                <a:ext uri="{FF2B5EF4-FFF2-40B4-BE49-F238E27FC236}">
                  <a16:creationId xmlns:a16="http://schemas.microsoft.com/office/drawing/2014/main" id="{DFEE592F-DED1-4040-B0C6-965F225CB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75568" y="1733790"/>
              <a:ext cx="1280160" cy="128016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871D58-1944-EE4D-8111-82B3DF1A5240}"/>
              </a:ext>
            </a:extLst>
          </p:cNvPr>
          <p:cNvGrpSpPr/>
          <p:nvPr/>
        </p:nvGrpSpPr>
        <p:grpSpPr>
          <a:xfrm>
            <a:off x="335361" y="4391500"/>
            <a:ext cx="7516087" cy="1706880"/>
            <a:chOff x="251520" y="2771567"/>
            <a:chExt cx="5637065" cy="1280160"/>
          </a:xfrm>
        </p:grpSpPr>
        <p:pic>
          <p:nvPicPr>
            <p:cNvPr id="23" name="Graphic 22" descr="Woman with baby outline">
              <a:extLst>
                <a:ext uri="{FF2B5EF4-FFF2-40B4-BE49-F238E27FC236}">
                  <a16:creationId xmlns:a16="http://schemas.microsoft.com/office/drawing/2014/main" id="{90FDC3F4-3286-844D-978A-960A15DFC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3935" y="2771567"/>
              <a:ext cx="1280160" cy="1280160"/>
            </a:xfrm>
            <a:prstGeom prst="rect">
              <a:avLst/>
            </a:prstGeom>
          </p:spPr>
        </p:pic>
        <p:pic>
          <p:nvPicPr>
            <p:cNvPr id="24" name="Graphic 23" descr="Woman with baby outline">
              <a:extLst>
                <a:ext uri="{FF2B5EF4-FFF2-40B4-BE49-F238E27FC236}">
                  <a16:creationId xmlns:a16="http://schemas.microsoft.com/office/drawing/2014/main" id="{894B5F9B-D503-1841-B088-C08E9849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51520" y="2771567"/>
              <a:ext cx="1280160" cy="1280160"/>
            </a:xfrm>
            <a:prstGeom prst="rect">
              <a:avLst/>
            </a:prstGeom>
          </p:spPr>
        </p:pic>
        <p:pic>
          <p:nvPicPr>
            <p:cNvPr id="25" name="Graphic 24" descr="Woman with baby outline">
              <a:extLst>
                <a:ext uri="{FF2B5EF4-FFF2-40B4-BE49-F238E27FC236}">
                  <a16:creationId xmlns:a16="http://schemas.microsoft.com/office/drawing/2014/main" id="{7E6BF07E-B89C-A946-A013-225C9B2F3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496350" y="2771567"/>
              <a:ext cx="1280160" cy="1280160"/>
            </a:xfrm>
            <a:prstGeom prst="rect">
              <a:avLst/>
            </a:prstGeom>
          </p:spPr>
        </p:pic>
        <p:pic>
          <p:nvPicPr>
            <p:cNvPr id="26" name="Graphic 25" descr="Woman with baby outline">
              <a:extLst>
                <a:ext uri="{FF2B5EF4-FFF2-40B4-BE49-F238E27FC236}">
                  <a16:creationId xmlns:a16="http://schemas.microsoft.com/office/drawing/2014/main" id="{C5237494-4DCB-4E46-BBFC-7E25FC9E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118765" y="2771567"/>
              <a:ext cx="1280160" cy="1280160"/>
            </a:xfrm>
            <a:prstGeom prst="rect">
              <a:avLst/>
            </a:prstGeom>
          </p:spPr>
        </p:pic>
        <p:pic>
          <p:nvPicPr>
            <p:cNvPr id="27" name="Graphic 26" descr="Woman with baby outline">
              <a:extLst>
                <a:ext uri="{FF2B5EF4-FFF2-40B4-BE49-F238E27FC236}">
                  <a16:creationId xmlns:a16="http://schemas.microsoft.com/office/drawing/2014/main" id="{0F6E778E-EA7E-DD49-B3F5-134849F2E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741180" y="2771567"/>
              <a:ext cx="1280160" cy="1280160"/>
            </a:xfrm>
            <a:prstGeom prst="rect">
              <a:avLst/>
            </a:prstGeom>
          </p:spPr>
        </p:pic>
        <p:pic>
          <p:nvPicPr>
            <p:cNvPr id="28" name="Graphic 27" descr="Woman with baby outline">
              <a:extLst>
                <a:ext uri="{FF2B5EF4-FFF2-40B4-BE49-F238E27FC236}">
                  <a16:creationId xmlns:a16="http://schemas.microsoft.com/office/drawing/2014/main" id="{7F4BE253-2442-DE46-870D-0E0C879C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63595" y="2771567"/>
              <a:ext cx="1280160" cy="1280160"/>
            </a:xfrm>
            <a:prstGeom prst="rect">
              <a:avLst/>
            </a:prstGeom>
          </p:spPr>
        </p:pic>
        <p:pic>
          <p:nvPicPr>
            <p:cNvPr id="29" name="Graphic 28" descr="Woman with baby outline">
              <a:extLst>
                <a:ext uri="{FF2B5EF4-FFF2-40B4-BE49-F238E27FC236}">
                  <a16:creationId xmlns:a16="http://schemas.microsoft.com/office/drawing/2014/main" id="{5D3D72DD-0B4C-844F-8FF3-105893FF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986010" y="2771567"/>
              <a:ext cx="1280160" cy="1280160"/>
            </a:xfrm>
            <a:prstGeom prst="rect">
              <a:avLst/>
            </a:prstGeom>
          </p:spPr>
        </p:pic>
        <p:pic>
          <p:nvPicPr>
            <p:cNvPr id="30" name="Graphic 29" descr="Woman with baby outline">
              <a:extLst>
                <a:ext uri="{FF2B5EF4-FFF2-40B4-BE49-F238E27FC236}">
                  <a16:creationId xmlns:a16="http://schemas.microsoft.com/office/drawing/2014/main" id="{9CAD395B-ECE2-2B49-AAF2-1690656E8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608425" y="2771567"/>
              <a:ext cx="1280160" cy="1280160"/>
            </a:xfrm>
            <a:prstGeom prst="rect">
              <a:avLst/>
            </a:prstGeom>
          </p:spPr>
        </p:pic>
      </p:grpSp>
      <p:pic>
        <p:nvPicPr>
          <p:cNvPr id="31" name="Graphic 30" descr="Woman with baby outline">
            <a:extLst>
              <a:ext uri="{FF2B5EF4-FFF2-40B4-BE49-F238E27FC236}">
                <a16:creationId xmlns:a16="http://schemas.microsoft.com/office/drawing/2014/main" id="{1902EE6B-A8C3-2D4C-AF62-32CB7ED9C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74453" y="4391500"/>
            <a:ext cx="1706880" cy="1706880"/>
          </a:xfrm>
          <a:prstGeom prst="rect">
            <a:avLst/>
          </a:prstGeom>
        </p:spPr>
      </p:pic>
      <p:pic>
        <p:nvPicPr>
          <p:cNvPr id="32" name="Graphic 31" descr="Woman with baby outline">
            <a:extLst>
              <a:ext uri="{FF2B5EF4-FFF2-40B4-BE49-F238E27FC236}">
                <a16:creationId xmlns:a16="http://schemas.microsoft.com/office/drawing/2014/main" id="{9A7D80D3-48DF-6147-BF48-D4AD9424F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30912" y="4412811"/>
            <a:ext cx="170688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9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47A9658-5162-E64B-A1BE-3F9D85A3568F}"/>
              </a:ext>
            </a:extLst>
          </p:cNvPr>
          <p:cNvSpPr txBox="1">
            <a:spLocks/>
          </p:cNvSpPr>
          <p:nvPr/>
        </p:nvSpPr>
        <p:spPr>
          <a:xfrm>
            <a:off x="7032104" y="2053239"/>
            <a:ext cx="6528725" cy="275152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panose="02000000000000000000" pitchFamily="2" charset="-79"/>
              <a:buChar char="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 Regular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altLang="en-US" sz="4800" b="1" dirty="0">
                <a:solidFill>
                  <a:schemeClr val="bg1"/>
                </a:solidFill>
              </a:rPr>
              <a:t>Second Atlas</a:t>
            </a:r>
            <a:br>
              <a:rPr lang="en-AU" altLang="en-US" sz="4800" b="1" dirty="0">
                <a:solidFill>
                  <a:schemeClr val="bg1"/>
                </a:solidFill>
              </a:rPr>
            </a:br>
            <a:r>
              <a:rPr lang="en-AU" altLang="en-US" sz="4800" b="1" dirty="0">
                <a:solidFill>
                  <a:schemeClr val="bg1"/>
                </a:solidFill>
              </a:rPr>
              <a:t>of Healthcare Variation</a:t>
            </a:r>
            <a:br>
              <a:rPr lang="en-AU" altLang="en-US" sz="4800" b="1" dirty="0">
                <a:solidFill>
                  <a:schemeClr val="bg1"/>
                </a:solidFill>
              </a:rPr>
            </a:br>
            <a:r>
              <a:rPr lang="en-AU" altLang="en-US" sz="4800" dirty="0">
                <a:solidFill>
                  <a:schemeClr val="bg1"/>
                </a:solidFill>
              </a:rPr>
              <a:t>2017</a:t>
            </a:r>
            <a:endParaRPr lang="en-AU" altLang="en-US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hand holding 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1F31C1DF-E060-6E42-B35C-823EC016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6089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06821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Master">
  <a:themeElements>
    <a:clrScheme name="BCEW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D9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ight Master">
  <a:themeElements>
    <a:clrScheme name="BCEW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D9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Light Master">
  <a:themeElements>
    <a:clrScheme name="BCEW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D9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March 2019</Template>
  <TotalTime>12143</TotalTime>
  <Words>478</Words>
  <Application>Microsoft Office PowerPoint</Application>
  <PresentationFormat>Widescreen</PresentationFormat>
  <Paragraphs>116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Open Sans</vt:lpstr>
      <vt:lpstr>Trebuchet MS Regular</vt:lpstr>
      <vt:lpstr>Wingdings</vt:lpstr>
      <vt:lpstr>Light Master</vt:lpstr>
      <vt:lpstr>1_Light Master</vt:lpstr>
      <vt:lpstr>2_Light Master</vt:lpstr>
      <vt:lpstr>End Slide</vt:lpstr>
      <vt:lpstr> Launch of the  Third and Fourth Degree  Perineal Tears  Clinical Care Standard  21 APRIL 2021 </vt:lpstr>
      <vt:lpstr>PowerPoint Presentation</vt:lpstr>
      <vt:lpstr>PowerPoint Presentation</vt:lpstr>
      <vt:lpstr>Perineal tears</vt:lpstr>
      <vt:lpstr>Third and fourth degree tears</vt:lpstr>
      <vt:lpstr>PowerPoint Presentation</vt:lpstr>
      <vt:lpstr>PowerPoint Presentation</vt:lpstr>
      <vt:lpstr>1 in 20 first-time mothers who have a vaginal birth</vt:lpstr>
      <vt:lpstr>PowerPoint Presentation</vt:lpstr>
      <vt:lpstr>Second Atlas of Healthcare Variation (2017)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KEANE, Sally</dc:creator>
  <cp:lastModifiedBy>VAN RITTEN, Patricia</cp:lastModifiedBy>
  <cp:revision>329</cp:revision>
  <cp:lastPrinted>2021-03-10T02:21:18Z</cp:lastPrinted>
  <dcterms:created xsi:type="dcterms:W3CDTF">2020-11-13T00:38:30Z</dcterms:created>
  <dcterms:modified xsi:type="dcterms:W3CDTF">2021-04-26T02:56:41Z</dcterms:modified>
</cp:coreProperties>
</file>