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86" r:id="rId2"/>
    <p:sldId id="279" r:id="rId3"/>
    <p:sldId id="278" r:id="rId4"/>
    <p:sldId id="280" r:id="rId5"/>
    <p:sldId id="281" r:id="rId6"/>
    <p:sldId id="282" r:id="rId7"/>
    <p:sldId id="283" r:id="rId8"/>
    <p:sldId id="284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54" userDrawn="1">
          <p15:clr>
            <a:srgbClr val="A4A3A4"/>
          </p15:clr>
        </p15:guide>
        <p15:guide id="2" pos="340" userDrawn="1">
          <p15:clr>
            <a:srgbClr val="A4A3A4"/>
          </p15:clr>
        </p15:guide>
        <p15:guide id="3" pos="54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1F6C"/>
    <a:srgbClr val="16325A"/>
    <a:srgbClr val="8F3F98"/>
    <a:srgbClr val="5E7E95"/>
    <a:srgbClr val="582D5F"/>
    <a:srgbClr val="575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906"/>
    <p:restoredTop sz="89905"/>
  </p:normalViewPr>
  <p:slideViewPr>
    <p:cSldViewPr snapToGrid="0" snapToObjects="1">
      <p:cViewPr varScale="1">
        <p:scale>
          <a:sx n="103" d="100"/>
          <a:sy n="103" d="100"/>
        </p:scale>
        <p:origin x="2412" y="114"/>
      </p:cViewPr>
      <p:guideLst>
        <p:guide orient="horz" pos="754"/>
        <p:guide pos="340"/>
        <p:guide pos="5420"/>
      </p:guideLst>
    </p:cSldViewPr>
  </p:slideViewPr>
  <p:notesTextViewPr>
    <p:cViewPr>
      <p:scale>
        <a:sx n="55" d="100"/>
        <a:sy n="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04CFDA-4034-864C-AB7C-E03E3BF01A91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0CDEEC-7C3E-7946-B19B-F9720AFE6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5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6420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056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0771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71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973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164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sz="180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0CDEEC-7C3E-7946-B19B-F9720AFE6E1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591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2208362"/>
            <a:ext cx="3805686" cy="198407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Fourth Australian Atlas of Healthcare Variation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774" y="4280650"/>
            <a:ext cx="3805686" cy="745675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87976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3C65211-C499-D34F-B473-1BA9453CCF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586DCA8-3321-9647-A7BD-617A3AA49F3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5109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9D492FAD-843A-3540-9989-6E2C0A697A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BE99EF5-5B57-FB48-8033-F6CF654C561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126685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12295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eneral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52369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1866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8206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17525" y="319120"/>
            <a:ext cx="7886700" cy="432220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Main title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517525" y="5894717"/>
            <a:ext cx="3208338" cy="160787"/>
          </a:xfrm>
        </p:spPr>
        <p:txBody>
          <a:bodyPr anchor="b" anchorCtr="0">
            <a:noAutofit/>
          </a:bodyPr>
          <a:lstStyle>
            <a:lvl1pPr marL="0" indent="0">
              <a:buNone/>
              <a:defRPr sz="800">
                <a:solidFill>
                  <a:schemeClr val="tx2"/>
                </a:solidFill>
              </a:defRPr>
            </a:lvl1pPr>
            <a:lvl2pPr marL="457200" indent="0">
              <a:buNone/>
              <a:defRPr sz="800"/>
            </a:lvl2pPr>
            <a:lvl3pPr marL="914400" indent="0">
              <a:buNone/>
              <a:defRPr sz="800"/>
            </a:lvl3pPr>
            <a:lvl4pPr marL="1371600" indent="0">
              <a:buNone/>
              <a:defRPr sz="800"/>
            </a:lvl4pPr>
            <a:lvl5pPr marL="1828800" indent="0">
              <a:buNone/>
              <a:defRPr sz="800"/>
            </a:lvl5pPr>
          </a:lstStyle>
          <a:p>
            <a:pPr lvl="0"/>
            <a:r>
              <a:rPr lang="en-US" dirty="0"/>
              <a:t>Source here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17525" y="751339"/>
            <a:ext cx="7886700" cy="142875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Subheading if required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17525" y="1473591"/>
            <a:ext cx="7886700" cy="3556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-10887" y="16328"/>
            <a:ext cx="3995057" cy="2996292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18736654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471D06B-4EBF-8041-8354-F8F9476507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0887" y="16328"/>
            <a:ext cx="3995057" cy="2996293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24774" y="1108391"/>
            <a:ext cx="7731424" cy="4214380"/>
          </a:xfrm>
        </p:spPr>
        <p:txBody>
          <a:bodyPr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Quote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24774" y="5601904"/>
            <a:ext cx="7731424" cy="249322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1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sz="1100" dirty="0">
                <a:solidFill>
                  <a:schemeClr val="tx2"/>
                </a:solidFill>
              </a:rPr>
              <a:t>Source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161087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774" y="406456"/>
            <a:ext cx="8283050" cy="1045826"/>
          </a:xfrm>
        </p:spPr>
        <p:txBody>
          <a:bodyPr anchor="t" anchorCtr="0">
            <a:normAutofit/>
          </a:bodyPr>
          <a:lstStyle>
            <a:lvl1pPr algn="l">
              <a:defRPr sz="3600" b="1" baseline="0"/>
            </a:lvl1pPr>
          </a:lstStyle>
          <a:p>
            <a:r>
              <a:rPr lang="en-US" dirty="0"/>
              <a:t>The Australian Atlas </a:t>
            </a:r>
            <a:br>
              <a:rPr lang="en-US" dirty="0"/>
            </a:br>
            <a:r>
              <a:rPr lang="en-US" dirty="0"/>
              <a:t>of Healthcare Variation series</a:t>
            </a:r>
          </a:p>
        </p:txBody>
      </p:sp>
    </p:spTree>
    <p:extLst>
      <p:ext uri="{BB962C8B-B14F-4D97-AF65-F5344CB8AC3E}">
        <p14:creationId xmlns:p14="http://schemas.microsoft.com/office/powerpoint/2010/main" val="395233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66226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28406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943350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42739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A5599-5D05-8440-8DAD-CDBC75F53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112"/>
            <a:ext cx="3797353" cy="2843438"/>
          </a:xfrm>
        </p:spPr>
        <p:txBody>
          <a:bodyPr anchor="ctr" anchorCtr="0">
            <a:normAutofit/>
          </a:bodyPr>
          <a:lstStyle>
            <a:lvl1pPr>
              <a:defRPr sz="3600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863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36916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0D2E6A-13BD-A14F-9DD1-D6626209761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38434" y="931189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C7759E14-F941-DE48-9601-D34B0394B6F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38434" y="5551741"/>
            <a:ext cx="5138738" cy="468733"/>
          </a:xfrm>
        </p:spPr>
        <p:txBody>
          <a:bodyPr>
            <a:normAutofit/>
          </a:bodyPr>
          <a:lstStyle>
            <a:lvl1pPr marL="0" indent="0" algn="ctr">
              <a:buNone/>
              <a:defRPr sz="1600" b="0">
                <a:latin typeface="+mn-lt"/>
              </a:defRPr>
            </a:lvl1pPr>
            <a:lvl2pPr marL="457200" indent="0">
              <a:buNone/>
              <a:defRPr>
                <a:latin typeface="+mj-lt"/>
              </a:defRPr>
            </a:lvl2pPr>
            <a:lvl3pPr marL="914400" indent="0">
              <a:buNone/>
              <a:defRPr>
                <a:latin typeface="+mj-lt"/>
              </a:defRPr>
            </a:lvl3pPr>
            <a:lvl4pPr marL="1371600" indent="0">
              <a:buNone/>
              <a:defRPr>
                <a:latin typeface="+mj-lt"/>
              </a:defRPr>
            </a:lvl4pPr>
            <a:lvl5pPr marL="1828800" indent="0">
              <a:buNone/>
              <a:defRPr>
                <a:latin typeface="+mj-lt"/>
              </a:defRPr>
            </a:lvl5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2794381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5C478-BBFB-AD41-928D-BE1012088374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8E920-0CCA-3A45-AF02-77239CBA78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60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1" r:id="rId2"/>
    <p:sldLayoutId id="2147483671" r:id="rId3"/>
    <p:sldLayoutId id="2147483682" r:id="rId4"/>
    <p:sldLayoutId id="2147483673" r:id="rId5"/>
    <p:sldLayoutId id="2147483679" r:id="rId6"/>
    <p:sldLayoutId id="2147483680" r:id="rId7"/>
    <p:sldLayoutId id="2147483683" r:id="rId8"/>
    <p:sldLayoutId id="2147483674" r:id="rId9"/>
    <p:sldLayoutId id="2147483675" r:id="rId10"/>
    <p:sldLayoutId id="2147483676" r:id="rId11"/>
    <p:sldLayoutId id="2147483672" r:id="rId12"/>
    <p:sldLayoutId id="2147483684" r:id="rId13"/>
    <p:sldLayoutId id="2147483678" r:id="rId14"/>
    <p:sldLayoutId id="2147483677" r:id="rId15"/>
    <p:sldLayoutId id="2147483670" r:id="rId16"/>
    <p:sldLayoutId id="2147483685" r:id="rId17"/>
    <p:sldLayoutId id="214748366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6584E-DFFB-194E-BC01-D15A41523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AU" sz="225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4F04D-91A8-D941-9E08-E293241E5C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490EF6-A7BD-6444-8F2A-C5F3AA5102F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B9E0EA-56C7-FB43-AA4D-235E3AB6DF0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bg1"/>
                </a:solidFill>
              </a:rPr>
              <a:t>Early planned births</a:t>
            </a:r>
            <a:endParaRPr lang="en-AU" sz="4000" b="1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C4B370E-A1D6-C540-A37B-1F003DBE0324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F42F267-5556-134A-A55B-27128B0FA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8" name="Text Placeholder 4">
              <a:extLst>
                <a:ext uri="{FF2B5EF4-FFF2-40B4-BE49-F238E27FC236}">
                  <a16:creationId xmlns:a16="http://schemas.microsoft.com/office/drawing/2014/main" id="{1BF72186-572F-D44C-8B60-EBEBC63D3FD1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682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4" y="319120"/>
            <a:ext cx="8332007" cy="432220"/>
          </a:xfrm>
        </p:spPr>
        <p:txBody>
          <a:bodyPr>
            <a:noAutofit/>
          </a:bodyPr>
          <a:lstStyle/>
          <a:p>
            <a:r>
              <a:rPr lang="en-AU" sz="2250"/>
              <a:t>Early planned births without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Key findings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2025A83-4509-9345-875A-DE65E1204A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6709830"/>
              </p:ext>
            </p:extLst>
          </p:nvPr>
        </p:nvGraphicFramePr>
        <p:xfrm>
          <a:off x="539748" y="1196975"/>
          <a:ext cx="8064501" cy="1534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3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9125">
                  <a:extLst>
                    <a:ext uri="{9D8B030D-6E8A-4147-A177-3AD203B41FA5}">
                      <a16:colId xmlns:a16="http://schemas.microsoft.com/office/drawing/2014/main" val="572324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j-lt"/>
                        </a:rPr>
                        <a:t>Gestational age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1F6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>
                          <a:solidFill>
                            <a:schemeClr val="accent5"/>
                          </a:solidFill>
                          <a:effectLst/>
                          <a:latin typeface="+mj-lt"/>
                        </a:rPr>
                        <a:t>Range of state and territory rates* for caesarean sections without a medical or obstetric indication, as a percentage of all caesarean sections at these gestational ages, 2017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1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&lt;37 weeks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13.3–19.3%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&lt;38 weeks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24.8–32.7%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6834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&lt;39 weeks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42.8–56.1%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0529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600" kern="120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Excludes Northern Territory</a:t>
                      </a:r>
                      <a:endParaRPr lang="en-AU" sz="6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F7F9424-3F2A-B149-829E-74114977F3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8569075"/>
              </p:ext>
            </p:extLst>
          </p:nvPr>
        </p:nvGraphicFramePr>
        <p:xfrm>
          <a:off x="539749" y="2792514"/>
          <a:ext cx="8064500" cy="958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9125">
                  <a:extLst>
                    <a:ext uri="{9D8B030D-6E8A-4147-A177-3AD203B41FA5}">
                      <a16:colId xmlns:a16="http://schemas.microsoft.com/office/drawing/2014/main" val="572324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AU" sz="90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Gestational age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1F6C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900" dirty="0">
                          <a:solidFill>
                            <a:srgbClr val="FFFFFF"/>
                          </a:solidFill>
                          <a:effectLst/>
                          <a:latin typeface="+mj-lt"/>
                        </a:rPr>
                        <a:t>Range of state and territory rates* for induction of labour without a medical or obstetric indication, as a percentage of all inductions at this gestational age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51F6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4445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&lt;39 weeks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sz="800">
                          <a:solidFill>
                            <a:schemeClr val="accent6"/>
                          </a:solidFill>
                          <a:effectLst/>
                          <a:latin typeface="+mn-lt"/>
                        </a:rPr>
                        <a:t>0.2–6.0% </a:t>
                      </a:r>
                    </a:p>
                  </a:txBody>
                  <a:tcPr marL="54293" marR="54293" marT="54293" marB="54293"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00529"/>
                  </a:ext>
                </a:extLst>
              </a:tr>
              <a:tr h="288000">
                <a:tc gridSpan="2">
                  <a:txBody>
                    <a:bodyPr/>
                    <a:lstStyle/>
                    <a:p>
                      <a:r>
                        <a:rPr lang="en-AU" sz="600" kern="1200" dirty="0">
                          <a:solidFill>
                            <a:schemeClr val="accent6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 Excludes New South Wales and the Northern Territory</a:t>
                      </a: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AU" sz="700">
                        <a:solidFill>
                          <a:schemeClr val="accent6"/>
                        </a:solidFill>
                        <a:effectLst/>
                        <a:latin typeface="+mn-lt"/>
                      </a:endParaRPr>
                    </a:p>
                  </a:txBody>
                  <a:tcPr marL="54293" marR="54293" marT="54293" marB="54293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6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136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4220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r>
              <a:rPr lang="en-AU" sz="2250"/>
              <a:t>Risk of stillbirth per 1,000 fetuses remaining in utero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Gestational age in weeks, 2015 and 2016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Stillbirths and Neonatal Deaths in Australia 2015 and 2016: In brief.</a:t>
            </a:r>
          </a:p>
        </p:txBody>
      </p:sp>
    </p:spTree>
    <p:extLst>
      <p:ext uri="{BB962C8B-B14F-4D97-AF65-F5344CB8AC3E}">
        <p14:creationId xmlns:p14="http://schemas.microsoft.com/office/powerpoint/2010/main" val="24163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rmAutofit/>
          </a:bodyPr>
          <a:lstStyle/>
          <a:p>
            <a:r>
              <a:rPr lang="en-AU" sz="2250"/>
              <a:t>Percentage of babies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r>
              <a:rPr lang="en-AU"/>
              <a:t>Gestational age in weeks, 2007 and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Australia’s Mothers and Babies 2017: In brief.</a:t>
            </a:r>
          </a:p>
        </p:txBody>
      </p:sp>
    </p:spTree>
    <p:extLst>
      <p:ext uri="{BB962C8B-B14F-4D97-AF65-F5344CB8AC3E}">
        <p14:creationId xmlns:p14="http://schemas.microsoft.com/office/powerpoint/2010/main" val="750628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r>
              <a:rPr lang="en-AU" sz="2250"/>
              <a:t>Caesarean sections at &lt;37, &lt;38 or &lt;39 weeks without a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525" y="1076803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/>
              <a:t>As a percentage of all caesarean sections at these gestational ages,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AIHW analysis of National Perinatal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234766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r>
              <a:rPr lang="en-AU" sz="2250"/>
              <a:t>Caesarean sections at &lt;39 weeks gestation without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525" y="1076803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/>
              <a:t>Patient funding status,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AIHW analysis of National Perinatal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7319042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r>
              <a:rPr lang="en-AU" sz="2250"/>
              <a:t>Caesarean sections at &lt;39 weeks gestation without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525" y="1076803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/>
              <a:t>Aboriginal and Torres Strait Islander status,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AIHW analysis of National Perinatal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3297335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F826EDE-C351-6444-A9EC-665AE1CDD9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963580"/>
            <a:ext cx="9144000" cy="5245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58C9B3-0560-B84A-894A-4CA93F564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" y="319120"/>
            <a:ext cx="8108950" cy="432220"/>
          </a:xfrm>
        </p:spPr>
        <p:txBody>
          <a:bodyPr>
            <a:noAutofit/>
          </a:bodyPr>
          <a:lstStyle/>
          <a:p>
            <a:r>
              <a:rPr lang="en-AU" sz="2250"/>
              <a:t>Inductions at &lt;39 weeks gestation without a medical or obstetric indication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8D86DC-4090-824C-A69C-0CEDA6D8601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7525" y="1076803"/>
            <a:ext cx="7886700" cy="142875"/>
          </a:xfrm>
        </p:spPr>
        <p:txBody>
          <a:bodyPr>
            <a:normAutofit lnSpcReduction="10000"/>
          </a:bodyPr>
          <a:lstStyle/>
          <a:p>
            <a:r>
              <a:rPr lang="en-AU"/>
              <a:t>As a percentage of all inductions at &lt;39 weeks, 2017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ECA09BF-AAFE-014D-9ED0-ACB51183A1C5}"/>
              </a:ext>
            </a:extLst>
          </p:cNvPr>
          <p:cNvGrpSpPr/>
          <p:nvPr/>
        </p:nvGrpSpPr>
        <p:grpSpPr>
          <a:xfrm>
            <a:off x="0" y="6208680"/>
            <a:ext cx="3276600" cy="660400"/>
            <a:chOff x="0" y="6208680"/>
            <a:chExt cx="3276600" cy="6604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CC1660C-354C-514A-9AB1-0CDF7BB7C9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0" y="6208680"/>
              <a:ext cx="3276600" cy="660400"/>
            </a:xfrm>
            <a:prstGeom prst="rect">
              <a:avLst/>
            </a:prstGeom>
          </p:spPr>
        </p:pic>
        <p:sp>
          <p:nvSpPr>
            <p:cNvPr id="10" name="Text Placeholder 4">
              <a:extLst>
                <a:ext uri="{FF2B5EF4-FFF2-40B4-BE49-F238E27FC236}">
                  <a16:creationId xmlns:a16="http://schemas.microsoft.com/office/drawing/2014/main" id="{C87519CC-2306-8C47-A4C1-085870878BAC}"/>
                </a:ext>
              </a:extLst>
            </p:cNvPr>
            <p:cNvSpPr txBox="1">
              <a:spLocks/>
            </p:cNvSpPr>
            <p:nvPr/>
          </p:nvSpPr>
          <p:spPr>
            <a:xfrm>
              <a:off x="790413" y="6351554"/>
              <a:ext cx="2309247" cy="304016"/>
            </a:xfrm>
            <a:prstGeom prst="rect">
              <a:avLst/>
            </a:prstGeom>
          </p:spPr>
          <p:txBody>
            <a:bodyPr vert="horz" lIns="0" tIns="0" rIns="0" bIns="0" rtlCol="0" anchor="b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b="1" dirty="0">
                  <a:solidFill>
                    <a:schemeClr val="accent5"/>
                  </a:solidFill>
                </a:rPr>
                <a:t>Early planned births</a:t>
              </a:r>
              <a:endParaRPr lang="en-AU" sz="1000">
                <a:solidFill>
                  <a:schemeClr val="accent5"/>
                </a:solidFill>
              </a:endParaRPr>
            </a:p>
          </p:txBody>
        </p: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C2C8854-FDFA-D546-8685-0286B45D14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5823131"/>
            <a:ext cx="3722284" cy="211944"/>
          </a:xfrm>
        </p:spPr>
        <p:txBody>
          <a:bodyPr/>
          <a:lstStyle/>
          <a:p>
            <a:r>
              <a:rPr lang="en-AU"/>
              <a:t>Source: AIHW analysis of National Perinatal Data Collection.</a:t>
            </a:r>
          </a:p>
        </p:txBody>
      </p:sp>
    </p:spTree>
    <p:extLst>
      <p:ext uri="{BB962C8B-B14F-4D97-AF65-F5344CB8AC3E}">
        <p14:creationId xmlns:p14="http://schemas.microsoft.com/office/powerpoint/2010/main" val="3761945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AQ 1">
      <a:dk1>
        <a:srgbClr val="00B2E2"/>
      </a:dk1>
      <a:lt1>
        <a:srgbClr val="0078A2"/>
      </a:lt1>
      <a:dk2>
        <a:srgbClr val="808283"/>
      </a:dk2>
      <a:lt2>
        <a:srgbClr val="57599C"/>
      </a:lt2>
      <a:accent1>
        <a:srgbClr val="9D1630"/>
      </a:accent1>
      <a:accent2>
        <a:srgbClr val="2F7E47"/>
      </a:accent2>
      <a:accent3>
        <a:srgbClr val="5D7E95"/>
      </a:accent3>
      <a:accent4>
        <a:srgbClr val="F3794C"/>
      </a:accent4>
      <a:accent5>
        <a:srgbClr val="FFFFFF"/>
      </a:accent5>
      <a:accent6>
        <a:srgbClr val="0000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1057</TotalTime>
  <Words>327</Words>
  <Application>Microsoft Office PowerPoint</Application>
  <PresentationFormat>On-screen Show (4:3)</PresentationFormat>
  <Paragraphs>50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Presentation</vt:lpstr>
      <vt:lpstr>Early planned births without medical or obstetric indication</vt:lpstr>
      <vt:lpstr>Risk of stillbirth per 1,000 fetuses remaining in utero</vt:lpstr>
      <vt:lpstr>Percentage of babies</vt:lpstr>
      <vt:lpstr>Caesarean sections at &lt;37, &lt;38 or &lt;39 weeks without a medical or obstetric indication</vt:lpstr>
      <vt:lpstr>Caesarean sections at &lt;39 weeks gestation without medical or obstetric indication</vt:lpstr>
      <vt:lpstr>Caesarean sections at &lt;39 weeks gestation without medical or obstetric indication</vt:lpstr>
      <vt:lpstr>Inductions at &lt;39 weeks gestation without a medical or obstetric indication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Yunyin Xuan</dc:creator>
  <cp:lastModifiedBy>Drape, Leah</cp:lastModifiedBy>
  <cp:revision>110</cp:revision>
  <dcterms:created xsi:type="dcterms:W3CDTF">2017-07-04T23:03:46Z</dcterms:created>
  <dcterms:modified xsi:type="dcterms:W3CDTF">2021-06-08T03:54:17Z</dcterms:modified>
</cp:coreProperties>
</file>