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325" r:id="rId2"/>
    <p:sldId id="279" r:id="rId3"/>
    <p:sldId id="326" r:id="rId4"/>
    <p:sldId id="278" r:id="rId5"/>
    <p:sldId id="280" r:id="rId6"/>
    <p:sldId id="281" r:id="rId7"/>
    <p:sldId id="282" r:id="rId8"/>
    <p:sldId id="283" r:id="rId9"/>
    <p:sldId id="284" r:id="rId10"/>
    <p:sldId id="328" r:id="rId11"/>
    <p:sldId id="285" r:id="rId12"/>
    <p:sldId id="286" r:id="rId13"/>
    <p:sldId id="288" r:id="rId14"/>
    <p:sldId id="289" r:id="rId15"/>
    <p:sldId id="290" r:id="rId16"/>
    <p:sldId id="291" r:id="rId17"/>
    <p:sldId id="292" r:id="rId18"/>
    <p:sldId id="293" r:id="rId19"/>
    <p:sldId id="329" r:id="rId20"/>
    <p:sldId id="294" r:id="rId21"/>
    <p:sldId id="295" r:id="rId22"/>
    <p:sldId id="297" r:id="rId23"/>
    <p:sldId id="298" r:id="rId24"/>
    <p:sldId id="299" r:id="rId25"/>
    <p:sldId id="300" r:id="rId26"/>
    <p:sldId id="301" r:id="rId27"/>
    <p:sldId id="302" r:id="rId28"/>
    <p:sldId id="330" r:id="rId29"/>
    <p:sldId id="303" r:id="rId30"/>
    <p:sldId id="304" r:id="rId31"/>
    <p:sldId id="306" r:id="rId32"/>
    <p:sldId id="307" r:id="rId33"/>
    <p:sldId id="308" r:id="rId34"/>
    <p:sldId id="309" r:id="rId35"/>
    <p:sldId id="310" r:id="rId36"/>
    <p:sldId id="311" r:id="rId37"/>
    <p:sldId id="331" r:id="rId38"/>
    <p:sldId id="312" r:id="rId39"/>
    <p:sldId id="313" r:id="rId40"/>
    <p:sldId id="315" r:id="rId41"/>
    <p:sldId id="316" r:id="rId42"/>
    <p:sldId id="317" r:id="rId43"/>
    <p:sldId id="318" r:id="rId44"/>
    <p:sldId id="319" r:id="rId45"/>
    <p:sldId id="320" r:id="rId46"/>
    <p:sldId id="327" r:id="rId47"/>
    <p:sldId id="321" r:id="rId48"/>
    <p:sldId id="322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pos="54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25A"/>
    <a:srgbClr val="8F3F98"/>
    <a:srgbClr val="5E7E95"/>
    <a:srgbClr val="582D5F"/>
    <a:srgbClr val="575A9C"/>
    <a:srgbClr val="B51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3"/>
    <p:restoredTop sz="90056"/>
  </p:normalViewPr>
  <p:slideViewPr>
    <p:cSldViewPr snapToGrid="0" snapToObjects="1">
      <p:cViewPr varScale="1">
        <p:scale>
          <a:sx n="104" d="100"/>
          <a:sy n="104" d="100"/>
        </p:scale>
        <p:origin x="2124" y="96"/>
      </p:cViewPr>
      <p:guideLst>
        <p:guide orient="horz" pos="754"/>
        <p:guide pos="340"/>
        <p:guide pos="54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4CFDA-4034-864C-AB7C-E03E3BF01A9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CDEEC-7C3E-7946-B19B-F9720AFE6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5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30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69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28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75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00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65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74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21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52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08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95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72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68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58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71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20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33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085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80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90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963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74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05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78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389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655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80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871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45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047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468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033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3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084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65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912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902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48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433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041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736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41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57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4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39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19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2208362"/>
            <a:ext cx="3805686" cy="1984076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Fourth Australian Atlas of Healthcare Variation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4774" y="4280650"/>
            <a:ext cx="3805686" cy="74567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879769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3C65211-C499-D34F-B473-1BA9453CC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586DCA8-3321-9647-A7BD-617A3AA49F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109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D492FAD-843A-3540-9989-6E2C0A697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BE99EF5-5B57-FB48-8033-F6CF654C56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12668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25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229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25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236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25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866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8206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1D06B-4EBF-8041-8354-F8F947650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" y="16328"/>
            <a:ext cx="3995057" cy="299629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24774" y="1108391"/>
            <a:ext cx="7731424" cy="421438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4774" y="5601904"/>
            <a:ext cx="7731424" cy="24932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873665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1D06B-4EBF-8041-8354-F8F947650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16328"/>
            <a:ext cx="3995057" cy="299629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24774" y="1108391"/>
            <a:ext cx="7731424" cy="421438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4774" y="5601904"/>
            <a:ext cx="7731424" cy="24932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Source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406456"/>
            <a:ext cx="8283050" cy="1161087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Australian Atlas </a:t>
            </a:r>
            <a:br>
              <a:rPr lang="en-US" dirty="0"/>
            </a:br>
            <a:r>
              <a:rPr lang="en-US" dirty="0"/>
              <a:t>of Healthcare Variation series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406456"/>
            <a:ext cx="8283050" cy="1045826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Australian Atlas </a:t>
            </a:r>
            <a:br>
              <a:rPr lang="en-US" dirty="0"/>
            </a:br>
            <a:r>
              <a:rPr lang="en-US" dirty="0"/>
              <a:t>of Healthcare Variation series</a:t>
            </a:r>
          </a:p>
        </p:txBody>
      </p:sp>
    </p:spTree>
    <p:extLst>
      <p:ext uri="{BB962C8B-B14F-4D97-AF65-F5344CB8AC3E}">
        <p14:creationId xmlns:p14="http://schemas.microsoft.com/office/powerpoint/2010/main" val="395233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622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40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273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797353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86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0D2E6A-13BD-A14F-9DD1-D66262097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7759E14-F941-DE48-9601-D34B0394B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36916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0D2E6A-13BD-A14F-9DD1-D66262097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7759E14-F941-DE48-9601-D34B0394B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79438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5C478-BBFB-AD41-928D-BE1012088374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8E920-0CCA-3A45-AF02-77239CBA7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6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1" r:id="rId2"/>
    <p:sldLayoutId id="2147483671" r:id="rId3"/>
    <p:sldLayoutId id="2147483682" r:id="rId4"/>
    <p:sldLayoutId id="2147483673" r:id="rId5"/>
    <p:sldLayoutId id="2147483679" r:id="rId6"/>
    <p:sldLayoutId id="2147483680" r:id="rId7"/>
    <p:sldLayoutId id="2147483683" r:id="rId8"/>
    <p:sldLayoutId id="2147483674" r:id="rId9"/>
    <p:sldLayoutId id="2147483675" r:id="rId10"/>
    <p:sldLayoutId id="2147483676" r:id="rId11"/>
    <p:sldLayoutId id="2147483672" r:id="rId12"/>
    <p:sldLayoutId id="2147483684" r:id="rId13"/>
    <p:sldLayoutId id="2147483678" r:id="rId14"/>
    <p:sldLayoutId id="2147483677" r:id="rId15"/>
    <p:sldLayoutId id="2147483670" r:id="rId16"/>
    <p:sldLayoutId id="2147483685" r:id="rId17"/>
    <p:sldLayoutId id="21474836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5B4BB-79C8-EA44-918D-AF672EE88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8CEEF-AE25-EC48-8531-539F89316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6B4A2A-5312-2B48-9A62-5799498A1A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5E2F-11BF-C146-AF9C-FF8827C55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Chronic disease and infection:  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potentially preventable hospitalisations</a:t>
            </a:r>
            <a:endParaRPr lang="en-AU" sz="4000" b="1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F95B8F-6A03-A04B-B283-C92F81A422F7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4CB8F1-79D9-D049-9905-2AFF87AF3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99DB036B-FF6A-FC46-A2C4-112EFAE8CA58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6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2014-15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37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2014-15 to 2017-18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128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379558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209068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09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22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088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13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 dirty="0"/>
              <a:t>Sources:. AIHW analysis of National Hospital Morbidity Database and ABS Estimated Resident Populations 30 June of 2014 to 2018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86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19"/>
            <a:ext cx="8086725" cy="630489"/>
          </a:xfrm>
        </p:spPr>
        <p:txBody>
          <a:bodyPr>
            <a:noAutofit/>
          </a:bodyPr>
          <a:lstStyle/>
          <a:p>
            <a:r>
              <a:rPr lang="en-AU"/>
              <a:t>Chronic disease and infection: </a:t>
            </a:r>
            <a:br>
              <a:rPr lang="en-AU"/>
            </a:br>
            <a:r>
              <a:rPr lang="en-AU"/>
              <a:t>potentially preventable hospitalisations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248" y="1054100"/>
            <a:ext cx="7886700" cy="142875"/>
          </a:xfrm>
        </p:spPr>
        <p:txBody>
          <a:bodyPr>
            <a:normAutofit lnSpcReduction="10000"/>
          </a:bodyPr>
          <a:lstStyle/>
          <a:p>
            <a:r>
              <a:rPr lang="en-AU" dirty="0"/>
              <a:t>Key </a:t>
            </a:r>
            <a:r>
              <a:rPr lang="en-AU" dirty="0" smtClean="0"/>
              <a:t>findings, 2017-18</a:t>
            </a:r>
            <a:endParaRPr lang="en-AU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AD9C806-3EC0-BE43-A91B-3770CCCD1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261281"/>
              </p:ext>
            </p:extLst>
          </p:nvPr>
        </p:nvGraphicFramePr>
        <p:xfrm>
          <a:off x="539750" y="1408455"/>
          <a:ext cx="8064502" cy="2324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0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3816">
                  <a:extLst>
                    <a:ext uri="{9D8B030D-6E8A-4147-A177-3AD203B41FA5}">
                      <a16:colId xmlns:a16="http://schemas.microsoft.com/office/drawing/2014/main" val="349260121"/>
                    </a:ext>
                  </a:extLst>
                </a:gridCol>
                <a:gridCol w="1325106">
                  <a:extLst>
                    <a:ext uri="{9D8B030D-6E8A-4147-A177-3AD203B41FA5}">
                      <a16:colId xmlns:a16="http://schemas.microsoft.com/office/drawing/2014/main" val="2117935446"/>
                    </a:ext>
                  </a:extLst>
                </a:gridCol>
                <a:gridCol w="1666067">
                  <a:extLst>
                    <a:ext uri="{9D8B030D-6E8A-4147-A177-3AD203B41FA5}">
                      <a16:colId xmlns:a16="http://schemas.microsoft.com/office/drawing/2014/main" val="1240429782"/>
                    </a:ext>
                  </a:extLst>
                </a:gridCol>
                <a:gridCol w="1118571">
                  <a:extLst>
                    <a:ext uri="{9D8B030D-6E8A-4147-A177-3AD203B41FA5}">
                      <a16:colId xmlns:a16="http://schemas.microsoft.com/office/drawing/2014/main" val="11430207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Data item 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Range across local areas* </a:t>
                      </a:r>
                      <a:b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per 100,000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Times </a:t>
                      </a:r>
                      <a:b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difference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Times difference excluding </a:t>
                      </a:r>
                      <a:b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top and bottom 10%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Number during </a:t>
                      </a:r>
                      <a:b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2017–18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Chronic obstructive pulmonary disease (COPD)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56 – 1,013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18.1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3.3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77,754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Heart failure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91 – 531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5.8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2.0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62,554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6834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Diabetes complications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64 – 782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12.2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50,273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052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Kidney infections and urinary tract infections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141 – 893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6.3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76,854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066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Cellulitis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90 – 1,393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15.5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68,663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3891355"/>
                  </a:ext>
                </a:extLst>
              </a:tr>
              <a:tr h="3204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Statistical Area Level 3</a:t>
                      </a:r>
                    </a:p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13664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0D428855-2E0F-5A45-9AD5-0CB89CDAB9B9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D4F1B4-618A-C644-920B-198DF6395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25EAB07E-D0E0-BA4C-BD4E-D7AB8AA88741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52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2014-15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02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Heart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2014-15 to 2017-18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92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23103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335299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0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60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680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35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391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dirty="0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2014-15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16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19"/>
            <a:ext cx="8086725" cy="630489"/>
          </a:xfrm>
        </p:spPr>
        <p:txBody>
          <a:bodyPr>
            <a:noAutofit/>
          </a:bodyPr>
          <a:lstStyle/>
          <a:p>
            <a:r>
              <a:rPr lang="en-AU"/>
              <a:t>Chronic disease and infection: </a:t>
            </a:r>
            <a:br>
              <a:rPr lang="en-AU"/>
            </a:br>
            <a:r>
              <a:rPr lang="en-AU"/>
              <a:t>potentially preventable hospitalisations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248" y="1054100"/>
            <a:ext cx="7886700" cy="142875"/>
          </a:xfrm>
        </p:spPr>
        <p:txBody>
          <a:bodyPr>
            <a:normAutofit lnSpcReduction="10000"/>
          </a:bodyPr>
          <a:lstStyle/>
          <a:p>
            <a:r>
              <a:rPr lang="en-AU" dirty="0"/>
              <a:t>Key </a:t>
            </a:r>
            <a:r>
              <a:rPr lang="en-AU" dirty="0" smtClean="0"/>
              <a:t>findings, 2014-15 to 2017-18</a:t>
            </a:r>
            <a:endParaRPr lang="en-A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428855-2E0F-5A45-9AD5-0CB89CDAB9B9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D4F1B4-618A-C644-920B-198DF6395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25EAB07E-D0E0-BA4C-BD4E-D7AB8AA88741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054D18E-A243-BB41-B97B-9DCF5885F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616059"/>
              </p:ext>
            </p:extLst>
          </p:nvPr>
        </p:nvGraphicFramePr>
        <p:xfrm>
          <a:off x="517525" y="1434827"/>
          <a:ext cx="8064499" cy="22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9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4976">
                  <a:extLst>
                    <a:ext uri="{9D8B030D-6E8A-4147-A177-3AD203B41FA5}">
                      <a16:colId xmlns:a16="http://schemas.microsoft.com/office/drawing/2014/main" val="985397304"/>
                    </a:ext>
                  </a:extLst>
                </a:gridCol>
                <a:gridCol w="1024976">
                  <a:extLst>
                    <a:ext uri="{9D8B030D-6E8A-4147-A177-3AD203B41FA5}">
                      <a16:colId xmlns:a16="http://schemas.microsoft.com/office/drawing/2014/main" val="349260121"/>
                    </a:ext>
                  </a:extLst>
                </a:gridCol>
                <a:gridCol w="1024976">
                  <a:extLst>
                    <a:ext uri="{9D8B030D-6E8A-4147-A177-3AD203B41FA5}">
                      <a16:colId xmlns:a16="http://schemas.microsoft.com/office/drawing/2014/main" val="2117935446"/>
                    </a:ext>
                  </a:extLst>
                </a:gridCol>
                <a:gridCol w="1024976">
                  <a:extLst>
                    <a:ext uri="{9D8B030D-6E8A-4147-A177-3AD203B41FA5}">
                      <a16:colId xmlns:a16="http://schemas.microsoft.com/office/drawing/2014/main" val="1240429782"/>
                    </a:ext>
                  </a:extLst>
                </a:gridCol>
                <a:gridCol w="1024976">
                  <a:extLst>
                    <a:ext uri="{9D8B030D-6E8A-4147-A177-3AD203B41FA5}">
                      <a16:colId xmlns:a16="http://schemas.microsoft.com/office/drawing/2014/main" val="11430207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Data item</a:t>
                      </a:r>
                      <a:endParaRPr lang="en-A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b="1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2014-15*</a:t>
                      </a:r>
                      <a:endParaRPr lang="en-AU" sz="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b="1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2015-16*</a:t>
                      </a:r>
                      <a:endParaRPr lang="en-AU" sz="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b="1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2016-17*</a:t>
                      </a:r>
                      <a:endParaRPr lang="en-AU" sz="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b="1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2017-18*</a:t>
                      </a:r>
                      <a:endParaRPr lang="en-AU" sz="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b="1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Per cent change</a:t>
                      </a:r>
                      <a:endParaRPr lang="en-AU" sz="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Chronic obstructive pulmonary disease (COPD)</a:t>
                      </a:r>
                      <a:endParaRPr lang="en-AU" sz="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241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255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268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260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8%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Heart Failure</a:t>
                      </a:r>
                      <a:endParaRPr lang="en-AU" sz="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194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207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208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4%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6834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Diabetes complications</a:t>
                      </a:r>
                      <a:endParaRPr lang="en-AU" sz="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172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181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177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184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7%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052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Kidney infections and urinary tract infections</a:t>
                      </a:r>
                      <a:endParaRPr lang="en-AU" sz="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283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286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278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281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- 1%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066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Cellulitis</a:t>
                      </a:r>
                      <a:endParaRPr lang="en-AU" sz="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235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250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265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256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9%</a:t>
                      </a:r>
                      <a:endParaRPr lang="en-AU" sz="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589352"/>
                  </a:ext>
                </a:extLst>
              </a:tr>
              <a:tr h="32400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Australian age and sex standardised rate given as hospitalisations per 100,000 people</a:t>
                      </a: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" kern="120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987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98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Diabetes complications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2014-15 to 2017-18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208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838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325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90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33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30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61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2017 and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3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2014-15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2014 to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92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Kidney infections and urinary tract infections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2014-15 to 2017-18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2014 to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60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2416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214958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49474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7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64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5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098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74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2014-15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88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Cellulitis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Islander status, 2014-15 to 2017-18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2014 to 2018.</a:t>
            </a:r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27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2017-18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</p:spTree>
    <p:extLst>
      <p:ext uri="{BB962C8B-B14F-4D97-AF65-F5344CB8AC3E}">
        <p14:creationId xmlns:p14="http://schemas.microsoft.com/office/powerpoint/2010/main" val="171318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02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15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3" y="963580"/>
            <a:ext cx="9121913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Chronic obstructive pulmonary disease (COPD)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2017 and 2018.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15ABF-9A66-3D48-9BD0-DAC6B039358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FF6E58-265B-2146-8C5A-C6A075B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1D328B2-986F-7348-BD70-354E10F1E56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Chronic disease and infection: </a:t>
              </a:r>
              <a:br>
                <a:rPr lang="en-US" sz="1000" b="1" dirty="0">
                  <a:solidFill>
                    <a:schemeClr val="accent5"/>
                  </a:solidFill>
                </a:rPr>
              </a:br>
              <a:r>
                <a:rPr lang="en-US" sz="1000" b="1" dirty="0">
                  <a:solidFill>
                    <a:schemeClr val="accent5"/>
                  </a:solidFill>
                </a:rPr>
                <a:t>potentially preventable hospitalisations 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915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AQ 1">
      <a:dk1>
        <a:srgbClr val="00B2E2"/>
      </a:dk1>
      <a:lt1>
        <a:srgbClr val="0078A2"/>
      </a:lt1>
      <a:dk2>
        <a:srgbClr val="808283"/>
      </a:dk2>
      <a:lt2>
        <a:srgbClr val="57599C"/>
      </a:lt2>
      <a:accent1>
        <a:srgbClr val="9D1630"/>
      </a:accent1>
      <a:accent2>
        <a:srgbClr val="2F7E47"/>
      </a:accent2>
      <a:accent3>
        <a:srgbClr val="5D7E95"/>
      </a:accent3>
      <a:accent4>
        <a:srgbClr val="F3794C"/>
      </a:accent4>
      <a:accent5>
        <a:srgbClr val="FFFFFF"/>
      </a:accent5>
      <a:accent6>
        <a:srgbClr val="00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1415</TotalTime>
  <Words>2183</Words>
  <Application>Microsoft Office PowerPoint</Application>
  <PresentationFormat>On-screen Show (4:3)</PresentationFormat>
  <Paragraphs>303</Paragraphs>
  <Slides>48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Times New Roman</vt:lpstr>
      <vt:lpstr>Office Theme</vt:lpstr>
      <vt:lpstr>PowerPoint Presentation</vt:lpstr>
      <vt:lpstr>Chronic disease and infection:  potentially preventable hospitalisations</vt:lpstr>
      <vt:lpstr>Chronic disease and infection:  potentially preventable hospitalisations</vt:lpstr>
      <vt:lpstr>Chronic obstructive pulmonary disease (COPD)</vt:lpstr>
      <vt:lpstr>Chronic obstructive pulmonary disease (COPD)</vt:lpstr>
      <vt:lpstr>Chronic obstructive pulmonary disease (COPD)</vt:lpstr>
      <vt:lpstr>Chronic obstructive pulmonary disease (COPD)</vt:lpstr>
      <vt:lpstr>Chronic obstructive pulmonary disease (COPD)</vt:lpstr>
      <vt:lpstr>Chronic obstructive pulmonary disease (COPD)</vt:lpstr>
      <vt:lpstr>Chronic obstructive pulmonary disease (COPD)</vt:lpstr>
      <vt:lpstr>Chronic obstructive pulmonary disease (COPD)</vt:lpstr>
      <vt:lpstr>Chronic obstructive pulmonary disease (COPD)</vt:lpstr>
      <vt:lpstr>Heart failure</vt:lpstr>
      <vt:lpstr>Heart failure</vt:lpstr>
      <vt:lpstr>Heart failure</vt:lpstr>
      <vt:lpstr>Heart failure</vt:lpstr>
      <vt:lpstr>Heart failure</vt:lpstr>
      <vt:lpstr>Heart failure</vt:lpstr>
      <vt:lpstr>Heart failure</vt:lpstr>
      <vt:lpstr>Heart failure</vt:lpstr>
      <vt:lpstr>Heart failure</vt:lpstr>
      <vt:lpstr>Diabetes complications</vt:lpstr>
      <vt:lpstr>Diabetes complications</vt:lpstr>
      <vt:lpstr>Diabetes complications</vt:lpstr>
      <vt:lpstr>Diabetes complications</vt:lpstr>
      <vt:lpstr>Diabetes complications</vt:lpstr>
      <vt:lpstr>Diabetes complications</vt:lpstr>
      <vt:lpstr>Diabetes complications</vt:lpstr>
      <vt:lpstr>Diabetes complications</vt:lpstr>
      <vt:lpstr>Diabetes complications</vt:lpstr>
      <vt:lpstr>Kidney infections and urinary tract infections</vt:lpstr>
      <vt:lpstr>Kidney infections and urinary tract infections</vt:lpstr>
      <vt:lpstr>Kidney infections and urinary tract infections</vt:lpstr>
      <vt:lpstr>Kidney infections and urinary tract infections</vt:lpstr>
      <vt:lpstr>Kidney infections and urinary tract infections</vt:lpstr>
      <vt:lpstr>Kidney infections and urinary tract infections</vt:lpstr>
      <vt:lpstr>Kidney infections and urinary tract infections</vt:lpstr>
      <vt:lpstr>Kidney infections and urinary tract infections</vt:lpstr>
      <vt:lpstr>Kidney infections and urinary tract infections</vt:lpstr>
      <vt:lpstr>Cellulitis</vt:lpstr>
      <vt:lpstr>Cellulitis</vt:lpstr>
      <vt:lpstr>Cellulitis</vt:lpstr>
      <vt:lpstr>Cellulitis</vt:lpstr>
      <vt:lpstr>Cellulitis</vt:lpstr>
      <vt:lpstr>Cellulitis</vt:lpstr>
      <vt:lpstr>Cellulitis</vt:lpstr>
      <vt:lpstr>Cellulitis</vt:lpstr>
      <vt:lpstr>Cellulitis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Yunyin Xuan</dc:creator>
  <cp:lastModifiedBy>Drape, Leah</cp:lastModifiedBy>
  <cp:revision>128</cp:revision>
  <dcterms:created xsi:type="dcterms:W3CDTF">2017-07-04T23:03:46Z</dcterms:created>
  <dcterms:modified xsi:type="dcterms:W3CDTF">2021-06-18T00:53:29Z</dcterms:modified>
</cp:coreProperties>
</file>