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99" r:id="rId2"/>
    <p:sldId id="280" r:id="rId3"/>
    <p:sldId id="300" r:id="rId4"/>
    <p:sldId id="278" r:id="rId5"/>
    <p:sldId id="281" r:id="rId6"/>
    <p:sldId id="282" r:id="rId7"/>
    <p:sldId id="283" r:id="rId8"/>
    <p:sldId id="284" r:id="rId9"/>
    <p:sldId id="285" r:id="rId10"/>
    <p:sldId id="288" r:id="rId11"/>
    <p:sldId id="289" r:id="rId12"/>
    <p:sldId id="286" r:id="rId13"/>
    <p:sldId id="290" r:id="rId14"/>
    <p:sldId id="291" r:id="rId15"/>
    <p:sldId id="292" r:id="rId16"/>
    <p:sldId id="293" r:id="rId17"/>
    <p:sldId id="294" r:id="rId18"/>
    <p:sldId id="295" r:id="rId19"/>
    <p:sldId id="297" r:id="rId20"/>
    <p:sldId id="298" r:id="rId21"/>
    <p:sldId id="29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pos="54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2D5F"/>
    <a:srgbClr val="16325A"/>
    <a:srgbClr val="8F3F98"/>
    <a:srgbClr val="5E7E95"/>
    <a:srgbClr val="575A9C"/>
    <a:srgbClr val="B51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458"/>
    <p:restoredTop sz="89833"/>
  </p:normalViewPr>
  <p:slideViewPr>
    <p:cSldViewPr snapToGrid="0" snapToObjects="1">
      <p:cViewPr varScale="1">
        <p:scale>
          <a:sx n="79" d="100"/>
          <a:sy n="79" d="100"/>
        </p:scale>
        <p:origin x="1992" y="62"/>
      </p:cViewPr>
      <p:guideLst>
        <p:guide orient="horz" pos="754"/>
        <p:guide pos="340"/>
        <p:guide pos="5420"/>
      </p:guideLst>
    </p:cSldViewPr>
  </p:slid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4CFDA-4034-864C-AB7C-E03E3BF01A91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CDEEC-7C3E-7946-B19B-F9720AFE6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5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22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38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69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02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54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01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71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48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14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78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47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723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1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05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08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57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44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39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19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74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774" y="2208362"/>
            <a:ext cx="3805686" cy="1984076"/>
          </a:xfrm>
        </p:spPr>
        <p:txBody>
          <a:bodyPr anchor="t" anchorCtr="0">
            <a:normAutofit/>
          </a:bodyPr>
          <a:lstStyle>
            <a:lvl1pPr algn="l">
              <a:defRPr sz="3600" b="1" baseline="0"/>
            </a:lvl1pPr>
          </a:lstStyle>
          <a:p>
            <a:r>
              <a:rPr lang="en-US" dirty="0"/>
              <a:t>The Fourth Australian Atlas of Healthcare Variation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4774" y="4280650"/>
            <a:ext cx="3805686" cy="74567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879769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3C65211-C499-D34F-B473-1BA9453CC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B586DCA8-3321-9647-A7BD-617A3AA49F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109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D492FAD-843A-3540-9989-6E2C0A697A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BE99EF5-5B57-FB48-8033-F6CF654C56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12668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25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1229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236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866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8206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1D06B-4EBF-8041-8354-F8F947650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887" y="16328"/>
            <a:ext cx="3995057" cy="299629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24774" y="1108391"/>
            <a:ext cx="7731424" cy="421438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24774" y="5601904"/>
            <a:ext cx="7731424" cy="24932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873665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1D06B-4EBF-8041-8354-F8F947650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887" y="16328"/>
            <a:ext cx="3995057" cy="299629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24774" y="1108391"/>
            <a:ext cx="7731424" cy="421438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24774" y="5601904"/>
            <a:ext cx="7731424" cy="24932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Source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774" y="406456"/>
            <a:ext cx="8283050" cy="1161087"/>
          </a:xfrm>
        </p:spPr>
        <p:txBody>
          <a:bodyPr anchor="t" anchorCtr="0">
            <a:normAutofit/>
          </a:bodyPr>
          <a:lstStyle>
            <a:lvl1pPr algn="l">
              <a:defRPr sz="3600" b="1" baseline="0"/>
            </a:lvl1pPr>
          </a:lstStyle>
          <a:p>
            <a:r>
              <a:rPr lang="en-US" dirty="0"/>
              <a:t>The Australian Atlas </a:t>
            </a:r>
            <a:br>
              <a:rPr lang="en-US" dirty="0"/>
            </a:br>
            <a:r>
              <a:rPr lang="en-US" dirty="0"/>
              <a:t>of Healthcare Variation series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774" y="406456"/>
            <a:ext cx="8283050" cy="1045826"/>
          </a:xfrm>
        </p:spPr>
        <p:txBody>
          <a:bodyPr anchor="t" anchorCtr="0">
            <a:normAutofit/>
          </a:bodyPr>
          <a:lstStyle>
            <a:lvl1pPr algn="l">
              <a:defRPr sz="3600" b="1" baseline="0"/>
            </a:lvl1pPr>
          </a:lstStyle>
          <a:p>
            <a:r>
              <a:rPr lang="en-US" dirty="0"/>
              <a:t>The Australian Atlas </a:t>
            </a:r>
            <a:br>
              <a:rPr lang="en-US" dirty="0"/>
            </a:br>
            <a:r>
              <a:rPr lang="en-US" dirty="0"/>
              <a:t>of Healthcare Variation series</a:t>
            </a:r>
          </a:p>
        </p:txBody>
      </p:sp>
    </p:spTree>
    <p:extLst>
      <p:ext uri="{BB962C8B-B14F-4D97-AF65-F5344CB8AC3E}">
        <p14:creationId xmlns:p14="http://schemas.microsoft.com/office/powerpoint/2010/main" val="395233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943350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6226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943350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8406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943350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273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797353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7863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0D2E6A-13BD-A14F-9DD1-D66262097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7759E14-F941-DE48-9601-D34B0394B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36916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0D2E6A-13BD-A14F-9DD1-D66262097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7759E14-F941-DE48-9601-D34B0394B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79438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5C478-BBFB-AD41-928D-BE1012088374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8E920-0CCA-3A45-AF02-77239CBA7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6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61" r:id="rId2"/>
    <p:sldLayoutId id="2147483671" r:id="rId3"/>
    <p:sldLayoutId id="2147483682" r:id="rId4"/>
    <p:sldLayoutId id="2147483673" r:id="rId5"/>
    <p:sldLayoutId id="2147483679" r:id="rId6"/>
    <p:sldLayoutId id="2147483680" r:id="rId7"/>
    <p:sldLayoutId id="2147483683" r:id="rId8"/>
    <p:sldLayoutId id="2147483674" r:id="rId9"/>
    <p:sldLayoutId id="2147483675" r:id="rId10"/>
    <p:sldLayoutId id="2147483676" r:id="rId11"/>
    <p:sldLayoutId id="2147483672" r:id="rId12"/>
    <p:sldLayoutId id="2147483684" r:id="rId13"/>
    <p:sldLayoutId id="2147483678" r:id="rId14"/>
    <p:sldLayoutId id="2147483677" r:id="rId15"/>
    <p:sldLayoutId id="2147483670" r:id="rId16"/>
    <p:sldLayoutId id="2147483685" r:id="rId17"/>
    <p:sldLayoutId id="214748366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052E3-194F-7241-942E-0C0871183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56318-EDB6-AA41-A4D9-6A52653244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84F467-04F0-1243-8F77-A97C586D17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2A8D3-2414-8940-AAEF-2A4E39599D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Lumbar spinal surgery</a:t>
            </a:r>
            <a:endParaRPr lang="en-AU" sz="4000" b="1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E46C09-F1E6-804C-8D04-66EDD56BB624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95D044-D719-9746-836F-9B9D41438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1497DA46-53DD-6049-8DAF-367B5560E25B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33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fusion, 18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 status,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FB7DD0-5390-2B48-945B-57CAB9C195B8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41A20AD-4E7B-1E42-899C-C8287E982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B0BDC2B0-C899-CE42-A264-F1A9A75782F9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005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fusion, 18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Patient funding status,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CD6171-FEF5-1F42-80F8-C0EB691BFDE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23E806-B5EE-424E-973E-AD4A65F6A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68D35378-34EE-0F42-ACBA-39ABF57302D2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766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fusion, 18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years, 2012–13 to 2014–15 and 2015–16 to 2017–18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2012 to 2015 and 2015 to 2018.</a:t>
            </a:r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07061-23C6-6548-9728-E642C755055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394A83-5DF4-5C4A-8A9B-F08BB1D06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390079A8-9A96-9149-A3B2-A6E84B804798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37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AC6A63-CC95-ED41-AE20-F66F329C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000"/>
              <a:t>Lumbar spinal decompression excluding fusion, 18 years and over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2015-16 to 2017-18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6EB05D-4EAA-AC46-9985-0A74D952642F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29B38AE-3471-6644-BBBE-D86251EE3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F8AE047B-B0BD-CE41-B150-6896D474D31D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533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9915"/>
            <a:ext cx="9121911" cy="5232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000"/>
              <a:t>Lumbar spinal decompression excluding fusion, 18 years and over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2015-16 to 2017-18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F1CF12-2407-7848-8050-CF90B798287D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E173360-22B1-0045-A774-60662597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5" name="Text Placeholder 4">
              <a:extLst>
                <a:ext uri="{FF2B5EF4-FFF2-40B4-BE49-F238E27FC236}">
                  <a16:creationId xmlns:a16="http://schemas.microsoft.com/office/drawing/2014/main" id="{5D249B87-BE8E-C34B-BD42-5B6D9BC4FD57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30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9915"/>
            <a:ext cx="9121911" cy="5232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000"/>
              <a:t>Lumbar spinal decompression excluding fusion, 18 years and over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CFC77-6130-1342-9BC4-5824A294356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65615D-28CE-6747-A314-8FEB88D42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D0ECBAC5-2916-1F47-96D8-9F7D4B373673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94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9915"/>
            <a:ext cx="9121911" cy="5232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000"/>
              <a:t>Lumbar spinal decompression excluding fusion, 18 years and over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2631AD-B376-6745-91D6-69C433CCAA3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66C511-3CDD-434C-8C67-2C1B4CEA6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326CAAAB-573B-BA42-8CE4-9E4FF354A12E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330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000"/>
              <a:t>Lumbar spinal decompression excluding fusion, 18 years and over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5D6F60-BDA7-3845-B1BD-6CA660D32C2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4483894-9A0F-044F-AC78-0C1C8C587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F7201D6C-7828-2F48-ACA0-C121A73FC495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420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000"/>
              <a:t>Lumbar spinal decompression excluding fusion, 18 years and over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640795-13DA-AC4E-93A7-E46E335318B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7923D8-2E44-AB40-9931-A59CB7F12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D4CBA2AE-B31C-574E-81E9-8C498DF568F2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79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000"/>
              <a:t>Lumbar spinal decompression excluding fusion, 18 years and over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Aboriginal and Torres Strait Island status,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2015 to 2018.</a:t>
            </a:r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FB7DD0-5390-2B48-945B-57CAB9C195B8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41A20AD-4E7B-1E42-899C-C8287E982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B0BDC2B0-C899-CE42-A264-F1A9A75782F9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228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279342" cy="432220"/>
          </a:xfrm>
        </p:spPr>
        <p:txBody>
          <a:bodyPr>
            <a:no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surgery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Key </a:t>
            </a:r>
            <a:r>
              <a:rPr lang="en-AU" dirty="0" smtClean="0"/>
              <a:t>findings, 2015-18</a:t>
            </a:r>
            <a:endParaRPr lang="en-AU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A1D4BEF-E155-D84E-962F-7255816C6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720350"/>
              </p:ext>
            </p:extLst>
          </p:nvPr>
        </p:nvGraphicFramePr>
        <p:xfrm>
          <a:off x="539750" y="1196975"/>
          <a:ext cx="8064502" cy="1379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627">
                  <a:extLst>
                    <a:ext uri="{9D8B030D-6E8A-4147-A177-3AD203B41FA5}">
                      <a16:colId xmlns:a16="http://schemas.microsoft.com/office/drawing/2014/main" val="349260121"/>
                    </a:ext>
                  </a:extLst>
                </a:gridCol>
                <a:gridCol w="924421">
                  <a:extLst>
                    <a:ext uri="{9D8B030D-6E8A-4147-A177-3AD203B41FA5}">
                      <a16:colId xmlns:a16="http://schemas.microsoft.com/office/drawing/2014/main" val="2117935446"/>
                    </a:ext>
                  </a:extLst>
                </a:gridCol>
                <a:gridCol w="1795131">
                  <a:extLst>
                    <a:ext uri="{9D8B030D-6E8A-4147-A177-3AD203B41FA5}">
                      <a16:colId xmlns:a16="http://schemas.microsoft.com/office/drawing/2014/main" val="1240429782"/>
                    </a:ext>
                  </a:extLst>
                </a:gridCol>
                <a:gridCol w="989507">
                  <a:extLst>
                    <a:ext uri="{9D8B030D-6E8A-4147-A177-3AD203B41FA5}">
                      <a16:colId xmlns:a16="http://schemas.microsoft.com/office/drawing/2014/main" val="114302070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Data item 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Range across local areas* </a:t>
                      </a:r>
                      <a:b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</a:br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per 100,000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Times difference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Times difference excluding top and bottom 10%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Number during 2015–18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444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Lumbar spinal fusion, 18 years and over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7 – 87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12.4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2.7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14,608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066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Lumbar spinal decompression excluding fusion, </a:t>
                      </a:r>
                      <a:b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</a:br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18 years and over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27 – 209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7.7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2.1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43,185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3891355"/>
                  </a:ext>
                </a:extLst>
              </a:tr>
              <a:tr h="32040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" kern="120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Statistical Area Level 3</a:t>
                      </a:r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136648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EA172962-BCAF-8849-B585-352D895ECA4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FB5126-E8DB-B049-AFF9-78E08B5C5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8558E52-AE73-8E41-8544-9A2F02FEAD3F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0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000"/>
              <a:t>Lumbar spinal decompression excluding fusion, 18 years and over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Patient funding status,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2015 to 2018.</a:t>
            </a:r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CD6171-FEF5-1F42-80F8-C0EB691BFDE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23E806-B5EE-424E-973E-AD4A65F6A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68D35378-34EE-0F42-ACBA-39ABF57302D2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9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 sz="2000"/>
              <a:t>Lumbar spinal decompression excluding fusion, 18 years and over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years, 2012–13 to 2014–15 and 2015–16 to 2017–18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2012 to 2015 and 2015 to 2018.</a:t>
            </a:r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07061-23C6-6548-9728-E642C755055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394A83-5DF4-5C4A-8A9B-F08BB1D06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390079A8-9A96-9149-A3B2-A6E84B804798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38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279342" cy="432220"/>
          </a:xfrm>
        </p:spPr>
        <p:txBody>
          <a:bodyPr>
            <a:no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surgery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Key </a:t>
            </a:r>
            <a:r>
              <a:rPr lang="en-AU" dirty="0" smtClean="0"/>
              <a:t>findings, 2012-15 to 2015-18</a:t>
            </a:r>
            <a:endParaRPr lang="en-AU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172962-BCAF-8849-B585-352D895ECA4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FB5126-E8DB-B049-AFF9-78E08B5C5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8558E52-AE73-8E41-8544-9A2F02FEAD3F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DF21D5D-D4B5-8B4E-B580-E0B462FB7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291435"/>
              </p:ext>
            </p:extLst>
          </p:nvPr>
        </p:nvGraphicFramePr>
        <p:xfrm>
          <a:off x="517525" y="1187414"/>
          <a:ext cx="8064499" cy="12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8940">
                  <a:extLst>
                    <a:ext uri="{9D8B030D-6E8A-4147-A177-3AD203B41FA5}">
                      <a16:colId xmlns:a16="http://schemas.microsoft.com/office/drawing/2014/main" val="349260121"/>
                    </a:ext>
                  </a:extLst>
                </a:gridCol>
                <a:gridCol w="1461084">
                  <a:extLst>
                    <a:ext uri="{9D8B030D-6E8A-4147-A177-3AD203B41FA5}">
                      <a16:colId xmlns:a16="http://schemas.microsoft.com/office/drawing/2014/main" val="2117935446"/>
                    </a:ext>
                  </a:extLst>
                </a:gridCol>
                <a:gridCol w="1357393">
                  <a:extLst>
                    <a:ext uri="{9D8B030D-6E8A-4147-A177-3AD203B41FA5}">
                      <a16:colId xmlns:a16="http://schemas.microsoft.com/office/drawing/2014/main" val="124042978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kern="120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Data item</a:t>
                      </a:r>
                      <a:endParaRPr lang="en-AU" sz="90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kern="120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2012-15*</a:t>
                      </a:r>
                      <a:endParaRPr lang="en-AU" sz="90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kern="120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2015-18*</a:t>
                      </a:r>
                      <a:endParaRPr lang="en-AU" sz="90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900" kern="120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Per cent change</a:t>
                      </a:r>
                      <a:endParaRPr lang="en-AU" sz="900">
                        <a:solidFill>
                          <a:schemeClr val="accent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444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0" kern="120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Lumbar spinal fusion, 18 years and over</a:t>
                      </a:r>
                      <a:endParaRPr lang="en-AU" sz="800" b="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AU" sz="80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</a:t>
                      </a:r>
                      <a:endParaRPr lang="en-AU" sz="80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kern="120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- 4%</a:t>
                      </a:r>
                      <a:endParaRPr lang="en-AU" sz="80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066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b="0" kern="120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Lumbar spinal decompression excluding fusion, 18 years and over</a:t>
                      </a:r>
                      <a:endParaRPr lang="en-AU" sz="800" b="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79</a:t>
                      </a:r>
                      <a:endParaRPr lang="en-AU" sz="80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74</a:t>
                      </a:r>
                      <a:endParaRPr lang="en-AU" sz="80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800" kern="120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- 6%</a:t>
                      </a:r>
                      <a:endParaRPr lang="en-AU" sz="80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0589352"/>
                  </a:ext>
                </a:extLst>
              </a:tr>
              <a:tr h="3240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Australian age and sex standardised rate given as hospitalisations per 100,000 people</a:t>
                      </a: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987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724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AC6A63-CC95-ED41-AE20-F66F329C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fusion, 18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2015-16 to 2017-18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2015 to 2018.</a:t>
            </a:r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6EB05D-4EAA-AC46-9985-0A74D952642F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29B38AE-3471-6644-BBBE-D86251EE3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F8AE047B-B0BD-CE41-B150-6896D474D31D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6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fusion, 18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2015-16 to 2017-18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F1CF12-2407-7848-8050-CF90B798287D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E173360-22B1-0045-A774-60662597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5" name="Text Placeholder 4">
              <a:extLst>
                <a:ext uri="{FF2B5EF4-FFF2-40B4-BE49-F238E27FC236}">
                  <a16:creationId xmlns:a16="http://schemas.microsoft.com/office/drawing/2014/main" id="{5D249B87-BE8E-C34B-BD42-5B6D9BC4FD57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318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fusion, 18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CFC77-6130-1342-9BC4-5824A294356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65615D-28CE-6747-A314-8FEB88D42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D0ECBAC5-2916-1F47-96D8-9F7D4B373673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1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fusion, 18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2631AD-B376-6745-91D6-69C433CCAA3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66C511-3CDD-434C-8C67-2C1B4CEA6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326CAAAB-573B-BA42-8CE4-9E4FF354A12E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02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fusion, 18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National Hospital Morbidity Database and ABS Estimated Resident Populations 30 June of 2015 to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5D6F60-BDA7-3845-B1BD-6CA660D32C2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4483894-9A0F-044F-AC78-0C1C8C587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F7201D6C-7828-2F48-ACA0-C121A73FC495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415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Lumbar spinal fusion, 18 years and 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2015-16 to 2017-18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AIHW analysis of National Hospital Morbidity Database and ABS Estimated Resident Populations 30 June of 2015 to 2018.</a:t>
            </a:r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640795-13DA-AC4E-93A7-E46E335318B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7923D8-2E44-AB40-9931-A59CB7F12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D4CBA2AE-B31C-574E-81E9-8C498DF568F2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Lumbar spinal surgery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915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AQ 1">
      <a:dk1>
        <a:srgbClr val="00B2E2"/>
      </a:dk1>
      <a:lt1>
        <a:srgbClr val="0078A2"/>
      </a:lt1>
      <a:dk2>
        <a:srgbClr val="808283"/>
      </a:dk2>
      <a:lt2>
        <a:srgbClr val="57599C"/>
      </a:lt2>
      <a:accent1>
        <a:srgbClr val="9D1630"/>
      </a:accent1>
      <a:accent2>
        <a:srgbClr val="2F7E47"/>
      </a:accent2>
      <a:accent3>
        <a:srgbClr val="5D7E95"/>
      </a:accent3>
      <a:accent4>
        <a:srgbClr val="F3794C"/>
      </a:accent4>
      <a:accent5>
        <a:srgbClr val="FFFFFF"/>
      </a:accent5>
      <a:accent6>
        <a:srgbClr val="0000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1474</TotalTime>
  <Words>980</Words>
  <Application>Microsoft Office PowerPoint</Application>
  <PresentationFormat>On-screen Show (4:3)</PresentationFormat>
  <Paragraphs>131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Helvetica Neue</vt:lpstr>
      <vt:lpstr>Times New Roman</vt:lpstr>
      <vt:lpstr>Office Theme</vt:lpstr>
      <vt:lpstr>PowerPoint Presentation</vt:lpstr>
      <vt:lpstr>Lumbar spinal surgery</vt:lpstr>
      <vt:lpstr>Lumbar spinal surgery</vt:lpstr>
      <vt:lpstr>Lumbar spinal fusion, 18 years and over</vt:lpstr>
      <vt:lpstr>Lumbar spinal fusion, 18 years and over</vt:lpstr>
      <vt:lpstr>Lumbar spinal fusion, 18 years and over</vt:lpstr>
      <vt:lpstr>Lumbar spinal fusion, 18 years and over</vt:lpstr>
      <vt:lpstr>Lumbar spinal fusion, 18 years and over</vt:lpstr>
      <vt:lpstr>Lumbar spinal fusion, 18 years and over</vt:lpstr>
      <vt:lpstr>Lumbar spinal fusion, 18 years and over</vt:lpstr>
      <vt:lpstr>Lumbar spinal fusion, 18 years and over</vt:lpstr>
      <vt:lpstr>Lumbar spinal fusion, 18 years and over</vt:lpstr>
      <vt:lpstr>Lumbar spinal decompression excluding fusion, 18 years and over </vt:lpstr>
      <vt:lpstr>Lumbar spinal decompression excluding fusion, 18 years and over </vt:lpstr>
      <vt:lpstr>Lumbar spinal decompression excluding fusion, 18 years and over </vt:lpstr>
      <vt:lpstr>Lumbar spinal decompression excluding fusion, 18 years and over </vt:lpstr>
      <vt:lpstr>Lumbar spinal decompression excluding fusion, 18 years and over </vt:lpstr>
      <vt:lpstr>Lumbar spinal decompression excluding fusion, 18 years and over </vt:lpstr>
      <vt:lpstr>Lumbar spinal decompression excluding fusion, 18 years and over </vt:lpstr>
      <vt:lpstr>Lumbar spinal decompression excluding fusion, 18 years and over </vt:lpstr>
      <vt:lpstr>Lumbar spinal decompression excluding fusion, 18 years and over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Yunyin Xuan</dc:creator>
  <cp:lastModifiedBy>PAGE, Meredith</cp:lastModifiedBy>
  <cp:revision>135</cp:revision>
  <dcterms:created xsi:type="dcterms:W3CDTF">2017-07-04T23:03:46Z</dcterms:created>
  <dcterms:modified xsi:type="dcterms:W3CDTF">2021-06-08T07:34:51Z</dcterms:modified>
</cp:coreProperties>
</file>