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309" r:id="rId2"/>
    <p:sldId id="280" r:id="rId3"/>
    <p:sldId id="278" r:id="rId4"/>
    <p:sldId id="281" r:id="rId5"/>
    <p:sldId id="282" r:id="rId6"/>
    <p:sldId id="283" r:id="rId7"/>
    <p:sldId id="284" r:id="rId8"/>
    <p:sldId id="285" r:id="rId9"/>
    <p:sldId id="286" r:id="rId10"/>
    <p:sldId id="288" r:id="rId11"/>
    <p:sldId id="289" r:id="rId12"/>
    <p:sldId id="290" r:id="rId13"/>
    <p:sldId id="297" r:id="rId14"/>
    <p:sldId id="291" r:id="rId15"/>
    <p:sldId id="292" r:id="rId16"/>
    <p:sldId id="293" r:id="rId17"/>
    <p:sldId id="294" r:id="rId18"/>
    <p:sldId id="295" r:id="rId19"/>
    <p:sldId id="296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7" r:id="rId29"/>
    <p:sldId id="30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4" userDrawn="1">
          <p15:clr>
            <a:srgbClr val="A4A3A4"/>
          </p15:clr>
        </p15:guide>
        <p15:guide id="2" pos="340" userDrawn="1">
          <p15:clr>
            <a:srgbClr val="A4A3A4"/>
          </p15:clr>
        </p15:guide>
        <p15:guide id="3" pos="54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3F98"/>
    <a:srgbClr val="582D5F"/>
    <a:srgbClr val="16325A"/>
    <a:srgbClr val="5E7E95"/>
    <a:srgbClr val="575A9C"/>
    <a:srgbClr val="B51F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7619"/>
    <p:restoredTop sz="89910"/>
  </p:normalViewPr>
  <p:slideViewPr>
    <p:cSldViewPr snapToGrid="0" snapToObjects="1">
      <p:cViewPr varScale="1">
        <p:scale>
          <a:sx n="79" d="100"/>
          <a:sy n="79" d="100"/>
        </p:scale>
        <p:origin x="1939" y="67"/>
      </p:cViewPr>
      <p:guideLst>
        <p:guide orient="horz" pos="754"/>
        <p:guide pos="340"/>
        <p:guide pos="54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4CFDA-4034-864C-AB7C-E03E3BF01A91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CDEEC-7C3E-7946-B19B-F9720AFE6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5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22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38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53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4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14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93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065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91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221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07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8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056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996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656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111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089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851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737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012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443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85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08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57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44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39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19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69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74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4774" y="2208362"/>
            <a:ext cx="3805686" cy="1984076"/>
          </a:xfrm>
        </p:spPr>
        <p:txBody>
          <a:bodyPr anchor="t" anchorCtr="0">
            <a:normAutofit/>
          </a:bodyPr>
          <a:lstStyle>
            <a:lvl1pPr algn="l">
              <a:defRPr sz="3600" b="1" baseline="0"/>
            </a:lvl1pPr>
          </a:lstStyle>
          <a:p>
            <a:r>
              <a:rPr lang="en-US" dirty="0"/>
              <a:t>The Fourth Australian Atlas of Healthcare Variation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4774" y="4280650"/>
            <a:ext cx="3805686" cy="74567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879769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53C65211-C499-D34F-B473-1BA9453CCF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8434" y="931189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B586DCA8-3321-9647-A7BD-617A3AA49F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8434" y="5551741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109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D492FAD-843A-3540-9989-6E2C0A697A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8434" y="931189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DBE99EF5-5B57-FB48-8033-F6CF654C56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8434" y="5551741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126685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25" y="319120"/>
            <a:ext cx="7886700" cy="432220"/>
          </a:xfrm>
        </p:spPr>
        <p:txBody>
          <a:bodyPr>
            <a:normAutofit/>
          </a:bodyPr>
          <a:lstStyle>
            <a:lvl1pPr>
              <a:defRPr sz="225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5894717"/>
            <a:ext cx="3208338" cy="160787"/>
          </a:xfrm>
        </p:spPr>
        <p:txBody>
          <a:bodyPr anchor="b" anchorCtr="0">
            <a:noAutofit/>
          </a:bodyPr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Source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51339"/>
            <a:ext cx="7886700" cy="14287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Subheading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886700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1229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25" y="319120"/>
            <a:ext cx="7886700" cy="43222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5894717"/>
            <a:ext cx="3208338" cy="160787"/>
          </a:xfrm>
        </p:spPr>
        <p:txBody>
          <a:bodyPr anchor="b" anchorCtr="0">
            <a:noAutofit/>
          </a:bodyPr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Source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51339"/>
            <a:ext cx="7886700" cy="14287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Subheading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886700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5236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25" y="319120"/>
            <a:ext cx="7886700" cy="43222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5894717"/>
            <a:ext cx="3208338" cy="160787"/>
          </a:xfrm>
        </p:spPr>
        <p:txBody>
          <a:bodyPr anchor="b" anchorCtr="0">
            <a:noAutofit/>
          </a:bodyPr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Source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51339"/>
            <a:ext cx="7886700" cy="14287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Subheading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886700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1866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25" y="319120"/>
            <a:ext cx="7886700" cy="43222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5894717"/>
            <a:ext cx="3208338" cy="160787"/>
          </a:xfrm>
        </p:spPr>
        <p:txBody>
          <a:bodyPr anchor="b" anchorCtr="0">
            <a:noAutofit/>
          </a:bodyPr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Source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51339"/>
            <a:ext cx="7886700" cy="14287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Subheading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886700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8206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25" y="319120"/>
            <a:ext cx="7886700" cy="43222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5894717"/>
            <a:ext cx="3208338" cy="160787"/>
          </a:xfrm>
        </p:spPr>
        <p:txBody>
          <a:bodyPr anchor="b" anchorCtr="0">
            <a:noAutofit/>
          </a:bodyPr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Source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51339"/>
            <a:ext cx="7886700" cy="14287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Subheading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886700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71D06B-4EBF-8041-8354-F8F9476507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887" y="16328"/>
            <a:ext cx="3995057" cy="299629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24774" y="1108391"/>
            <a:ext cx="7731424" cy="4214380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24774" y="5601904"/>
            <a:ext cx="7731424" cy="24932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873665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71D06B-4EBF-8041-8354-F8F9476507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887" y="16328"/>
            <a:ext cx="3995057" cy="2996293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24774" y="1108391"/>
            <a:ext cx="7731424" cy="4214380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24774" y="5601904"/>
            <a:ext cx="7731424" cy="24932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Source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4774" y="406456"/>
            <a:ext cx="8283050" cy="1161087"/>
          </a:xfrm>
        </p:spPr>
        <p:txBody>
          <a:bodyPr anchor="t" anchorCtr="0">
            <a:normAutofit/>
          </a:bodyPr>
          <a:lstStyle>
            <a:lvl1pPr algn="l">
              <a:defRPr sz="3600" b="1" baseline="0"/>
            </a:lvl1pPr>
          </a:lstStyle>
          <a:p>
            <a:r>
              <a:rPr lang="en-US" dirty="0"/>
              <a:t>The Australian Atlas </a:t>
            </a:r>
            <a:br>
              <a:rPr lang="en-US" dirty="0"/>
            </a:br>
            <a:r>
              <a:rPr lang="en-US" dirty="0"/>
              <a:t>of Healthcare Variation series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4774" y="406456"/>
            <a:ext cx="8283050" cy="1045826"/>
          </a:xfrm>
        </p:spPr>
        <p:txBody>
          <a:bodyPr anchor="t" anchorCtr="0">
            <a:normAutofit/>
          </a:bodyPr>
          <a:lstStyle>
            <a:lvl1pPr algn="l">
              <a:defRPr sz="3600" b="1" baseline="0"/>
            </a:lvl1pPr>
          </a:lstStyle>
          <a:p>
            <a:r>
              <a:rPr lang="en-US" dirty="0"/>
              <a:t>The Australian Atlas </a:t>
            </a:r>
            <a:br>
              <a:rPr lang="en-US" dirty="0"/>
            </a:br>
            <a:r>
              <a:rPr lang="en-US" dirty="0"/>
              <a:t>of Healthcare Variation series</a:t>
            </a:r>
          </a:p>
        </p:txBody>
      </p:sp>
    </p:spTree>
    <p:extLst>
      <p:ext uri="{BB962C8B-B14F-4D97-AF65-F5344CB8AC3E}">
        <p14:creationId xmlns:p14="http://schemas.microsoft.com/office/powerpoint/2010/main" val="3952333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5599-5D05-8440-8DAD-CDBC75F53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57112"/>
            <a:ext cx="3943350" cy="2843438"/>
          </a:xfrm>
        </p:spPr>
        <p:txBody>
          <a:bodyPr anchor="ctr" anchorCtr="0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6226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5599-5D05-8440-8DAD-CDBC75F53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57112"/>
            <a:ext cx="3943350" cy="2843438"/>
          </a:xfrm>
        </p:spPr>
        <p:txBody>
          <a:bodyPr anchor="ctr" anchorCtr="0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8406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5599-5D05-8440-8DAD-CDBC75F53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57112"/>
            <a:ext cx="3943350" cy="2843438"/>
          </a:xfrm>
        </p:spPr>
        <p:txBody>
          <a:bodyPr anchor="ctr" anchorCtr="0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273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5599-5D05-8440-8DAD-CDBC75F53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57112"/>
            <a:ext cx="3797353" cy="2843438"/>
          </a:xfrm>
        </p:spPr>
        <p:txBody>
          <a:bodyPr anchor="ctr" anchorCtr="0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7863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0D2E6A-13BD-A14F-9DD1-D662620976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8434" y="931189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7759E14-F941-DE48-9601-D34B0394B6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8434" y="5551741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369163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0D2E6A-13BD-A14F-9DD1-D662620976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8434" y="931189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7759E14-F941-DE48-9601-D34B0394B6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8434" y="5551741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79438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5C478-BBFB-AD41-928D-BE1012088374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8E920-0CCA-3A45-AF02-77239CBA7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6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61" r:id="rId2"/>
    <p:sldLayoutId id="2147483671" r:id="rId3"/>
    <p:sldLayoutId id="2147483682" r:id="rId4"/>
    <p:sldLayoutId id="2147483673" r:id="rId5"/>
    <p:sldLayoutId id="2147483679" r:id="rId6"/>
    <p:sldLayoutId id="2147483680" r:id="rId7"/>
    <p:sldLayoutId id="2147483683" r:id="rId8"/>
    <p:sldLayoutId id="2147483674" r:id="rId9"/>
    <p:sldLayoutId id="2147483675" r:id="rId10"/>
    <p:sldLayoutId id="2147483676" r:id="rId11"/>
    <p:sldLayoutId id="2147483672" r:id="rId12"/>
    <p:sldLayoutId id="2147483684" r:id="rId13"/>
    <p:sldLayoutId id="2147483678" r:id="rId14"/>
    <p:sldLayoutId id="2147483677" r:id="rId15"/>
    <p:sldLayoutId id="2147483670" r:id="rId16"/>
    <p:sldLayoutId id="2147483685" r:id="rId17"/>
    <p:sldLayoutId id="214748366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1AB11-F821-6442-8DEF-8983A4C9E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E656-A2DF-6B44-B074-03EDC01D7A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DD2AB4-FC3B-CE47-AD52-A4BE48CB5C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18FCEF-D668-4843-AF0A-17D06DF556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315565" cy="355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Gastrointestinal investigations</a:t>
            </a:r>
            <a:endParaRPr lang="en-AU" sz="4000" b="1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D29C25-AE66-5543-8543-F30CDA815060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BF99AA-F77C-034E-B7EE-214480607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94CAD36A-6109-2F48-9E7F-EB0524E68636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876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Gastroscopy MBS services, 18–54 years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Socioeconomic area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EEAB75-BF28-A545-8A52-4FD47AB7F7BE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5A4D180-EBCC-AF45-BC2A-1680B3DC4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46765456-0544-0642-9035-A30EC50A426D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005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Gastroscopy MBS services, 18–54 years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Gastroscopy services with same day colonoscopy for the same patient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2E2C8F-7806-144B-8E97-66E9DC8AB495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C145FF-0D47-9D44-B046-2D068DD0F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B16B832B-6AF1-D54E-A9CD-0C04EFE0A5E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766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Gastroscopy MBS services, 18–54 years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Sex,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2E2C8F-7806-144B-8E97-66E9DC8AB495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C145FF-0D47-9D44-B046-2D068DD0F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B16B832B-6AF1-D54E-A9CD-0C04EFE0A5E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437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Colorectal cancer rates (per 100,000 people)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Sex and age group, 2020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</a:t>
            </a:r>
            <a:r>
              <a:rPr lang="en-AU">
                <a:effectLst/>
                <a:latin typeface="Arial" panose="020B0604020202020204" pitchFamily="34" charset="0"/>
              </a:rPr>
              <a:t>Australian Institute of Health and Welfare.</a:t>
            </a:r>
            <a:endParaRPr lang="en-AU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484FF64-5AC9-4C4A-806E-1C322839E5C6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E4D64EE-8C8E-0244-94B8-AD1EA5223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95B9BD22-23C5-AC4B-9375-549257C74588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823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AC6A63-CC95-ED41-AE20-F66F329CC3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colonoscopy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Local area, SA3 of patient residence, 2018-19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03DF3B1-EB0D-904C-BFDA-812876286E5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29B3BFA-249D-EE43-93D9-9A566C88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002CBB38-189A-4345-A852-E82D5C0C434A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914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colonoscopy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Australia, SA3 of patient residence, 2018-19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592967-BE18-5440-ADB2-BD03E7C5294C}"/>
              </a:ext>
            </a:extLst>
          </p:cNvPr>
          <p:cNvSpPr txBox="1">
            <a:spLocks/>
          </p:cNvSpPr>
          <p:nvPr/>
        </p:nvSpPr>
        <p:spPr>
          <a:xfrm>
            <a:off x="539749" y="5823131"/>
            <a:ext cx="7466485" cy="2119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3E4039-7836-7248-877B-29F795FE3A9C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9ED4B31-6A6C-7E47-9FC0-8FE72D329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B0E1B494-04D2-9F40-B2A3-72E1CBB633A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664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colonoscopy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4354DE-1682-B34E-8FB0-5381719647EF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04273D-A2E0-3F42-B8AE-8C27F1A2A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8D94F0DC-BB17-834D-9773-DBE344D51A37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15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colonoscopy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A5EFF8-631F-2E47-874C-8CE8231CADC0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DC85454-15A2-F042-8CA9-BB95E923B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49EAECA6-7613-E94F-AA8B-6897A94104A6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820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colonoscopy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State and territory,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547AC0-C080-3A47-93FA-B9572023F940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AE9628-9136-1B47-8A7B-D6150E6E7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32C9957C-1017-7D44-BD2C-B0319B7AC1A4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552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colonoscopy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and socioeconomic status,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B078C-3E76-144A-B7F4-C16C9FF3AD99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5C4EA7-3C61-AA43-A64D-9D5A64749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3C77C193-4BAF-3D40-891C-1D2D5E8E69AB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509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279342" cy="432220"/>
          </a:xfrm>
        </p:spPr>
        <p:txBody>
          <a:bodyPr>
            <a:no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Gastrointestinal investigations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Key findings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A1D4BEF-E155-D84E-962F-7255816C69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043534"/>
              </p:ext>
            </p:extLst>
          </p:nvPr>
        </p:nvGraphicFramePr>
        <p:xfrm>
          <a:off x="539750" y="1196975"/>
          <a:ext cx="8064502" cy="1675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7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7627">
                  <a:extLst>
                    <a:ext uri="{9D8B030D-6E8A-4147-A177-3AD203B41FA5}">
                      <a16:colId xmlns:a16="http://schemas.microsoft.com/office/drawing/2014/main" val="349260121"/>
                    </a:ext>
                  </a:extLst>
                </a:gridCol>
                <a:gridCol w="924421">
                  <a:extLst>
                    <a:ext uri="{9D8B030D-6E8A-4147-A177-3AD203B41FA5}">
                      <a16:colId xmlns:a16="http://schemas.microsoft.com/office/drawing/2014/main" val="2117935446"/>
                    </a:ext>
                  </a:extLst>
                </a:gridCol>
                <a:gridCol w="1795131">
                  <a:extLst>
                    <a:ext uri="{9D8B030D-6E8A-4147-A177-3AD203B41FA5}">
                      <a16:colId xmlns:a16="http://schemas.microsoft.com/office/drawing/2014/main" val="1240429782"/>
                    </a:ext>
                  </a:extLst>
                </a:gridCol>
                <a:gridCol w="989507">
                  <a:extLst>
                    <a:ext uri="{9D8B030D-6E8A-4147-A177-3AD203B41FA5}">
                      <a16:colId xmlns:a16="http://schemas.microsoft.com/office/drawing/2014/main" val="114302070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  <a:t>Data item 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3F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  <a:t>Range across local areas* </a:t>
                      </a:r>
                      <a:b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</a:br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  <a:t>per 100,000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3F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  <a:t>Times difference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3F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  <a:t>Times difference excluding top and bottom 10%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3F9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Helvetica Neue" panose="02000503000000020004" pitchFamily="2" charset="0"/>
                        </a:rPr>
                        <a:t>Number during 2018–19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3F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34445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Gastroscopy MBS services, 18–54 years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218 – 2,348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10.8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2.9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154,338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0066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Repeat colonoscopy MBS services, all ages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62 – 1,236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19.9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2.7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147,875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122770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Repeat gastroscopy MBS services, all ages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61 – 908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14.9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3.1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87,933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3891355"/>
                  </a:ext>
                </a:extLst>
              </a:tr>
              <a:tr h="32040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" kern="120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Statistical Area Level 3</a:t>
                      </a:r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136648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EA172962-BCAF-8849-B585-352D895ECA4C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FB5126-E8DB-B049-AFF9-78E08B5C5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48558E52-AE73-8E41-8544-9A2F02FEAD3F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05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colonoscopy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EEAB75-BF28-A545-8A52-4FD47AB7F7BE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5A4D180-EBCC-AF45-BC2A-1680B3DC4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46765456-0544-0642-9035-A30EC50A426D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018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colonoscopy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Socioeconomic area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2E2C8F-7806-144B-8E97-66E9DC8AB495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C145FF-0D47-9D44-B046-2D068DD0F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B16B832B-6AF1-D54E-A9CD-0C04EFE0A5E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327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AC6A63-CC95-ED41-AE20-F66F329CC3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gastroscopy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Local area, SA3 of patient residence, 2018-19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03DF3B1-EB0D-904C-BFDA-812876286E5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29B3BFA-249D-EE43-93D9-9A566C88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002CBB38-189A-4345-A852-E82D5C0C434A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549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gastroscopy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Australia, SA3 of patient residence, 2018-19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592967-BE18-5440-ADB2-BD03E7C5294C}"/>
              </a:ext>
            </a:extLst>
          </p:cNvPr>
          <p:cNvSpPr txBox="1">
            <a:spLocks/>
          </p:cNvSpPr>
          <p:nvPr/>
        </p:nvSpPr>
        <p:spPr>
          <a:xfrm>
            <a:off x="539749" y="5823131"/>
            <a:ext cx="7466485" cy="2119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3E4039-7836-7248-877B-29F795FE3A9C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9ED4B31-6A6C-7E47-9FC0-8FE72D329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B0E1B494-04D2-9F40-B2A3-72E1CBB633A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72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gastroscopy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4354DE-1682-B34E-8FB0-5381719647EF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04273D-A2E0-3F42-B8AE-8C27F1A2A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8D94F0DC-BB17-834D-9773-DBE344D51A37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28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gastroscopy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A5EFF8-631F-2E47-874C-8CE8231CADC0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DC85454-15A2-F042-8CA9-BB95E923B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49EAECA6-7613-E94F-AA8B-6897A94104A6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731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gastroscopy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State and territory,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547AC0-C080-3A47-93FA-B9572023F940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AE9628-9136-1B47-8A7B-D6150E6E7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32C9957C-1017-7D44-BD2C-B0319B7AC1A4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66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5" y="963580"/>
            <a:ext cx="9121909" cy="5245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gastroscopy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and socioeconomic status,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B078C-3E76-144A-B7F4-C16C9FF3AD99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5C4EA7-3C61-AA43-A64D-9D5A64749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3C77C193-4BAF-3D40-891C-1D2D5E8E69AB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256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6" y="963580"/>
            <a:ext cx="9121907" cy="5245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gastroscopy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EEAB75-BF28-A545-8A52-4FD47AB7F7BE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5A4D180-EBCC-AF45-BC2A-1680B3DC4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46765456-0544-0642-9035-A30EC50A426D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995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6" y="963580"/>
            <a:ext cx="9121907" cy="5245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Repeat gastroscopy MBS services, all 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Socioeconomic area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2E2C8F-7806-144B-8E97-66E9DC8AB495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C145FF-0D47-9D44-B046-2D068DD0F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B16B832B-6AF1-D54E-A9CD-0C04EFE0A5E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314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AC6A63-CC95-ED41-AE20-F66F329CC3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Gastroscopy MBS services, 18–54 years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Local area, SA3 of patient residence, 2018-19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251237-0583-BE40-B0D6-6BCA847CE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03DF3B1-EB0D-904C-BFDA-812876286E5B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29B3BFA-249D-EE43-93D9-9A566C88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002CBB38-189A-4345-A852-E82D5C0C434A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6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Gastroscopy MBS services, 18–54 years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Australia, SA3 of patient residence, 2018-19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592967-BE18-5440-ADB2-BD03E7C5294C}"/>
              </a:ext>
            </a:extLst>
          </p:cNvPr>
          <p:cNvSpPr txBox="1">
            <a:spLocks/>
          </p:cNvSpPr>
          <p:nvPr/>
        </p:nvSpPr>
        <p:spPr>
          <a:xfrm>
            <a:off x="539749" y="5823131"/>
            <a:ext cx="7466485" cy="21194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3E4039-7836-7248-877B-29F795FE3A9C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9ED4B31-6A6C-7E47-9FC0-8FE72D329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B0E1B494-04D2-9F40-B2A3-72E1CBB633AC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318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Gastroscopy MBS services, 18–54 years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4354DE-1682-B34E-8FB0-5381719647EF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04273D-A2E0-3F42-B8AE-8C27F1A2A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8D94F0DC-BB17-834D-9773-DBE344D51A37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31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Gastroscopy MBS services, 18–54 years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Capital cities,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A5EFF8-631F-2E47-874C-8CE8231CADC0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DC85454-15A2-F042-8CA9-BB95E923B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49EAECA6-7613-E94F-AA8B-6897A94104A6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702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Gastroscopy MBS services, 18–54 years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State and territory,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547AC0-C080-3A47-93FA-B9572023F940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AE9628-9136-1B47-8A7B-D6150E6E7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32C9957C-1017-7D44-BD2C-B0319B7AC1A4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415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Gastroscopy MBS services, 18–54 years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and socioeconomic status, SA3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B078C-3E76-144A-B7F4-C16C9FF3AD99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5C4EA7-3C61-AA43-A64D-9D5A64749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3C77C193-4BAF-3D40-891C-1D2D5E8E69AB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915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0EB59C1-4F92-3C45-A7CB-E761D092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44" y="963580"/>
            <a:ext cx="9121911" cy="5245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pPr>
              <a:tabLst>
                <a:tab pos="7994650" algn="l"/>
              </a:tabLst>
            </a:pPr>
            <a:r>
              <a:rPr lang="en-AU"/>
              <a:t>Gastroscopy MBS services, 18–54 years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of patient residence, 2018-19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49" y="5823131"/>
            <a:ext cx="7466485" cy="211944"/>
          </a:xfrm>
        </p:spPr>
        <p:txBody>
          <a:bodyPr/>
          <a:lstStyle/>
          <a:p>
            <a:r>
              <a:rPr lang="en-AU"/>
              <a:t>Sources: AIHW analysis of Medicare Benefits Schedule data and ABS Estimated Resident Population 30 June 2018.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484FF64-5AC9-4C4A-806E-1C322839E5C6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E4D64EE-8C8E-0244-94B8-AD1EA5223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95B9BD22-23C5-AC4B-9375-549257C74588}"/>
                </a:ext>
              </a:extLst>
            </p:cNvPr>
            <p:cNvSpPr txBox="1">
              <a:spLocks/>
            </p:cNvSpPr>
            <p:nvPr/>
          </p:nvSpPr>
          <p:spPr>
            <a:xfrm>
              <a:off x="867905" y="6386872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Gastrointestinal investigations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537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AQ 1">
      <a:dk1>
        <a:srgbClr val="00B2E2"/>
      </a:dk1>
      <a:lt1>
        <a:srgbClr val="0078A2"/>
      </a:lt1>
      <a:dk2>
        <a:srgbClr val="808283"/>
      </a:dk2>
      <a:lt2>
        <a:srgbClr val="57599C"/>
      </a:lt2>
      <a:accent1>
        <a:srgbClr val="9D1630"/>
      </a:accent1>
      <a:accent2>
        <a:srgbClr val="2F7E47"/>
      </a:accent2>
      <a:accent3>
        <a:srgbClr val="5D7E95"/>
      </a:accent3>
      <a:accent4>
        <a:srgbClr val="F3794C"/>
      </a:accent4>
      <a:accent5>
        <a:srgbClr val="FFFFFF"/>
      </a:accent5>
      <a:accent6>
        <a:srgbClr val="0000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1474</TotalTime>
  <Words>1062</Words>
  <Application>Microsoft Office PowerPoint</Application>
  <PresentationFormat>On-screen Show (4:3)</PresentationFormat>
  <Paragraphs>163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Helvetica Neue</vt:lpstr>
      <vt:lpstr>Office Theme</vt:lpstr>
      <vt:lpstr>PowerPoint Presentation</vt:lpstr>
      <vt:lpstr>Gastrointestinal investigations</vt:lpstr>
      <vt:lpstr>Gastroscopy MBS services, 18–54 years</vt:lpstr>
      <vt:lpstr>Gastroscopy MBS services, 18–54 years</vt:lpstr>
      <vt:lpstr>Gastroscopy MBS services, 18–54 years</vt:lpstr>
      <vt:lpstr>Gastroscopy MBS services, 18–54 years</vt:lpstr>
      <vt:lpstr>Gastroscopy MBS services, 18–54 years</vt:lpstr>
      <vt:lpstr>Gastroscopy MBS services, 18–54 years</vt:lpstr>
      <vt:lpstr>Gastroscopy MBS services, 18–54 years</vt:lpstr>
      <vt:lpstr>Gastroscopy MBS services, 18–54 years</vt:lpstr>
      <vt:lpstr>Gastroscopy MBS services, 18–54 years</vt:lpstr>
      <vt:lpstr>Gastroscopy MBS services, 18–54 years</vt:lpstr>
      <vt:lpstr>Colorectal cancer rates (per 100,000 people)</vt:lpstr>
      <vt:lpstr>Repeat colonoscopy MBS services, all ages</vt:lpstr>
      <vt:lpstr>Repeat colonoscopy MBS services, all ages</vt:lpstr>
      <vt:lpstr>Repeat colonoscopy MBS services, all ages</vt:lpstr>
      <vt:lpstr>Repeat colonoscopy MBS services, all ages</vt:lpstr>
      <vt:lpstr>Repeat colonoscopy MBS services, all ages</vt:lpstr>
      <vt:lpstr>Repeat colonoscopy MBS services, all ages</vt:lpstr>
      <vt:lpstr>Repeat colonoscopy MBS services, all ages</vt:lpstr>
      <vt:lpstr>Repeat colonoscopy MBS services, all ages</vt:lpstr>
      <vt:lpstr>Repeat gastroscopy MBS services, all ages</vt:lpstr>
      <vt:lpstr>Repeat gastroscopy MBS services, all ages</vt:lpstr>
      <vt:lpstr>Repeat gastroscopy MBS services, all ages</vt:lpstr>
      <vt:lpstr>Repeat gastroscopy MBS services, all ages</vt:lpstr>
      <vt:lpstr>Repeat gastroscopy MBS services, all ages</vt:lpstr>
      <vt:lpstr>Repeat gastroscopy MBS services, all ages</vt:lpstr>
      <vt:lpstr>Repeat gastroscopy MBS services, all ages</vt:lpstr>
      <vt:lpstr>Repeat gastroscopy MBS services, all ages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Yunyin Xuan</dc:creator>
  <cp:lastModifiedBy>PAGE, Meredith</cp:lastModifiedBy>
  <cp:revision>141</cp:revision>
  <dcterms:created xsi:type="dcterms:W3CDTF">2017-07-04T23:03:46Z</dcterms:created>
  <dcterms:modified xsi:type="dcterms:W3CDTF">2021-06-08T07:40:23Z</dcterms:modified>
</cp:coreProperties>
</file>