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1"/>
  </p:notesMasterIdLst>
  <p:sldIdLst>
    <p:sldId id="256" r:id="rId2"/>
    <p:sldId id="275" r:id="rId3"/>
    <p:sldId id="278" r:id="rId4"/>
    <p:sldId id="280" r:id="rId5"/>
    <p:sldId id="279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43" r:id="rId69"/>
    <p:sldId id="344" r:id="rId70"/>
    <p:sldId id="345" r:id="rId71"/>
    <p:sldId id="346" r:id="rId72"/>
    <p:sldId id="347" r:id="rId73"/>
    <p:sldId id="348" r:id="rId74"/>
    <p:sldId id="349" r:id="rId75"/>
    <p:sldId id="350" r:id="rId76"/>
    <p:sldId id="351" r:id="rId77"/>
    <p:sldId id="352" r:id="rId78"/>
    <p:sldId id="353" r:id="rId79"/>
    <p:sldId id="354" r:id="rId80"/>
    <p:sldId id="355" r:id="rId81"/>
    <p:sldId id="356" r:id="rId82"/>
    <p:sldId id="357" r:id="rId83"/>
    <p:sldId id="358" r:id="rId84"/>
    <p:sldId id="359" r:id="rId85"/>
    <p:sldId id="360" r:id="rId86"/>
    <p:sldId id="361" r:id="rId87"/>
    <p:sldId id="362" r:id="rId88"/>
    <p:sldId id="363" r:id="rId89"/>
    <p:sldId id="364" r:id="rId90"/>
    <p:sldId id="365" r:id="rId91"/>
    <p:sldId id="366" r:id="rId92"/>
    <p:sldId id="367" r:id="rId93"/>
    <p:sldId id="368" r:id="rId94"/>
    <p:sldId id="369" r:id="rId95"/>
    <p:sldId id="370" r:id="rId96"/>
    <p:sldId id="371" r:id="rId97"/>
    <p:sldId id="372" r:id="rId98"/>
    <p:sldId id="373" r:id="rId99"/>
    <p:sldId id="374" r:id="rId100"/>
    <p:sldId id="375" r:id="rId101"/>
    <p:sldId id="376" r:id="rId102"/>
    <p:sldId id="377" r:id="rId103"/>
    <p:sldId id="378" r:id="rId104"/>
    <p:sldId id="379" r:id="rId105"/>
    <p:sldId id="380" r:id="rId106"/>
    <p:sldId id="381" r:id="rId107"/>
    <p:sldId id="382" r:id="rId108"/>
    <p:sldId id="383" r:id="rId109"/>
    <p:sldId id="384" r:id="rId110"/>
    <p:sldId id="385" r:id="rId111"/>
    <p:sldId id="386" r:id="rId112"/>
    <p:sldId id="387" r:id="rId113"/>
    <p:sldId id="388" r:id="rId114"/>
    <p:sldId id="389" r:id="rId115"/>
    <p:sldId id="390" r:id="rId116"/>
    <p:sldId id="391" r:id="rId117"/>
    <p:sldId id="392" r:id="rId118"/>
    <p:sldId id="393" r:id="rId119"/>
    <p:sldId id="394" r:id="rId120"/>
    <p:sldId id="395" r:id="rId121"/>
    <p:sldId id="396" r:id="rId122"/>
    <p:sldId id="397" r:id="rId123"/>
    <p:sldId id="398" r:id="rId124"/>
    <p:sldId id="399" r:id="rId125"/>
    <p:sldId id="400" r:id="rId126"/>
    <p:sldId id="401" r:id="rId127"/>
    <p:sldId id="402" r:id="rId128"/>
    <p:sldId id="403" r:id="rId129"/>
    <p:sldId id="404" r:id="rId130"/>
    <p:sldId id="405" r:id="rId131"/>
    <p:sldId id="406" r:id="rId132"/>
    <p:sldId id="407" r:id="rId133"/>
    <p:sldId id="408" r:id="rId134"/>
    <p:sldId id="409" r:id="rId135"/>
    <p:sldId id="410" r:id="rId136"/>
    <p:sldId id="411" r:id="rId137"/>
    <p:sldId id="412" r:id="rId138"/>
    <p:sldId id="413" r:id="rId139"/>
    <p:sldId id="414" r:id="rId140"/>
    <p:sldId id="415" r:id="rId141"/>
    <p:sldId id="416" r:id="rId142"/>
    <p:sldId id="417" r:id="rId143"/>
    <p:sldId id="418" r:id="rId144"/>
    <p:sldId id="419" r:id="rId145"/>
    <p:sldId id="420" r:id="rId146"/>
    <p:sldId id="421" r:id="rId147"/>
    <p:sldId id="422" r:id="rId148"/>
    <p:sldId id="423" r:id="rId149"/>
    <p:sldId id="424" r:id="rId150"/>
    <p:sldId id="425" r:id="rId151"/>
    <p:sldId id="426" r:id="rId152"/>
    <p:sldId id="427" r:id="rId153"/>
    <p:sldId id="428" r:id="rId154"/>
    <p:sldId id="429" r:id="rId155"/>
    <p:sldId id="430" r:id="rId156"/>
    <p:sldId id="431" r:id="rId157"/>
    <p:sldId id="432" r:id="rId158"/>
    <p:sldId id="433" r:id="rId159"/>
    <p:sldId id="435" r:id="rId1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pos="54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25A"/>
    <a:srgbClr val="8F3F98"/>
    <a:srgbClr val="5E7E95"/>
    <a:srgbClr val="582D5F"/>
    <a:srgbClr val="575A9C"/>
    <a:srgbClr val="B51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5"/>
    <p:restoredTop sz="94568"/>
  </p:normalViewPr>
  <p:slideViewPr>
    <p:cSldViewPr snapToGrid="0" snapToObjects="1">
      <p:cViewPr varScale="1">
        <p:scale>
          <a:sx n="109" d="100"/>
          <a:sy n="109" d="100"/>
        </p:scale>
        <p:origin x="1524" y="102"/>
      </p:cViewPr>
      <p:guideLst>
        <p:guide orient="horz" pos="754"/>
        <p:guide pos="340"/>
        <p:guide pos="5420"/>
      </p:guideLst>
    </p:cSldViewPr>
  </p:slideViewPr>
  <p:notesTextViewPr>
    <p:cViewPr>
      <p:scale>
        <a:sx n="55" d="100"/>
        <a:sy n="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4CFDA-4034-864C-AB7C-E03E3BF01A9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CDEEC-7C3E-7946-B19B-F9720AFE6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6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3976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9509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7745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6988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7092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6856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723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1062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8937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3913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04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5356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791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4426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5625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3072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0350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5402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5078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581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4036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6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6139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2936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5377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5247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388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4245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225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6990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8373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6117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55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6256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109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3297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2559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3300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4509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1066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7662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1914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6902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26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1981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2369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0970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44743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99855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1960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30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10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2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60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53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3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72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15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14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94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90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18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03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00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39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933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39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540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2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51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09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126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525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283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365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231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116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69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787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407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761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86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296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66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3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480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444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400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15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943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777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501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421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155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493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996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606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141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654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97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460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179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452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865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79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356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938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569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73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225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23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097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709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5913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119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1340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569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4237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887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463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365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91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800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161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3813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5922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552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5252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99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5666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2319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3064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138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7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6208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4100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0872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592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786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885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4655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041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8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2208362"/>
            <a:ext cx="3805686" cy="1984076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Fourth Australian Atlas of Healthcare Variation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4774" y="4280650"/>
            <a:ext cx="3805686" cy="74567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879769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3C65211-C499-D34F-B473-1BA9453CC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586DCA8-3321-9647-A7BD-617A3AA49F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10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492FAD-843A-3540-9989-6E2C0A697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BE99EF5-5B57-FB48-8033-F6CF654C56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12668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229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236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866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20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1D06B-4EBF-8041-8354-F8F947650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16328"/>
            <a:ext cx="3995057" cy="299629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24774" y="1108391"/>
            <a:ext cx="7731424" cy="421438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4774" y="5601904"/>
            <a:ext cx="7731424" cy="2493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873665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1D06B-4EBF-8041-8354-F8F947650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16328"/>
            <a:ext cx="3995057" cy="299629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24774" y="1108391"/>
            <a:ext cx="7731424" cy="421438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4774" y="5601904"/>
            <a:ext cx="7731424" cy="2493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Source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406456"/>
            <a:ext cx="8283050" cy="1161087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Australian Atlas </a:t>
            </a:r>
            <a:br>
              <a:rPr lang="en-US" dirty="0"/>
            </a:br>
            <a:r>
              <a:rPr lang="en-US" dirty="0"/>
              <a:t>of Healthcare Variation series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406456"/>
            <a:ext cx="8283050" cy="1045826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Australian Atlas </a:t>
            </a:r>
            <a:br>
              <a:rPr lang="en-US" dirty="0"/>
            </a:br>
            <a:r>
              <a:rPr lang="en-US" dirty="0"/>
              <a:t>of Healthcare Variation series</a:t>
            </a:r>
          </a:p>
        </p:txBody>
      </p:sp>
    </p:spTree>
    <p:extLst>
      <p:ext uri="{BB962C8B-B14F-4D97-AF65-F5344CB8AC3E}">
        <p14:creationId xmlns:p14="http://schemas.microsoft.com/office/powerpoint/2010/main" val="395233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622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40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273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797353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86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0D2E6A-13BD-A14F-9DD1-D66262097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59E14-F941-DE48-9601-D34B0394B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36916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0D2E6A-13BD-A14F-9DD1-D66262097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59E14-F941-DE48-9601-D34B0394B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79438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5C478-BBFB-AD41-928D-BE1012088374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8E920-0CCA-3A45-AF02-77239CBA7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6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1" r:id="rId2"/>
    <p:sldLayoutId id="2147483671" r:id="rId3"/>
    <p:sldLayoutId id="2147483682" r:id="rId4"/>
    <p:sldLayoutId id="2147483673" r:id="rId5"/>
    <p:sldLayoutId id="2147483679" r:id="rId6"/>
    <p:sldLayoutId id="2147483680" r:id="rId7"/>
    <p:sldLayoutId id="2147483683" r:id="rId8"/>
    <p:sldLayoutId id="2147483674" r:id="rId9"/>
    <p:sldLayoutId id="2147483675" r:id="rId10"/>
    <p:sldLayoutId id="2147483676" r:id="rId11"/>
    <p:sldLayoutId id="2147483672" r:id="rId12"/>
    <p:sldLayoutId id="2147483684" r:id="rId13"/>
    <p:sldLayoutId id="2147483678" r:id="rId14"/>
    <p:sldLayoutId id="2147483677" r:id="rId15"/>
    <p:sldLayoutId id="2147483670" r:id="rId16"/>
    <p:sldLayoutId id="2147483685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Fourth Australian Atlas of Healthcare Variation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3AFE44D-C434-5A47-896C-820B0FFF09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291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r>
              <a:rPr lang="en-AU" sz="2250"/>
              <a:t>Risk of stillbirth per 1,000 fetuses remaining in utero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Gestational age in weeks, 2015 and 2016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F826EDE-C351-6444-A9EC-665AE1CDD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3580"/>
            <a:ext cx="9144000" cy="52451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5823131"/>
            <a:ext cx="3722284" cy="211944"/>
          </a:xfrm>
        </p:spPr>
        <p:txBody>
          <a:bodyPr/>
          <a:lstStyle/>
          <a:p>
            <a:r>
              <a:rPr lang="en-AU"/>
              <a:t>Source: Stillbirths and Neonatal Deaths in Australia 2015 and 2016: In brief.</a:t>
            </a:r>
          </a:p>
        </p:txBody>
      </p:sp>
    </p:spTree>
    <p:extLst>
      <p:ext uri="{BB962C8B-B14F-4D97-AF65-F5344CB8AC3E}">
        <p14:creationId xmlns:p14="http://schemas.microsoft.com/office/powerpoint/2010/main" val="18495340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4" y="969915"/>
            <a:ext cx="9121911" cy="523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2015-16 to 2017-18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F1CF12-2407-7848-8050-CF90B798287D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173360-22B1-0045-A774-60662597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5" name="Text Placeholder 4">
              <a:extLst>
                <a:ext uri="{FF2B5EF4-FFF2-40B4-BE49-F238E27FC236}">
                  <a16:creationId xmlns:a16="http://schemas.microsoft.com/office/drawing/2014/main" id="{5D249B87-BE8E-C34B-BD42-5B6D9BC4FD57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4" y="969915"/>
            <a:ext cx="9121911" cy="523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FC77-6130-1342-9BC4-5824A294356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65615D-28CE-6747-A314-8FEB88D42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D0ECBAC5-2916-1F47-96D8-9F7D4B373673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39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4" y="969915"/>
            <a:ext cx="9121911" cy="523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2631AD-B376-6745-91D6-69C433CCAA3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66C511-3CDD-434C-8C67-2C1B4CEA6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326CAAAB-573B-BA42-8CE4-9E4FF354A12E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57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5D6F60-BDA7-3845-B1BD-6CA660D32C2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4483894-9A0F-044F-AC78-0C1C8C587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F7201D6C-7828-2F48-ACA0-C121A73FC495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00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640795-13DA-AC4E-93A7-E46E335318B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7923D8-2E44-AB40-9931-A59CB7F12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D4CBA2AE-B31C-574E-81E9-8C498DF568F2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8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 status,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2015 to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FB7DD0-5390-2B48-945B-57CAB9C195B8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1A20AD-4E7B-1E42-899C-C8287E982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0BDC2B0-C899-CE42-A264-F1A9A75782F9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26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Patient funding status,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2015 to 2018.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CD6171-FEF5-1F42-80F8-C0EB691BFDE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23E806-B5EE-424E-973E-AD4A65F6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68D35378-34EE-0F42-ACBA-39ABF57302D2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2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2012–13 to 2014–15 and 2015–16 to 2017–18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2012 to 2015 and 2015 to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07061-23C6-6548-9728-E642C755055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394A83-5DF4-5C4A-8A9B-F08BB1D06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390079A8-9A96-9149-A3B2-A6E84B804798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8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E656-A2DF-6B44-B074-03EDC01D7A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8FCEF-D668-4843-AF0A-17D06DF556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315565" cy="355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Gastrointestinal investigations</a:t>
            </a:r>
            <a:endParaRPr lang="en-AU" sz="4000" b="1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D29C25-AE66-5543-8543-F30CDA81506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BF99AA-F77C-034E-B7EE-214480607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94CAD36A-6109-2F48-9E7F-EB0524E68636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27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279342" cy="432220"/>
          </a:xfrm>
        </p:spPr>
        <p:txBody>
          <a:bodyPr>
            <a:no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Gastrointestinal investigations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Key findings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1D4BEF-E155-D84E-962F-7255816C69F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9750" y="1196975"/>
          <a:ext cx="8064502" cy="1675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627">
                  <a:extLst>
                    <a:ext uri="{9D8B030D-6E8A-4147-A177-3AD203B41FA5}">
                      <a16:colId xmlns:a16="http://schemas.microsoft.com/office/drawing/2014/main" val="349260121"/>
                    </a:ext>
                  </a:extLst>
                </a:gridCol>
                <a:gridCol w="924421">
                  <a:extLst>
                    <a:ext uri="{9D8B030D-6E8A-4147-A177-3AD203B41FA5}">
                      <a16:colId xmlns:a16="http://schemas.microsoft.com/office/drawing/2014/main" val="2117935446"/>
                    </a:ext>
                  </a:extLst>
                </a:gridCol>
                <a:gridCol w="1795131">
                  <a:extLst>
                    <a:ext uri="{9D8B030D-6E8A-4147-A177-3AD203B41FA5}">
                      <a16:colId xmlns:a16="http://schemas.microsoft.com/office/drawing/2014/main" val="1240429782"/>
                    </a:ext>
                  </a:extLst>
                </a:gridCol>
                <a:gridCol w="989507">
                  <a:extLst>
                    <a:ext uri="{9D8B030D-6E8A-4147-A177-3AD203B41FA5}">
                      <a16:colId xmlns:a16="http://schemas.microsoft.com/office/drawing/2014/main" val="11430207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Data item 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3F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Range across local areas* </a:t>
                      </a:r>
                      <a:b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</a:br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per 100,000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3F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Times difference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3F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Times difference excluding top and bottom 10%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3F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Number during 2018–19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3F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Gastroscopy MBS services, 18–54 years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218 – 2,348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10.8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154,338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066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Repeat colonoscopy MBS services, all ages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62 – 1,236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19.9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2.7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147,875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2277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Repeat gastroscopy MBS services, all ages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61 – 908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14.9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3.1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87,933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891355"/>
                  </a:ext>
                </a:extLst>
              </a:tr>
              <a:tr h="3204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Statistical Area Level 3</a:t>
                      </a:r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13664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EA172962-BCAF-8849-B585-352D895ECA4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FB5126-E8DB-B049-AFF9-78E08B5C5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8558E52-AE73-8E41-8544-9A2F02FEAD3F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57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r>
              <a:rPr lang="en-AU" sz="2250"/>
              <a:t>Percentage of babies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Gestational age in weeks, 2007 and 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F826EDE-C351-6444-A9EC-665AE1CDD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3580"/>
            <a:ext cx="9144000" cy="52451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5823131"/>
            <a:ext cx="3722284" cy="211944"/>
          </a:xfrm>
        </p:spPr>
        <p:txBody>
          <a:bodyPr/>
          <a:lstStyle/>
          <a:p>
            <a:r>
              <a:rPr lang="en-AU"/>
              <a:t>Source: Australia’s Mothers and Babies 2017: In brief.</a:t>
            </a:r>
          </a:p>
        </p:txBody>
      </p:sp>
    </p:spTree>
    <p:extLst>
      <p:ext uri="{BB962C8B-B14F-4D97-AF65-F5344CB8AC3E}">
        <p14:creationId xmlns:p14="http://schemas.microsoft.com/office/powerpoint/2010/main" val="30489240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2018-19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3DF3B1-EB0D-904C-BFDA-812876286E5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9B3BFA-249D-EE43-93D9-9A566C88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002CBB38-189A-4345-A852-E82D5C0C434A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87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2018-19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3E4039-7836-7248-877B-29F795FE3A9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ED4B31-6A6C-7E47-9FC0-8FE72D329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B0E1B494-04D2-9F40-B2A3-72E1CBB633A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4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4354DE-1682-B34E-8FB0-5381719647EF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04273D-A2E0-3F42-B8AE-8C27F1A2A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8D94F0DC-BB17-834D-9773-DBE344D51A37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64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A5EFF8-631F-2E47-874C-8CE8231CADC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85454-15A2-F042-8CA9-BB95E923B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9EAECA6-7613-E94F-AA8B-6897A94104A6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1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547AC0-C080-3A47-93FA-B9572023F94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AE9628-9136-1B47-8A7B-D6150E6E7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2C9957C-1017-7D44-BD2C-B0319B7AC1A4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51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B078C-3E76-144A-B7F4-C16C9FF3AD9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C4EA7-3C61-AA43-A64D-9D5A64749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C77C193-4BAF-3D40-891C-1D2D5E8E69AB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73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84FF64-5AC9-4C4A-806E-1C322839E5C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4D64EE-8C8E-0244-94B8-AD1EA5223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95B9BD22-23C5-AC4B-9375-549257C74588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36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Socioeconomic area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EEAB75-BF28-A545-8A52-4FD47AB7F7BE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A4D180-EBCC-AF45-BC2A-1680B3DC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6765456-0544-0642-9035-A30EC50A426D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00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Gastroscopy services with same day colonoscopy for the same patient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2E2C8F-7806-144B-8E97-66E9DC8AB49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C145FF-0D47-9D44-B046-2D068DD0F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16B832B-6AF1-D54E-A9CD-0C04EFE0A5E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105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Sex,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2E2C8F-7806-144B-8E97-66E9DC8AB49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C145FF-0D47-9D44-B046-2D068DD0F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16B832B-6AF1-D54E-A9CD-0C04EFE0A5E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2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826EDE-C351-6444-A9EC-665AE1CDD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3580"/>
            <a:ext cx="9144000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Autofit/>
          </a:bodyPr>
          <a:lstStyle/>
          <a:p>
            <a:r>
              <a:rPr lang="en-AU" sz="2250"/>
              <a:t>Caesarean sections at &lt;37, &lt;38 or &lt;39 weeks without a medical or obstetric indication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525" y="1076803"/>
            <a:ext cx="7886700" cy="142875"/>
          </a:xfrm>
        </p:spPr>
        <p:txBody>
          <a:bodyPr>
            <a:normAutofit lnSpcReduction="10000"/>
          </a:bodyPr>
          <a:lstStyle/>
          <a:p>
            <a:r>
              <a:rPr lang="en-AU"/>
              <a:t>As a percentage of all caesarean sections at these gestational ages, 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5823131"/>
            <a:ext cx="3722284" cy="211944"/>
          </a:xfrm>
        </p:spPr>
        <p:txBody>
          <a:bodyPr/>
          <a:lstStyle/>
          <a:p>
            <a:r>
              <a:rPr lang="en-AU"/>
              <a:t>Source: AIHW analysis of National Perinatal Data Collection.</a:t>
            </a:r>
          </a:p>
        </p:txBody>
      </p:sp>
    </p:spTree>
    <p:extLst>
      <p:ext uri="{BB962C8B-B14F-4D97-AF65-F5344CB8AC3E}">
        <p14:creationId xmlns:p14="http://schemas.microsoft.com/office/powerpoint/2010/main" val="46820005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Colorectal cancer rates (per 100,000 people)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Sex and age group, 2020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Australian Institute of Health and Welfare.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84FF64-5AC9-4C4A-806E-1C322839E5C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4D64EE-8C8E-0244-94B8-AD1EA5223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95B9BD22-23C5-AC4B-9375-549257C74588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052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2018-19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3DF3B1-EB0D-904C-BFDA-812876286E5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9B3BFA-249D-EE43-93D9-9A566C88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002CBB38-189A-4345-A852-E82D5C0C434A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7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2018-19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3E4039-7836-7248-877B-29F795FE3A9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ED4B31-6A6C-7E47-9FC0-8FE72D329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B0E1B494-04D2-9F40-B2A3-72E1CBB633A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36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4354DE-1682-B34E-8FB0-5381719647EF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04273D-A2E0-3F42-B8AE-8C27F1A2A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8D94F0DC-BB17-834D-9773-DBE344D51A37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729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A5EFF8-631F-2E47-874C-8CE8231CADC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85454-15A2-F042-8CA9-BB95E923B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9EAECA6-7613-E94F-AA8B-6897A94104A6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8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547AC0-C080-3A47-93FA-B9572023F94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AE9628-9136-1B47-8A7B-D6150E6E7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2C9957C-1017-7D44-BD2C-B0319B7AC1A4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7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B078C-3E76-144A-B7F4-C16C9FF3AD9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C4EA7-3C61-AA43-A64D-9D5A64749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C77C193-4BAF-3D40-891C-1D2D5E8E69AB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1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EEAB75-BF28-A545-8A52-4FD47AB7F7BE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A4D180-EBCC-AF45-BC2A-1680B3DC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6765456-0544-0642-9035-A30EC50A426D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3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Socioeconomic area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2E2C8F-7806-144B-8E97-66E9DC8AB49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C145FF-0D47-9D44-B046-2D068DD0F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16B832B-6AF1-D54E-A9CD-0C04EFE0A5E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30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2018-19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3DF3B1-EB0D-904C-BFDA-812876286E5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9B3BFA-249D-EE43-93D9-9A566C88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002CBB38-189A-4345-A852-E82D5C0C434A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59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826EDE-C351-6444-A9EC-665AE1CDD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3580"/>
            <a:ext cx="9144000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Autofit/>
          </a:bodyPr>
          <a:lstStyle/>
          <a:p>
            <a:r>
              <a:rPr lang="en-AU" sz="2250"/>
              <a:t>Caesarean sections at &lt;39 weeks gestation without medical or obstetric indication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525" y="1076803"/>
            <a:ext cx="7886700" cy="142875"/>
          </a:xfrm>
        </p:spPr>
        <p:txBody>
          <a:bodyPr>
            <a:normAutofit lnSpcReduction="10000"/>
          </a:bodyPr>
          <a:lstStyle/>
          <a:p>
            <a:r>
              <a:rPr lang="en-AU"/>
              <a:t>Patient funding status, 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5823131"/>
            <a:ext cx="3722284" cy="211944"/>
          </a:xfrm>
        </p:spPr>
        <p:txBody>
          <a:bodyPr/>
          <a:lstStyle/>
          <a:p>
            <a:r>
              <a:rPr lang="en-AU"/>
              <a:t>Source: AIHW analysis of National Perinatal Data Collection.</a:t>
            </a:r>
          </a:p>
        </p:txBody>
      </p:sp>
    </p:spTree>
    <p:extLst>
      <p:ext uri="{BB962C8B-B14F-4D97-AF65-F5344CB8AC3E}">
        <p14:creationId xmlns:p14="http://schemas.microsoft.com/office/powerpoint/2010/main" val="340061346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2018-19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3E4039-7836-7248-877B-29F795FE3A9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ED4B31-6A6C-7E47-9FC0-8FE72D329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B0E1B494-04D2-9F40-B2A3-72E1CBB633A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4354DE-1682-B34E-8FB0-5381719647EF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04273D-A2E0-3F42-B8AE-8C27F1A2A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8D94F0DC-BB17-834D-9773-DBE344D51A37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54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A5EFF8-631F-2E47-874C-8CE8231CADC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85454-15A2-F042-8CA9-BB95E923B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9EAECA6-7613-E94F-AA8B-6897A94104A6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9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547AC0-C080-3A47-93FA-B9572023F94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AE9628-9136-1B47-8A7B-D6150E6E7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2C9957C-1017-7D44-BD2C-B0319B7AC1A4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551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B078C-3E76-144A-B7F4-C16C9FF3AD9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C4EA7-3C61-AA43-A64D-9D5A64749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C77C193-4BAF-3D40-891C-1D2D5E8E69AB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75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6" y="963580"/>
            <a:ext cx="9121907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EEAB75-BF28-A545-8A52-4FD47AB7F7BE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A4D180-EBCC-AF45-BC2A-1680B3DC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6765456-0544-0642-9035-A30EC50A426D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9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6" y="963580"/>
            <a:ext cx="9121907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Socioeconomic area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2E2C8F-7806-144B-8E97-66E9DC8AB49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C145FF-0D47-9D44-B046-2D068DD0F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16B832B-6AF1-D54E-A9CD-0C04EFE0A5E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56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95D24-D41D-FE42-A85D-04BBBC2DF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5894717"/>
            <a:ext cx="3208338" cy="160787"/>
          </a:xfrm>
        </p:spPr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502F89-EF4F-974C-8250-3821C27C94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4511675" cy="355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Medicines use in older people</a:t>
            </a:r>
            <a:endParaRPr lang="en-AU" sz="4000" b="1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F6A51E-7767-B043-A8FA-6A2D08A52522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3B25F2-BD2C-794D-82ED-2F024D37A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EA81C3D9-2AE3-9341-BA17-F74C67BFF706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61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279342" cy="432220"/>
          </a:xfrm>
        </p:spPr>
        <p:txBody>
          <a:bodyPr>
            <a:no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Medicines use in older people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Key </a:t>
            </a:r>
            <a:r>
              <a:rPr lang="en-AU" dirty="0" smtClean="0"/>
              <a:t>findings, 2018-19</a:t>
            </a:r>
            <a:endParaRPr lang="en-A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1D4BEF-E155-D84E-962F-7255816C69F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9750" y="1196975"/>
          <a:ext cx="8064502" cy="1703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7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133">
                  <a:extLst>
                    <a:ext uri="{9D8B030D-6E8A-4147-A177-3AD203B41FA5}">
                      <a16:colId xmlns:a16="http://schemas.microsoft.com/office/drawing/2014/main" val="349260121"/>
                    </a:ext>
                  </a:extLst>
                </a:gridCol>
                <a:gridCol w="924421">
                  <a:extLst>
                    <a:ext uri="{9D8B030D-6E8A-4147-A177-3AD203B41FA5}">
                      <a16:colId xmlns:a16="http://schemas.microsoft.com/office/drawing/2014/main" val="2117935446"/>
                    </a:ext>
                  </a:extLst>
                </a:gridCol>
                <a:gridCol w="1795131">
                  <a:extLst>
                    <a:ext uri="{9D8B030D-6E8A-4147-A177-3AD203B41FA5}">
                      <a16:colId xmlns:a16="http://schemas.microsoft.com/office/drawing/2014/main" val="1240429782"/>
                    </a:ext>
                  </a:extLst>
                </a:gridCol>
                <a:gridCol w="989507">
                  <a:extLst>
                    <a:ext uri="{9D8B030D-6E8A-4147-A177-3AD203B41FA5}">
                      <a16:colId xmlns:a16="http://schemas.microsoft.com/office/drawing/2014/main" val="11430207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Data item 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5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Range across local areas* </a:t>
                      </a:r>
                      <a:b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</a:br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per 100,000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5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Times difference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5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Times difference excluding top and bottom 10%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5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Number during 2018–19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Polypharmacy, 75 years and over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11,206 – 72,059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6.4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1.4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690,516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066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Medication management reviews, 75 years and over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1,618 – 19,006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11.7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2.0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96,533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2277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Proton pump inhibitor medicines dispensing, </a:t>
                      </a:r>
                      <a:b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</a:br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75 years and over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131,393 – 777,098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5.9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1.4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7,114,281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891355"/>
                  </a:ext>
                </a:extLst>
              </a:tr>
              <a:tr h="3204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b="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Statistical Area Level 3</a:t>
                      </a:r>
                      <a:endParaRPr lang="en-AU" sz="700" b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13664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EA172962-BCAF-8849-B585-352D895ECA4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FB5126-E8DB-B049-AFF9-78E08B5C5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8558E52-AE73-8E41-8544-9A2F02FEAD3F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34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Polypharmacy,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2018-19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8C2079-B15E-5A49-81C4-A64009CE2B6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3C1CAC-110F-FD46-90B3-2E360986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CE4A2013-A319-F34D-8BB4-2533F3995564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826EDE-C351-6444-A9EC-665AE1CDD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3580"/>
            <a:ext cx="9144000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Autofit/>
          </a:bodyPr>
          <a:lstStyle/>
          <a:p>
            <a:r>
              <a:rPr lang="en-AU" sz="2250"/>
              <a:t>Caesarean sections at &lt;39 weeks gestation without medical or obstetric indication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525" y="1076803"/>
            <a:ext cx="7886700" cy="142875"/>
          </a:xfrm>
        </p:spPr>
        <p:txBody>
          <a:bodyPr>
            <a:normAutofit lnSpcReduction="10000"/>
          </a:bodyPr>
          <a:lstStyle/>
          <a:p>
            <a:r>
              <a:rPr lang="en-AU"/>
              <a:t>Aboriginal and Torres Strait Islander status, 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5823131"/>
            <a:ext cx="3722284" cy="211944"/>
          </a:xfrm>
        </p:spPr>
        <p:txBody>
          <a:bodyPr/>
          <a:lstStyle/>
          <a:p>
            <a:r>
              <a:rPr lang="en-AU"/>
              <a:t>Source: AIHW analysis of National Perinatal Data Collection.</a:t>
            </a:r>
          </a:p>
        </p:txBody>
      </p:sp>
    </p:spTree>
    <p:extLst>
      <p:ext uri="{BB962C8B-B14F-4D97-AF65-F5344CB8AC3E}">
        <p14:creationId xmlns:p14="http://schemas.microsoft.com/office/powerpoint/2010/main" val="191049744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Polypharmacy,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2018-19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EA2D00-3D08-424E-81A3-CCF4B70FA17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4F4F42-B03C-6248-AC00-968534BE5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5" name="Text Placeholder 4">
              <a:extLst>
                <a:ext uri="{FF2B5EF4-FFF2-40B4-BE49-F238E27FC236}">
                  <a16:creationId xmlns:a16="http://schemas.microsoft.com/office/drawing/2014/main" id="{887989CB-2093-D542-8F8F-18A742BF90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17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Polypharmacy,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A808B3-AC46-B74B-967F-DF9C1B2C0CDA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FB2D95-08B8-184D-9C8C-829D33A4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2B99B615-6113-CA4B-AC4C-E84AD9E7BD5B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2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Polypharmacy,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D743A6-BED0-A545-9844-0DD21BDD80F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0EAAEE-4DC7-1B4E-85EC-9E6F04B8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3CDF35B9-2B3F-F149-9626-549531D60CF1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71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Polypharmacy,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61F187-FD6D-E343-A306-57A5F80E84CF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7328EB-33AB-B743-9B7C-9A86459D8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CBE92D16-074A-4743-B580-8955D4D6DF45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91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Polypharmacy,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BF535E-E66F-3C46-878F-8504400B3592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BC3D84-05DA-634D-A7B1-A434A244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42AAC29F-2446-6340-BB6A-556C351C0043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22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Polypharmacy,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Percentage of </a:t>
            </a:r>
            <a:r>
              <a:rPr lang="en-AU" dirty="0" smtClean="0"/>
              <a:t>people with polypharmacy </a:t>
            </a:r>
            <a:r>
              <a:rPr lang="en-AU" dirty="0"/>
              <a:t>by the number of medicines dispensed,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Pharmaceutical Benefits Scheme data and ABS Estimated Resident Population 30 June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9E98B-0B6A-3F43-9D0E-19FB4222E28A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291EAE-38AC-6442-8A80-98C1EAD5F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0F77685B-9205-5A44-A3CC-D56D8F227806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24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5" y="969914"/>
            <a:ext cx="9121909" cy="5232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 fontScale="90000"/>
          </a:bodyPr>
          <a:lstStyle/>
          <a:p>
            <a:pPr>
              <a:tabLst>
                <a:tab pos="7994650" algn="l"/>
              </a:tabLst>
            </a:pPr>
            <a:r>
              <a:rPr lang="en-AU"/>
              <a:t>Medication management reviews,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2018-19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Medicare Benefits Schedule data and ABS Estimated Resident Population 30 June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8C2079-B15E-5A49-81C4-A64009CE2B6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3C1CAC-110F-FD46-90B3-2E360986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CE4A2013-A319-F34D-8BB4-2533F3995564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58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 fontScale="90000"/>
          </a:bodyPr>
          <a:lstStyle/>
          <a:p>
            <a:pPr>
              <a:tabLst>
                <a:tab pos="7994650" algn="l"/>
              </a:tabLst>
            </a:pPr>
            <a:r>
              <a:rPr lang="en-AU"/>
              <a:t>Medication management reviews,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2018-19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Medicare Benefits Schedule data and ABS Estimated Resident Population 30 June 2018.</a:t>
            </a:r>
            <a:endParaRPr lang="en-AU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EA2D00-3D08-424E-81A3-CCF4B70FA17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4F4F42-B03C-6248-AC00-968534BE5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5" name="Text Placeholder 4">
              <a:extLst>
                <a:ext uri="{FF2B5EF4-FFF2-40B4-BE49-F238E27FC236}">
                  <a16:creationId xmlns:a16="http://schemas.microsoft.com/office/drawing/2014/main" id="{887989CB-2093-D542-8F8F-18A742BF90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47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 fontScale="90000"/>
          </a:bodyPr>
          <a:lstStyle/>
          <a:p>
            <a:pPr>
              <a:tabLst>
                <a:tab pos="7994650" algn="l"/>
              </a:tabLst>
            </a:pPr>
            <a:r>
              <a:rPr lang="en-AU"/>
              <a:t>Medication management reviews,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Medicare Benefits Schedule data and ABS Estimated Resident Population 30 June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A808B3-AC46-B74B-967F-DF9C1B2C0CDA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FB2D95-08B8-184D-9C8C-829D33A4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2B99B615-6113-CA4B-AC4C-E84AD9E7BD5B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768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 fontScale="90000"/>
          </a:bodyPr>
          <a:lstStyle/>
          <a:p>
            <a:pPr>
              <a:tabLst>
                <a:tab pos="7994650" algn="l"/>
              </a:tabLst>
            </a:pPr>
            <a:r>
              <a:rPr lang="en-AU"/>
              <a:t>Medication management reviews,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Medicare Benefits Schedule data and ABS Estimated Resident Population 30 June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D743A6-BED0-A545-9844-0DD21BDD80F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0EAAEE-4DC7-1B4E-85EC-9E6F04B8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3CDF35B9-2B3F-F149-9626-549531D60CF1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826EDE-C351-6444-A9EC-665AE1CDD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3580"/>
            <a:ext cx="9144000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Autofit/>
          </a:bodyPr>
          <a:lstStyle/>
          <a:p>
            <a:r>
              <a:rPr lang="en-AU" sz="2250"/>
              <a:t>Inductions at &lt;39 weeks gestation without a medical or obstetric indication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525" y="1076803"/>
            <a:ext cx="7886700" cy="142875"/>
          </a:xfrm>
        </p:spPr>
        <p:txBody>
          <a:bodyPr>
            <a:normAutofit lnSpcReduction="10000"/>
          </a:bodyPr>
          <a:lstStyle/>
          <a:p>
            <a:r>
              <a:rPr lang="en-AU"/>
              <a:t>As a percentage of all inductions at &lt;39 weeks, 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5823131"/>
            <a:ext cx="3722284" cy="211944"/>
          </a:xfrm>
        </p:spPr>
        <p:txBody>
          <a:bodyPr/>
          <a:lstStyle/>
          <a:p>
            <a:r>
              <a:rPr lang="en-AU"/>
              <a:t>Source: AIHW analysis of National Perinatal Data Collection.</a:t>
            </a:r>
          </a:p>
        </p:txBody>
      </p:sp>
    </p:spTree>
    <p:extLst>
      <p:ext uri="{BB962C8B-B14F-4D97-AF65-F5344CB8AC3E}">
        <p14:creationId xmlns:p14="http://schemas.microsoft.com/office/powerpoint/2010/main" val="326179480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5" y="969914"/>
            <a:ext cx="9121909" cy="5232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 fontScale="90000"/>
          </a:bodyPr>
          <a:lstStyle/>
          <a:p>
            <a:pPr>
              <a:tabLst>
                <a:tab pos="7994650" algn="l"/>
              </a:tabLst>
            </a:pPr>
            <a:r>
              <a:rPr lang="en-AU"/>
              <a:t>Medication management reviews,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Medicare Benefits Schedule data and ABS Estimated Resident Population 30 June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61F187-FD6D-E343-A306-57A5F80E84CF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7328EB-33AB-B743-9B7C-9A86459D8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CBE92D16-074A-4743-B580-8955D4D6DF45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56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5" y="969914"/>
            <a:ext cx="9121909" cy="5232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 fontScale="90000"/>
          </a:bodyPr>
          <a:lstStyle/>
          <a:p>
            <a:pPr>
              <a:tabLst>
                <a:tab pos="7994650" algn="l"/>
              </a:tabLst>
            </a:pPr>
            <a:r>
              <a:rPr lang="en-AU"/>
              <a:t>Medication management reviews,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Medicare Benefits Schedule data and ABS Estimated Resident Population 30 June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BF535E-E66F-3C46-878F-8504400B3592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BC3D84-05DA-634D-A7B1-A434A244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42AAC29F-2446-6340-BB6A-556C351C0043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75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6" y="963580"/>
            <a:ext cx="9121907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Autofit/>
          </a:bodyPr>
          <a:lstStyle/>
          <a:p>
            <a:pPr>
              <a:tabLst>
                <a:tab pos="7994650" algn="l"/>
              </a:tabLst>
            </a:pPr>
            <a:r>
              <a:rPr lang="en-AU" sz="2100"/>
              <a:t>Proton pump inhibitor medicines dispensing,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2018-19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8C2079-B15E-5A49-81C4-A64009CE2B6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3C1CAC-110F-FD46-90B3-2E360986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CE4A2013-A319-F34D-8BB4-2533F3995564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3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6" y="963580"/>
            <a:ext cx="9121907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100"/>
              <a:t>Proton pump inhibitor medicines dispensing,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2018-19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EA2D00-3D08-424E-81A3-CCF4B70FA17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4F4F42-B03C-6248-AC00-968534BE5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5" name="Text Placeholder 4">
              <a:extLst>
                <a:ext uri="{FF2B5EF4-FFF2-40B4-BE49-F238E27FC236}">
                  <a16:creationId xmlns:a16="http://schemas.microsoft.com/office/drawing/2014/main" id="{887989CB-2093-D542-8F8F-18A742BF90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61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6" y="963580"/>
            <a:ext cx="9121907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100"/>
              <a:t>Proton pump inhibitor medicines dispensing,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A808B3-AC46-B74B-967F-DF9C1B2C0CDA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FB2D95-08B8-184D-9C8C-829D33A4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2B99B615-6113-CA4B-AC4C-E84AD9E7BD5B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0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6" y="963580"/>
            <a:ext cx="9121907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100"/>
              <a:t>Proton pump inhibitor medicines dispensing,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D743A6-BED0-A545-9844-0DD21BDD80F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0EAAEE-4DC7-1B4E-85EC-9E6F04B8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3CDF35B9-2B3F-F149-9626-549531D60CF1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937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6" y="963580"/>
            <a:ext cx="9121907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100"/>
              <a:t>Proton pump inhibitor medicines dispensing,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61F187-FD6D-E343-A306-57A5F80E84CF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7328EB-33AB-B743-9B7C-9A86459D8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CBE92D16-074A-4743-B580-8955D4D6DF45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4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6" y="963580"/>
            <a:ext cx="9121907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100"/>
              <a:t>Proton pump inhibitor medicines dispensing,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BF535E-E66F-3C46-878F-8504400B3592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BC3D84-05DA-634D-A7B1-A434A244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42AAC29F-2446-6340-BB6A-556C351C0043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0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6" y="963580"/>
            <a:ext cx="9121907" cy="5245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100"/>
              <a:t>Proton pump inhibitor medicines dispensing, 75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PHN and dose category,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Pharmaceutical Benefits Scheme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BF535E-E66F-3C46-878F-8504400B3592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BC3D84-05DA-634D-A7B1-A434A244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42AAC29F-2446-6340-BB6A-556C351C0043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Medicines use in older people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09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Dose category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 smtClean="0"/>
              <a:t>High dose comprises esomeprazole 40 mg.</a:t>
            </a:r>
          </a:p>
          <a:p>
            <a:r>
              <a:rPr lang="en-AU" dirty="0" smtClean="0"/>
              <a:t>Standard dose comprises esomeprazole 20 mg, lansoprazole 30 mg, omeprazole 20 mg, </a:t>
            </a:r>
            <a:r>
              <a:rPr lang="en-AU" dirty="0" err="1" smtClean="0"/>
              <a:t>panatoprazole</a:t>
            </a:r>
            <a:r>
              <a:rPr lang="en-AU" dirty="0" smtClean="0"/>
              <a:t> 40 mg and </a:t>
            </a:r>
            <a:r>
              <a:rPr lang="en-AU" dirty="0" err="1" smtClean="0"/>
              <a:t>rabeprazole</a:t>
            </a:r>
            <a:r>
              <a:rPr lang="en-AU" dirty="0" smtClean="0"/>
              <a:t> 20 mg. </a:t>
            </a:r>
          </a:p>
          <a:p>
            <a:r>
              <a:rPr lang="en-AU" dirty="0" smtClean="0"/>
              <a:t>Low dose comprises lansoprazole 15 mg, omeprazole 10 mg, pantoprazole 20 mg and </a:t>
            </a:r>
            <a:r>
              <a:rPr lang="en-AU" dirty="0" err="1" smtClean="0"/>
              <a:t>rabeprazole</a:t>
            </a:r>
            <a:r>
              <a:rPr lang="en-AU" dirty="0" smtClean="0"/>
              <a:t> 10 mg. </a:t>
            </a:r>
          </a:p>
          <a:p>
            <a:r>
              <a:rPr lang="en-AU" dirty="0" smtClean="0"/>
              <a:t>For further detail about the methods used, please refer to the Technical Supplement.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4664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5B4BB-79C8-EA44-918D-AF672EE88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8CEEF-AE25-EC48-8531-539F89316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6B4A2A-5312-2B48-9A62-5799498A1A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5E2F-11BF-C146-AF9C-FF8827C55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Chronic disease and infection: 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potentially preventable hospitalisations</a:t>
            </a:r>
            <a:endParaRPr lang="en-AU" sz="4000" b="1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F95B8F-6A03-A04B-B283-C92F81A422F7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4CB8F1-79D9-D049-9905-2AFF87AF3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99DB036B-FF6A-FC46-A2C4-112EFAE8CA58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59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19"/>
            <a:ext cx="8086725" cy="630489"/>
          </a:xfrm>
        </p:spPr>
        <p:txBody>
          <a:bodyPr>
            <a:noAutofit/>
          </a:bodyPr>
          <a:lstStyle/>
          <a:p>
            <a:r>
              <a:rPr lang="en-AU"/>
              <a:t>Chronic disease and infection: </a:t>
            </a:r>
            <a:br>
              <a:rPr lang="en-AU"/>
            </a:br>
            <a:r>
              <a:rPr lang="en-AU"/>
              <a:t>potentially preventable hospitalisations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248" y="1054100"/>
            <a:ext cx="7886700" cy="142875"/>
          </a:xfrm>
        </p:spPr>
        <p:txBody>
          <a:bodyPr>
            <a:normAutofit lnSpcReduction="10000"/>
          </a:bodyPr>
          <a:lstStyle/>
          <a:p>
            <a:r>
              <a:rPr lang="en-AU" dirty="0"/>
              <a:t>Key </a:t>
            </a:r>
            <a:r>
              <a:rPr lang="en-AU" dirty="0" smtClean="0"/>
              <a:t>findings, 2017-18</a:t>
            </a:r>
            <a:endParaRPr lang="en-AU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AD9C806-3EC0-BE43-A91B-3770CCCD15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9750" y="1408455"/>
          <a:ext cx="8064502" cy="2324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0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816">
                  <a:extLst>
                    <a:ext uri="{9D8B030D-6E8A-4147-A177-3AD203B41FA5}">
                      <a16:colId xmlns:a16="http://schemas.microsoft.com/office/drawing/2014/main" val="349260121"/>
                    </a:ext>
                  </a:extLst>
                </a:gridCol>
                <a:gridCol w="1325106">
                  <a:extLst>
                    <a:ext uri="{9D8B030D-6E8A-4147-A177-3AD203B41FA5}">
                      <a16:colId xmlns:a16="http://schemas.microsoft.com/office/drawing/2014/main" val="2117935446"/>
                    </a:ext>
                  </a:extLst>
                </a:gridCol>
                <a:gridCol w="1666067">
                  <a:extLst>
                    <a:ext uri="{9D8B030D-6E8A-4147-A177-3AD203B41FA5}">
                      <a16:colId xmlns:a16="http://schemas.microsoft.com/office/drawing/2014/main" val="1240429782"/>
                    </a:ext>
                  </a:extLst>
                </a:gridCol>
                <a:gridCol w="1118571">
                  <a:extLst>
                    <a:ext uri="{9D8B030D-6E8A-4147-A177-3AD203B41FA5}">
                      <a16:colId xmlns:a16="http://schemas.microsoft.com/office/drawing/2014/main" val="11430207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Data item 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Range across local areas* </a:t>
                      </a:r>
                      <a:b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per 100,000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Times </a:t>
                      </a:r>
                      <a:b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difference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Times difference excluding </a:t>
                      </a:r>
                      <a:b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top and bottom 10%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Number during </a:t>
                      </a:r>
                      <a:b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2017–18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Chronic obstructive pulmonary disease (COPD)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56 – 1,013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18.1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3.3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77,754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Heart failure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91 – 531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5.8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2.0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62,554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6834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Diabetes complications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64 – 782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12.2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50,273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052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Kidney infections and urinary tract infections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141 – 893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6.3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76,854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066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Cellulitis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90 – 1,393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15.5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68,663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891355"/>
                  </a:ext>
                </a:extLst>
              </a:tr>
              <a:tr h="3204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Statistical Area Level 3</a:t>
                      </a:r>
                    </a:p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13664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0D428855-2E0F-5A45-9AD5-0CB89CDAB9B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D4F1B4-618A-C644-920B-198DF6395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25EAB07E-D0E0-BA4C-BD4E-D7AB8AA88741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5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19"/>
            <a:ext cx="8086725" cy="630489"/>
          </a:xfrm>
        </p:spPr>
        <p:txBody>
          <a:bodyPr>
            <a:noAutofit/>
          </a:bodyPr>
          <a:lstStyle/>
          <a:p>
            <a:r>
              <a:rPr lang="en-AU"/>
              <a:t>Chronic disease and infection: </a:t>
            </a:r>
            <a:br>
              <a:rPr lang="en-AU"/>
            </a:br>
            <a:r>
              <a:rPr lang="en-AU"/>
              <a:t>potentially preventable hospitalisations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248" y="1054100"/>
            <a:ext cx="7886700" cy="142875"/>
          </a:xfrm>
        </p:spPr>
        <p:txBody>
          <a:bodyPr>
            <a:normAutofit lnSpcReduction="10000"/>
          </a:bodyPr>
          <a:lstStyle/>
          <a:p>
            <a:r>
              <a:rPr lang="en-AU" dirty="0"/>
              <a:t>Key </a:t>
            </a:r>
            <a:r>
              <a:rPr lang="en-AU" dirty="0" smtClean="0"/>
              <a:t>findings, 2014-15 to 2017-18</a:t>
            </a:r>
            <a:endParaRPr lang="en-A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428855-2E0F-5A45-9AD5-0CB89CDAB9B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D4F1B4-618A-C644-920B-198DF6395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25EAB07E-D0E0-BA4C-BD4E-D7AB8AA88741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054D18E-A243-BB41-B97B-9DCF5885F03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7525" y="1434827"/>
          <a:ext cx="8064499" cy="22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9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4976">
                  <a:extLst>
                    <a:ext uri="{9D8B030D-6E8A-4147-A177-3AD203B41FA5}">
                      <a16:colId xmlns:a16="http://schemas.microsoft.com/office/drawing/2014/main" val="985397304"/>
                    </a:ext>
                  </a:extLst>
                </a:gridCol>
                <a:gridCol w="1024976">
                  <a:extLst>
                    <a:ext uri="{9D8B030D-6E8A-4147-A177-3AD203B41FA5}">
                      <a16:colId xmlns:a16="http://schemas.microsoft.com/office/drawing/2014/main" val="349260121"/>
                    </a:ext>
                  </a:extLst>
                </a:gridCol>
                <a:gridCol w="1024976">
                  <a:extLst>
                    <a:ext uri="{9D8B030D-6E8A-4147-A177-3AD203B41FA5}">
                      <a16:colId xmlns:a16="http://schemas.microsoft.com/office/drawing/2014/main" val="2117935446"/>
                    </a:ext>
                  </a:extLst>
                </a:gridCol>
                <a:gridCol w="1024976">
                  <a:extLst>
                    <a:ext uri="{9D8B030D-6E8A-4147-A177-3AD203B41FA5}">
                      <a16:colId xmlns:a16="http://schemas.microsoft.com/office/drawing/2014/main" val="1240429782"/>
                    </a:ext>
                  </a:extLst>
                </a:gridCol>
                <a:gridCol w="1024976">
                  <a:extLst>
                    <a:ext uri="{9D8B030D-6E8A-4147-A177-3AD203B41FA5}">
                      <a16:colId xmlns:a16="http://schemas.microsoft.com/office/drawing/2014/main" val="11430207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Data item</a:t>
                      </a:r>
                      <a:endParaRPr lang="en-A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b="1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2014-15*</a:t>
                      </a:r>
                      <a:endParaRPr lang="en-AU" sz="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b="1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2015-16*</a:t>
                      </a:r>
                      <a:endParaRPr lang="en-AU" sz="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b="1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2016-17*</a:t>
                      </a:r>
                      <a:endParaRPr lang="en-AU" sz="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b="1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2017-18*</a:t>
                      </a:r>
                      <a:endParaRPr lang="en-AU" sz="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b="1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Per cent change</a:t>
                      </a:r>
                      <a:endParaRPr lang="en-AU" sz="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Chronic obstructive pulmonary disease (COPD)</a:t>
                      </a:r>
                      <a:endParaRPr lang="en-AU" sz="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241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255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268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260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8%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Heart Failure</a:t>
                      </a:r>
                      <a:endParaRPr lang="en-AU" sz="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194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207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208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4%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6834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Diabetes complications</a:t>
                      </a:r>
                      <a:endParaRPr lang="en-AU" sz="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172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181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177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184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7%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052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Kidney infections and urinary tract infections</a:t>
                      </a:r>
                      <a:endParaRPr lang="en-AU" sz="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283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286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278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281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- 1%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066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Cellulitis</a:t>
                      </a:r>
                      <a:endParaRPr lang="en-AU" sz="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235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250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265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256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9%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589352"/>
                  </a:ext>
                </a:extLst>
              </a:tr>
              <a:tr h="32400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Australian age and sex standardised rate given as hospitalisations per 100,000 people</a:t>
                      </a: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" kern="120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987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34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6346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749B3F-3271-B44F-A2E8-BF5CB186F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Atlas</a:t>
            </a:r>
          </a:p>
        </p:txBody>
      </p:sp>
    </p:spTree>
    <p:extLst>
      <p:ext uri="{BB962C8B-B14F-4D97-AF65-F5344CB8AC3E}">
        <p14:creationId xmlns:p14="http://schemas.microsoft.com/office/powerpoint/2010/main" val="367981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1175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2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12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6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7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17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2014-15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20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2014-15 to 2017-18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03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29695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12611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250"/>
              <a:t>How to interpret our data visualisations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Histogram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F3F25-5C0A-6043-8DA4-10FF14E6A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930426"/>
            <a:ext cx="9144019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54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31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3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7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 dirty="0"/>
              <a:t>Sources:. AIHW analysis of National Hospital Morbidity Database and ABS Estimated Resident Populations 30 June of 2014 to 2018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39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2014-15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9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2014-15 to 2017-18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112348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33048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250"/>
              <a:t>How to interpret our data visualisations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 graphic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F3F25-5C0A-6043-8DA4-10FF14E6A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0426"/>
            <a:ext cx="914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91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53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35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486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57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dirty="0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2014-15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17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2014-15 to 2017-18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073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052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53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750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250"/>
              <a:t>How to interpret our data visualisations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 graphic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F3F25-5C0A-6043-8DA4-10FF14E6A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0426"/>
            <a:ext cx="914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966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2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31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27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2014-15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2014 to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157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2014-15 to 2017-18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2014 to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7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371047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35690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3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78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38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250"/>
              <a:t>How to interpret our data visualisations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 line graph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F3F25-5C0A-6043-8DA4-10FF14E6A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0426"/>
            <a:ext cx="914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707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80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2014-15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256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2014-15 to 2017-18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112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D50E6-818D-FF46-B271-2EC372FCEA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DA5334-700F-F841-87E8-463421DDAC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663949" cy="355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Ear, nose and throat surgery for children and young people</a:t>
            </a:r>
            <a:endParaRPr lang="en-AU" sz="4000" b="1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9233B2-F239-9A43-A380-463640751D9A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9D3FF3-D228-714B-978E-6A839D10D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F17F5C75-0770-4F4A-94FF-57C9D2D5DD00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311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279342" cy="432220"/>
          </a:xfrm>
        </p:spPr>
        <p:txBody>
          <a:bodyPr>
            <a:no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Ear, nose and throat surgery for children and young people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Key </a:t>
            </a:r>
            <a:r>
              <a:rPr lang="en-AU" dirty="0" smtClean="0"/>
              <a:t>findings, 2017-18</a:t>
            </a:r>
            <a:endParaRPr lang="en-AU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1D4BEF-E155-D84E-962F-7255816C69F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9750" y="1196975"/>
          <a:ext cx="8064502" cy="1351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627">
                  <a:extLst>
                    <a:ext uri="{9D8B030D-6E8A-4147-A177-3AD203B41FA5}">
                      <a16:colId xmlns:a16="http://schemas.microsoft.com/office/drawing/2014/main" val="349260121"/>
                    </a:ext>
                  </a:extLst>
                </a:gridCol>
                <a:gridCol w="924421">
                  <a:extLst>
                    <a:ext uri="{9D8B030D-6E8A-4147-A177-3AD203B41FA5}">
                      <a16:colId xmlns:a16="http://schemas.microsoft.com/office/drawing/2014/main" val="2117935446"/>
                    </a:ext>
                  </a:extLst>
                </a:gridCol>
                <a:gridCol w="1795131">
                  <a:extLst>
                    <a:ext uri="{9D8B030D-6E8A-4147-A177-3AD203B41FA5}">
                      <a16:colId xmlns:a16="http://schemas.microsoft.com/office/drawing/2014/main" val="1240429782"/>
                    </a:ext>
                  </a:extLst>
                </a:gridCol>
                <a:gridCol w="989507">
                  <a:extLst>
                    <a:ext uri="{9D8B030D-6E8A-4147-A177-3AD203B41FA5}">
                      <a16:colId xmlns:a16="http://schemas.microsoft.com/office/drawing/2014/main" val="11430207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AU" sz="90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</a:rPr>
                        <a:t>Data item 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2D5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</a:rPr>
                        <a:t>Range across local areas* </a:t>
                      </a:r>
                      <a:br>
                        <a:rPr lang="en-AU" sz="90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</a:rPr>
                      </a:br>
                      <a:r>
                        <a:rPr lang="en-AU" sz="90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</a:rPr>
                        <a:t>per 100,000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2D5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</a:rPr>
                        <a:t>Times </a:t>
                      </a:r>
                      <a:br>
                        <a:rPr lang="en-AU" sz="90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</a:rPr>
                      </a:br>
                      <a:r>
                        <a:rPr lang="en-AU" sz="90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</a:rPr>
                        <a:t>difference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2D5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</a:rPr>
                        <a:t>Times difference excluding top and bottom 10%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2D5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</a:rPr>
                        <a:t>Number during 2017–18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2D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Tonsillectomy hospitalisations, 17 years and under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305 – 1,836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6.0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2.2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42,509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066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Myringotomy hospitalisations, 17 years and under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198 – 1,607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8.1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34,755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891355"/>
                  </a:ext>
                </a:extLst>
              </a:tr>
              <a:tr h="3204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Statistical Area Level 3</a:t>
                      </a:r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136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646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279342" cy="432220"/>
          </a:xfrm>
        </p:spPr>
        <p:txBody>
          <a:bodyPr>
            <a:no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Ear, nose and throat surgery for children and young people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Key </a:t>
            </a:r>
            <a:r>
              <a:rPr lang="en-AU" dirty="0" smtClean="0"/>
              <a:t>findings, 2012-13 to 2017-18</a:t>
            </a:r>
            <a:endParaRPr lang="en-AU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DF21D5D-D4B5-8B4E-B580-E0B462FB7F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7525" y="1200934"/>
          <a:ext cx="8064502" cy="12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7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336">
                  <a:extLst>
                    <a:ext uri="{9D8B030D-6E8A-4147-A177-3AD203B41FA5}">
                      <a16:colId xmlns:a16="http://schemas.microsoft.com/office/drawing/2014/main" val="349260121"/>
                    </a:ext>
                  </a:extLst>
                </a:gridCol>
                <a:gridCol w="1221828">
                  <a:extLst>
                    <a:ext uri="{9D8B030D-6E8A-4147-A177-3AD203B41FA5}">
                      <a16:colId xmlns:a16="http://schemas.microsoft.com/office/drawing/2014/main" val="2117935446"/>
                    </a:ext>
                  </a:extLst>
                </a:gridCol>
                <a:gridCol w="1135117">
                  <a:extLst>
                    <a:ext uri="{9D8B030D-6E8A-4147-A177-3AD203B41FA5}">
                      <a16:colId xmlns:a16="http://schemas.microsoft.com/office/drawing/2014/main" val="1240429782"/>
                    </a:ext>
                  </a:extLst>
                </a:gridCol>
                <a:gridCol w="1320583">
                  <a:extLst>
                    <a:ext uri="{9D8B030D-6E8A-4147-A177-3AD203B41FA5}">
                      <a16:colId xmlns:a16="http://schemas.microsoft.com/office/drawing/2014/main" val="11430207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Data item</a:t>
                      </a:r>
                      <a:endParaRPr lang="en-A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2D5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2012-13*</a:t>
                      </a:r>
                      <a:endParaRPr lang="en-A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2D5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2015-16*</a:t>
                      </a:r>
                      <a:endParaRPr lang="en-A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2D5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2017-18*</a:t>
                      </a:r>
                      <a:endParaRPr lang="en-A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2D5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Per cent change</a:t>
                      </a:r>
                      <a:endParaRPr lang="en-A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2D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0" kern="12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Tonsillectomy </a:t>
                      </a:r>
                      <a:r>
                        <a:rPr lang="en-US" sz="800" b="0" kern="1200" dirty="0" err="1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hospitalisations</a:t>
                      </a:r>
                      <a:r>
                        <a:rPr lang="en-US" sz="800" b="0" kern="12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, 17 years and under</a:t>
                      </a:r>
                      <a:endParaRPr lang="en-AU" sz="800" b="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729</a:t>
                      </a:r>
                      <a:endParaRPr lang="en-AU" sz="800" b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756</a:t>
                      </a:r>
                      <a:endParaRPr lang="en-AU" sz="800" b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750</a:t>
                      </a:r>
                      <a:endParaRPr lang="en-AU" sz="800" b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3%</a:t>
                      </a:r>
                      <a:endParaRPr lang="en-AU" sz="800" b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066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Myringotomy hospitalisations, 17 years and under</a:t>
                      </a:r>
                      <a:endParaRPr lang="en-AU" sz="800" b="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625</a:t>
                      </a:r>
                      <a:endParaRPr lang="en-AU" sz="800" b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628</a:t>
                      </a:r>
                      <a:endParaRPr lang="en-AU" sz="800" b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600</a:t>
                      </a:r>
                      <a:endParaRPr lang="en-AU" sz="800" b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- 4%</a:t>
                      </a:r>
                      <a:endParaRPr lang="en-AU" sz="800" b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589352"/>
                  </a:ext>
                </a:extLst>
              </a:tr>
              <a:tr h="3240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Australian age and sex standardised rate given as hospitalisations per 100,000 people</a:t>
                      </a: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" kern="120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987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43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Tonsillectomy, 17 years and under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2017-18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767004-EBD6-DA4A-B70C-2B2B68CC71F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4B3F1D-033B-6049-A141-F74A51F70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D8AFA9D2-6DDC-194A-969F-CAF592317796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10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Tonsillectomy, 17 years and under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2017-18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D7E113-0C5F-8548-B128-4FA7207F5AED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219370-15B4-C449-B348-20E74E8F6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E7907F00-521E-3847-AC8C-B1C651355A10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1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Tonsillectomy, 17 years and under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3BEC82-2C63-0045-90BF-C37C95244F3D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EC880E-A355-6140-9063-562897B49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6EA18726-088C-F44B-985C-DE00E0E84371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5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250"/>
              <a:t>How to interpret our data visualisations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 graphic (interactive Atlas only)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F3F25-5C0A-6043-8DA4-10FF14E6A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0426"/>
            <a:ext cx="914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38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Tonsillectomy, 17 years and under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B53C22-F9E2-DA42-8759-1C4F662A6E8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D66F28-22F5-074E-88D0-9DFD9D1BE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016FFE0-2E60-4049-94C7-79448706590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3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Tonsillectomy, 17 years and under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C08A55B-38BA-1545-91EB-6C2085DAFA7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650FCC-2710-4D47-B62A-194E20C07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6D436778-D292-594A-8C1A-782A350F7BF1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3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Tonsillectomy, 17 years and under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1EF9D1-8CE6-604A-8A51-7CFFD3B72A8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FBC73B-E9BB-894C-A35D-D675335C1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BFDB69C-9F6A-F942-B585-2F71A29DEF73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860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Tonsillectomy, 17 years and under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CD6171-FEF5-1F42-80F8-C0EB691BFDE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23E806-B5EE-424E-973E-AD4A65F6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68D35378-34EE-0F42-ACBA-39ABF57302D2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59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Tonsillectomy, 17 years and under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Patient funding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CD6171-FEF5-1F42-80F8-C0EB691BFDE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23E806-B5EE-424E-973E-AD4A65F6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68D35378-34EE-0F42-ACBA-39ABF57302D2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67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Tonsillectomy, 17 years and under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2012–13, 2015–16 and 2017–18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2012, 2013 and 2015 to 2018. 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C39B2B-1CCD-9C45-A610-4F3D6C9333E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4B8EC8-0F25-CF44-822D-5F7F1A8C3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A77B98EC-EC3F-CB40-AA28-F1E3EF3F41DF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Tonsillectomy, 17 years and under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2012–13, 2015–16 and 2017–18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2012, 2013 and 2015 to 2018.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451704-A1D9-A14D-BF12-FAC72B8B7C13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ECF594-6C83-ED45-89B4-59DC9F73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1DEF6AEC-6C8A-9140-859F-8A22003E5F37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836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Myringotomy, 17 years and under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2017-18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767004-EBD6-DA4A-B70C-2B2B68CC71F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4B3F1D-033B-6049-A141-F74A51F70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D8AFA9D2-6DDC-194A-969F-CAF592317796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7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Myringotomy, 17 years and under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2017-18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D7E113-0C5F-8548-B128-4FA7207F5AED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219370-15B4-C449-B348-20E74E8F6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E7907F00-521E-3847-AC8C-B1C651355A10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75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Myringotomy, 17 years and under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3BEC82-2C63-0045-90BF-C37C95244F3D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EC880E-A355-6140-9063-562897B49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6EA18726-088C-F44B-985C-DE00E0E84371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60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4F04D-91A8-D941-9E08-E293241E5C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9E0EA-56C7-FB43-AA4D-235E3AB6DF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Early planned births</a:t>
            </a:r>
            <a:endParaRPr lang="en-AU" sz="4000" b="1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4B370E-A1D6-C540-A37B-1F003DBE0324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42F267-5556-134A-A55B-27128B0F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1BF72186-572F-D44C-8B60-EBEBC63D3FD1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9254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Myringotomy, 17 years and under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B53C22-F9E2-DA42-8759-1C4F662A6E8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D66F28-22F5-074E-88D0-9DFD9D1BE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016FFE0-2E60-4049-94C7-79448706590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16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Myringotomy, 17 years and under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C08A55B-38BA-1545-91EB-6C2085DAFA7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650FCC-2710-4D47-B62A-194E20C07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6D436778-D292-594A-8C1A-782A350F7BF1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0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Myringotomy, 17 years and under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1EF9D1-8CE6-604A-8A51-7CFFD3B72A8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FBC73B-E9BB-894C-A35D-D675335C1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BFDB69C-9F6A-F942-B585-2F71A29DEF73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6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Myringotomy, 17 years and under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ABSEstimated Resident Populations 30 June of 2017 and 2018.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CD6171-FEF5-1F42-80F8-C0EB691BFDE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23E806-B5EE-424E-973E-AD4A65F6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68D35378-34EE-0F42-ACBA-39ABF57302D2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9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Myringotomy, 17 years and under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Patient funding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ABSEstimated Resident Populations 30 June of 2017 and 2018.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CD6171-FEF5-1F42-80F8-C0EB691BFDE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23E806-B5EE-424E-973E-AD4A65F6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68D35378-34EE-0F42-ACBA-39ABF57302D2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4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Myringotomy, 17 years and under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2012–13, 2015–16 and 2017–18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2012, 2013 and 2015 to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C39B2B-1CCD-9C45-A610-4F3D6C9333E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4B8EC8-0F25-CF44-822D-5F7F1A8C3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A77B98EC-EC3F-CB40-AA28-F1E3EF3F41DF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61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Myringotomy, 17 years and under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2012–13, 2015–16 and 2017–18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2012, 2013 and 2015 to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451704-A1D9-A14D-BF12-FAC72B8B7C13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ECF594-6C83-ED45-89B4-59DC9F73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1DEF6AEC-6C8A-9140-859F-8A22003E5F37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Ear, nose and throat surgery for children and young people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59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56318-EDB6-AA41-A4D9-6A52653244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2A8D3-2414-8940-AAEF-2A4E39599D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Lumbar spinal surgery</a:t>
            </a:r>
            <a:endParaRPr lang="en-AU" sz="4000" b="1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E46C09-F1E6-804C-8D04-66EDD56BB624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95D044-D719-9746-836F-9B9D41438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1497DA46-53DD-6049-8DAF-367B5560E25B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654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279342" cy="432220"/>
          </a:xfrm>
        </p:spPr>
        <p:txBody>
          <a:bodyPr>
            <a:no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surgery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Key </a:t>
            </a:r>
            <a:r>
              <a:rPr lang="en-AU" dirty="0" smtClean="0"/>
              <a:t>findings, 2015-18</a:t>
            </a:r>
            <a:endParaRPr lang="en-A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1D4BEF-E155-D84E-962F-7255816C69F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9750" y="1196975"/>
          <a:ext cx="8064502" cy="1379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627">
                  <a:extLst>
                    <a:ext uri="{9D8B030D-6E8A-4147-A177-3AD203B41FA5}">
                      <a16:colId xmlns:a16="http://schemas.microsoft.com/office/drawing/2014/main" val="349260121"/>
                    </a:ext>
                  </a:extLst>
                </a:gridCol>
                <a:gridCol w="924421">
                  <a:extLst>
                    <a:ext uri="{9D8B030D-6E8A-4147-A177-3AD203B41FA5}">
                      <a16:colId xmlns:a16="http://schemas.microsoft.com/office/drawing/2014/main" val="2117935446"/>
                    </a:ext>
                  </a:extLst>
                </a:gridCol>
                <a:gridCol w="1795131">
                  <a:extLst>
                    <a:ext uri="{9D8B030D-6E8A-4147-A177-3AD203B41FA5}">
                      <a16:colId xmlns:a16="http://schemas.microsoft.com/office/drawing/2014/main" val="1240429782"/>
                    </a:ext>
                  </a:extLst>
                </a:gridCol>
                <a:gridCol w="989507">
                  <a:extLst>
                    <a:ext uri="{9D8B030D-6E8A-4147-A177-3AD203B41FA5}">
                      <a16:colId xmlns:a16="http://schemas.microsoft.com/office/drawing/2014/main" val="11430207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Data item 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Range across local areas* </a:t>
                      </a:r>
                      <a:b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</a:br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per 100,000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Times difference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Times difference excluding top and bottom 10%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Number during 2015–18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Lumbar spinal fusion, 18 years and over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7 – 87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12.4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2.7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14,608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066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Lumbar spinal decompression excluding fusion, </a:t>
                      </a:r>
                      <a:b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</a:br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18 years and over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27 – 209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7.7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2.1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43,185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891355"/>
                  </a:ext>
                </a:extLst>
              </a:tr>
              <a:tr h="3204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Statistical Area Level 3</a:t>
                      </a:r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13664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EA172962-BCAF-8849-B585-352D895ECA4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FB5126-E8DB-B049-AFF9-78E08B5C5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8558E52-AE73-8E41-8544-9A2F02FEAD3F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5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279342" cy="432220"/>
          </a:xfrm>
        </p:spPr>
        <p:txBody>
          <a:bodyPr>
            <a:no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surgery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Key </a:t>
            </a:r>
            <a:r>
              <a:rPr lang="en-AU" dirty="0" smtClean="0"/>
              <a:t>findings, 2012-15 to 2015-18</a:t>
            </a:r>
            <a:endParaRPr lang="en-A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172962-BCAF-8849-B585-352D895ECA4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FB5126-E8DB-B049-AFF9-78E08B5C5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8558E52-AE73-8E41-8544-9A2F02FEAD3F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DF21D5D-D4B5-8B4E-B580-E0B462FB7F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7525" y="1187414"/>
          <a:ext cx="8064499" cy="12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940">
                  <a:extLst>
                    <a:ext uri="{9D8B030D-6E8A-4147-A177-3AD203B41FA5}">
                      <a16:colId xmlns:a16="http://schemas.microsoft.com/office/drawing/2014/main" val="349260121"/>
                    </a:ext>
                  </a:extLst>
                </a:gridCol>
                <a:gridCol w="1461084">
                  <a:extLst>
                    <a:ext uri="{9D8B030D-6E8A-4147-A177-3AD203B41FA5}">
                      <a16:colId xmlns:a16="http://schemas.microsoft.com/office/drawing/2014/main" val="2117935446"/>
                    </a:ext>
                  </a:extLst>
                </a:gridCol>
                <a:gridCol w="1357393">
                  <a:extLst>
                    <a:ext uri="{9D8B030D-6E8A-4147-A177-3AD203B41FA5}">
                      <a16:colId xmlns:a16="http://schemas.microsoft.com/office/drawing/2014/main" val="124042978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kern="120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Data item</a:t>
                      </a:r>
                      <a:endParaRPr lang="en-AU" sz="90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kern="120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2012-15*</a:t>
                      </a:r>
                      <a:endParaRPr lang="en-AU" sz="90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kern="120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2015-18*</a:t>
                      </a:r>
                      <a:endParaRPr lang="en-AU" sz="90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kern="120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Per cent change</a:t>
                      </a:r>
                      <a:endParaRPr lang="en-AU" sz="90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0" kern="12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Lumbar spinal fusion, 18 years and over</a:t>
                      </a:r>
                      <a:endParaRPr lang="en-AU" sz="800" b="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AU" sz="8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</a:t>
                      </a:r>
                      <a:endParaRPr lang="en-AU" sz="8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kern="12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- 4%</a:t>
                      </a:r>
                      <a:endParaRPr lang="en-AU" sz="8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066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Lumbar spinal decompression excluding fusion, 18 years and over</a:t>
                      </a:r>
                      <a:endParaRPr lang="en-AU" sz="800" b="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</a:t>
                      </a:r>
                      <a:endParaRPr lang="en-AU" sz="8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74</a:t>
                      </a:r>
                      <a:endParaRPr lang="en-AU" sz="8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kern="12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- 6%</a:t>
                      </a:r>
                      <a:endParaRPr lang="en-AU" sz="8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589352"/>
                  </a:ext>
                </a:extLst>
              </a:tr>
              <a:tr h="3240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Australian age and sex standardised rate given as hospitalisations per 100,000 people</a:t>
                      </a: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987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22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4" y="319120"/>
            <a:ext cx="8332007" cy="432220"/>
          </a:xfrm>
        </p:spPr>
        <p:txBody>
          <a:bodyPr>
            <a:noAutofit/>
          </a:bodyPr>
          <a:lstStyle/>
          <a:p>
            <a:r>
              <a:rPr lang="en-AU" sz="2250"/>
              <a:t>Early planned births without medical or obstetric indication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Key findings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2025A83-4509-9345-875A-DE65E1204A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9748" y="1196975"/>
          <a:ext cx="8064501" cy="1534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9125">
                  <a:extLst>
                    <a:ext uri="{9D8B030D-6E8A-4147-A177-3AD203B41FA5}">
                      <a16:colId xmlns:a16="http://schemas.microsoft.com/office/drawing/2014/main" val="572324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j-lt"/>
                        </a:rPr>
                        <a:t>Gestational age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1F6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j-lt"/>
                        </a:rPr>
                        <a:t>Range of state and territory rates* for caesarean sections without a medical or obstetric indication, as a percentage of all caesarean sections at these gestational ages, 2017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1F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&lt;37 weeks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13.3–19.3%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&lt;38 weeks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24.8–32.7%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6834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&lt;39 weeks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42.8–56.1%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0529"/>
                  </a:ext>
                </a:extLst>
              </a:tr>
              <a:tr h="288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Excludes Northern Territory</a:t>
                      </a:r>
                      <a:endParaRPr lang="en-AU" sz="6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13664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F7F9424-3F2A-B149-829E-74114977F3B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9749" y="2792514"/>
          <a:ext cx="8064500" cy="958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9125">
                  <a:extLst>
                    <a:ext uri="{9D8B030D-6E8A-4147-A177-3AD203B41FA5}">
                      <a16:colId xmlns:a16="http://schemas.microsoft.com/office/drawing/2014/main" val="572324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9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Gestational age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1F6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Range of state and territory rates* for induction of labour without a medical or obstetric indication, as a percentage of all inductions at this gestational age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1F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&lt;39 weeks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0.2–6.0% 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0529"/>
                  </a:ext>
                </a:extLst>
              </a:tr>
              <a:tr h="288000">
                <a:tc gridSpan="2">
                  <a:txBody>
                    <a:bodyPr/>
                    <a:lstStyle/>
                    <a:p>
                      <a:r>
                        <a:rPr lang="en-AU" sz="6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Excludes New South Wales and the Northern Territory</a:t>
                      </a: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136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85738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2015-16 to 2017-18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2015 to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6EB05D-4EAA-AC46-9985-0A74D952642F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9B38AE-3471-6644-BBBE-D86251EE3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F8AE047B-B0BD-CE41-B150-6896D474D31D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63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2015-16 to 2017-18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F1CF12-2407-7848-8050-CF90B798287D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173360-22B1-0045-A774-60662597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5" name="Text Placeholder 4">
              <a:extLst>
                <a:ext uri="{FF2B5EF4-FFF2-40B4-BE49-F238E27FC236}">
                  <a16:creationId xmlns:a16="http://schemas.microsoft.com/office/drawing/2014/main" id="{5D249B87-BE8E-C34B-BD42-5B6D9BC4FD57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59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FC77-6130-1342-9BC4-5824A294356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65615D-28CE-6747-A314-8FEB88D42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D0ECBAC5-2916-1F47-96D8-9F7D4B373673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18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2631AD-B376-6745-91D6-69C433CCAA3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66C511-3CDD-434C-8C67-2C1B4CEA6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326CAAAB-573B-BA42-8CE4-9E4FF354A12E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10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5D6F60-BDA7-3845-B1BD-6CA660D32C2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4483894-9A0F-044F-AC78-0C1C8C587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F7201D6C-7828-2F48-ACA0-C121A73FC495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03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2015 to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640795-13DA-AC4E-93A7-E46E335318B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7923D8-2E44-AB40-9931-A59CB7F12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D4CBA2AE-B31C-574E-81E9-8C498DF568F2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3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 status,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FB7DD0-5390-2B48-945B-57CAB9C195B8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1A20AD-4E7B-1E42-899C-C8287E982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0BDC2B0-C899-CE42-A264-F1A9A75782F9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1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Patient funding status,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CD6171-FEF5-1F42-80F8-C0EB691BFDE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23E806-B5EE-424E-973E-AD4A65F6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68D35378-34EE-0F42-ACBA-39ABF57302D2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04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2012–13 to 2014–15 and 2015–16 to 2017–18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2012 to 2015 and 2015 to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07061-23C6-6548-9728-E642C755055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394A83-5DF4-5C4A-8A9B-F08BB1D06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390079A8-9A96-9149-A3B2-A6E84B804798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64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2015-16 to 2017-18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6EB05D-4EAA-AC46-9985-0A74D952642F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9B38AE-3471-6644-BBBE-D86251EE3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F8AE047B-B0BD-CE41-B150-6896D474D31D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39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AQ 1">
      <a:dk1>
        <a:srgbClr val="00B2E2"/>
      </a:dk1>
      <a:lt1>
        <a:srgbClr val="0078A2"/>
      </a:lt1>
      <a:dk2>
        <a:srgbClr val="808283"/>
      </a:dk2>
      <a:lt2>
        <a:srgbClr val="57599C"/>
      </a:lt2>
      <a:accent1>
        <a:srgbClr val="9D1630"/>
      </a:accent1>
      <a:accent2>
        <a:srgbClr val="2F7E47"/>
      </a:accent2>
      <a:accent3>
        <a:srgbClr val="5D7E95"/>
      </a:accent3>
      <a:accent4>
        <a:srgbClr val="F3794C"/>
      </a:accent4>
      <a:accent5>
        <a:srgbClr val="FF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976</TotalTime>
  <Words>6825</Words>
  <Application>Microsoft Office PowerPoint</Application>
  <PresentationFormat>On-screen Show (4:3)</PresentationFormat>
  <Paragraphs>936</Paragraphs>
  <Slides>159</Slides>
  <Notes>145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159</vt:i4>
      </vt:variant>
    </vt:vector>
  </HeadingPairs>
  <TitlesOfParts>
    <vt:vector size="164" baseType="lpstr">
      <vt:lpstr>Arial</vt:lpstr>
      <vt:lpstr>Calibri</vt:lpstr>
      <vt:lpstr>Helvetica Neue</vt:lpstr>
      <vt:lpstr>Times New Roman</vt:lpstr>
      <vt:lpstr>Office Theme</vt:lpstr>
      <vt:lpstr>The Fourth Australian Atlas of Healthcare Variation</vt:lpstr>
      <vt:lpstr>About the Atlas</vt:lpstr>
      <vt:lpstr>How to interpret our data visualisations</vt:lpstr>
      <vt:lpstr>How to interpret our data visualisations</vt:lpstr>
      <vt:lpstr>How to interpret our data visualisations</vt:lpstr>
      <vt:lpstr>How to interpret our data visualisations</vt:lpstr>
      <vt:lpstr>How to interpret our data visualisations</vt:lpstr>
      <vt:lpstr>PowerPoint Presentation</vt:lpstr>
      <vt:lpstr>Early planned births without medical or obstetric indication</vt:lpstr>
      <vt:lpstr>Risk of stillbirth per 1,000 fetuses remaining in utero</vt:lpstr>
      <vt:lpstr>Percentage of babies</vt:lpstr>
      <vt:lpstr>Caesarean sections at &lt;37, &lt;38 or &lt;39 weeks without a medical or obstetric indication</vt:lpstr>
      <vt:lpstr>Caesarean sections at &lt;39 weeks gestation without medical or obstetric indication</vt:lpstr>
      <vt:lpstr>Caesarean sections at &lt;39 weeks gestation without medical or obstetric indication</vt:lpstr>
      <vt:lpstr>Inductions at &lt;39 weeks gestation without a medical or obstetric indication</vt:lpstr>
      <vt:lpstr>PowerPoint Presentation</vt:lpstr>
      <vt:lpstr>Chronic disease and infection:  potentially preventable hospitalisations</vt:lpstr>
      <vt:lpstr>Chronic disease and infection:  potentially preventable hospitalisations</vt:lpstr>
      <vt:lpstr>Chronic obstructive pulmonary disease (COPD)</vt:lpstr>
      <vt:lpstr>Chronic obstructive pulmonary disease (COPD)</vt:lpstr>
      <vt:lpstr>Chronic obstructive pulmonary disease (COPD)</vt:lpstr>
      <vt:lpstr>Chronic obstructive pulmonary disease (COPD)</vt:lpstr>
      <vt:lpstr>Chronic obstructive pulmonary disease (COPD)</vt:lpstr>
      <vt:lpstr>Chronic obstructive pulmonary disease (COPD)</vt:lpstr>
      <vt:lpstr>Chronic obstructive pulmonary disease (COPD)</vt:lpstr>
      <vt:lpstr>Chronic obstructive pulmonary disease (COPD)</vt:lpstr>
      <vt:lpstr>Chronic obstructive pulmonary disease (COPD)</vt:lpstr>
      <vt:lpstr>Heart failure</vt:lpstr>
      <vt:lpstr>Heart failure</vt:lpstr>
      <vt:lpstr>Heart failure</vt:lpstr>
      <vt:lpstr>Heart failure</vt:lpstr>
      <vt:lpstr>Heart failure</vt:lpstr>
      <vt:lpstr>Heart failure</vt:lpstr>
      <vt:lpstr>Heart failure</vt:lpstr>
      <vt:lpstr>Heart failure</vt:lpstr>
      <vt:lpstr>Heart failure</vt:lpstr>
      <vt:lpstr>Diabetes complications</vt:lpstr>
      <vt:lpstr>Diabetes complications</vt:lpstr>
      <vt:lpstr>Diabetes complications</vt:lpstr>
      <vt:lpstr>Diabetes complications</vt:lpstr>
      <vt:lpstr>Diabetes complications</vt:lpstr>
      <vt:lpstr>Diabetes complications</vt:lpstr>
      <vt:lpstr>Diabetes complications</vt:lpstr>
      <vt:lpstr>Diabetes complications</vt:lpstr>
      <vt:lpstr>Diabetes complications</vt:lpstr>
      <vt:lpstr>Kidney infections and urinary tract infections</vt:lpstr>
      <vt:lpstr>Kidney infections and urinary tract infections</vt:lpstr>
      <vt:lpstr>Kidney infections and urinary tract infections</vt:lpstr>
      <vt:lpstr>Kidney infections and urinary tract infections</vt:lpstr>
      <vt:lpstr>Kidney infections and urinary tract infections</vt:lpstr>
      <vt:lpstr>Kidney infections and urinary tract infections</vt:lpstr>
      <vt:lpstr>Kidney infections and urinary tract infections</vt:lpstr>
      <vt:lpstr>Kidney infections and urinary tract infections</vt:lpstr>
      <vt:lpstr>Kidney infections and urinary tract infections</vt:lpstr>
      <vt:lpstr>Cellulitis</vt:lpstr>
      <vt:lpstr>Cellulitis</vt:lpstr>
      <vt:lpstr>Cellulitis</vt:lpstr>
      <vt:lpstr>Cellulitis</vt:lpstr>
      <vt:lpstr>Cellulitis</vt:lpstr>
      <vt:lpstr>Cellulitis</vt:lpstr>
      <vt:lpstr>Cellulitis</vt:lpstr>
      <vt:lpstr>Cellulitis</vt:lpstr>
      <vt:lpstr>Cellulitis</vt:lpstr>
      <vt:lpstr>PowerPoint Presentation</vt:lpstr>
      <vt:lpstr>Ear, nose and throat surgery for children and young people</vt:lpstr>
      <vt:lpstr>Ear, nose and throat surgery for children and young people</vt:lpstr>
      <vt:lpstr>Tonsillectomy, 17 years and under </vt:lpstr>
      <vt:lpstr>Tonsillectomy, 17 years and under </vt:lpstr>
      <vt:lpstr>Tonsillectomy, 17 years and under </vt:lpstr>
      <vt:lpstr>Tonsillectomy, 17 years and under </vt:lpstr>
      <vt:lpstr>Tonsillectomy, 17 years and under </vt:lpstr>
      <vt:lpstr>Tonsillectomy, 17 years and under </vt:lpstr>
      <vt:lpstr>Tonsillectomy, 17 years and under </vt:lpstr>
      <vt:lpstr>Tonsillectomy, 17 years and under </vt:lpstr>
      <vt:lpstr>Tonsillectomy, 17 years and under </vt:lpstr>
      <vt:lpstr>Tonsillectomy, 17 years and under </vt:lpstr>
      <vt:lpstr>Myringotomy, 17 years and under</vt:lpstr>
      <vt:lpstr>Myringotomy, 17 years and under</vt:lpstr>
      <vt:lpstr>Myringotomy, 17 years and under</vt:lpstr>
      <vt:lpstr>Myringotomy, 17 years and under</vt:lpstr>
      <vt:lpstr>Myringotomy, 17 years and under</vt:lpstr>
      <vt:lpstr>Myringotomy, 17 years and under</vt:lpstr>
      <vt:lpstr>Myringotomy, 17 years and under</vt:lpstr>
      <vt:lpstr>Myringotomy, 17 years and under</vt:lpstr>
      <vt:lpstr>Myringotomy, 17 years and under</vt:lpstr>
      <vt:lpstr>Myringotomy, 17 years and under</vt:lpstr>
      <vt:lpstr>PowerPoint Presentation</vt:lpstr>
      <vt:lpstr>Lumbar spinal surgery</vt:lpstr>
      <vt:lpstr>Lumbar spinal surgery</vt:lpstr>
      <vt:lpstr>Lumbar spinal fusion, 18 years and over</vt:lpstr>
      <vt:lpstr>Lumbar spinal fusion, 18 years and over</vt:lpstr>
      <vt:lpstr>Lumbar spinal fusion, 18 years and over</vt:lpstr>
      <vt:lpstr>Lumbar spinal fusion, 18 years and over</vt:lpstr>
      <vt:lpstr>Lumbar spinal fusion, 18 years and over</vt:lpstr>
      <vt:lpstr>Lumbar spinal fusion, 18 years and over</vt:lpstr>
      <vt:lpstr>Lumbar spinal fusion, 18 years and over</vt:lpstr>
      <vt:lpstr>Lumbar spinal fusion, 18 years and over</vt:lpstr>
      <vt:lpstr>Lumbar spinal fusion, 18 years and over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  <vt:lpstr>PowerPoint Presentation</vt:lpstr>
      <vt:lpstr>Gastrointestinal investigations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Colorectal cancer rates (per 100,000 people)</vt:lpstr>
      <vt:lpstr>Repeat colonoscopy MBS services, all ages</vt:lpstr>
      <vt:lpstr>Repeat colonoscopy MBS services, all ages</vt:lpstr>
      <vt:lpstr>Repeat colonoscopy MBS services, all ages</vt:lpstr>
      <vt:lpstr>Repeat colonoscopy MBS services, all ages</vt:lpstr>
      <vt:lpstr>Repeat colonoscopy MBS services, all ages</vt:lpstr>
      <vt:lpstr>Repeat colonoscopy MBS services, all ages</vt:lpstr>
      <vt:lpstr>Repeat colonoscopy MBS services, all ages</vt:lpstr>
      <vt:lpstr>Repeat colonoscopy MBS services, all ages</vt:lpstr>
      <vt:lpstr>Repeat gastroscopy MBS services, all ages</vt:lpstr>
      <vt:lpstr>Repeat gastroscopy MBS services, all ages</vt:lpstr>
      <vt:lpstr>Repeat gastroscopy MBS services, all ages</vt:lpstr>
      <vt:lpstr>Repeat gastroscopy MBS services, all ages</vt:lpstr>
      <vt:lpstr>Repeat gastroscopy MBS services, all ages</vt:lpstr>
      <vt:lpstr>Repeat gastroscopy MBS services, all ages</vt:lpstr>
      <vt:lpstr>Repeat gastroscopy MBS services, all ages</vt:lpstr>
      <vt:lpstr>Repeat gastroscopy MBS services, all ages</vt:lpstr>
      <vt:lpstr>PowerPoint Presentation</vt:lpstr>
      <vt:lpstr>Medicines use in older people </vt:lpstr>
      <vt:lpstr>Polypharmacy, 75 years and over</vt:lpstr>
      <vt:lpstr>Polypharmacy, 75 years and over</vt:lpstr>
      <vt:lpstr>Polypharmacy, 75 years and over</vt:lpstr>
      <vt:lpstr>Polypharmacy, 75 years and over</vt:lpstr>
      <vt:lpstr>Polypharmacy, 75 years and over</vt:lpstr>
      <vt:lpstr>Polypharmacy, 75 years and over</vt:lpstr>
      <vt:lpstr>Polypharmacy, 75 years and over</vt:lpstr>
      <vt:lpstr>Medication management reviews, 75 years and over</vt:lpstr>
      <vt:lpstr>Medication management reviews, 75 years and over</vt:lpstr>
      <vt:lpstr>Medication management reviews, 75 years and over</vt:lpstr>
      <vt:lpstr>Medication management reviews, 75 years and over</vt:lpstr>
      <vt:lpstr>Medication management reviews, 75 years and over</vt:lpstr>
      <vt:lpstr>Medication management reviews, 75 years and over</vt:lpstr>
      <vt:lpstr>Proton pump inhibitor medicines dispensing, 75 years and over</vt:lpstr>
      <vt:lpstr>Proton pump inhibitor medicines dispensing, 75 years and over</vt:lpstr>
      <vt:lpstr>Proton pump inhibitor medicines dispensing, 75 years and over</vt:lpstr>
      <vt:lpstr>Proton pump inhibitor medicines dispensing, 75 years and over</vt:lpstr>
      <vt:lpstr>Proton pump inhibitor medicines dispensing, 75 years and over</vt:lpstr>
      <vt:lpstr>Proton pump inhibitor medicines dispensing, 75 years and over</vt:lpstr>
      <vt:lpstr>Proton pump inhibitor medicines dispensing, 75 years and over</vt:lpstr>
      <vt:lpstr>Dose category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Yunyin Xuan</dc:creator>
  <cp:lastModifiedBy>Drape, Leah</cp:lastModifiedBy>
  <cp:revision>97</cp:revision>
  <dcterms:created xsi:type="dcterms:W3CDTF">2017-07-04T23:03:46Z</dcterms:created>
  <dcterms:modified xsi:type="dcterms:W3CDTF">2021-06-18T00:42:57Z</dcterms:modified>
</cp:coreProperties>
</file>