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477" r:id="rId2"/>
    <p:sldId id="328" r:id="rId3"/>
    <p:sldId id="429" r:id="rId4"/>
    <p:sldId id="430" r:id="rId5"/>
    <p:sldId id="431" r:id="rId6"/>
    <p:sldId id="432" r:id="rId7"/>
    <p:sldId id="479" r:id="rId8"/>
    <p:sldId id="435" r:id="rId9"/>
    <p:sldId id="433" r:id="rId10"/>
    <p:sldId id="437" r:id="rId11"/>
    <p:sldId id="436" r:id="rId12"/>
    <p:sldId id="438" r:id="rId13"/>
    <p:sldId id="439" r:id="rId14"/>
    <p:sldId id="440" r:id="rId15"/>
    <p:sldId id="441" r:id="rId16"/>
    <p:sldId id="442" r:id="rId17"/>
    <p:sldId id="443" r:id="rId18"/>
    <p:sldId id="444" r:id="rId19"/>
    <p:sldId id="445" r:id="rId20"/>
    <p:sldId id="446" r:id="rId21"/>
    <p:sldId id="447" r:id="rId22"/>
    <p:sldId id="448" r:id="rId23"/>
    <p:sldId id="449" r:id="rId24"/>
    <p:sldId id="462" r:id="rId25"/>
    <p:sldId id="460" r:id="rId26"/>
    <p:sldId id="461" r:id="rId27"/>
    <p:sldId id="463" r:id="rId28"/>
    <p:sldId id="450" r:id="rId29"/>
    <p:sldId id="451" r:id="rId30"/>
    <p:sldId id="452" r:id="rId31"/>
    <p:sldId id="453" r:id="rId32"/>
    <p:sldId id="454" r:id="rId33"/>
    <p:sldId id="455" r:id="rId34"/>
    <p:sldId id="456" r:id="rId35"/>
    <p:sldId id="457" r:id="rId36"/>
    <p:sldId id="458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3" userDrawn="1">
          <p15:clr>
            <a:srgbClr val="A4A3A4"/>
          </p15:clr>
        </p15:guide>
        <p15:guide id="3" pos="4294" userDrawn="1">
          <p15:clr>
            <a:srgbClr val="A4A3A4"/>
          </p15:clr>
        </p15:guide>
        <p15:guide id="4" pos="3069" userDrawn="1">
          <p15:clr>
            <a:srgbClr val="A4A3A4"/>
          </p15:clr>
        </p15:guide>
        <p15:guide id="5" orient="horz" pos="709" userDrawn="1">
          <p15:clr>
            <a:srgbClr val="A4A3A4"/>
          </p15:clr>
        </p15:guide>
        <p15:guide id="6" orient="horz" pos="4042" userDrawn="1">
          <p15:clr>
            <a:srgbClr val="A4A3A4"/>
          </p15:clr>
        </p15:guide>
        <p15:guide id="9" pos="5428" userDrawn="1">
          <p15:clr>
            <a:srgbClr val="A4A3A4"/>
          </p15:clr>
        </p15:guide>
        <p15:guide id="10" pos="1164" userDrawn="1">
          <p15:clr>
            <a:srgbClr val="A4A3A4"/>
          </p15:clr>
        </p15:guide>
        <p15:guide id="11" pos="2366" userDrawn="1">
          <p15:clr>
            <a:srgbClr val="A4A3A4"/>
          </p15:clr>
        </p15:guide>
        <p15:guide id="12" orient="horz" pos="1956" userDrawn="1">
          <p15:clr>
            <a:srgbClr val="A4A3A4"/>
          </p15:clr>
        </p15:guide>
        <p15:guide id="13" orient="horz" pos="3407" userDrawn="1">
          <p15:clr>
            <a:srgbClr val="A4A3A4"/>
          </p15:clr>
        </p15:guide>
        <p15:guide id="14" pos="1912" userDrawn="1">
          <p15:clr>
            <a:srgbClr val="A4A3A4"/>
          </p15:clr>
        </p15:guide>
        <p15:guide id="15" pos="3840" userDrawn="1">
          <p15:clr>
            <a:srgbClr val="A4A3A4"/>
          </p15:clr>
        </p15:guide>
        <p15:guide id="16" orient="horz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 Bell" initials="JB" lastIdx="1" clrIdx="0">
    <p:extLst>
      <p:ext uri="{19B8F6BF-5375-455C-9EA6-DF929625EA0E}">
        <p15:presenceInfo xmlns:p15="http://schemas.microsoft.com/office/powerpoint/2012/main" userId="d97abbb8a57d98c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BD9"/>
    <a:srgbClr val="F26D00"/>
    <a:srgbClr val="6D6E71"/>
    <a:srgbClr val="56575A"/>
    <a:srgbClr val="FEE6D2"/>
    <a:srgbClr val="FCE7D4"/>
    <a:srgbClr val="8DC63F"/>
    <a:srgbClr val="BCBEC0"/>
    <a:srgbClr val="939598"/>
    <a:srgbClr val="F2D5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76" autoAdjust="0"/>
    <p:restoredTop sz="93476" autoAdjust="0"/>
  </p:normalViewPr>
  <p:slideViewPr>
    <p:cSldViewPr snapToGrid="0" showGuides="1">
      <p:cViewPr varScale="1">
        <p:scale>
          <a:sx n="61" d="100"/>
          <a:sy n="61" d="100"/>
        </p:scale>
        <p:origin x="736" y="52"/>
      </p:cViewPr>
      <p:guideLst>
        <p:guide orient="horz" pos="1253"/>
        <p:guide pos="4294"/>
        <p:guide pos="3069"/>
        <p:guide orient="horz" pos="709"/>
        <p:guide orient="horz" pos="4042"/>
        <p:guide pos="5428"/>
        <p:guide pos="1164"/>
        <p:guide pos="2366"/>
        <p:guide orient="horz" pos="1956"/>
        <p:guide orient="horz" pos="3407"/>
        <p:guide pos="1912"/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9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475FF2-F0BD-43E5-916E-B0B2F06A7DFB}" type="datetimeFigureOut">
              <a:rPr lang="en-AU" smtClean="0"/>
              <a:t>13/09/2021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F2496D-A66F-4DBA-974A-BCCA5349854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34920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2496D-A66F-4DBA-974A-BCCA5349854A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76894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2496D-A66F-4DBA-974A-BCCA5349854A}" type="slidenum">
              <a:rPr lang="en-AU" smtClean="0"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75191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AQ140_PowerpointTemplate_v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"/>
            <a:ext cx="12313920" cy="69265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765513"/>
            <a:ext cx="5951392" cy="136809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4100">
                <a:solidFill>
                  <a:srgbClr val="0079A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5" y="2003115"/>
            <a:ext cx="6740031" cy="1752600"/>
          </a:xfrm>
        </p:spPr>
        <p:txBody>
          <a:bodyPr>
            <a:normAutofit/>
          </a:bodyPr>
          <a:lstStyle>
            <a:lvl1pPr marL="0" indent="0" algn="l">
              <a:buNone/>
              <a:defRPr sz="4100" b="0">
                <a:solidFill>
                  <a:srgbClr val="00B3E2"/>
                </a:solidFill>
                <a:latin typeface="Arial"/>
                <a:cs typeface="Arial"/>
              </a:defRPr>
            </a:lvl1pPr>
            <a:lvl2pPr marL="457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94411" y="5282377"/>
            <a:ext cx="2844800" cy="36512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674D175B-1CD4-46BA-9C4B-D4D13B39F616}" type="datetimeFigureOut">
              <a:rPr lang="en-AU" smtClean="0"/>
              <a:t>13/09/2021</a:t>
            </a:fld>
            <a:endParaRPr lang="en-AU"/>
          </a:p>
        </p:txBody>
      </p:sp>
      <p:pic>
        <p:nvPicPr>
          <p:cNvPr id="8" name="Picture 7" descr="ACSQH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843" y="5991355"/>
            <a:ext cx="5636168" cy="461981"/>
          </a:xfrm>
          <a:prstGeom prst="rect">
            <a:avLst/>
          </a:prstGeom>
        </p:spPr>
      </p:pic>
      <p:pic>
        <p:nvPicPr>
          <p:cNvPr id="9" name="Picture 8" descr="NSQHA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77734" y="5922906"/>
            <a:ext cx="1638300" cy="4381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43" y="5851514"/>
            <a:ext cx="3131635" cy="741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048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4200" y="428400"/>
            <a:ext cx="10608200" cy="64800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4200" y="1276350"/>
            <a:ext cx="10608200" cy="43148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21100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6908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FAA87-89E5-483E-AF74-B878B9FF1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4200" y="428400"/>
            <a:ext cx="10608200" cy="684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44B0E1-E3C6-49CF-983B-6A0E53F51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D175B-1CD4-46BA-9C4B-D4D13B39F616}" type="datetimeFigureOut">
              <a:rPr lang="en-AU" smtClean="0"/>
              <a:t>13/09/2021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423B5F-50A5-4FEC-A0A0-294FAD93D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65161E-BCCB-4A82-AF61-E8A4526A1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B1473-327F-4BE7-BD88-C4ACE037BD9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47426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AQ140_PowerpointTemplate_v2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97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4200" y="428400"/>
            <a:ext cx="10608200" cy="99139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4200" y="2096436"/>
            <a:ext cx="10608200" cy="402972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icture 11" descr="ACSQHC.png">
            <a:extLst>
              <a:ext uri="{FF2B5EF4-FFF2-40B4-BE49-F238E27FC236}">
                <a16:creationId xmlns:a16="http://schemas.microsoft.com/office/drawing/2014/main" id="{89002B84-9AE2-49D6-AE63-7BC2994166F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65796" y="6429600"/>
            <a:ext cx="1979303" cy="216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93027DE-3877-47D0-B3C8-6D275FDDAEE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6141" y="6285600"/>
            <a:ext cx="1140063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852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457145" rtl="0" eaLnBrk="1" latinLnBrk="0" hangingPunct="1">
        <a:spcBef>
          <a:spcPct val="0"/>
        </a:spcBef>
        <a:buNone/>
        <a:defRPr sz="3000" b="1" kern="1200">
          <a:solidFill>
            <a:schemeClr val="accent6">
              <a:lumMod val="75000"/>
            </a:schemeClr>
          </a:solidFill>
          <a:latin typeface="Arial"/>
          <a:ea typeface="+mj-ea"/>
          <a:cs typeface="Arial"/>
        </a:defRPr>
      </a:lvl1pPr>
    </p:titleStyle>
    <p:bodyStyle>
      <a:lvl1pPr marL="287965" indent="-287965" algn="l" defTabSz="457145" rtl="0" eaLnBrk="1" latinLnBrk="0" hangingPunct="1">
        <a:spcBef>
          <a:spcPct val="20000"/>
        </a:spcBef>
        <a:buClr>
          <a:srgbClr val="00B3E2"/>
        </a:buClr>
        <a:buFont typeface="Arial"/>
        <a:buChar char="•"/>
        <a:defRPr sz="2000" kern="1200">
          <a:solidFill>
            <a:srgbClr val="818285"/>
          </a:solidFill>
          <a:latin typeface="+mn-lt"/>
          <a:ea typeface="+mn-ea"/>
          <a:cs typeface="+mn-cs"/>
        </a:defRPr>
      </a:lvl1pPr>
      <a:lvl2pPr marL="575931" indent="-287965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818285"/>
          </a:solidFill>
          <a:latin typeface="+mn-lt"/>
          <a:ea typeface="+mn-ea"/>
          <a:cs typeface="+mn-cs"/>
        </a:defRPr>
      </a:lvl2pPr>
      <a:lvl3pPr marL="863896" indent="-287965" algn="l" defTabSz="457145" rtl="0" eaLnBrk="1" latinLnBrk="0" hangingPunct="1">
        <a:spcBef>
          <a:spcPct val="20000"/>
        </a:spcBef>
        <a:buClr>
          <a:srgbClr val="00B3E2"/>
        </a:buClr>
        <a:buFont typeface="Lucida Grande"/>
        <a:buChar char="–"/>
        <a:defRPr sz="1800" kern="1200">
          <a:solidFill>
            <a:srgbClr val="818285"/>
          </a:solidFill>
          <a:latin typeface="+mn-lt"/>
          <a:ea typeface="+mn-ea"/>
          <a:cs typeface="+mn-cs"/>
        </a:defRPr>
      </a:lvl3pPr>
      <a:lvl4pPr marL="1151862" indent="-287965" algn="l" defTabSz="457145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818285"/>
          </a:solidFill>
          <a:latin typeface="+mn-lt"/>
          <a:ea typeface="+mn-ea"/>
          <a:cs typeface="+mn-cs"/>
        </a:defRPr>
      </a:lvl4pPr>
      <a:lvl5pPr marL="1439827" indent="-287965" algn="l" defTabSz="457145" rtl="0" eaLnBrk="1" latinLnBrk="0" hangingPunct="1">
        <a:spcBef>
          <a:spcPct val="20000"/>
        </a:spcBef>
        <a:buFont typeface="Wingdings" charset="2"/>
        <a:buChar char="§"/>
        <a:defRPr sz="1800" kern="1200">
          <a:solidFill>
            <a:srgbClr val="818285"/>
          </a:solidFill>
          <a:latin typeface="+mn-lt"/>
          <a:ea typeface="+mn-ea"/>
          <a:cs typeface="+mn-cs"/>
        </a:defRPr>
      </a:lvl5pPr>
      <a:lvl6pPr marL="2514298" indent="-228573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43" indent="-228573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89" indent="-228573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34" indent="-228573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1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1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svg"/><Relationship Id="rId5" Type="http://schemas.openxmlformats.org/officeDocument/2006/relationships/image" Target="../media/image8.png"/><Relationship Id="rId4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https://apac01.safelinks.protection.outlook.com/?url=http%3A%2F%2Fwww.safetyandquality.gov.au%2Faura&amp;data=04%7C01%7C%7Cbdf580d2fd32442c968108d9570c4666%7C84df9e7fe9f640afb435aaaaaaaaaaaa%7C1%7C0%7C637636532507788219%7CUnknown%7CTWFpbGZsb3d8eyJWIjoiMC4wLjAwMDAiLCJQIjoiV2luMzIiLCJBTiI6Ik1haWwiLCJXVCI6Mn0%3D%7C1000&amp;sdata=WvrmGG28p1R7DGkm%2B%2FIa8OouK%2BfjHdYbuJpbNhF13z8%3D&amp;reserved=0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474176C1-C950-420B-B952-6053D50706FA}"/>
              </a:ext>
            </a:extLst>
          </p:cNvPr>
          <p:cNvGrpSpPr/>
          <p:nvPr/>
        </p:nvGrpSpPr>
        <p:grpSpPr>
          <a:xfrm>
            <a:off x="2008539" y="167445"/>
            <a:ext cx="3508125" cy="6523110"/>
            <a:chOff x="2426992" y="167445"/>
            <a:chExt cx="3508125" cy="6523110"/>
          </a:xfrm>
        </p:grpSpPr>
        <p:pic>
          <p:nvPicPr>
            <p:cNvPr id="4" name="Picture 3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D9760942-8540-4FAB-A505-0D1CA91505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26992" y="729000"/>
              <a:ext cx="3508125" cy="5400000"/>
            </a:xfrm>
            <a:prstGeom prst="rect">
              <a:avLst/>
            </a:prstGeom>
          </p:spPr>
        </p:pic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C25D69DC-61E5-4518-A240-79F5DECE6B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4371889" y="6294555"/>
              <a:ext cx="1423915" cy="396000"/>
            </a:xfrm>
            <a:prstGeom prst="rect">
              <a:avLst/>
            </a:prstGeom>
          </p:spPr>
        </p:pic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91278C36-A971-4776-B166-90328EF9900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2694466" y="167445"/>
              <a:ext cx="2973176" cy="324000"/>
            </a:xfrm>
            <a:prstGeom prst="rect">
              <a:avLst/>
            </a:prstGeom>
          </p:spPr>
        </p:pic>
      </p:grpSp>
      <p:pic>
        <p:nvPicPr>
          <p:cNvPr id="8" name="Graphic 7">
            <a:extLst>
              <a:ext uri="{FF2B5EF4-FFF2-40B4-BE49-F238E27FC236}">
                <a16:creationId xmlns:a16="http://schemas.microsoft.com/office/drawing/2014/main" id="{E3626F88-3EE9-4D3B-98C9-D75F1E86AAF2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6675338" y="1629000"/>
            <a:ext cx="3630567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014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D78A0-FA00-4305-B22D-82EA7B6AF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1800" b="1" i="0" u="none" strike="noStrike" baseline="0" dirty="0">
                <a:solidFill>
                  <a:srgbClr val="56575A"/>
                </a:solidFill>
                <a:latin typeface="+mn-lt"/>
              </a:rPr>
              <a:t>Figure 6.7: </a:t>
            </a:r>
            <a:r>
              <a:rPr lang="en-AU" sz="1800" b="0" i="1" u="none" strike="noStrike" baseline="0" dirty="0">
                <a:solidFill>
                  <a:srgbClr val="56575A"/>
                </a:solidFill>
                <a:latin typeface="+mn-lt"/>
              </a:rPr>
              <a:t>Escherichia coli </a:t>
            </a:r>
            <a:r>
              <a:rPr lang="en-AU" sz="1800" b="0" i="0" u="none" strike="noStrike" baseline="0" dirty="0">
                <a:solidFill>
                  <a:srgbClr val="56575A"/>
                </a:solidFill>
                <a:latin typeface="+mn-lt"/>
              </a:rPr>
              <a:t>resistance in northern Australia, by region, 2015–2019 </a:t>
            </a:r>
            <a:endParaRPr lang="en-AU" dirty="0">
              <a:latin typeface="+mn-lt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3C3F845-7D97-41A1-B0B4-B8C5E80E5D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4552" y="840197"/>
            <a:ext cx="7382896" cy="579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260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71CFB-EFDD-418E-A7F6-CF2363FCD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1800" b="1" i="0" u="none" strike="noStrike" baseline="0" dirty="0">
                <a:solidFill>
                  <a:srgbClr val="56575A"/>
                </a:solidFill>
                <a:latin typeface="+mn-lt"/>
              </a:rPr>
              <a:t>Figure 6.8: </a:t>
            </a:r>
            <a:r>
              <a:rPr lang="en-AU" sz="1800" b="0" i="1" u="none" strike="noStrike" baseline="0" dirty="0">
                <a:solidFill>
                  <a:srgbClr val="56575A"/>
                </a:solidFill>
                <a:latin typeface="+mn-lt"/>
              </a:rPr>
              <a:t>Streptococcus pyogenes </a:t>
            </a:r>
            <a:r>
              <a:rPr lang="en-AU" sz="1800" b="0" i="0" u="none" strike="noStrike" baseline="0" dirty="0">
                <a:solidFill>
                  <a:srgbClr val="56575A"/>
                </a:solidFill>
                <a:latin typeface="+mn-lt"/>
              </a:rPr>
              <a:t>resistance in northern Australia, by region, 2015–2019 </a:t>
            </a:r>
            <a:endParaRPr lang="en-AU" dirty="0">
              <a:latin typeface="+mn-lt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DADEDAE-1831-4CC4-9E13-A0AE0B9314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2469" y="937358"/>
            <a:ext cx="7267062" cy="536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317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61E4E-65D2-46E5-BC8E-B621316F2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1800" b="1" i="0" u="none" strike="noStrike" baseline="0" dirty="0">
                <a:solidFill>
                  <a:srgbClr val="56575A"/>
                </a:solidFill>
                <a:latin typeface="+mn-lt"/>
              </a:rPr>
              <a:t>Figure 6.9: </a:t>
            </a:r>
            <a:r>
              <a:rPr lang="en-AU" sz="1800" b="0" i="1" u="none" strike="noStrike" baseline="0" dirty="0">
                <a:solidFill>
                  <a:srgbClr val="56575A"/>
                </a:solidFill>
                <a:latin typeface="+mn-lt"/>
              </a:rPr>
              <a:t>Streptococcus pneumoniae </a:t>
            </a:r>
            <a:r>
              <a:rPr lang="en-AU" sz="1800" b="0" i="0" u="none" strike="noStrike" baseline="0" dirty="0">
                <a:solidFill>
                  <a:srgbClr val="56575A"/>
                </a:solidFill>
                <a:latin typeface="+mn-lt"/>
              </a:rPr>
              <a:t>resistance in northern Australia, by region, 2015–2019 </a:t>
            </a:r>
            <a:endParaRPr lang="en-AU" dirty="0">
              <a:latin typeface="+mn-lt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E88E6D8-5AAD-4B6F-9E88-649B2093CD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3476" y="918002"/>
            <a:ext cx="7645047" cy="5499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0911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EB5CD-42F4-4D9C-9B18-820AD67C4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1800" b="1" i="0" u="none" strike="noStrike" baseline="0" dirty="0">
                <a:solidFill>
                  <a:srgbClr val="56575A"/>
                </a:solidFill>
                <a:latin typeface="+mn-lt"/>
              </a:rPr>
              <a:t>Figure 6.10: </a:t>
            </a:r>
            <a:r>
              <a:rPr lang="en-AU" sz="1800" b="0" i="0" u="none" strike="noStrike" baseline="0" dirty="0">
                <a:solidFill>
                  <a:srgbClr val="56575A"/>
                </a:solidFill>
                <a:latin typeface="+mn-lt"/>
              </a:rPr>
              <a:t>Number of prescriptions for systemic antibiotics (J01) supplied in 2019 and 2020 </a:t>
            </a:r>
            <a:endParaRPr lang="en-AU" dirty="0"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2364A02-8E48-4B2E-B4C6-C0854C14DB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0809" y="1039537"/>
            <a:ext cx="4950381" cy="537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9809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06D61-A95F-4B10-84B8-3AFC3EDFC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1800" b="1" i="0" u="none" strike="noStrike" baseline="0" dirty="0">
                <a:solidFill>
                  <a:srgbClr val="56575A"/>
                </a:solidFill>
                <a:latin typeface="+mn-lt"/>
              </a:rPr>
              <a:t>Table 6.2: </a:t>
            </a:r>
            <a:r>
              <a:rPr lang="en-AU" sz="1800" b="0" i="0" u="none" strike="noStrike" baseline="0" dirty="0">
                <a:solidFill>
                  <a:srgbClr val="56575A"/>
                </a:solidFill>
                <a:latin typeface="+mn-lt"/>
              </a:rPr>
              <a:t>Difference in number of prescriptions and antibiotic volume between 2020 and 2019 </a:t>
            </a:r>
            <a:endParaRPr lang="en-AU" dirty="0">
              <a:latin typeface="+mn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C25281-7E52-4CDB-9354-A08DFE6C02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6830" y="947713"/>
            <a:ext cx="8358340" cy="496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2362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89E2E-4628-4837-8050-8A6181A11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1800" b="1" i="0" u="none" strike="noStrike" baseline="0" dirty="0">
                <a:solidFill>
                  <a:srgbClr val="56575A"/>
                </a:solidFill>
                <a:latin typeface="+mn-lt"/>
              </a:rPr>
              <a:t>Table 6.3: </a:t>
            </a:r>
            <a:r>
              <a:rPr lang="en-AU" sz="1800" b="0" i="0" u="none" strike="noStrike" baseline="0" dirty="0">
                <a:solidFill>
                  <a:srgbClr val="56575A"/>
                </a:solidFill>
                <a:latin typeface="+mn-lt"/>
              </a:rPr>
              <a:t>Estimated number of antibiotic </a:t>
            </a:r>
            <a:r>
              <a:rPr lang="en-AU" sz="1800" b="0" i="0" u="none" strike="noStrike" baseline="0" dirty="0" err="1">
                <a:solidFill>
                  <a:srgbClr val="56575A"/>
                </a:solidFill>
                <a:latin typeface="+mn-lt"/>
              </a:rPr>
              <a:t>dispensings</a:t>
            </a:r>
            <a:r>
              <a:rPr lang="en-AU" sz="1800" b="0" i="0" u="none" strike="noStrike" baseline="0" dirty="0">
                <a:solidFill>
                  <a:srgbClr val="56575A"/>
                </a:solidFill>
                <a:latin typeface="+mn-lt"/>
              </a:rPr>
              <a:t> per 1,000 people in Australia, July 2016 to October 2020, by selected agent </a:t>
            </a:r>
            <a:endParaRPr lang="en-AU" dirty="0">
              <a:latin typeface="+mn-l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34DCF8E-310A-40B6-95C8-453314166A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2113" y="1283794"/>
            <a:ext cx="8827773" cy="476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9987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1A8AC-C208-4311-B935-3A25DD950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1800" b="1" i="0" u="none" strike="noStrike" baseline="0" dirty="0">
                <a:solidFill>
                  <a:srgbClr val="56575A"/>
                </a:solidFill>
                <a:latin typeface="+mn-lt"/>
              </a:rPr>
              <a:t>Figure 6.11: </a:t>
            </a:r>
            <a:r>
              <a:rPr lang="en-AU" sz="1800" b="0" i="0" u="none" strike="noStrike" baseline="0" dirty="0">
                <a:solidFill>
                  <a:srgbClr val="56575A"/>
                </a:solidFill>
                <a:latin typeface="+mn-lt"/>
              </a:rPr>
              <a:t>Number of prescriptions for oral systemic antibiotics typically used for upper </a:t>
            </a:r>
            <a:br>
              <a:rPr lang="en-AU" sz="1800" b="0" i="0" u="none" strike="noStrike" baseline="0" dirty="0">
                <a:solidFill>
                  <a:srgbClr val="56575A"/>
                </a:solidFill>
                <a:latin typeface="+mn-lt"/>
              </a:rPr>
            </a:br>
            <a:r>
              <a:rPr lang="en-AU" sz="1800" b="0" i="0" u="none" strike="noStrike" baseline="0" dirty="0">
                <a:solidFill>
                  <a:srgbClr val="56575A"/>
                </a:solidFill>
                <a:latin typeface="+mn-lt"/>
              </a:rPr>
              <a:t>respiratory tract infections, urinary tract infections, skin infections and other infections, 2019 and 2020 </a:t>
            </a:r>
            <a:endParaRPr lang="en-AU" dirty="0"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F7E9E2-131B-422C-8F5D-AB9248AF89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7603" y="1273495"/>
            <a:ext cx="7376799" cy="508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1624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7FCF1-F60D-4A1A-9153-3290C434C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1800" b="1" i="0" u="none" strike="noStrike" baseline="0" dirty="0">
                <a:solidFill>
                  <a:srgbClr val="56575A"/>
                </a:solidFill>
                <a:latin typeface="+mn-lt"/>
              </a:rPr>
              <a:t>Figure 6.12: </a:t>
            </a:r>
            <a:r>
              <a:rPr lang="en-AU" sz="1800" b="0" i="0" u="none" strike="noStrike" baseline="0" dirty="0">
                <a:solidFill>
                  <a:srgbClr val="56575A"/>
                </a:solidFill>
                <a:latin typeface="+mn-lt"/>
              </a:rPr>
              <a:t>Number of prescriptions for antibiotics frequently used for upper respiratory tract </a:t>
            </a:r>
            <a:br>
              <a:rPr lang="en-AU" sz="1800" b="0" i="0" u="none" strike="noStrike" baseline="0" dirty="0">
                <a:solidFill>
                  <a:srgbClr val="56575A"/>
                </a:solidFill>
                <a:latin typeface="+mn-lt"/>
              </a:rPr>
            </a:br>
            <a:r>
              <a:rPr lang="en-AU" sz="1800" b="0" i="0" u="none" strike="noStrike" baseline="0" dirty="0">
                <a:solidFill>
                  <a:srgbClr val="56575A"/>
                </a:solidFill>
                <a:latin typeface="+mn-lt"/>
              </a:rPr>
              <a:t>infections, by type of antibiotic, 2019 and 2020 </a:t>
            </a:r>
            <a:endParaRPr lang="en-AU" dirty="0"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7D653C7-3323-4310-B833-86062BBBC5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414" y="1642717"/>
            <a:ext cx="10937172" cy="3572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5781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2FE63-C737-4E86-A7FE-95AA61C13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1800" b="1" i="0" u="none" strike="noStrike" baseline="0" dirty="0">
                <a:solidFill>
                  <a:srgbClr val="56575A"/>
                </a:solidFill>
                <a:latin typeface="+mn-lt"/>
              </a:rPr>
              <a:t>Figure 6.13: </a:t>
            </a:r>
            <a:r>
              <a:rPr lang="en-AU" sz="1800" b="0" i="0" u="none" strike="noStrike" baseline="0" dirty="0">
                <a:solidFill>
                  <a:srgbClr val="56575A"/>
                </a:solidFill>
                <a:latin typeface="+mn-lt"/>
              </a:rPr>
              <a:t>Number of prescriptions per 1,000 people for antibiotics for upper respiratory tract infections, by state and territory, 2019 and 2020 </a:t>
            </a:r>
            <a:endParaRPr lang="en-AU" dirty="0">
              <a:latin typeface="+mn-lt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735AD5A-DD63-47A1-AFAE-C5C5599FF5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656169" y="1809000"/>
            <a:ext cx="6879661" cy="3240000"/>
          </a:xfrm>
        </p:spPr>
      </p:pic>
    </p:spTree>
    <p:extLst>
      <p:ext uri="{BB962C8B-B14F-4D97-AF65-F5344CB8AC3E}">
        <p14:creationId xmlns:p14="http://schemas.microsoft.com/office/powerpoint/2010/main" val="35618239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9EAF9-5BF3-432D-991E-444582952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1800" b="1" i="0" u="none" strike="noStrike" baseline="0" dirty="0">
                <a:solidFill>
                  <a:srgbClr val="56575A"/>
                </a:solidFill>
                <a:latin typeface="+mn-lt"/>
              </a:rPr>
              <a:t>Figure 6.14: </a:t>
            </a:r>
            <a:r>
              <a:rPr lang="en-AU" sz="1800" b="0" i="0" u="none" strike="noStrike" baseline="0" dirty="0">
                <a:solidFill>
                  <a:srgbClr val="56575A"/>
                </a:solidFill>
                <a:latin typeface="+mn-lt"/>
              </a:rPr>
              <a:t>Number of prescriptions per 1,000 people for antibiotics for upper respiratory tract infections, by age group, 2019 and 2020 </a:t>
            </a:r>
            <a:endParaRPr lang="en-AU" dirty="0">
              <a:latin typeface="+mn-lt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75CC1B2-9744-4B9C-A431-E0DDAB7B7C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963931" y="1809000"/>
            <a:ext cx="6271813" cy="3240000"/>
          </a:xfrm>
        </p:spPr>
      </p:pic>
    </p:spTree>
    <p:extLst>
      <p:ext uri="{BB962C8B-B14F-4D97-AF65-F5344CB8AC3E}">
        <p14:creationId xmlns:p14="http://schemas.microsoft.com/office/powerpoint/2010/main" val="1508324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CSQHC.png">
            <a:extLst>
              <a:ext uri="{FF2B5EF4-FFF2-40B4-BE49-F238E27FC236}">
                <a16:creationId xmlns:a16="http://schemas.microsoft.com/office/drawing/2014/main" id="{58370345-2C13-4A36-B505-3E5C32CEE1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317" y="6169969"/>
            <a:ext cx="2261060" cy="2467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AA2BEA-D0DF-4844-8BB1-78F531CC6F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937" y="6055218"/>
            <a:ext cx="1140063" cy="360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9AF4EB4-793B-4EB4-AC3B-7870D4D3B7B7}"/>
              </a:ext>
            </a:extLst>
          </p:cNvPr>
          <p:cNvSpPr txBox="1"/>
          <p:nvPr/>
        </p:nvSpPr>
        <p:spPr>
          <a:xfrm>
            <a:off x="472792" y="583707"/>
            <a:ext cx="5623208" cy="900000"/>
          </a:xfrm>
          <a:prstGeom prst="rect">
            <a:avLst/>
          </a:prstGeom>
          <a:solidFill>
            <a:srgbClr val="FFEBD9"/>
          </a:solidFill>
        </p:spPr>
        <p:txBody>
          <a:bodyPr wrap="square">
            <a:spAutoFit/>
          </a:bodyPr>
          <a:lstStyle/>
          <a:p>
            <a:pPr algn="l"/>
            <a:r>
              <a:rPr lang="en-AU" sz="2800" dirty="0">
                <a:cs typeface="Gotham Book" pitchFamily="50" charset="0"/>
              </a:rPr>
              <a:t>Chapter</a:t>
            </a:r>
            <a:r>
              <a:rPr lang="en-AU" sz="3200" dirty="0">
                <a:cs typeface="Gotham Book" pitchFamily="50" charset="0"/>
              </a:rPr>
              <a:t> 6</a:t>
            </a:r>
            <a:r>
              <a:rPr lang="en-AU" sz="2800" b="0" dirty="0">
                <a:solidFill>
                  <a:schemeClr val="tx1"/>
                </a:solidFill>
              </a:rPr>
              <a:t/>
            </a:r>
            <a:br>
              <a:rPr lang="en-AU" sz="2800" b="0" dirty="0">
                <a:solidFill>
                  <a:schemeClr val="tx1"/>
                </a:solidFill>
              </a:rPr>
            </a:br>
            <a:r>
              <a:rPr lang="en-AU" sz="2400" b="1" i="0" u="none" strike="noStrike" baseline="0" dirty="0"/>
              <a:t>Focus areas</a:t>
            </a:r>
            <a:endParaRPr lang="en-AU" sz="2800" b="1" dirty="0">
              <a:cs typeface="Gotham Medium" pitchFamily="50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2504F4-6767-42DE-AF49-80935C6B8AC9}"/>
              </a:ext>
            </a:extLst>
          </p:cNvPr>
          <p:cNvSpPr txBox="1"/>
          <p:nvPr/>
        </p:nvSpPr>
        <p:spPr>
          <a:xfrm>
            <a:off x="472792" y="1998663"/>
            <a:ext cx="5623208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AU" sz="1600" b="1" dirty="0">
                <a:solidFill>
                  <a:schemeClr val="accent2"/>
                </a:solidFill>
              </a:rPr>
              <a:t>Figures and Tables</a:t>
            </a:r>
          </a:p>
          <a:p>
            <a:pPr marL="285750" lvl="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AU" sz="1400" dirty="0">
                <a:solidFill>
                  <a:schemeClr val="tx1"/>
                </a:solidFill>
              </a:rPr>
              <a:t>AURA 2021 is the fourth in a series of national reports on antimicrobial use and resistance in human health in Australia</a:t>
            </a:r>
          </a:p>
          <a:p>
            <a:pPr marL="285750" lvl="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AU" sz="1400" dirty="0">
                <a:solidFill>
                  <a:schemeClr val="tx1"/>
                </a:solidFill>
              </a:rPr>
              <a:t>These slides include figures and tables from the report, for use in presentations or other documents</a:t>
            </a:r>
          </a:p>
          <a:p>
            <a:pPr marL="285750" lvl="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AU" sz="1400" dirty="0">
                <a:solidFill>
                  <a:schemeClr val="tx1"/>
                </a:solidFill>
              </a:rPr>
              <a:t>Please attribute any of the material included in these slides using the following citation:</a:t>
            </a:r>
          </a:p>
          <a:p>
            <a:pPr lvl="1">
              <a:spcBef>
                <a:spcPts val="600"/>
              </a:spcBef>
            </a:pPr>
            <a:r>
              <a:rPr lang="en-AU" sz="1400" i="1" dirty="0">
                <a:solidFill>
                  <a:schemeClr val="tx1"/>
                </a:solidFill>
              </a:rPr>
              <a:t>Australian Commission on Safety and Quality in Health Care. AURA 2021: fourth Australian report on antimicrobial use and resistance in human health. Sydney: ACSQHC; 2021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AU" sz="1400" dirty="0">
                <a:solidFill>
                  <a:schemeClr val="tx1"/>
                </a:solidFill>
              </a:rPr>
              <a:t>Further information about the AURA Surveillance System is provided at</a:t>
            </a:r>
            <a:r>
              <a:rPr lang="en-AU" sz="1400" dirty="0"/>
              <a:t>  </a:t>
            </a:r>
            <a:r>
              <a:rPr lang="en-AU" sz="1400" dirty="0">
                <a:hlinkClick r:id="rId4"/>
              </a:rPr>
              <a:t>www.safetyandquality.gov.au/aura</a:t>
            </a:r>
            <a:endParaRPr lang="en-AU" sz="1400" dirty="0"/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ECD67E56-DFF1-4F3D-8F04-76C7A5532D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2674" y="583707"/>
            <a:ext cx="4165200" cy="584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6078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61602-BDDC-4D34-9EE1-B46C07A1A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1800" b="1" i="0" u="none" strike="noStrike" baseline="0" dirty="0">
                <a:solidFill>
                  <a:srgbClr val="56575A"/>
                </a:solidFill>
                <a:latin typeface="+mn-lt"/>
              </a:rPr>
              <a:t>Figure 6.15: </a:t>
            </a:r>
            <a:r>
              <a:rPr lang="en-AU" sz="1800" b="0" i="0" u="none" strike="noStrike" baseline="0" dirty="0">
                <a:solidFill>
                  <a:srgbClr val="56575A"/>
                </a:solidFill>
                <a:latin typeface="+mn-lt"/>
              </a:rPr>
              <a:t>Number of GP standard consultations (standard and COVID telehealth items), </a:t>
            </a:r>
            <a:br>
              <a:rPr lang="en-AU" sz="1800" b="0" i="0" u="none" strike="noStrike" baseline="0" dirty="0">
                <a:solidFill>
                  <a:srgbClr val="56575A"/>
                </a:solidFill>
                <a:latin typeface="+mn-lt"/>
              </a:rPr>
            </a:br>
            <a:r>
              <a:rPr lang="en-AU" sz="1800" b="0" i="0" u="none" strike="noStrike" baseline="0" dirty="0">
                <a:solidFill>
                  <a:srgbClr val="56575A"/>
                </a:solidFill>
                <a:latin typeface="+mn-lt"/>
              </a:rPr>
              <a:t>2019 and 2020 </a:t>
            </a:r>
            <a:endParaRPr lang="en-AU" dirty="0">
              <a:latin typeface="+mn-l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D9A0056-CA13-4EF7-BC77-A002A6F134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004" y="1280618"/>
            <a:ext cx="10199492" cy="4694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1787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D0524-96FC-4EC8-98B9-875F6C1FA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1800" b="1" i="0" u="none" strike="noStrike" baseline="0" dirty="0">
                <a:solidFill>
                  <a:srgbClr val="56575A"/>
                </a:solidFill>
                <a:latin typeface="+mn-lt"/>
              </a:rPr>
              <a:t>Table 6.4: </a:t>
            </a:r>
            <a:r>
              <a:rPr lang="en-AU" sz="1800" b="0" i="0" u="none" strike="noStrike" baseline="0" dirty="0">
                <a:solidFill>
                  <a:srgbClr val="56575A"/>
                </a:solidFill>
                <a:latin typeface="+mn-lt"/>
              </a:rPr>
              <a:t>Summary of the 20 most prevalent </a:t>
            </a:r>
            <a:r>
              <a:rPr lang="en-AU" sz="1800" b="0" i="1" u="none" strike="noStrike" baseline="0" dirty="0" err="1">
                <a:solidFill>
                  <a:srgbClr val="56575A"/>
                </a:solidFill>
                <a:latin typeface="+mn-lt"/>
              </a:rPr>
              <a:t>Clostridioides</a:t>
            </a:r>
            <a:r>
              <a:rPr lang="en-AU" sz="1800" b="0" i="1" u="none" strike="noStrike" baseline="0" dirty="0">
                <a:solidFill>
                  <a:srgbClr val="56575A"/>
                </a:solidFill>
                <a:latin typeface="+mn-lt"/>
              </a:rPr>
              <a:t> difficile </a:t>
            </a:r>
            <a:r>
              <a:rPr lang="en-AU" sz="1800" b="0" i="0" u="none" strike="noStrike" baseline="0" dirty="0" err="1">
                <a:solidFill>
                  <a:srgbClr val="56575A"/>
                </a:solidFill>
                <a:latin typeface="+mn-lt"/>
              </a:rPr>
              <a:t>ribotypes</a:t>
            </a:r>
            <a:r>
              <a:rPr lang="en-AU" sz="1800" b="0" i="0" u="none" strike="noStrike" baseline="0" dirty="0">
                <a:solidFill>
                  <a:srgbClr val="56575A"/>
                </a:solidFill>
                <a:latin typeface="+mn-lt"/>
              </a:rPr>
              <a:t>, and their toxin gene profiles and distribution </a:t>
            </a:r>
            <a:endParaRPr lang="en-AU" dirty="0">
              <a:latin typeface="+mn-l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BA73E21-DAED-4909-82B1-1EC6B9A360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2308" y="1095728"/>
            <a:ext cx="9687384" cy="5334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469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71E33-DEBA-4B9E-8452-7116D3E17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1800" b="1" i="0" u="none" strike="noStrike" baseline="0" dirty="0">
                <a:solidFill>
                  <a:srgbClr val="56575A"/>
                </a:solidFill>
                <a:latin typeface="+mn-lt"/>
              </a:rPr>
              <a:t>Figure 6.16: </a:t>
            </a:r>
            <a:r>
              <a:rPr lang="en-AU" sz="1800" b="0" i="0" u="none" strike="noStrike" baseline="0" dirty="0">
                <a:solidFill>
                  <a:srgbClr val="56575A"/>
                </a:solidFill>
                <a:latin typeface="+mn-lt"/>
              </a:rPr>
              <a:t>Distribution of </a:t>
            </a:r>
            <a:r>
              <a:rPr lang="en-AU" sz="1800" b="0" i="1" u="none" strike="noStrike" baseline="0" dirty="0" err="1">
                <a:solidFill>
                  <a:srgbClr val="56575A"/>
                </a:solidFill>
                <a:latin typeface="+mn-lt"/>
              </a:rPr>
              <a:t>Clostridioides</a:t>
            </a:r>
            <a:r>
              <a:rPr lang="en-AU" sz="1800" b="0" i="1" u="none" strike="noStrike" baseline="0" dirty="0">
                <a:solidFill>
                  <a:srgbClr val="56575A"/>
                </a:solidFill>
                <a:latin typeface="+mn-lt"/>
              </a:rPr>
              <a:t> difficile </a:t>
            </a:r>
            <a:r>
              <a:rPr lang="en-AU" sz="1800" b="0" i="0" u="none" strike="noStrike" baseline="0" dirty="0" err="1">
                <a:solidFill>
                  <a:srgbClr val="56575A"/>
                </a:solidFill>
                <a:latin typeface="+mn-lt"/>
              </a:rPr>
              <a:t>ribotypes</a:t>
            </a:r>
            <a:r>
              <a:rPr lang="en-AU" sz="1800" b="0" i="0" u="none" strike="noStrike" baseline="0" dirty="0">
                <a:solidFill>
                  <a:srgbClr val="56575A"/>
                </a:solidFill>
                <a:latin typeface="+mn-lt"/>
              </a:rPr>
              <a:t>, by (a) state and (b) private or public collection site, over 10 collection phases, 2013–2018 </a:t>
            </a:r>
            <a:endParaRPr lang="en-AU" dirty="0"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D463D6-1F5B-4BD3-A62A-6AFF96891D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7829" y="1139443"/>
            <a:ext cx="4316342" cy="5517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3289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D80B0-7FDF-42CF-B458-07DC006FE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1800" b="1" i="0" u="none" strike="noStrike" baseline="0" dirty="0">
                <a:solidFill>
                  <a:srgbClr val="56575A"/>
                </a:solidFill>
                <a:latin typeface="+mn-lt"/>
              </a:rPr>
              <a:t>Figure 6.17a: </a:t>
            </a:r>
            <a:r>
              <a:rPr lang="en-AU" sz="1800" b="0" i="0" u="none" strike="noStrike" baseline="0" dirty="0">
                <a:solidFill>
                  <a:srgbClr val="56575A"/>
                </a:solidFill>
                <a:latin typeface="+mn-lt"/>
              </a:rPr>
              <a:t>Minimum inhibitory concentration distributions for nine antimicrobials against </a:t>
            </a:r>
            <a:br>
              <a:rPr lang="en-AU" sz="1800" b="0" i="0" u="none" strike="noStrike" baseline="0" dirty="0">
                <a:solidFill>
                  <a:srgbClr val="56575A"/>
                </a:solidFill>
                <a:latin typeface="+mn-lt"/>
              </a:rPr>
            </a:br>
            <a:r>
              <a:rPr lang="en-AU" sz="1800" b="0" i="0" u="none" strike="noStrike" baseline="0" dirty="0">
                <a:solidFill>
                  <a:srgbClr val="56575A"/>
                </a:solidFill>
                <a:latin typeface="+mn-lt"/>
              </a:rPr>
              <a:t>1,091 </a:t>
            </a:r>
            <a:r>
              <a:rPr lang="en-AU" sz="1800" b="0" i="1" u="none" strike="noStrike" baseline="0" dirty="0" err="1">
                <a:solidFill>
                  <a:srgbClr val="56575A"/>
                </a:solidFill>
                <a:latin typeface="+mn-lt"/>
              </a:rPr>
              <a:t>Clostridioides</a:t>
            </a:r>
            <a:r>
              <a:rPr lang="en-AU" sz="1800" b="0" i="1" u="none" strike="noStrike" baseline="0" dirty="0">
                <a:solidFill>
                  <a:srgbClr val="56575A"/>
                </a:solidFill>
                <a:latin typeface="+mn-lt"/>
              </a:rPr>
              <a:t> difficile </a:t>
            </a:r>
            <a:r>
              <a:rPr lang="en-AU" sz="1800" b="0" i="0" u="none" strike="noStrike" baseline="0" dirty="0">
                <a:solidFill>
                  <a:srgbClr val="56575A"/>
                </a:solidFill>
                <a:latin typeface="+mn-lt"/>
              </a:rPr>
              <a:t>isolates </a:t>
            </a:r>
            <a:endParaRPr lang="en-AU" dirty="0">
              <a:latin typeface="+mn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11B06C-4542-46BF-BAC8-EF6A4D3BB8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6372" y="1618331"/>
            <a:ext cx="7279255" cy="362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7204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D80B0-7FDF-42CF-B458-07DC006FE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1800" b="1" i="0" u="none" strike="noStrike" baseline="0" dirty="0">
                <a:solidFill>
                  <a:srgbClr val="56575A"/>
                </a:solidFill>
                <a:latin typeface="+mn-lt"/>
              </a:rPr>
              <a:t>Figure 6.17b: </a:t>
            </a:r>
            <a:r>
              <a:rPr lang="en-AU" sz="1800" b="0" i="0" u="none" strike="noStrike" baseline="0" dirty="0">
                <a:solidFill>
                  <a:srgbClr val="56575A"/>
                </a:solidFill>
                <a:latin typeface="+mn-lt"/>
              </a:rPr>
              <a:t>Minimum inhibitory concentration distributions for nine antimicrobials against </a:t>
            </a:r>
            <a:br>
              <a:rPr lang="en-AU" sz="1800" b="0" i="0" u="none" strike="noStrike" baseline="0" dirty="0">
                <a:solidFill>
                  <a:srgbClr val="56575A"/>
                </a:solidFill>
                <a:latin typeface="+mn-lt"/>
              </a:rPr>
            </a:br>
            <a:r>
              <a:rPr lang="en-AU" sz="1800" b="0" i="0" u="none" strike="noStrike" baseline="0" dirty="0">
                <a:solidFill>
                  <a:srgbClr val="56575A"/>
                </a:solidFill>
                <a:latin typeface="+mn-lt"/>
              </a:rPr>
              <a:t>1,091 </a:t>
            </a:r>
            <a:r>
              <a:rPr lang="en-AU" sz="1800" b="0" i="1" u="none" strike="noStrike" baseline="0" dirty="0" err="1">
                <a:solidFill>
                  <a:srgbClr val="56575A"/>
                </a:solidFill>
                <a:latin typeface="+mn-lt"/>
              </a:rPr>
              <a:t>Clostridioides</a:t>
            </a:r>
            <a:r>
              <a:rPr lang="en-AU" sz="1800" b="0" i="1" u="none" strike="noStrike" baseline="0" dirty="0">
                <a:solidFill>
                  <a:srgbClr val="56575A"/>
                </a:solidFill>
                <a:latin typeface="+mn-lt"/>
              </a:rPr>
              <a:t> difficile </a:t>
            </a:r>
            <a:r>
              <a:rPr lang="en-AU" sz="1800" b="0" i="0" u="none" strike="noStrike" baseline="0" dirty="0">
                <a:solidFill>
                  <a:srgbClr val="56575A"/>
                </a:solidFill>
                <a:latin typeface="+mn-lt"/>
              </a:rPr>
              <a:t>isolates </a:t>
            </a:r>
            <a:endParaRPr lang="en-AU" dirty="0"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A36966-5F2D-405F-8700-070049D3A5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697" y="1615283"/>
            <a:ext cx="7364606" cy="362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838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D80B0-7FDF-42CF-B458-07DC006FE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1800" b="1" i="0" u="none" strike="noStrike" baseline="0" dirty="0">
                <a:solidFill>
                  <a:srgbClr val="56575A"/>
                </a:solidFill>
                <a:latin typeface="+mn-lt"/>
              </a:rPr>
              <a:t>Figure 6.17c: </a:t>
            </a:r>
            <a:r>
              <a:rPr lang="en-AU" sz="1800" b="0" i="0" u="none" strike="noStrike" baseline="0" dirty="0">
                <a:solidFill>
                  <a:srgbClr val="56575A"/>
                </a:solidFill>
                <a:latin typeface="+mn-lt"/>
              </a:rPr>
              <a:t>Minimum inhibitory concentration distributions for nine antimicrobials against </a:t>
            </a:r>
            <a:br>
              <a:rPr lang="en-AU" sz="1800" b="0" i="0" u="none" strike="noStrike" baseline="0" dirty="0">
                <a:solidFill>
                  <a:srgbClr val="56575A"/>
                </a:solidFill>
                <a:latin typeface="+mn-lt"/>
              </a:rPr>
            </a:br>
            <a:r>
              <a:rPr lang="en-AU" sz="1800" b="0" i="0" u="none" strike="noStrike" baseline="0" dirty="0">
                <a:solidFill>
                  <a:srgbClr val="56575A"/>
                </a:solidFill>
                <a:latin typeface="+mn-lt"/>
              </a:rPr>
              <a:t>1,091 </a:t>
            </a:r>
            <a:r>
              <a:rPr lang="en-AU" sz="1800" b="0" i="1" u="none" strike="noStrike" baseline="0" dirty="0" err="1">
                <a:solidFill>
                  <a:srgbClr val="56575A"/>
                </a:solidFill>
                <a:latin typeface="+mn-lt"/>
              </a:rPr>
              <a:t>Clostridioides</a:t>
            </a:r>
            <a:r>
              <a:rPr lang="en-AU" sz="1800" b="0" i="1" u="none" strike="noStrike" baseline="0" dirty="0">
                <a:solidFill>
                  <a:srgbClr val="56575A"/>
                </a:solidFill>
                <a:latin typeface="+mn-lt"/>
              </a:rPr>
              <a:t> difficile </a:t>
            </a:r>
            <a:r>
              <a:rPr lang="en-AU" sz="1800" b="0" i="0" u="none" strike="noStrike" baseline="0" dirty="0">
                <a:solidFill>
                  <a:srgbClr val="56575A"/>
                </a:solidFill>
                <a:latin typeface="+mn-lt"/>
              </a:rPr>
              <a:t>isolates </a:t>
            </a:r>
            <a:endParaRPr lang="en-AU" dirty="0"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13BBC5-F471-46E5-B193-5BDB642179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6262" y="1624427"/>
            <a:ext cx="7419475" cy="360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1251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D80B0-7FDF-42CF-B458-07DC006FE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1800" b="1" i="0" u="none" strike="noStrike" baseline="0" dirty="0">
                <a:solidFill>
                  <a:srgbClr val="56575A"/>
                </a:solidFill>
                <a:latin typeface="+mn-lt"/>
              </a:rPr>
              <a:t>Figure 6.17d: </a:t>
            </a:r>
            <a:r>
              <a:rPr lang="en-AU" sz="1800" b="0" i="0" u="none" strike="noStrike" baseline="0" dirty="0">
                <a:solidFill>
                  <a:srgbClr val="56575A"/>
                </a:solidFill>
                <a:latin typeface="+mn-lt"/>
              </a:rPr>
              <a:t>Minimum inhibitory concentration distributions for nine antimicrobials against </a:t>
            </a:r>
            <a:br>
              <a:rPr lang="en-AU" sz="1800" b="0" i="0" u="none" strike="noStrike" baseline="0" dirty="0">
                <a:solidFill>
                  <a:srgbClr val="56575A"/>
                </a:solidFill>
                <a:latin typeface="+mn-lt"/>
              </a:rPr>
            </a:br>
            <a:r>
              <a:rPr lang="en-AU" sz="1800" b="0" i="0" u="none" strike="noStrike" baseline="0" dirty="0">
                <a:solidFill>
                  <a:srgbClr val="56575A"/>
                </a:solidFill>
                <a:latin typeface="+mn-lt"/>
              </a:rPr>
              <a:t>1,091 </a:t>
            </a:r>
            <a:r>
              <a:rPr lang="en-AU" sz="1800" b="0" i="1" u="none" strike="noStrike" baseline="0" dirty="0" err="1">
                <a:solidFill>
                  <a:srgbClr val="56575A"/>
                </a:solidFill>
                <a:latin typeface="+mn-lt"/>
              </a:rPr>
              <a:t>Clostridioides</a:t>
            </a:r>
            <a:r>
              <a:rPr lang="en-AU" sz="1800" b="0" i="1" u="none" strike="noStrike" baseline="0" dirty="0">
                <a:solidFill>
                  <a:srgbClr val="56575A"/>
                </a:solidFill>
                <a:latin typeface="+mn-lt"/>
              </a:rPr>
              <a:t> difficile </a:t>
            </a:r>
            <a:r>
              <a:rPr lang="en-AU" sz="1800" b="0" i="0" u="none" strike="noStrike" baseline="0" dirty="0">
                <a:solidFill>
                  <a:srgbClr val="56575A"/>
                </a:solidFill>
                <a:latin typeface="+mn-lt"/>
              </a:rPr>
              <a:t>isolates </a:t>
            </a:r>
            <a:endParaRPr lang="en-AU" dirty="0"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5A5912-8B6F-4154-9AE0-5AD431A2D2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7820" y="1615283"/>
            <a:ext cx="7096359" cy="362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2699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D80B0-7FDF-42CF-B458-07DC006FE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1800" b="1" i="0" u="none" strike="noStrike" baseline="0" dirty="0">
                <a:solidFill>
                  <a:srgbClr val="56575A"/>
                </a:solidFill>
                <a:latin typeface="+mn-lt"/>
              </a:rPr>
              <a:t>Figure 6.17e: </a:t>
            </a:r>
            <a:r>
              <a:rPr lang="en-AU" sz="1800" b="0" i="0" u="none" strike="noStrike" baseline="0" dirty="0">
                <a:solidFill>
                  <a:srgbClr val="56575A"/>
                </a:solidFill>
                <a:latin typeface="+mn-lt"/>
              </a:rPr>
              <a:t>Minimum inhibitory concentration distributions for nine antimicrobials against </a:t>
            </a:r>
            <a:br>
              <a:rPr lang="en-AU" sz="1800" b="0" i="0" u="none" strike="noStrike" baseline="0" dirty="0">
                <a:solidFill>
                  <a:srgbClr val="56575A"/>
                </a:solidFill>
                <a:latin typeface="+mn-lt"/>
              </a:rPr>
            </a:br>
            <a:r>
              <a:rPr lang="en-AU" sz="1800" b="0" i="0" u="none" strike="noStrike" baseline="0" dirty="0">
                <a:solidFill>
                  <a:srgbClr val="56575A"/>
                </a:solidFill>
                <a:latin typeface="+mn-lt"/>
              </a:rPr>
              <a:t>1,091 </a:t>
            </a:r>
            <a:r>
              <a:rPr lang="en-AU" sz="1800" b="0" i="1" u="none" strike="noStrike" baseline="0" dirty="0" err="1">
                <a:solidFill>
                  <a:srgbClr val="56575A"/>
                </a:solidFill>
                <a:latin typeface="+mn-lt"/>
              </a:rPr>
              <a:t>Clostridioides</a:t>
            </a:r>
            <a:r>
              <a:rPr lang="en-AU" sz="1800" b="0" i="1" u="none" strike="noStrike" baseline="0" dirty="0">
                <a:solidFill>
                  <a:srgbClr val="56575A"/>
                </a:solidFill>
                <a:latin typeface="+mn-lt"/>
              </a:rPr>
              <a:t> difficile </a:t>
            </a:r>
            <a:r>
              <a:rPr lang="en-AU" sz="1800" b="0" i="0" u="none" strike="noStrike" baseline="0" dirty="0">
                <a:solidFill>
                  <a:srgbClr val="56575A"/>
                </a:solidFill>
                <a:latin typeface="+mn-lt"/>
              </a:rPr>
              <a:t>isolates </a:t>
            </a:r>
            <a:endParaRPr lang="en-AU" dirty="0"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3336E8-439E-42AD-9FBC-BC2E3FDD0A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8531" y="1554317"/>
            <a:ext cx="3974937" cy="374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3597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F8D71-FEB3-4B2D-B499-0F7FDE7D9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1800" b="1" i="0" u="none" strike="noStrike" baseline="0" dirty="0">
                <a:solidFill>
                  <a:srgbClr val="56575A"/>
                </a:solidFill>
                <a:latin typeface="+mn-lt"/>
              </a:rPr>
              <a:t>Figure 6.18: </a:t>
            </a:r>
            <a:r>
              <a:rPr lang="en-AU" sz="1800" b="0" i="1" u="none" strike="noStrike" baseline="0" dirty="0">
                <a:solidFill>
                  <a:srgbClr val="56575A"/>
                </a:solidFill>
                <a:latin typeface="+mn-lt"/>
              </a:rPr>
              <a:t>Escherichia coli </a:t>
            </a:r>
            <a:r>
              <a:rPr lang="en-AU" sz="1800" b="0" i="0" u="none" strike="noStrike" baseline="0" dirty="0">
                <a:solidFill>
                  <a:srgbClr val="56575A"/>
                </a:solidFill>
                <a:latin typeface="+mn-lt"/>
              </a:rPr>
              <a:t>rates of resistance to fluoroquinolones* in Australia and European countries, 2018 and 2019 </a:t>
            </a:r>
            <a:endParaRPr lang="en-AU" dirty="0"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DFE528-691B-4AA9-AAFF-5CE6C188BC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4535" y="1139451"/>
            <a:ext cx="5742930" cy="5517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0472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D44FA-E05A-4000-94EA-B7C4CCBB7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1800" b="1" i="0" u="none" strike="noStrike" baseline="0" dirty="0">
                <a:solidFill>
                  <a:srgbClr val="56575A"/>
                </a:solidFill>
                <a:latin typeface="+mn-lt"/>
              </a:rPr>
              <a:t>Figure 6.19: </a:t>
            </a:r>
            <a:r>
              <a:rPr lang="en-AU" sz="1800" b="0" i="1" u="none" strike="noStrike" baseline="0" dirty="0">
                <a:solidFill>
                  <a:srgbClr val="56575A"/>
                </a:solidFill>
                <a:latin typeface="+mn-lt"/>
              </a:rPr>
              <a:t>Klebsiella pneumoniae </a:t>
            </a:r>
            <a:r>
              <a:rPr lang="en-AU" sz="1800" b="0" i="0" u="none" strike="noStrike" baseline="0" dirty="0">
                <a:solidFill>
                  <a:srgbClr val="56575A"/>
                </a:solidFill>
                <a:latin typeface="+mn-lt"/>
              </a:rPr>
              <a:t>rates of resistance to fluoroquinolones* in Australia and </a:t>
            </a:r>
            <a:br>
              <a:rPr lang="en-AU" sz="1800" b="0" i="0" u="none" strike="noStrike" baseline="0" dirty="0">
                <a:solidFill>
                  <a:srgbClr val="56575A"/>
                </a:solidFill>
                <a:latin typeface="+mn-lt"/>
              </a:rPr>
            </a:br>
            <a:r>
              <a:rPr lang="en-AU" sz="1800" b="0" i="0" u="none" strike="noStrike" baseline="0" dirty="0">
                <a:solidFill>
                  <a:srgbClr val="56575A"/>
                </a:solidFill>
                <a:latin typeface="+mn-lt"/>
              </a:rPr>
              <a:t>European countries, 2018 and 2019 </a:t>
            </a:r>
            <a:endParaRPr lang="en-AU" dirty="0"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67A7EE-82FD-40FA-83D3-B2D317DED6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2824" y="1140109"/>
            <a:ext cx="5706351" cy="554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129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910FB-099A-472A-B2CF-F424F2FF5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1800" b="1" i="0" u="none" strike="noStrike" baseline="0" dirty="0">
                <a:solidFill>
                  <a:srgbClr val="56575A"/>
                </a:solidFill>
                <a:latin typeface="+mn-lt"/>
              </a:rPr>
              <a:t>Table 6.1: </a:t>
            </a:r>
            <a:r>
              <a:rPr lang="en-AU" sz="1800" b="0" i="0" u="none" strike="noStrike" baseline="0" dirty="0">
                <a:solidFill>
                  <a:srgbClr val="56575A"/>
                </a:solidFill>
                <a:latin typeface="+mn-lt"/>
              </a:rPr>
              <a:t>Top eight organisms, specimen source, by region and setting, 2007–2019 </a:t>
            </a:r>
            <a:endParaRPr lang="en-AU" dirty="0"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CE9EDB-F50E-4A38-ADE8-D398B6B672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050" y="913655"/>
            <a:ext cx="8077900" cy="546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2288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AA670-2100-45FB-9388-E94EBD6F6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1800" b="1" i="0" u="none" strike="noStrike" baseline="0" dirty="0">
                <a:solidFill>
                  <a:srgbClr val="56575A"/>
                </a:solidFill>
                <a:latin typeface="+mn-lt"/>
              </a:rPr>
              <a:t>Figure 6.20: </a:t>
            </a:r>
            <a:r>
              <a:rPr lang="en-AU" sz="1800" b="0" i="1" u="none" strike="noStrike" baseline="0" dirty="0">
                <a:solidFill>
                  <a:srgbClr val="56575A"/>
                </a:solidFill>
                <a:latin typeface="+mn-lt"/>
              </a:rPr>
              <a:t>Escherichia coli </a:t>
            </a:r>
            <a:r>
              <a:rPr lang="en-AU" sz="1800" b="0" i="0" u="none" strike="noStrike" baseline="0" dirty="0">
                <a:solidFill>
                  <a:srgbClr val="56575A"/>
                </a:solidFill>
                <a:latin typeface="+mn-lt"/>
              </a:rPr>
              <a:t>rates of resistance to third-generation cephalosporins in Australia </a:t>
            </a:r>
            <a:br>
              <a:rPr lang="en-AU" sz="1800" b="0" i="0" u="none" strike="noStrike" baseline="0" dirty="0">
                <a:solidFill>
                  <a:srgbClr val="56575A"/>
                </a:solidFill>
                <a:latin typeface="+mn-lt"/>
              </a:rPr>
            </a:br>
            <a:r>
              <a:rPr lang="en-AU" sz="1800" b="0" i="0" u="none" strike="noStrike" baseline="0" dirty="0">
                <a:solidFill>
                  <a:srgbClr val="56575A"/>
                </a:solidFill>
                <a:latin typeface="+mn-lt"/>
              </a:rPr>
              <a:t>and European countries, 2018 and 2019 </a:t>
            </a:r>
            <a:endParaRPr lang="en-AU" dirty="0"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91E9B2-015F-4DDA-832E-A9A348FA04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3680" y="1138654"/>
            <a:ext cx="5724640" cy="5407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0819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EEB03-C2DE-4D64-AA7D-72690A642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1800" b="1" i="0" u="none" strike="noStrike" baseline="0" dirty="0">
                <a:solidFill>
                  <a:srgbClr val="56575A"/>
                </a:solidFill>
                <a:latin typeface="+mn-lt"/>
              </a:rPr>
              <a:t>Figure 6.21: </a:t>
            </a:r>
            <a:r>
              <a:rPr lang="en-AU" sz="1800" b="0" i="1" u="none" strike="noStrike" baseline="0" dirty="0">
                <a:solidFill>
                  <a:srgbClr val="56575A"/>
                </a:solidFill>
                <a:latin typeface="+mn-lt"/>
              </a:rPr>
              <a:t>Klebsiella pneumoniae </a:t>
            </a:r>
            <a:r>
              <a:rPr lang="en-AU" sz="1800" b="0" i="0" u="none" strike="noStrike" baseline="0" dirty="0">
                <a:solidFill>
                  <a:srgbClr val="56575A"/>
                </a:solidFill>
                <a:latin typeface="+mn-lt"/>
              </a:rPr>
              <a:t>rates of resistance to third-generation cephalosporins in </a:t>
            </a:r>
            <a:br>
              <a:rPr lang="en-AU" sz="1800" b="0" i="0" u="none" strike="noStrike" baseline="0" dirty="0">
                <a:solidFill>
                  <a:srgbClr val="56575A"/>
                </a:solidFill>
                <a:latin typeface="+mn-lt"/>
              </a:rPr>
            </a:br>
            <a:r>
              <a:rPr lang="en-AU" sz="1800" b="0" i="0" u="none" strike="noStrike" baseline="0" dirty="0">
                <a:solidFill>
                  <a:srgbClr val="56575A"/>
                </a:solidFill>
                <a:latin typeface="+mn-lt"/>
              </a:rPr>
              <a:t>Australia and European countries, 2018 and 2019 </a:t>
            </a:r>
            <a:endParaRPr lang="en-AU" dirty="0"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D0F92E-C0A3-4F19-8694-4D6A7D4297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4535" y="1133752"/>
            <a:ext cx="5742930" cy="540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7192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B4AD3-A540-417A-B4B3-172A5FB4C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1800" b="1" i="0" u="none" strike="noStrike" baseline="0" dirty="0">
                <a:solidFill>
                  <a:srgbClr val="56575A"/>
                </a:solidFill>
                <a:latin typeface="+mn-lt"/>
              </a:rPr>
              <a:t>Figure 6.22: </a:t>
            </a:r>
            <a:r>
              <a:rPr lang="en-AU" sz="1800" b="0" i="1" u="none" strike="noStrike" baseline="0" dirty="0">
                <a:solidFill>
                  <a:srgbClr val="56575A"/>
                </a:solidFill>
                <a:latin typeface="+mn-lt"/>
              </a:rPr>
              <a:t>Pseudomonas aeruginosa </a:t>
            </a:r>
            <a:r>
              <a:rPr lang="en-AU" sz="1800" b="0" i="0" u="none" strike="noStrike" baseline="0" dirty="0">
                <a:solidFill>
                  <a:srgbClr val="56575A"/>
                </a:solidFill>
                <a:latin typeface="+mn-lt"/>
              </a:rPr>
              <a:t>rates of resistance to piperacillin–tazobactam in </a:t>
            </a:r>
            <a:br>
              <a:rPr lang="en-AU" sz="1800" b="0" i="0" u="none" strike="noStrike" baseline="0" dirty="0">
                <a:solidFill>
                  <a:srgbClr val="56575A"/>
                </a:solidFill>
                <a:latin typeface="+mn-lt"/>
              </a:rPr>
            </a:br>
            <a:r>
              <a:rPr lang="en-AU" sz="1800" b="0" i="0" u="none" strike="noStrike" baseline="0" dirty="0">
                <a:solidFill>
                  <a:srgbClr val="56575A"/>
                </a:solidFill>
                <a:latin typeface="+mn-lt"/>
              </a:rPr>
              <a:t>Australia and European countries, 2018 and 2019 </a:t>
            </a:r>
            <a:endParaRPr lang="en-AU" dirty="0"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B153CD-017B-42DB-BF17-48B07257CA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1114" y="1135604"/>
            <a:ext cx="5669771" cy="541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1719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C576B-B4CD-4D43-9E87-9A47C6BFC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1800" b="1" i="0" u="none" strike="noStrike" baseline="0" dirty="0">
                <a:solidFill>
                  <a:srgbClr val="56575A"/>
                </a:solidFill>
                <a:latin typeface="+mn-lt"/>
              </a:rPr>
              <a:t>Figure 6.23: </a:t>
            </a:r>
            <a:r>
              <a:rPr lang="en-AU" sz="1800" b="0" i="1" u="none" strike="noStrike" baseline="0" dirty="0">
                <a:solidFill>
                  <a:srgbClr val="56575A"/>
                </a:solidFill>
                <a:latin typeface="+mn-lt"/>
              </a:rPr>
              <a:t>Staphylococcus aureus </a:t>
            </a:r>
            <a:r>
              <a:rPr lang="en-AU" sz="1800" b="0" i="0" u="none" strike="noStrike" baseline="0" dirty="0">
                <a:solidFill>
                  <a:srgbClr val="56575A"/>
                </a:solidFill>
                <a:latin typeface="+mn-lt"/>
              </a:rPr>
              <a:t>rates of resistance to methicillin in Australia and European countries, 2018 and 2019 </a:t>
            </a:r>
            <a:endParaRPr lang="en-AU" dirty="0"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E9879B-4C05-49CF-BB81-CB78C13F7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7211" y="1140511"/>
            <a:ext cx="5657578" cy="541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8273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87170-F471-40BB-B360-91B0654A5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1800" b="1" i="0" u="none" strike="noStrike" baseline="0" dirty="0">
                <a:solidFill>
                  <a:srgbClr val="56575A"/>
                </a:solidFill>
                <a:latin typeface="+mn-lt"/>
              </a:rPr>
              <a:t>Figure 6.24: </a:t>
            </a:r>
            <a:r>
              <a:rPr lang="en-AU" sz="1800" b="0" i="1" u="none" strike="noStrike" baseline="0" dirty="0">
                <a:solidFill>
                  <a:srgbClr val="56575A"/>
                </a:solidFill>
                <a:latin typeface="+mn-lt"/>
              </a:rPr>
              <a:t>Enterococcus faecium </a:t>
            </a:r>
            <a:r>
              <a:rPr lang="en-AU" sz="1800" b="0" i="0" u="none" strike="noStrike" baseline="0" dirty="0">
                <a:solidFill>
                  <a:srgbClr val="56575A"/>
                </a:solidFill>
                <a:latin typeface="+mn-lt"/>
              </a:rPr>
              <a:t>rates of resistance to vancomycin in Australia and European countries, 2018 and 2019 </a:t>
            </a:r>
            <a:endParaRPr lang="en-AU" dirty="0"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CAFF58-F86A-4938-B2AB-15C6F9AA1C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2824" y="1138654"/>
            <a:ext cx="5706351" cy="5407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6571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32816-0B62-4C65-8F9F-3BE44AD65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1800" b="1" i="0" u="none" strike="noStrike" baseline="0" dirty="0">
                <a:solidFill>
                  <a:srgbClr val="56575A"/>
                </a:solidFill>
                <a:latin typeface="+mn-lt"/>
              </a:rPr>
              <a:t>Figure 6.25: </a:t>
            </a:r>
            <a:r>
              <a:rPr lang="en-AU" sz="1800" b="0" i="0" u="none" strike="noStrike" baseline="0" dirty="0">
                <a:solidFill>
                  <a:srgbClr val="56575A"/>
                </a:solidFill>
                <a:latin typeface="+mn-lt"/>
              </a:rPr>
              <a:t>Hospital antimicrobial use in Australia, European countries and Canada, 2019 </a:t>
            </a:r>
            <a:endParaRPr lang="en-AU" dirty="0"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E0170B-8FFD-4A49-AD96-CCC7F2BC8B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1995" y="1134824"/>
            <a:ext cx="4548010" cy="5303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15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ED437-1D16-4C99-AD32-EA860E09D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1800" b="1" i="0" u="none" strike="noStrike" baseline="0" dirty="0">
                <a:solidFill>
                  <a:srgbClr val="56575A"/>
                </a:solidFill>
                <a:latin typeface="+mn-lt"/>
              </a:rPr>
              <a:t>Figure 6.26: </a:t>
            </a:r>
            <a:r>
              <a:rPr lang="en-AU" sz="1800" b="0" i="0" u="none" strike="noStrike" baseline="0" dirty="0">
                <a:solidFill>
                  <a:srgbClr val="56575A"/>
                </a:solidFill>
                <a:latin typeface="+mn-lt"/>
              </a:rPr>
              <a:t>Community antimicrobial use in Australia, European countries (2019) and </a:t>
            </a:r>
            <a:br>
              <a:rPr lang="en-AU" sz="1800" b="0" i="0" u="none" strike="noStrike" baseline="0" dirty="0">
                <a:solidFill>
                  <a:srgbClr val="56575A"/>
                </a:solidFill>
                <a:latin typeface="+mn-lt"/>
              </a:rPr>
            </a:br>
            <a:r>
              <a:rPr lang="en-AU" sz="1800" b="0" i="0" u="none" strike="noStrike" baseline="0" dirty="0">
                <a:solidFill>
                  <a:srgbClr val="56575A"/>
                </a:solidFill>
                <a:latin typeface="+mn-lt"/>
              </a:rPr>
              <a:t>Canada (2018) </a:t>
            </a:r>
            <a:endParaRPr lang="en-AU" dirty="0"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E1E30E-C812-4BB2-8CA9-43B2838017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8946" y="1138678"/>
            <a:ext cx="4554107" cy="504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988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7D18D-E499-42DC-82A6-4BF616DC8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1800" b="1" i="0" u="none" strike="noStrike" baseline="0" dirty="0">
                <a:solidFill>
                  <a:srgbClr val="56575A"/>
                </a:solidFill>
                <a:latin typeface="+mn-lt"/>
              </a:rPr>
              <a:t>Figure 6.1: </a:t>
            </a:r>
            <a:r>
              <a:rPr lang="en-AU" sz="1800" b="0" i="1" u="none" strike="noStrike" baseline="0" dirty="0">
                <a:solidFill>
                  <a:srgbClr val="56575A"/>
                </a:solidFill>
                <a:latin typeface="+mn-lt"/>
              </a:rPr>
              <a:t>Staphylococcus aureus </a:t>
            </a:r>
            <a:r>
              <a:rPr lang="en-AU" sz="1800" b="0" i="0" u="none" strike="noStrike" baseline="0" dirty="0">
                <a:solidFill>
                  <a:srgbClr val="56575A"/>
                </a:solidFill>
                <a:latin typeface="+mn-lt"/>
              </a:rPr>
              <a:t>resistance in northern Australia, by specimen source, </a:t>
            </a:r>
            <a:br>
              <a:rPr lang="en-AU" sz="1800" b="0" i="0" u="none" strike="noStrike" baseline="0" dirty="0">
                <a:solidFill>
                  <a:srgbClr val="56575A"/>
                </a:solidFill>
                <a:latin typeface="+mn-lt"/>
              </a:rPr>
            </a:br>
            <a:r>
              <a:rPr lang="en-AU" sz="1800" b="0" i="0" u="none" strike="noStrike" baseline="0" dirty="0">
                <a:solidFill>
                  <a:srgbClr val="56575A"/>
                </a:solidFill>
                <a:latin typeface="+mn-lt"/>
              </a:rPr>
              <a:t>2015–2019 </a:t>
            </a:r>
            <a:endParaRPr lang="en-AU" dirty="0"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ABEDC6-6105-41ED-9448-37528E2942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1393" y="1133108"/>
            <a:ext cx="7529213" cy="50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199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A9FAD-5A2A-4003-A7D6-FE3CB46A2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1800" b="1" i="0" u="none" strike="noStrike" baseline="0" dirty="0">
                <a:solidFill>
                  <a:srgbClr val="56575A"/>
                </a:solidFill>
                <a:latin typeface="+mn-lt"/>
              </a:rPr>
              <a:t>Figure 6.2: </a:t>
            </a:r>
            <a:r>
              <a:rPr lang="en-AU" sz="1800" b="0" i="1" u="none" strike="noStrike" baseline="0" dirty="0">
                <a:solidFill>
                  <a:srgbClr val="56575A"/>
                </a:solidFill>
                <a:latin typeface="+mn-lt"/>
              </a:rPr>
              <a:t>Staphylococcus aureus </a:t>
            </a:r>
            <a:r>
              <a:rPr lang="en-AU" sz="1800" b="0" i="0" u="none" strike="noStrike" baseline="0" dirty="0">
                <a:solidFill>
                  <a:srgbClr val="56575A"/>
                </a:solidFill>
                <a:latin typeface="+mn-lt"/>
              </a:rPr>
              <a:t>resistance in northern Australia, by setting, 2015–2019 </a:t>
            </a:r>
            <a:endParaRPr lang="en-AU" dirty="0"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BFA7C9-1B34-4224-A226-0552AFAFB4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1131" y="1134958"/>
            <a:ext cx="7309738" cy="5017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367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28EE0-2BF4-4B3B-A58C-42F28C7F0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1800" b="1" i="0" u="none" strike="noStrike" baseline="0" dirty="0">
                <a:solidFill>
                  <a:srgbClr val="56575A"/>
                </a:solidFill>
                <a:latin typeface="+mn-lt"/>
              </a:rPr>
              <a:t>Figure 6.3: </a:t>
            </a:r>
            <a:r>
              <a:rPr lang="en-AU" sz="1800" b="0" i="1" u="none" strike="noStrike" baseline="0" dirty="0">
                <a:solidFill>
                  <a:srgbClr val="56575A"/>
                </a:solidFill>
                <a:latin typeface="+mn-lt"/>
              </a:rPr>
              <a:t>Staphylococcus aureus </a:t>
            </a:r>
            <a:r>
              <a:rPr lang="en-AU" sz="1800" b="0" i="0" u="none" strike="noStrike" baseline="0" dirty="0">
                <a:solidFill>
                  <a:srgbClr val="56575A"/>
                </a:solidFill>
                <a:latin typeface="+mn-lt"/>
              </a:rPr>
              <a:t>resistance in northern Australia, by state and territory, </a:t>
            </a:r>
            <a:br>
              <a:rPr lang="en-AU" sz="1800" b="0" i="0" u="none" strike="noStrike" baseline="0" dirty="0">
                <a:solidFill>
                  <a:srgbClr val="56575A"/>
                </a:solidFill>
                <a:latin typeface="+mn-lt"/>
              </a:rPr>
            </a:br>
            <a:r>
              <a:rPr lang="en-AU" sz="1800" b="0" i="0" u="none" strike="noStrike" baseline="0" dirty="0">
                <a:solidFill>
                  <a:srgbClr val="56575A"/>
                </a:solidFill>
                <a:latin typeface="+mn-lt"/>
              </a:rPr>
              <a:t>2015–2019 </a:t>
            </a:r>
            <a:endParaRPr lang="en-AU" dirty="0"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55180C-51CE-4740-B8F1-53D35E8283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3587" y="1125538"/>
            <a:ext cx="7504826" cy="515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186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B0487-BBE8-4C79-8E17-8B79F6247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1800" b="1" i="0" u="none" strike="noStrike" baseline="0" dirty="0">
                <a:solidFill>
                  <a:srgbClr val="56575A"/>
                </a:solidFill>
                <a:latin typeface="+mn-lt"/>
              </a:rPr>
              <a:t>Figure 6.4: </a:t>
            </a:r>
            <a:r>
              <a:rPr lang="en-AU" sz="1800" b="0" i="0" u="none" strike="noStrike" baseline="0" dirty="0">
                <a:solidFill>
                  <a:srgbClr val="56575A"/>
                </a:solidFill>
                <a:latin typeface="+mn-lt"/>
              </a:rPr>
              <a:t>Methicillin-resistant </a:t>
            </a:r>
            <a:r>
              <a:rPr lang="en-AU" sz="1800" b="0" i="1" u="none" strike="noStrike" baseline="0" dirty="0">
                <a:solidFill>
                  <a:srgbClr val="56575A"/>
                </a:solidFill>
                <a:latin typeface="+mn-lt"/>
              </a:rPr>
              <a:t>Staphylococcus aureus, </a:t>
            </a:r>
            <a:r>
              <a:rPr lang="en-AU" sz="1800" b="0" i="0" u="none" strike="noStrike" baseline="0" dirty="0">
                <a:solidFill>
                  <a:srgbClr val="56575A"/>
                </a:solidFill>
                <a:latin typeface="+mn-lt"/>
              </a:rPr>
              <a:t>by region and setting, 2015–2019 </a:t>
            </a:r>
            <a:endParaRPr lang="en-AU" dirty="0"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87A47C-248A-455C-9CA5-94B26738E4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4814" y="917453"/>
            <a:ext cx="7602371" cy="535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76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A734C-63BA-4478-AA53-F7500A127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1800" b="1" i="0" u="none" strike="noStrike" baseline="0" dirty="0">
                <a:solidFill>
                  <a:srgbClr val="56575A"/>
                </a:solidFill>
                <a:latin typeface="+mn-lt"/>
              </a:rPr>
              <a:t>Figure 6.5: </a:t>
            </a:r>
            <a:r>
              <a:rPr lang="en-AU" sz="1800" b="0" i="1" u="none" strike="noStrike" baseline="0" dirty="0">
                <a:solidFill>
                  <a:srgbClr val="56575A"/>
                </a:solidFill>
                <a:latin typeface="+mn-lt"/>
              </a:rPr>
              <a:t>Escherichia coli </a:t>
            </a:r>
            <a:r>
              <a:rPr lang="en-AU" sz="1800" b="0" i="0" u="none" strike="noStrike" baseline="0" dirty="0">
                <a:solidFill>
                  <a:srgbClr val="56575A"/>
                </a:solidFill>
                <a:latin typeface="+mn-lt"/>
              </a:rPr>
              <a:t>resistance in northern Australia, by specimen source, 2015–2019 </a:t>
            </a:r>
            <a:endParaRPr lang="en-AU" dirty="0"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22053F-C1FE-4C87-AF6D-D8356EAC59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0276" y="1011425"/>
            <a:ext cx="7291448" cy="5407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200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60C68-0D02-464E-BC95-EC09EE727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1800" b="1" i="0" u="none" strike="noStrike" baseline="0" dirty="0">
                <a:solidFill>
                  <a:srgbClr val="56575A"/>
                </a:solidFill>
                <a:latin typeface="+mn-lt"/>
              </a:rPr>
              <a:t>Figure 6.6: </a:t>
            </a:r>
            <a:r>
              <a:rPr lang="en-AU" sz="1800" b="0" i="1" u="none" strike="noStrike" baseline="0" dirty="0">
                <a:solidFill>
                  <a:srgbClr val="56575A"/>
                </a:solidFill>
                <a:latin typeface="+mn-lt"/>
              </a:rPr>
              <a:t>Escherichia coli </a:t>
            </a:r>
            <a:r>
              <a:rPr lang="en-AU" sz="1800" b="0" i="0" u="none" strike="noStrike" baseline="0" dirty="0">
                <a:solidFill>
                  <a:srgbClr val="56575A"/>
                </a:solidFill>
                <a:latin typeface="+mn-lt"/>
              </a:rPr>
              <a:t>resistance in northern Australia, by setting, 2015–2019 </a:t>
            </a:r>
            <a:endParaRPr lang="en-AU" dirty="0">
              <a:latin typeface="+mn-lt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E597F31-75D4-4532-B1D2-90AEE99B9D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5034" y="969294"/>
            <a:ext cx="7321931" cy="544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582439"/>
      </p:ext>
    </p:extLst>
  </p:cSld>
  <p:clrMapOvr>
    <a:masterClrMapping/>
  </p:clrMapOvr>
</p:sld>
</file>

<file path=ppt/theme/theme1.xml><?xml version="1.0" encoding="utf-8"?>
<a:theme xmlns:a="http://schemas.openxmlformats.org/drawingml/2006/main" name="AURA">
  <a:themeElements>
    <a:clrScheme name="AURA">
      <a:dk1>
        <a:srgbClr val="000000"/>
      </a:dk1>
      <a:lt1>
        <a:srgbClr val="FFFFFF"/>
      </a:lt1>
      <a:dk2>
        <a:srgbClr val="404042"/>
      </a:dk2>
      <a:lt2>
        <a:srgbClr val="FFFFFF"/>
      </a:lt2>
      <a:accent1>
        <a:srgbClr val="8B3B1E"/>
      </a:accent1>
      <a:accent2>
        <a:srgbClr val="D4602C"/>
      </a:accent2>
      <a:accent3>
        <a:srgbClr val="E1991A"/>
      </a:accent3>
      <a:accent4>
        <a:srgbClr val="F2D510"/>
      </a:accent4>
      <a:accent5>
        <a:srgbClr val="BCBEC0"/>
      </a:accent5>
      <a:accent6>
        <a:srgbClr val="6D6E71"/>
      </a:accent6>
      <a:hlink>
        <a:srgbClr val="2D5A6C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URA" id="{F04973AC-9DA5-47B4-80C2-ACDFD276C15C}" vid="{90EF29FB-AA2F-4AC6-B0F4-E4D44B2846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AURA</Template>
  <TotalTime>4852</TotalTime>
  <Words>738</Words>
  <Application>Microsoft Office PowerPoint</Application>
  <PresentationFormat>Widescreen</PresentationFormat>
  <Paragraphs>43</Paragraphs>
  <Slides>36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Arial</vt:lpstr>
      <vt:lpstr>Calibri</vt:lpstr>
      <vt:lpstr>Gotham Book</vt:lpstr>
      <vt:lpstr>Gotham Medium</vt:lpstr>
      <vt:lpstr>Lucida Grande</vt:lpstr>
      <vt:lpstr>Wingdings</vt:lpstr>
      <vt:lpstr>AURA</vt:lpstr>
      <vt:lpstr>PowerPoint Presentation</vt:lpstr>
      <vt:lpstr>PowerPoint Presentation</vt:lpstr>
      <vt:lpstr>Table 6.1: Top eight organisms, specimen source, by region and setting, 2007–2019 </vt:lpstr>
      <vt:lpstr>Figure 6.1: Staphylococcus aureus resistance in northern Australia, by specimen source,  2015–2019 </vt:lpstr>
      <vt:lpstr>Figure 6.2: Staphylococcus aureus resistance in northern Australia, by setting, 2015–2019 </vt:lpstr>
      <vt:lpstr>Figure 6.3: Staphylococcus aureus resistance in northern Australia, by state and territory,  2015–2019 </vt:lpstr>
      <vt:lpstr>Figure 6.4: Methicillin-resistant Staphylococcus aureus, by region and setting, 2015–2019 </vt:lpstr>
      <vt:lpstr>Figure 6.5: Escherichia coli resistance in northern Australia, by specimen source, 2015–2019 </vt:lpstr>
      <vt:lpstr>Figure 6.6: Escherichia coli resistance in northern Australia, by setting, 2015–2019 </vt:lpstr>
      <vt:lpstr>Figure 6.7: Escherichia coli resistance in northern Australia, by region, 2015–2019 </vt:lpstr>
      <vt:lpstr>Figure 6.8: Streptococcus pyogenes resistance in northern Australia, by region, 2015–2019 </vt:lpstr>
      <vt:lpstr>Figure 6.9: Streptococcus pneumoniae resistance in northern Australia, by region, 2015–2019 </vt:lpstr>
      <vt:lpstr>Figure 6.10: Number of prescriptions for systemic antibiotics (J01) supplied in 2019 and 2020 </vt:lpstr>
      <vt:lpstr>Table 6.2: Difference in number of prescriptions and antibiotic volume between 2020 and 2019 </vt:lpstr>
      <vt:lpstr>Table 6.3: Estimated number of antibiotic dispensings per 1,000 people in Australia, July 2016 to October 2020, by selected agent </vt:lpstr>
      <vt:lpstr>Figure 6.11: Number of prescriptions for oral systemic antibiotics typically used for upper  respiratory tract infections, urinary tract infections, skin infections and other infections, 2019 and 2020 </vt:lpstr>
      <vt:lpstr>Figure 6.12: Number of prescriptions for antibiotics frequently used for upper respiratory tract  infections, by type of antibiotic, 2019 and 2020 </vt:lpstr>
      <vt:lpstr>Figure 6.13: Number of prescriptions per 1,000 people for antibiotics for upper respiratory tract infections, by state and territory, 2019 and 2020 </vt:lpstr>
      <vt:lpstr>Figure 6.14: Number of prescriptions per 1,000 people for antibiotics for upper respiratory tract infections, by age group, 2019 and 2020 </vt:lpstr>
      <vt:lpstr>Figure 6.15: Number of GP standard consultations (standard and COVID telehealth items),  2019 and 2020 </vt:lpstr>
      <vt:lpstr>Table 6.4: Summary of the 20 most prevalent Clostridioides difficile ribotypes, and their toxin gene profiles and distribution </vt:lpstr>
      <vt:lpstr>Figure 6.16: Distribution of Clostridioides difficile ribotypes, by (a) state and (b) private or public collection site, over 10 collection phases, 2013–2018 </vt:lpstr>
      <vt:lpstr>Figure 6.17a: Minimum inhibitory concentration distributions for nine antimicrobials against  1,091 Clostridioides difficile isolates </vt:lpstr>
      <vt:lpstr>Figure 6.17b: Minimum inhibitory concentration distributions for nine antimicrobials against  1,091 Clostridioides difficile isolates </vt:lpstr>
      <vt:lpstr>Figure 6.17c: Minimum inhibitory concentration distributions for nine antimicrobials against  1,091 Clostridioides difficile isolates </vt:lpstr>
      <vt:lpstr>Figure 6.17d: Minimum inhibitory concentration distributions for nine antimicrobials against  1,091 Clostridioides difficile isolates </vt:lpstr>
      <vt:lpstr>Figure 6.17e: Minimum inhibitory concentration distributions for nine antimicrobials against  1,091 Clostridioides difficile isolates </vt:lpstr>
      <vt:lpstr>Figure 6.18: Escherichia coli rates of resistance to fluoroquinolones* in Australia and European countries, 2018 and 2019 </vt:lpstr>
      <vt:lpstr>Figure 6.19: Klebsiella pneumoniae rates of resistance to fluoroquinolones* in Australia and  European countries, 2018 and 2019 </vt:lpstr>
      <vt:lpstr>Figure 6.20: Escherichia coli rates of resistance to third-generation cephalosporins in Australia  and European countries, 2018 and 2019 </vt:lpstr>
      <vt:lpstr>Figure 6.21: Klebsiella pneumoniae rates of resistance to third-generation cephalosporins in  Australia and European countries, 2018 and 2019 </vt:lpstr>
      <vt:lpstr>Figure 6.22: Pseudomonas aeruginosa rates of resistance to piperacillin–tazobactam in  Australia and European countries, 2018 and 2019 </vt:lpstr>
      <vt:lpstr>Figure 6.23: Staphylococcus aureus rates of resistance to methicillin in Australia and European countries, 2018 and 2019 </vt:lpstr>
      <vt:lpstr>Figure 6.24: Enterococcus faecium rates of resistance to vancomycin in Australia and European countries, 2018 and 2019 </vt:lpstr>
      <vt:lpstr>Figure 6.25: Hospital antimicrobial use in Australia, European countries and Canada, 2019 </vt:lpstr>
      <vt:lpstr>Figure 6.26: Community antimicrobial use in Australia, European countries (2019) and  Canada (2018)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AURA 2021 Fourth Australian report on antimicrobial use and resistance in human health</dc:title>
  <dc:creator>Jan Bell</dc:creator>
  <cp:lastModifiedBy>Mertens, Kate</cp:lastModifiedBy>
  <cp:revision>106</cp:revision>
  <dcterms:created xsi:type="dcterms:W3CDTF">2021-07-30T02:35:03Z</dcterms:created>
  <dcterms:modified xsi:type="dcterms:W3CDTF">2021-09-13T06:24:58Z</dcterms:modified>
</cp:coreProperties>
</file>