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6" r:id="rId2"/>
  </p:sldMasterIdLst>
  <p:notesMasterIdLst>
    <p:notesMasterId r:id="rId30"/>
  </p:notesMasterIdLst>
  <p:handoutMasterIdLst>
    <p:handoutMasterId r:id="rId31"/>
  </p:handoutMasterIdLst>
  <p:sldIdLst>
    <p:sldId id="280" r:id="rId3"/>
    <p:sldId id="307" r:id="rId4"/>
    <p:sldId id="287" r:id="rId5"/>
    <p:sldId id="308" r:id="rId6"/>
    <p:sldId id="288" r:id="rId7"/>
    <p:sldId id="312" r:id="rId8"/>
    <p:sldId id="299" r:id="rId9"/>
    <p:sldId id="301" r:id="rId10"/>
    <p:sldId id="290" r:id="rId11"/>
    <p:sldId id="303" r:id="rId12"/>
    <p:sldId id="302" r:id="rId13"/>
    <p:sldId id="291" r:id="rId14"/>
    <p:sldId id="292" r:id="rId15"/>
    <p:sldId id="293" r:id="rId16"/>
    <p:sldId id="309" r:id="rId17"/>
    <p:sldId id="305" r:id="rId18"/>
    <p:sldId id="304" r:id="rId19"/>
    <p:sldId id="295" r:id="rId20"/>
    <p:sldId id="296" r:id="rId21"/>
    <p:sldId id="297" r:id="rId22"/>
    <p:sldId id="306" r:id="rId23"/>
    <p:sldId id="313" r:id="rId24"/>
    <p:sldId id="298" r:id="rId25"/>
    <p:sldId id="300" r:id="rId26"/>
    <p:sldId id="310" r:id="rId27"/>
    <p:sldId id="311" r:id="rId28"/>
    <p:sldId id="284" r:id="rId2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5" userDrawn="1">
          <p15:clr>
            <a:srgbClr val="A4A3A4"/>
          </p15:clr>
        </p15:guide>
        <p15:guide id="3" orient="horz" pos="527" userDrawn="1">
          <p15:clr>
            <a:srgbClr val="A4A3A4"/>
          </p15:clr>
        </p15:guide>
        <p15:guide id="4" orient="horz" pos="39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wart, Kim" initials="SK" lastIdx="8" clrIdx="0">
    <p:extLst>
      <p:ext uri="{19B8F6BF-5375-455C-9EA6-DF929625EA0E}">
        <p15:presenceInfo xmlns:p15="http://schemas.microsoft.com/office/powerpoint/2012/main" userId="S-1-5-21-6776287-205683911-1939875897-395509" providerId="AD"/>
      </p:ext>
    </p:extLst>
  </p:cmAuthor>
  <p:cmAuthor id="2" name="DOWN, Herbert" initials="DH" lastIdx="20" clrIdx="1">
    <p:extLst>
      <p:ext uri="{19B8F6BF-5375-455C-9EA6-DF929625EA0E}">
        <p15:presenceInfo xmlns:p15="http://schemas.microsoft.com/office/powerpoint/2012/main" userId="S-1-5-21-6776287-205683911-1939875897-178555" providerId="AD"/>
      </p:ext>
    </p:extLst>
  </p:cmAuthor>
  <p:cmAuthor id="3" name="XENOS, Kristin" initials="XK" lastIdx="1" clrIdx="2">
    <p:extLst>
      <p:ext uri="{19B8F6BF-5375-455C-9EA6-DF929625EA0E}">
        <p15:presenceInfo xmlns:p15="http://schemas.microsoft.com/office/powerpoint/2012/main" userId="XENOS, Kris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78A2"/>
    <a:srgbClr val="005470"/>
    <a:srgbClr val="00A8DE"/>
    <a:srgbClr val="FF5050"/>
    <a:srgbClr val="2B7770"/>
    <a:srgbClr val="00B0F0"/>
    <a:srgbClr val="E69C18"/>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7" autoAdjust="0"/>
    <p:restoredTop sz="80837" autoAdjust="0"/>
  </p:normalViewPr>
  <p:slideViewPr>
    <p:cSldViewPr>
      <p:cViewPr varScale="1">
        <p:scale>
          <a:sx n="69" d="100"/>
          <a:sy n="69" d="100"/>
        </p:scale>
        <p:origin x="1296" y="52"/>
      </p:cViewPr>
      <p:guideLst>
        <p:guide pos="385"/>
        <p:guide orient="horz" pos="527"/>
        <p:guide orient="horz" pos="39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76" d="100"/>
          <a:sy n="176" d="100"/>
        </p:scale>
        <p:origin x="46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6F99B-BB83-4597-8BB5-C350E08A0812}"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C6ED57B7-BAA8-42A6-8806-000DF3550092}">
      <dgm:prSet/>
      <dgm:spPr/>
      <dgm:t>
        <a:bodyPr/>
        <a:lstStyle/>
        <a:p>
          <a:r>
            <a:rPr lang="en-AU"/>
            <a:t>What</a:t>
          </a:r>
          <a:endParaRPr lang="en-US"/>
        </a:p>
      </dgm:t>
    </dgm:pt>
    <dgm:pt modelId="{43B2F84A-C35F-4054-AE37-B60938E7DA5F}" type="parTrans" cxnId="{E3E22E7C-990C-4056-A702-D859EE979ECB}">
      <dgm:prSet/>
      <dgm:spPr/>
      <dgm:t>
        <a:bodyPr/>
        <a:lstStyle/>
        <a:p>
          <a:endParaRPr lang="en-US"/>
        </a:p>
      </dgm:t>
    </dgm:pt>
    <dgm:pt modelId="{79D7BA9E-0B47-4F85-9DBB-9A8B32B8C12C}" type="sibTrans" cxnId="{E3E22E7C-990C-4056-A702-D859EE979ECB}">
      <dgm:prSet/>
      <dgm:spPr/>
      <dgm:t>
        <a:bodyPr/>
        <a:lstStyle/>
        <a:p>
          <a:endParaRPr lang="en-US"/>
        </a:p>
      </dgm:t>
    </dgm:pt>
    <dgm:pt modelId="{F7F47253-06A2-403F-98ED-8929A06F2CF4}">
      <dgm:prSet/>
      <dgm:spPr/>
      <dgm:t>
        <a:bodyPr/>
        <a:lstStyle/>
        <a:p>
          <a:r>
            <a:rPr lang="en-AU" dirty="0"/>
            <a:t>Antimicrobial resistance (AMR) </a:t>
          </a:r>
          <a:endParaRPr lang="en-US" dirty="0"/>
        </a:p>
      </dgm:t>
    </dgm:pt>
    <dgm:pt modelId="{3ADC8245-D9CB-49F7-9187-BAA4658371F7}" type="parTrans" cxnId="{D17DE754-8FE6-44D7-8F82-3AA5738FEA18}">
      <dgm:prSet/>
      <dgm:spPr/>
      <dgm:t>
        <a:bodyPr/>
        <a:lstStyle/>
        <a:p>
          <a:endParaRPr lang="en-US"/>
        </a:p>
      </dgm:t>
    </dgm:pt>
    <dgm:pt modelId="{6470734C-2F6B-4F18-BEE0-73A0B94BA81B}" type="sibTrans" cxnId="{D17DE754-8FE6-44D7-8F82-3AA5738FEA18}">
      <dgm:prSet/>
      <dgm:spPr/>
      <dgm:t>
        <a:bodyPr/>
        <a:lstStyle/>
        <a:p>
          <a:endParaRPr lang="en-US"/>
        </a:p>
      </dgm:t>
    </dgm:pt>
    <dgm:pt modelId="{1A22BBCB-B2C0-4005-8C75-C92C4A130F61}">
      <dgm:prSet/>
      <dgm:spPr/>
      <dgm:t>
        <a:bodyPr/>
        <a:lstStyle/>
        <a:p>
          <a:r>
            <a:rPr lang="en-AU" dirty="0"/>
            <a:t>Why</a:t>
          </a:r>
          <a:endParaRPr lang="en-US" dirty="0"/>
        </a:p>
      </dgm:t>
    </dgm:pt>
    <dgm:pt modelId="{4D8A08E0-6471-4BBF-A1D1-B063CDE80477}" type="parTrans" cxnId="{703F173E-FA2A-489F-930E-A737A42476A0}">
      <dgm:prSet/>
      <dgm:spPr/>
      <dgm:t>
        <a:bodyPr/>
        <a:lstStyle/>
        <a:p>
          <a:endParaRPr lang="en-US"/>
        </a:p>
      </dgm:t>
    </dgm:pt>
    <dgm:pt modelId="{26709927-E8DF-46DB-9698-BB84148369B8}" type="sibTrans" cxnId="{703F173E-FA2A-489F-930E-A737A42476A0}">
      <dgm:prSet/>
      <dgm:spPr/>
      <dgm:t>
        <a:bodyPr/>
        <a:lstStyle/>
        <a:p>
          <a:endParaRPr lang="en-US"/>
        </a:p>
      </dgm:t>
    </dgm:pt>
    <dgm:pt modelId="{541E07E0-527F-4BF7-BB29-81BB9BA5C746}">
      <dgm:prSet/>
      <dgm:spPr/>
      <dgm:t>
        <a:bodyPr/>
        <a:lstStyle/>
        <a:p>
          <a:r>
            <a:rPr lang="en-AU" dirty="0"/>
            <a:t>Role and impact of overuse and misuse of antimicrobials </a:t>
          </a:r>
          <a:endParaRPr lang="en-US" dirty="0"/>
        </a:p>
      </dgm:t>
    </dgm:pt>
    <dgm:pt modelId="{B8F802A1-21D7-44FD-A119-55BDB5538EC9}" type="parTrans" cxnId="{CCCA6AB4-AB77-404D-9C7E-10F34786F1F4}">
      <dgm:prSet/>
      <dgm:spPr/>
      <dgm:t>
        <a:bodyPr/>
        <a:lstStyle/>
        <a:p>
          <a:endParaRPr lang="en-US"/>
        </a:p>
      </dgm:t>
    </dgm:pt>
    <dgm:pt modelId="{66176846-0930-45D1-82E6-D3E36BEAF002}" type="sibTrans" cxnId="{CCCA6AB4-AB77-404D-9C7E-10F34786F1F4}">
      <dgm:prSet/>
      <dgm:spPr/>
      <dgm:t>
        <a:bodyPr/>
        <a:lstStyle/>
        <a:p>
          <a:endParaRPr lang="en-US"/>
        </a:p>
      </dgm:t>
    </dgm:pt>
    <dgm:pt modelId="{F5EC7141-67AC-4A68-BD14-EEFA12294376}">
      <dgm:prSet/>
      <dgm:spPr/>
      <dgm:t>
        <a:bodyPr/>
        <a:lstStyle/>
        <a:p>
          <a:r>
            <a:rPr lang="en-AU"/>
            <a:t>Who</a:t>
          </a:r>
          <a:endParaRPr lang="en-US"/>
        </a:p>
      </dgm:t>
    </dgm:pt>
    <dgm:pt modelId="{2C37998F-987B-409B-9024-8212E9E097A4}" type="parTrans" cxnId="{D903A3E8-0DFB-4466-846F-7F31F49E04C3}">
      <dgm:prSet/>
      <dgm:spPr/>
      <dgm:t>
        <a:bodyPr/>
        <a:lstStyle/>
        <a:p>
          <a:endParaRPr lang="en-US"/>
        </a:p>
      </dgm:t>
    </dgm:pt>
    <dgm:pt modelId="{19346225-B955-4A4F-9BD8-F90BC27273F2}" type="sibTrans" cxnId="{D903A3E8-0DFB-4466-846F-7F31F49E04C3}">
      <dgm:prSet/>
      <dgm:spPr/>
      <dgm:t>
        <a:bodyPr/>
        <a:lstStyle/>
        <a:p>
          <a:endParaRPr lang="en-US"/>
        </a:p>
      </dgm:t>
    </dgm:pt>
    <dgm:pt modelId="{5E3B3FE8-CCEB-4785-8E27-58377A9C9639}">
      <dgm:prSet/>
      <dgm:spPr/>
      <dgm:t>
        <a:bodyPr/>
        <a:lstStyle/>
        <a:p>
          <a:r>
            <a:rPr lang="en-AU" dirty="0"/>
            <a:t>All people </a:t>
          </a:r>
          <a:endParaRPr lang="en-US" dirty="0"/>
        </a:p>
      </dgm:t>
    </dgm:pt>
    <dgm:pt modelId="{60996292-22B3-4317-9353-3955DCD6A31D}" type="parTrans" cxnId="{F76CEA32-BAE3-493D-8A53-159631A47F5C}">
      <dgm:prSet/>
      <dgm:spPr/>
      <dgm:t>
        <a:bodyPr/>
        <a:lstStyle/>
        <a:p>
          <a:endParaRPr lang="en-US"/>
        </a:p>
      </dgm:t>
    </dgm:pt>
    <dgm:pt modelId="{E9C1BC7F-90A7-4A5C-BE22-F1F87F8A6B81}" type="sibTrans" cxnId="{F76CEA32-BAE3-493D-8A53-159631A47F5C}">
      <dgm:prSet/>
      <dgm:spPr/>
      <dgm:t>
        <a:bodyPr/>
        <a:lstStyle/>
        <a:p>
          <a:endParaRPr lang="en-US"/>
        </a:p>
      </dgm:t>
    </dgm:pt>
    <dgm:pt modelId="{7B3CB5E9-0BEE-4C10-BF01-565A8DCDD7AB}">
      <dgm:prSet/>
      <dgm:spPr/>
      <dgm:t>
        <a:bodyPr/>
        <a:lstStyle/>
        <a:p>
          <a:r>
            <a:rPr lang="en-AU"/>
            <a:t>Where</a:t>
          </a:r>
          <a:endParaRPr lang="en-US"/>
        </a:p>
      </dgm:t>
    </dgm:pt>
    <dgm:pt modelId="{741B20BB-BBFD-471C-A959-31B4024983EE}" type="parTrans" cxnId="{09519F16-D4F5-490E-9575-ED83B4BDA238}">
      <dgm:prSet/>
      <dgm:spPr/>
      <dgm:t>
        <a:bodyPr/>
        <a:lstStyle/>
        <a:p>
          <a:endParaRPr lang="en-US"/>
        </a:p>
      </dgm:t>
    </dgm:pt>
    <dgm:pt modelId="{42C1CAC9-E7FD-4EC9-94B7-BEC695DBEE7B}" type="sibTrans" cxnId="{09519F16-D4F5-490E-9575-ED83B4BDA238}">
      <dgm:prSet/>
      <dgm:spPr/>
      <dgm:t>
        <a:bodyPr/>
        <a:lstStyle/>
        <a:p>
          <a:endParaRPr lang="en-US"/>
        </a:p>
      </dgm:t>
    </dgm:pt>
    <dgm:pt modelId="{3E4A2E92-05E3-4B5D-8AD4-0ACBD6EB0434}">
      <dgm:prSet/>
      <dgm:spPr/>
      <dgm:t>
        <a:bodyPr/>
        <a:lstStyle/>
        <a:p>
          <a:r>
            <a:rPr lang="en-AU" dirty="0"/>
            <a:t>Wherever antimicrobials are used</a:t>
          </a:r>
          <a:endParaRPr lang="en-US" dirty="0"/>
        </a:p>
      </dgm:t>
    </dgm:pt>
    <dgm:pt modelId="{2A7A8218-2EB4-4EA5-8737-C38C5DD97922}" type="parTrans" cxnId="{0B0CF926-FA04-4937-9069-F0EF14AEFD73}">
      <dgm:prSet/>
      <dgm:spPr/>
      <dgm:t>
        <a:bodyPr/>
        <a:lstStyle/>
        <a:p>
          <a:endParaRPr lang="en-US"/>
        </a:p>
      </dgm:t>
    </dgm:pt>
    <dgm:pt modelId="{82BBE4CE-FCA7-4321-A0E4-81F359D3DB28}" type="sibTrans" cxnId="{0B0CF926-FA04-4937-9069-F0EF14AEFD73}">
      <dgm:prSet/>
      <dgm:spPr/>
      <dgm:t>
        <a:bodyPr/>
        <a:lstStyle/>
        <a:p>
          <a:endParaRPr lang="en-US"/>
        </a:p>
      </dgm:t>
    </dgm:pt>
    <dgm:pt modelId="{3E3F0936-1202-453B-9031-A15CD1214E6F}">
      <dgm:prSet/>
      <dgm:spPr/>
      <dgm:t>
        <a:bodyPr/>
        <a:lstStyle/>
        <a:p>
          <a:r>
            <a:rPr lang="en-AU"/>
            <a:t>When</a:t>
          </a:r>
          <a:endParaRPr lang="en-US"/>
        </a:p>
      </dgm:t>
    </dgm:pt>
    <dgm:pt modelId="{8C082016-F519-475D-A411-1DD3544DC699}" type="parTrans" cxnId="{B609D98E-96E5-407D-A0C4-1CB9EBEE7EEF}">
      <dgm:prSet/>
      <dgm:spPr/>
      <dgm:t>
        <a:bodyPr/>
        <a:lstStyle/>
        <a:p>
          <a:endParaRPr lang="en-US"/>
        </a:p>
      </dgm:t>
    </dgm:pt>
    <dgm:pt modelId="{40858A86-C8D2-41DE-A13E-6F075074298C}" type="sibTrans" cxnId="{B609D98E-96E5-407D-A0C4-1CB9EBEE7EEF}">
      <dgm:prSet/>
      <dgm:spPr/>
      <dgm:t>
        <a:bodyPr/>
        <a:lstStyle/>
        <a:p>
          <a:endParaRPr lang="en-US"/>
        </a:p>
      </dgm:t>
    </dgm:pt>
    <dgm:pt modelId="{E251315E-1DD2-4B5E-BE74-2E7C82C013EF}">
      <dgm:prSet/>
      <dgm:spPr/>
      <dgm:t>
        <a:bodyPr/>
        <a:lstStyle/>
        <a:p>
          <a:r>
            <a:rPr lang="en-AU"/>
            <a:t>Now</a:t>
          </a:r>
          <a:endParaRPr lang="en-US"/>
        </a:p>
      </dgm:t>
    </dgm:pt>
    <dgm:pt modelId="{F76D115F-9779-4B8A-8C4D-5806DBF2094A}" type="parTrans" cxnId="{EF438111-4F64-4595-ABE5-A9F5E4FA6214}">
      <dgm:prSet/>
      <dgm:spPr/>
      <dgm:t>
        <a:bodyPr/>
        <a:lstStyle/>
        <a:p>
          <a:endParaRPr lang="en-US"/>
        </a:p>
      </dgm:t>
    </dgm:pt>
    <dgm:pt modelId="{6030C557-D62F-419B-A93D-E61D012DFE58}" type="sibTrans" cxnId="{EF438111-4F64-4595-ABE5-A9F5E4FA6214}">
      <dgm:prSet/>
      <dgm:spPr/>
      <dgm:t>
        <a:bodyPr/>
        <a:lstStyle/>
        <a:p>
          <a:endParaRPr lang="en-US"/>
        </a:p>
      </dgm:t>
    </dgm:pt>
    <dgm:pt modelId="{4DBAA1BE-43D9-D946-8B42-5166D9196775}" type="pres">
      <dgm:prSet presAssocID="{ED46F99B-BB83-4597-8BB5-C350E08A0812}" presName="Name0" presStyleCnt="0">
        <dgm:presLayoutVars>
          <dgm:dir/>
          <dgm:animLvl val="lvl"/>
          <dgm:resizeHandles val="exact"/>
        </dgm:presLayoutVars>
      </dgm:prSet>
      <dgm:spPr/>
      <dgm:t>
        <a:bodyPr/>
        <a:lstStyle/>
        <a:p>
          <a:endParaRPr lang="en-US"/>
        </a:p>
      </dgm:t>
    </dgm:pt>
    <dgm:pt modelId="{AC5750FC-5E9F-4640-808C-5CE547104FCC}" type="pres">
      <dgm:prSet presAssocID="{C6ED57B7-BAA8-42A6-8806-000DF3550092}" presName="linNode" presStyleCnt="0"/>
      <dgm:spPr/>
    </dgm:pt>
    <dgm:pt modelId="{BC50E957-9A82-294D-8B2C-C7EC2BEAE88D}" type="pres">
      <dgm:prSet presAssocID="{C6ED57B7-BAA8-42A6-8806-000DF3550092}" presName="parentText" presStyleLbl="node1" presStyleIdx="0" presStyleCnt="5">
        <dgm:presLayoutVars>
          <dgm:chMax val="1"/>
          <dgm:bulletEnabled val="1"/>
        </dgm:presLayoutVars>
      </dgm:prSet>
      <dgm:spPr/>
      <dgm:t>
        <a:bodyPr/>
        <a:lstStyle/>
        <a:p>
          <a:endParaRPr lang="en-US"/>
        </a:p>
      </dgm:t>
    </dgm:pt>
    <dgm:pt modelId="{DC1B0347-9205-B644-AC75-F6B4F7F99B33}" type="pres">
      <dgm:prSet presAssocID="{C6ED57B7-BAA8-42A6-8806-000DF3550092}" presName="descendantText" presStyleLbl="alignAccFollowNode1" presStyleIdx="0" presStyleCnt="5">
        <dgm:presLayoutVars>
          <dgm:bulletEnabled val="1"/>
        </dgm:presLayoutVars>
      </dgm:prSet>
      <dgm:spPr/>
      <dgm:t>
        <a:bodyPr/>
        <a:lstStyle/>
        <a:p>
          <a:endParaRPr lang="en-US"/>
        </a:p>
      </dgm:t>
    </dgm:pt>
    <dgm:pt modelId="{1019F245-0193-F24D-A4C8-934AFBEE8E27}" type="pres">
      <dgm:prSet presAssocID="{79D7BA9E-0B47-4F85-9DBB-9A8B32B8C12C}" presName="sp" presStyleCnt="0"/>
      <dgm:spPr/>
    </dgm:pt>
    <dgm:pt modelId="{E9CE74BC-8C8D-6446-B64A-384A2CC2A201}" type="pres">
      <dgm:prSet presAssocID="{1A22BBCB-B2C0-4005-8C75-C92C4A130F61}" presName="linNode" presStyleCnt="0"/>
      <dgm:spPr/>
    </dgm:pt>
    <dgm:pt modelId="{406841F4-3F00-0146-8794-C304B0096D37}" type="pres">
      <dgm:prSet presAssocID="{1A22BBCB-B2C0-4005-8C75-C92C4A130F61}" presName="parentText" presStyleLbl="node1" presStyleIdx="1" presStyleCnt="5">
        <dgm:presLayoutVars>
          <dgm:chMax val="1"/>
          <dgm:bulletEnabled val="1"/>
        </dgm:presLayoutVars>
      </dgm:prSet>
      <dgm:spPr/>
      <dgm:t>
        <a:bodyPr/>
        <a:lstStyle/>
        <a:p>
          <a:endParaRPr lang="en-US"/>
        </a:p>
      </dgm:t>
    </dgm:pt>
    <dgm:pt modelId="{26B1C139-2F83-544A-B5E5-229FFEEA49CA}" type="pres">
      <dgm:prSet presAssocID="{1A22BBCB-B2C0-4005-8C75-C92C4A130F61}" presName="descendantText" presStyleLbl="alignAccFollowNode1" presStyleIdx="1" presStyleCnt="5">
        <dgm:presLayoutVars>
          <dgm:bulletEnabled val="1"/>
        </dgm:presLayoutVars>
      </dgm:prSet>
      <dgm:spPr/>
      <dgm:t>
        <a:bodyPr/>
        <a:lstStyle/>
        <a:p>
          <a:endParaRPr lang="en-US"/>
        </a:p>
      </dgm:t>
    </dgm:pt>
    <dgm:pt modelId="{B44AF331-12D6-8949-B39F-3946D23B0D79}" type="pres">
      <dgm:prSet presAssocID="{26709927-E8DF-46DB-9698-BB84148369B8}" presName="sp" presStyleCnt="0"/>
      <dgm:spPr/>
    </dgm:pt>
    <dgm:pt modelId="{0D90CF3C-3CAE-614C-8544-12495A25CCCF}" type="pres">
      <dgm:prSet presAssocID="{F5EC7141-67AC-4A68-BD14-EEFA12294376}" presName="linNode" presStyleCnt="0"/>
      <dgm:spPr/>
    </dgm:pt>
    <dgm:pt modelId="{93841273-9137-B848-B42B-D886BFEA59B4}" type="pres">
      <dgm:prSet presAssocID="{F5EC7141-67AC-4A68-BD14-EEFA12294376}" presName="parentText" presStyleLbl="node1" presStyleIdx="2" presStyleCnt="5">
        <dgm:presLayoutVars>
          <dgm:chMax val="1"/>
          <dgm:bulletEnabled val="1"/>
        </dgm:presLayoutVars>
      </dgm:prSet>
      <dgm:spPr/>
      <dgm:t>
        <a:bodyPr/>
        <a:lstStyle/>
        <a:p>
          <a:endParaRPr lang="en-US"/>
        </a:p>
      </dgm:t>
    </dgm:pt>
    <dgm:pt modelId="{66FF21E8-2299-164B-8E5A-5A357F98082F}" type="pres">
      <dgm:prSet presAssocID="{F5EC7141-67AC-4A68-BD14-EEFA12294376}" presName="descendantText" presStyleLbl="alignAccFollowNode1" presStyleIdx="2" presStyleCnt="5">
        <dgm:presLayoutVars>
          <dgm:bulletEnabled val="1"/>
        </dgm:presLayoutVars>
      </dgm:prSet>
      <dgm:spPr/>
      <dgm:t>
        <a:bodyPr/>
        <a:lstStyle/>
        <a:p>
          <a:endParaRPr lang="en-US"/>
        </a:p>
      </dgm:t>
    </dgm:pt>
    <dgm:pt modelId="{CEB07606-C799-A345-B03B-D55DF6C2E068}" type="pres">
      <dgm:prSet presAssocID="{19346225-B955-4A4F-9BD8-F90BC27273F2}" presName="sp" presStyleCnt="0"/>
      <dgm:spPr/>
    </dgm:pt>
    <dgm:pt modelId="{379F2726-240C-FD47-AD0D-986EBEAFC0A5}" type="pres">
      <dgm:prSet presAssocID="{7B3CB5E9-0BEE-4C10-BF01-565A8DCDD7AB}" presName="linNode" presStyleCnt="0"/>
      <dgm:spPr/>
    </dgm:pt>
    <dgm:pt modelId="{C693DC35-BAD9-F74B-AE69-C8EFDBF82FA3}" type="pres">
      <dgm:prSet presAssocID="{7B3CB5E9-0BEE-4C10-BF01-565A8DCDD7AB}" presName="parentText" presStyleLbl="node1" presStyleIdx="3" presStyleCnt="5">
        <dgm:presLayoutVars>
          <dgm:chMax val="1"/>
          <dgm:bulletEnabled val="1"/>
        </dgm:presLayoutVars>
      </dgm:prSet>
      <dgm:spPr/>
      <dgm:t>
        <a:bodyPr/>
        <a:lstStyle/>
        <a:p>
          <a:endParaRPr lang="en-US"/>
        </a:p>
      </dgm:t>
    </dgm:pt>
    <dgm:pt modelId="{475AA169-3683-BE48-8311-57C1C7A1BD70}" type="pres">
      <dgm:prSet presAssocID="{7B3CB5E9-0BEE-4C10-BF01-565A8DCDD7AB}" presName="descendantText" presStyleLbl="alignAccFollowNode1" presStyleIdx="3" presStyleCnt="5">
        <dgm:presLayoutVars>
          <dgm:bulletEnabled val="1"/>
        </dgm:presLayoutVars>
      </dgm:prSet>
      <dgm:spPr/>
      <dgm:t>
        <a:bodyPr/>
        <a:lstStyle/>
        <a:p>
          <a:endParaRPr lang="en-US"/>
        </a:p>
      </dgm:t>
    </dgm:pt>
    <dgm:pt modelId="{3AB0EDA5-5AA6-8A4E-BB72-40565E9CE0CD}" type="pres">
      <dgm:prSet presAssocID="{42C1CAC9-E7FD-4EC9-94B7-BEC695DBEE7B}" presName="sp" presStyleCnt="0"/>
      <dgm:spPr/>
    </dgm:pt>
    <dgm:pt modelId="{2AFBE41F-28A3-6840-A7AE-E364F7FA0B57}" type="pres">
      <dgm:prSet presAssocID="{3E3F0936-1202-453B-9031-A15CD1214E6F}" presName="linNode" presStyleCnt="0"/>
      <dgm:spPr/>
    </dgm:pt>
    <dgm:pt modelId="{D011CD74-96A7-1946-BD2F-83DB6EAAD6F2}" type="pres">
      <dgm:prSet presAssocID="{3E3F0936-1202-453B-9031-A15CD1214E6F}" presName="parentText" presStyleLbl="node1" presStyleIdx="4" presStyleCnt="5">
        <dgm:presLayoutVars>
          <dgm:chMax val="1"/>
          <dgm:bulletEnabled val="1"/>
        </dgm:presLayoutVars>
      </dgm:prSet>
      <dgm:spPr/>
      <dgm:t>
        <a:bodyPr/>
        <a:lstStyle/>
        <a:p>
          <a:endParaRPr lang="en-US"/>
        </a:p>
      </dgm:t>
    </dgm:pt>
    <dgm:pt modelId="{03C42673-2E79-004E-B97F-D4B67667BC98}" type="pres">
      <dgm:prSet presAssocID="{3E3F0936-1202-453B-9031-A15CD1214E6F}" presName="descendantText" presStyleLbl="alignAccFollowNode1" presStyleIdx="4" presStyleCnt="5">
        <dgm:presLayoutVars>
          <dgm:bulletEnabled val="1"/>
        </dgm:presLayoutVars>
      </dgm:prSet>
      <dgm:spPr/>
      <dgm:t>
        <a:bodyPr/>
        <a:lstStyle/>
        <a:p>
          <a:endParaRPr lang="en-US"/>
        </a:p>
      </dgm:t>
    </dgm:pt>
  </dgm:ptLst>
  <dgm:cxnLst>
    <dgm:cxn modelId="{2D215FF8-05FD-1943-BA5D-0C7617929446}" type="presOf" srcId="{5E3B3FE8-CCEB-4785-8E27-58377A9C9639}" destId="{66FF21E8-2299-164B-8E5A-5A357F98082F}" srcOrd="0" destOrd="0" presId="urn:microsoft.com/office/officeart/2005/8/layout/vList5"/>
    <dgm:cxn modelId="{CCCA6AB4-AB77-404D-9C7E-10F34786F1F4}" srcId="{1A22BBCB-B2C0-4005-8C75-C92C4A130F61}" destId="{541E07E0-527F-4BF7-BB29-81BB9BA5C746}" srcOrd="0" destOrd="0" parTransId="{B8F802A1-21D7-44FD-A119-55BDB5538EC9}" sibTransId="{66176846-0930-45D1-82E6-D3E36BEAF002}"/>
    <dgm:cxn modelId="{EF438111-4F64-4595-ABE5-A9F5E4FA6214}" srcId="{3E3F0936-1202-453B-9031-A15CD1214E6F}" destId="{E251315E-1DD2-4B5E-BE74-2E7C82C013EF}" srcOrd="0" destOrd="0" parTransId="{F76D115F-9779-4B8A-8C4D-5806DBF2094A}" sibTransId="{6030C557-D62F-419B-A93D-E61D012DFE58}"/>
    <dgm:cxn modelId="{24F09CCE-71F6-3541-9642-6D72A5474A7F}" type="presOf" srcId="{3E4A2E92-05E3-4B5D-8AD4-0ACBD6EB0434}" destId="{475AA169-3683-BE48-8311-57C1C7A1BD70}" srcOrd="0" destOrd="0" presId="urn:microsoft.com/office/officeart/2005/8/layout/vList5"/>
    <dgm:cxn modelId="{B609D98E-96E5-407D-A0C4-1CB9EBEE7EEF}" srcId="{ED46F99B-BB83-4597-8BB5-C350E08A0812}" destId="{3E3F0936-1202-453B-9031-A15CD1214E6F}" srcOrd="4" destOrd="0" parTransId="{8C082016-F519-475D-A411-1DD3544DC699}" sibTransId="{40858A86-C8D2-41DE-A13E-6F075074298C}"/>
    <dgm:cxn modelId="{602CA7CD-E1ED-0446-81B3-5C1399EFCD5A}" type="presOf" srcId="{1A22BBCB-B2C0-4005-8C75-C92C4A130F61}" destId="{406841F4-3F00-0146-8794-C304B0096D37}" srcOrd="0" destOrd="0" presId="urn:microsoft.com/office/officeart/2005/8/layout/vList5"/>
    <dgm:cxn modelId="{A4220278-09E7-754E-AEBC-D9645E3DA422}" type="presOf" srcId="{7B3CB5E9-0BEE-4C10-BF01-565A8DCDD7AB}" destId="{C693DC35-BAD9-F74B-AE69-C8EFDBF82FA3}" srcOrd="0" destOrd="0" presId="urn:microsoft.com/office/officeart/2005/8/layout/vList5"/>
    <dgm:cxn modelId="{0B0CF926-FA04-4937-9069-F0EF14AEFD73}" srcId="{7B3CB5E9-0BEE-4C10-BF01-565A8DCDD7AB}" destId="{3E4A2E92-05E3-4B5D-8AD4-0ACBD6EB0434}" srcOrd="0" destOrd="0" parTransId="{2A7A8218-2EB4-4EA5-8737-C38C5DD97922}" sibTransId="{82BBE4CE-FCA7-4321-A0E4-81F359D3DB28}"/>
    <dgm:cxn modelId="{F76CEA32-BAE3-493D-8A53-159631A47F5C}" srcId="{F5EC7141-67AC-4A68-BD14-EEFA12294376}" destId="{5E3B3FE8-CCEB-4785-8E27-58377A9C9639}" srcOrd="0" destOrd="0" parTransId="{60996292-22B3-4317-9353-3955DCD6A31D}" sibTransId="{E9C1BC7F-90A7-4A5C-BE22-F1F87F8A6B81}"/>
    <dgm:cxn modelId="{703F173E-FA2A-489F-930E-A737A42476A0}" srcId="{ED46F99B-BB83-4597-8BB5-C350E08A0812}" destId="{1A22BBCB-B2C0-4005-8C75-C92C4A130F61}" srcOrd="1" destOrd="0" parTransId="{4D8A08E0-6471-4BBF-A1D1-B063CDE80477}" sibTransId="{26709927-E8DF-46DB-9698-BB84148369B8}"/>
    <dgm:cxn modelId="{94505F55-051D-3A42-B582-0DF0A1870EFD}" type="presOf" srcId="{F7F47253-06A2-403F-98ED-8929A06F2CF4}" destId="{DC1B0347-9205-B644-AC75-F6B4F7F99B33}" srcOrd="0" destOrd="0" presId="urn:microsoft.com/office/officeart/2005/8/layout/vList5"/>
    <dgm:cxn modelId="{E3E22E7C-990C-4056-A702-D859EE979ECB}" srcId="{ED46F99B-BB83-4597-8BB5-C350E08A0812}" destId="{C6ED57B7-BAA8-42A6-8806-000DF3550092}" srcOrd="0" destOrd="0" parTransId="{43B2F84A-C35F-4054-AE37-B60938E7DA5F}" sibTransId="{79D7BA9E-0B47-4F85-9DBB-9A8B32B8C12C}"/>
    <dgm:cxn modelId="{367353A2-AADE-7143-A6F4-57FA17B01C2D}" type="presOf" srcId="{ED46F99B-BB83-4597-8BB5-C350E08A0812}" destId="{4DBAA1BE-43D9-D946-8B42-5166D9196775}" srcOrd="0" destOrd="0" presId="urn:microsoft.com/office/officeart/2005/8/layout/vList5"/>
    <dgm:cxn modelId="{D903A3E8-0DFB-4466-846F-7F31F49E04C3}" srcId="{ED46F99B-BB83-4597-8BB5-C350E08A0812}" destId="{F5EC7141-67AC-4A68-BD14-EEFA12294376}" srcOrd="2" destOrd="0" parTransId="{2C37998F-987B-409B-9024-8212E9E097A4}" sibTransId="{19346225-B955-4A4F-9BD8-F90BC27273F2}"/>
    <dgm:cxn modelId="{7A8CED3F-B5FE-874B-B962-5C081B111CAA}" type="presOf" srcId="{541E07E0-527F-4BF7-BB29-81BB9BA5C746}" destId="{26B1C139-2F83-544A-B5E5-229FFEEA49CA}" srcOrd="0" destOrd="0" presId="urn:microsoft.com/office/officeart/2005/8/layout/vList5"/>
    <dgm:cxn modelId="{193B7AC8-DC92-CB4E-A83B-AE00CA4EE027}" type="presOf" srcId="{C6ED57B7-BAA8-42A6-8806-000DF3550092}" destId="{BC50E957-9A82-294D-8B2C-C7EC2BEAE88D}" srcOrd="0" destOrd="0" presId="urn:microsoft.com/office/officeart/2005/8/layout/vList5"/>
    <dgm:cxn modelId="{0E11C705-CE29-3748-AAE0-E07FE4DB8F51}" type="presOf" srcId="{F5EC7141-67AC-4A68-BD14-EEFA12294376}" destId="{93841273-9137-B848-B42B-D886BFEA59B4}" srcOrd="0" destOrd="0" presId="urn:microsoft.com/office/officeart/2005/8/layout/vList5"/>
    <dgm:cxn modelId="{761DC917-436E-EA43-8BD7-2DFEFE72F98A}" type="presOf" srcId="{3E3F0936-1202-453B-9031-A15CD1214E6F}" destId="{D011CD74-96A7-1946-BD2F-83DB6EAAD6F2}" srcOrd="0" destOrd="0" presId="urn:microsoft.com/office/officeart/2005/8/layout/vList5"/>
    <dgm:cxn modelId="{A4A4F065-4D83-3446-829D-C0A40F93970A}" type="presOf" srcId="{E251315E-1DD2-4B5E-BE74-2E7C82C013EF}" destId="{03C42673-2E79-004E-B97F-D4B67667BC98}" srcOrd="0" destOrd="0" presId="urn:microsoft.com/office/officeart/2005/8/layout/vList5"/>
    <dgm:cxn modelId="{D17DE754-8FE6-44D7-8F82-3AA5738FEA18}" srcId="{C6ED57B7-BAA8-42A6-8806-000DF3550092}" destId="{F7F47253-06A2-403F-98ED-8929A06F2CF4}" srcOrd="0" destOrd="0" parTransId="{3ADC8245-D9CB-49F7-9187-BAA4658371F7}" sibTransId="{6470734C-2F6B-4F18-BEE0-73A0B94BA81B}"/>
    <dgm:cxn modelId="{09519F16-D4F5-490E-9575-ED83B4BDA238}" srcId="{ED46F99B-BB83-4597-8BB5-C350E08A0812}" destId="{7B3CB5E9-0BEE-4C10-BF01-565A8DCDD7AB}" srcOrd="3" destOrd="0" parTransId="{741B20BB-BBFD-471C-A959-31B4024983EE}" sibTransId="{42C1CAC9-E7FD-4EC9-94B7-BEC695DBEE7B}"/>
    <dgm:cxn modelId="{EEB4B80A-934A-1A4C-8874-25B28E87A1F6}" type="presParOf" srcId="{4DBAA1BE-43D9-D946-8B42-5166D9196775}" destId="{AC5750FC-5E9F-4640-808C-5CE547104FCC}" srcOrd="0" destOrd="0" presId="urn:microsoft.com/office/officeart/2005/8/layout/vList5"/>
    <dgm:cxn modelId="{73D5823D-EFC4-8340-AE1F-DF4A1F694823}" type="presParOf" srcId="{AC5750FC-5E9F-4640-808C-5CE547104FCC}" destId="{BC50E957-9A82-294D-8B2C-C7EC2BEAE88D}" srcOrd="0" destOrd="0" presId="urn:microsoft.com/office/officeart/2005/8/layout/vList5"/>
    <dgm:cxn modelId="{C58BEEC5-4836-814B-A552-1DC1779B3416}" type="presParOf" srcId="{AC5750FC-5E9F-4640-808C-5CE547104FCC}" destId="{DC1B0347-9205-B644-AC75-F6B4F7F99B33}" srcOrd="1" destOrd="0" presId="urn:microsoft.com/office/officeart/2005/8/layout/vList5"/>
    <dgm:cxn modelId="{AC1D865C-49E8-6542-A1E1-27EABB0A4884}" type="presParOf" srcId="{4DBAA1BE-43D9-D946-8B42-5166D9196775}" destId="{1019F245-0193-F24D-A4C8-934AFBEE8E27}" srcOrd="1" destOrd="0" presId="urn:microsoft.com/office/officeart/2005/8/layout/vList5"/>
    <dgm:cxn modelId="{96299038-0931-1145-9097-E4D540C19349}" type="presParOf" srcId="{4DBAA1BE-43D9-D946-8B42-5166D9196775}" destId="{E9CE74BC-8C8D-6446-B64A-384A2CC2A201}" srcOrd="2" destOrd="0" presId="urn:microsoft.com/office/officeart/2005/8/layout/vList5"/>
    <dgm:cxn modelId="{F9C0B0F2-9F8D-EF43-BCCC-4B9B91C70FDB}" type="presParOf" srcId="{E9CE74BC-8C8D-6446-B64A-384A2CC2A201}" destId="{406841F4-3F00-0146-8794-C304B0096D37}" srcOrd="0" destOrd="0" presId="urn:microsoft.com/office/officeart/2005/8/layout/vList5"/>
    <dgm:cxn modelId="{D31B7339-FBEC-4A4D-AE38-C5913891EE0D}" type="presParOf" srcId="{E9CE74BC-8C8D-6446-B64A-384A2CC2A201}" destId="{26B1C139-2F83-544A-B5E5-229FFEEA49CA}" srcOrd="1" destOrd="0" presId="urn:microsoft.com/office/officeart/2005/8/layout/vList5"/>
    <dgm:cxn modelId="{8A632CF4-D83A-7D4C-9E58-98D17F2E7C07}" type="presParOf" srcId="{4DBAA1BE-43D9-D946-8B42-5166D9196775}" destId="{B44AF331-12D6-8949-B39F-3946D23B0D79}" srcOrd="3" destOrd="0" presId="urn:microsoft.com/office/officeart/2005/8/layout/vList5"/>
    <dgm:cxn modelId="{DE57D34D-9E35-6B44-ABE5-03618FC23E05}" type="presParOf" srcId="{4DBAA1BE-43D9-D946-8B42-5166D9196775}" destId="{0D90CF3C-3CAE-614C-8544-12495A25CCCF}" srcOrd="4" destOrd="0" presId="urn:microsoft.com/office/officeart/2005/8/layout/vList5"/>
    <dgm:cxn modelId="{AEACA0AF-B1DA-724F-B314-13734E27779C}" type="presParOf" srcId="{0D90CF3C-3CAE-614C-8544-12495A25CCCF}" destId="{93841273-9137-B848-B42B-D886BFEA59B4}" srcOrd="0" destOrd="0" presId="urn:microsoft.com/office/officeart/2005/8/layout/vList5"/>
    <dgm:cxn modelId="{F0CF8E30-A444-5546-A05E-EF8ED85BF493}" type="presParOf" srcId="{0D90CF3C-3CAE-614C-8544-12495A25CCCF}" destId="{66FF21E8-2299-164B-8E5A-5A357F98082F}" srcOrd="1" destOrd="0" presId="urn:microsoft.com/office/officeart/2005/8/layout/vList5"/>
    <dgm:cxn modelId="{DD3BAC48-5EA3-2A4D-A1FF-89447581B837}" type="presParOf" srcId="{4DBAA1BE-43D9-D946-8B42-5166D9196775}" destId="{CEB07606-C799-A345-B03B-D55DF6C2E068}" srcOrd="5" destOrd="0" presId="urn:microsoft.com/office/officeart/2005/8/layout/vList5"/>
    <dgm:cxn modelId="{E3D887CF-520E-364E-9833-F4F1956FEAA4}" type="presParOf" srcId="{4DBAA1BE-43D9-D946-8B42-5166D9196775}" destId="{379F2726-240C-FD47-AD0D-986EBEAFC0A5}" srcOrd="6" destOrd="0" presId="urn:microsoft.com/office/officeart/2005/8/layout/vList5"/>
    <dgm:cxn modelId="{21B93BF6-7060-F648-A0DA-F24B08DD9025}" type="presParOf" srcId="{379F2726-240C-FD47-AD0D-986EBEAFC0A5}" destId="{C693DC35-BAD9-F74B-AE69-C8EFDBF82FA3}" srcOrd="0" destOrd="0" presId="urn:microsoft.com/office/officeart/2005/8/layout/vList5"/>
    <dgm:cxn modelId="{7721D5FA-7DF6-0747-A159-0518C40F9E59}" type="presParOf" srcId="{379F2726-240C-FD47-AD0D-986EBEAFC0A5}" destId="{475AA169-3683-BE48-8311-57C1C7A1BD70}" srcOrd="1" destOrd="0" presId="urn:microsoft.com/office/officeart/2005/8/layout/vList5"/>
    <dgm:cxn modelId="{BD62CA8D-975B-704F-A393-143C9441AB9C}" type="presParOf" srcId="{4DBAA1BE-43D9-D946-8B42-5166D9196775}" destId="{3AB0EDA5-5AA6-8A4E-BB72-40565E9CE0CD}" srcOrd="7" destOrd="0" presId="urn:microsoft.com/office/officeart/2005/8/layout/vList5"/>
    <dgm:cxn modelId="{244DE425-E33F-2A49-84C5-6696C08F161A}" type="presParOf" srcId="{4DBAA1BE-43D9-D946-8B42-5166D9196775}" destId="{2AFBE41F-28A3-6840-A7AE-E364F7FA0B57}" srcOrd="8" destOrd="0" presId="urn:microsoft.com/office/officeart/2005/8/layout/vList5"/>
    <dgm:cxn modelId="{B4DDA527-E5F2-A246-82F9-F62F2CCBEB25}" type="presParOf" srcId="{2AFBE41F-28A3-6840-A7AE-E364F7FA0B57}" destId="{D011CD74-96A7-1946-BD2F-83DB6EAAD6F2}" srcOrd="0" destOrd="0" presId="urn:microsoft.com/office/officeart/2005/8/layout/vList5"/>
    <dgm:cxn modelId="{A3B81276-450D-9B47-8635-B0F478D6BC08}" type="presParOf" srcId="{2AFBE41F-28A3-6840-A7AE-E364F7FA0B57}" destId="{03C42673-2E79-004E-B97F-D4B67667BC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2A94E-E58C-472D-A12F-2E826E4E1853}" type="doc">
      <dgm:prSet loTypeId="urn:microsoft.com/office/officeart/2005/8/layout/pList2" loCatId="list" qsTypeId="urn:microsoft.com/office/officeart/2005/8/quickstyle/simple1" qsCatId="simple" csTypeId="urn:microsoft.com/office/officeart/2005/8/colors/accent1_2" csCatId="accent1" phldr="1"/>
      <dgm:spPr/>
    </dgm:pt>
    <dgm:pt modelId="{AEC7FBA8-2FC2-4978-AF9F-46B2429FC18E}">
      <dgm:prSet phldrT="[Text]"/>
      <dgm:spPr/>
      <dgm:t>
        <a:bodyPr/>
        <a:lstStyle/>
        <a:p>
          <a:r>
            <a:rPr lang="en-US" dirty="0"/>
            <a:t>Bacteria, not humans, become antibiotic resistant</a:t>
          </a:r>
        </a:p>
      </dgm:t>
    </dgm:pt>
    <dgm:pt modelId="{8EDCB9DD-04AF-4781-B90F-7D0D152C51F3}" type="parTrans" cxnId="{87E97AD1-C165-4FB9-86A7-524BC93BEC3D}">
      <dgm:prSet/>
      <dgm:spPr/>
      <dgm:t>
        <a:bodyPr/>
        <a:lstStyle/>
        <a:p>
          <a:endParaRPr lang="en-US"/>
        </a:p>
      </dgm:t>
    </dgm:pt>
    <dgm:pt modelId="{27A63706-ADE0-4783-B4AA-39E65D399751}" type="sibTrans" cxnId="{87E97AD1-C165-4FB9-86A7-524BC93BEC3D}">
      <dgm:prSet/>
      <dgm:spPr/>
      <dgm:t>
        <a:bodyPr/>
        <a:lstStyle/>
        <a:p>
          <a:endParaRPr lang="en-US"/>
        </a:p>
      </dgm:t>
    </dgm:pt>
    <dgm:pt modelId="{C1A9EE6B-3684-4544-8617-E6C6ED774DD7}">
      <dgm:prSet phldrT="[Text]"/>
      <dgm:spPr/>
      <dgm:t>
        <a:bodyPr/>
        <a:lstStyle/>
        <a:p>
          <a:r>
            <a:rPr lang="en-US" dirty="0"/>
            <a:t>Resistant bacteria can spread like other microbes </a:t>
          </a:r>
        </a:p>
        <a:p>
          <a:r>
            <a:rPr lang="en-US" dirty="0"/>
            <a:t>e.g. by shaking hands </a:t>
          </a:r>
        </a:p>
      </dgm:t>
    </dgm:pt>
    <dgm:pt modelId="{DFF6B9A5-0131-4724-B398-4997ADB77694}" type="parTrans" cxnId="{D6023C07-9EE6-4DBD-A7FC-506BDBCB546A}">
      <dgm:prSet/>
      <dgm:spPr/>
      <dgm:t>
        <a:bodyPr/>
        <a:lstStyle/>
        <a:p>
          <a:endParaRPr lang="en-US"/>
        </a:p>
      </dgm:t>
    </dgm:pt>
    <dgm:pt modelId="{F69A572C-C6B2-4281-97E3-84C92ACDB2C3}" type="sibTrans" cxnId="{D6023C07-9EE6-4DBD-A7FC-506BDBCB546A}">
      <dgm:prSet/>
      <dgm:spPr/>
      <dgm:t>
        <a:bodyPr/>
        <a:lstStyle/>
        <a:p>
          <a:endParaRPr lang="en-US"/>
        </a:p>
      </dgm:t>
    </dgm:pt>
    <dgm:pt modelId="{907DECC5-442F-44F0-B547-359BDD40D81F}">
      <dgm:prSet phldrT="[Text]"/>
      <dgm:spPr/>
      <dgm:t>
        <a:bodyPr/>
        <a:lstStyle/>
        <a:p>
          <a:r>
            <a:rPr lang="en-US" dirty="0"/>
            <a:t>Resistant bacteria can be carried by anyone – healthy or ill</a:t>
          </a:r>
        </a:p>
      </dgm:t>
    </dgm:pt>
    <dgm:pt modelId="{5F5D6B5E-7C49-4D77-8E95-09E78F5C59E8}" type="parTrans" cxnId="{274ED58B-F4C3-450F-9A06-DD4B3988E866}">
      <dgm:prSet/>
      <dgm:spPr/>
      <dgm:t>
        <a:bodyPr/>
        <a:lstStyle/>
        <a:p>
          <a:endParaRPr lang="en-US"/>
        </a:p>
      </dgm:t>
    </dgm:pt>
    <dgm:pt modelId="{7C727B92-D79B-40F2-8DF6-89A31DC149DC}" type="sibTrans" cxnId="{274ED58B-F4C3-450F-9A06-DD4B3988E866}">
      <dgm:prSet/>
      <dgm:spPr/>
      <dgm:t>
        <a:bodyPr/>
        <a:lstStyle/>
        <a:p>
          <a:endParaRPr lang="en-US"/>
        </a:p>
      </dgm:t>
    </dgm:pt>
    <dgm:pt modelId="{0AEEC5B2-DB46-4089-B763-385259E13CFA}">
      <dgm:prSet phldrT="[Text]"/>
      <dgm:spPr/>
      <dgm:t>
        <a:bodyPr/>
        <a:lstStyle/>
        <a:p>
          <a:r>
            <a:rPr lang="en-US" dirty="0"/>
            <a:t>The use of antibiotics in animals and agriculture contributes to the problem but to a lesser extent</a:t>
          </a:r>
        </a:p>
      </dgm:t>
    </dgm:pt>
    <dgm:pt modelId="{AA33E798-81C0-43AD-8948-43ABF1E9F4FF}" type="parTrans" cxnId="{C20EF50E-CD79-4C05-A855-5B5B97AA2833}">
      <dgm:prSet/>
      <dgm:spPr/>
      <dgm:t>
        <a:bodyPr/>
        <a:lstStyle/>
        <a:p>
          <a:endParaRPr lang="en-US"/>
        </a:p>
      </dgm:t>
    </dgm:pt>
    <dgm:pt modelId="{9BD2B0C7-C2A2-4C06-8D58-80F18917C703}" type="sibTrans" cxnId="{C20EF50E-CD79-4C05-A855-5B5B97AA2833}">
      <dgm:prSet/>
      <dgm:spPr/>
      <dgm:t>
        <a:bodyPr/>
        <a:lstStyle/>
        <a:p>
          <a:endParaRPr lang="en-US"/>
        </a:p>
      </dgm:t>
    </dgm:pt>
    <dgm:pt modelId="{33072F64-2CC8-4C97-B7DD-42B6A567BEC2}">
      <dgm:prSet phldrT="[Text]"/>
      <dgm:spPr/>
      <dgm:t>
        <a:bodyPr/>
        <a:lstStyle/>
        <a:p>
          <a:r>
            <a:rPr lang="en-AU"/>
            <a:t>The more often or the longer a person takes antibiotics, the more likely they are to carry antibiotic resistant bacteria in their body</a:t>
          </a:r>
          <a:endParaRPr lang="en-US" dirty="0"/>
        </a:p>
      </dgm:t>
    </dgm:pt>
    <dgm:pt modelId="{D66D1120-7411-4698-84B2-50F1019ABC0F}" type="parTrans" cxnId="{E761B285-0C1E-48AE-95E0-35D90AE979AF}">
      <dgm:prSet/>
      <dgm:spPr/>
      <dgm:t>
        <a:bodyPr/>
        <a:lstStyle/>
        <a:p>
          <a:endParaRPr lang="en-US"/>
        </a:p>
      </dgm:t>
    </dgm:pt>
    <dgm:pt modelId="{8C5933E8-9EA2-4FB2-898C-2AD9D3AF0E02}" type="sibTrans" cxnId="{E761B285-0C1E-48AE-95E0-35D90AE979AF}">
      <dgm:prSet/>
      <dgm:spPr/>
      <dgm:t>
        <a:bodyPr/>
        <a:lstStyle/>
        <a:p>
          <a:endParaRPr lang="en-US"/>
        </a:p>
      </dgm:t>
    </dgm:pt>
    <dgm:pt modelId="{6C4D2902-AF5B-43BF-BEF3-C7AE325DDBE1}" type="pres">
      <dgm:prSet presAssocID="{32C2A94E-E58C-472D-A12F-2E826E4E1853}" presName="Name0" presStyleCnt="0">
        <dgm:presLayoutVars>
          <dgm:dir/>
          <dgm:resizeHandles val="exact"/>
        </dgm:presLayoutVars>
      </dgm:prSet>
      <dgm:spPr/>
    </dgm:pt>
    <dgm:pt modelId="{D61EBF45-FB75-437D-A477-F15CFA5E27F9}" type="pres">
      <dgm:prSet presAssocID="{32C2A94E-E58C-472D-A12F-2E826E4E1853}" presName="bkgdShp" presStyleLbl="alignAccFollowNode1" presStyleIdx="0" presStyleCnt="1"/>
      <dgm:spPr/>
    </dgm:pt>
    <dgm:pt modelId="{2B2E4868-2C42-4A3A-908F-284984EA9D8F}" type="pres">
      <dgm:prSet presAssocID="{32C2A94E-E58C-472D-A12F-2E826E4E1853}" presName="linComp" presStyleCnt="0"/>
      <dgm:spPr/>
    </dgm:pt>
    <dgm:pt modelId="{8CBDB1E2-C4CE-445A-9EE9-C64C0D18FA38}" type="pres">
      <dgm:prSet presAssocID="{AEC7FBA8-2FC2-4978-AF9F-46B2429FC18E}" presName="compNode" presStyleCnt="0"/>
      <dgm:spPr/>
    </dgm:pt>
    <dgm:pt modelId="{D2335358-B2F3-4405-88CB-0ED5BA378D04}" type="pres">
      <dgm:prSet presAssocID="{AEC7FBA8-2FC2-4978-AF9F-46B2429FC18E}" presName="node" presStyleLbl="node1" presStyleIdx="0" presStyleCnt="5">
        <dgm:presLayoutVars>
          <dgm:bulletEnabled val="1"/>
        </dgm:presLayoutVars>
      </dgm:prSet>
      <dgm:spPr/>
      <dgm:t>
        <a:bodyPr/>
        <a:lstStyle/>
        <a:p>
          <a:endParaRPr lang="en-US"/>
        </a:p>
      </dgm:t>
    </dgm:pt>
    <dgm:pt modelId="{13136D79-BB57-41CE-AC52-B1A92C5FEAA8}" type="pres">
      <dgm:prSet presAssocID="{AEC7FBA8-2FC2-4978-AF9F-46B2429FC18E}" presName="invisiNode" presStyleLbl="node1" presStyleIdx="0" presStyleCnt="5"/>
      <dgm:spPr/>
    </dgm:pt>
    <dgm:pt modelId="{DC6DFED0-5BDA-47EC-B3B5-1F5082968E28}" type="pres">
      <dgm:prSet presAssocID="{AEC7FBA8-2FC2-4978-AF9F-46B2429FC18E}" presName="imagNode" presStyleLbl="fgImgPlace1" presStyleIdx="0" presStyleCnt="5"/>
      <dgm:spPr>
        <a:blipFill rotWithShape="1">
          <a:blip xmlns:r="http://schemas.openxmlformats.org/officeDocument/2006/relationships" r:embed="rId1"/>
          <a:stretch>
            <a:fillRect/>
          </a:stretch>
        </a:blipFill>
      </dgm:spPr>
    </dgm:pt>
    <dgm:pt modelId="{7D861B04-4157-45B3-ACCE-C4D2400F1BDE}" type="pres">
      <dgm:prSet presAssocID="{27A63706-ADE0-4783-B4AA-39E65D399751}" presName="sibTrans" presStyleLbl="sibTrans2D1" presStyleIdx="0" presStyleCnt="0"/>
      <dgm:spPr/>
      <dgm:t>
        <a:bodyPr/>
        <a:lstStyle/>
        <a:p>
          <a:endParaRPr lang="en-US"/>
        </a:p>
      </dgm:t>
    </dgm:pt>
    <dgm:pt modelId="{A3830BE5-0678-45AB-B0E7-13AE6275EA4E}" type="pres">
      <dgm:prSet presAssocID="{C1A9EE6B-3684-4544-8617-E6C6ED774DD7}" presName="compNode" presStyleCnt="0"/>
      <dgm:spPr/>
    </dgm:pt>
    <dgm:pt modelId="{880BDB40-C451-46B1-93E3-69A6123A4717}" type="pres">
      <dgm:prSet presAssocID="{C1A9EE6B-3684-4544-8617-E6C6ED774DD7}" presName="node" presStyleLbl="node1" presStyleIdx="1" presStyleCnt="5">
        <dgm:presLayoutVars>
          <dgm:bulletEnabled val="1"/>
        </dgm:presLayoutVars>
      </dgm:prSet>
      <dgm:spPr/>
      <dgm:t>
        <a:bodyPr/>
        <a:lstStyle/>
        <a:p>
          <a:endParaRPr lang="en-US"/>
        </a:p>
      </dgm:t>
    </dgm:pt>
    <dgm:pt modelId="{DAD8C46E-C820-40DA-B0F8-700DF9704B7C}" type="pres">
      <dgm:prSet presAssocID="{C1A9EE6B-3684-4544-8617-E6C6ED774DD7}" presName="invisiNode" presStyleLbl="node1" presStyleIdx="1" presStyleCnt="5"/>
      <dgm:spPr/>
    </dgm:pt>
    <dgm:pt modelId="{022E0563-DA46-47A0-816B-6CC09C282384}" type="pres">
      <dgm:prSet presAssocID="{C1A9EE6B-3684-4544-8617-E6C6ED774DD7}" presName="imagNode" presStyleLbl="fgImgPlace1" presStyleIdx="1" presStyleCnt="5"/>
      <dgm:spPr>
        <a:blipFill rotWithShape="1">
          <a:blip xmlns:r="http://schemas.openxmlformats.org/officeDocument/2006/relationships" r:embed="rId2"/>
          <a:stretch>
            <a:fillRect/>
          </a:stretch>
        </a:blipFill>
      </dgm:spPr>
    </dgm:pt>
    <dgm:pt modelId="{67F35172-C5F6-431C-9504-48D342EEF5F0}" type="pres">
      <dgm:prSet presAssocID="{F69A572C-C6B2-4281-97E3-84C92ACDB2C3}" presName="sibTrans" presStyleLbl="sibTrans2D1" presStyleIdx="0" presStyleCnt="0"/>
      <dgm:spPr/>
      <dgm:t>
        <a:bodyPr/>
        <a:lstStyle/>
        <a:p>
          <a:endParaRPr lang="en-US"/>
        </a:p>
      </dgm:t>
    </dgm:pt>
    <dgm:pt modelId="{BA27D91C-9E5B-47E3-A99C-0099A01C1441}" type="pres">
      <dgm:prSet presAssocID="{907DECC5-442F-44F0-B547-359BDD40D81F}" presName="compNode" presStyleCnt="0"/>
      <dgm:spPr/>
    </dgm:pt>
    <dgm:pt modelId="{0AB8C757-8FA3-45B5-B7D2-A0AE0098080F}" type="pres">
      <dgm:prSet presAssocID="{907DECC5-442F-44F0-B547-359BDD40D81F}" presName="node" presStyleLbl="node1" presStyleIdx="2" presStyleCnt="5">
        <dgm:presLayoutVars>
          <dgm:bulletEnabled val="1"/>
        </dgm:presLayoutVars>
      </dgm:prSet>
      <dgm:spPr/>
      <dgm:t>
        <a:bodyPr/>
        <a:lstStyle/>
        <a:p>
          <a:endParaRPr lang="en-US"/>
        </a:p>
      </dgm:t>
    </dgm:pt>
    <dgm:pt modelId="{2A7C52DC-38DC-470B-B9AC-DC5C5B11B4D8}" type="pres">
      <dgm:prSet presAssocID="{907DECC5-442F-44F0-B547-359BDD40D81F}" presName="invisiNode" presStyleLbl="node1" presStyleIdx="2" presStyleCnt="5"/>
      <dgm:spPr/>
    </dgm:pt>
    <dgm:pt modelId="{14B62D0A-BB2E-49B9-84F5-9D2A8E123D56}" type="pres">
      <dgm:prSet presAssocID="{907DECC5-442F-44F0-B547-359BDD40D81F}" presName="imagNode" presStyleLbl="fgImgPlace1" presStyleIdx="2" presStyleCnt="5"/>
      <dgm:spPr>
        <a:blipFill rotWithShape="1">
          <a:blip xmlns:r="http://schemas.openxmlformats.org/officeDocument/2006/relationships" r:embed="rId3"/>
          <a:stretch>
            <a:fillRect/>
          </a:stretch>
        </a:blipFill>
      </dgm:spPr>
    </dgm:pt>
    <dgm:pt modelId="{1313E3D3-95C9-4C0D-B43C-02489289F5FD}" type="pres">
      <dgm:prSet presAssocID="{7C727B92-D79B-40F2-8DF6-89A31DC149DC}" presName="sibTrans" presStyleLbl="sibTrans2D1" presStyleIdx="0" presStyleCnt="0"/>
      <dgm:spPr/>
      <dgm:t>
        <a:bodyPr/>
        <a:lstStyle/>
        <a:p>
          <a:endParaRPr lang="en-US"/>
        </a:p>
      </dgm:t>
    </dgm:pt>
    <dgm:pt modelId="{5FF52D28-4A33-45E2-832D-0F01B57B4AD9}" type="pres">
      <dgm:prSet presAssocID="{0AEEC5B2-DB46-4089-B763-385259E13CFA}" presName="compNode" presStyleCnt="0"/>
      <dgm:spPr/>
    </dgm:pt>
    <dgm:pt modelId="{8DBF4C0E-2546-46CC-8EA1-9DF2E57293EF}" type="pres">
      <dgm:prSet presAssocID="{0AEEC5B2-DB46-4089-B763-385259E13CFA}" presName="node" presStyleLbl="node1" presStyleIdx="3" presStyleCnt="5">
        <dgm:presLayoutVars>
          <dgm:bulletEnabled val="1"/>
        </dgm:presLayoutVars>
      </dgm:prSet>
      <dgm:spPr/>
      <dgm:t>
        <a:bodyPr/>
        <a:lstStyle/>
        <a:p>
          <a:endParaRPr lang="en-US"/>
        </a:p>
      </dgm:t>
    </dgm:pt>
    <dgm:pt modelId="{2BA614F4-6B62-4AF1-9EE2-98F5EBB730E5}" type="pres">
      <dgm:prSet presAssocID="{0AEEC5B2-DB46-4089-B763-385259E13CFA}" presName="invisiNode" presStyleLbl="node1" presStyleIdx="3" presStyleCnt="5"/>
      <dgm:spPr/>
    </dgm:pt>
    <dgm:pt modelId="{0DBD3428-08D4-4791-A212-70E6F281865B}" type="pres">
      <dgm:prSet presAssocID="{0AEEC5B2-DB46-4089-B763-385259E13CFA}" presName="imagNode" presStyleLbl="fgImgPlace1" presStyleIdx="3" presStyleCnt="5"/>
      <dgm:spPr>
        <a:blipFill rotWithShape="1">
          <a:blip xmlns:r="http://schemas.openxmlformats.org/officeDocument/2006/relationships" r:embed="rId4"/>
          <a:stretch>
            <a:fillRect/>
          </a:stretch>
        </a:blipFill>
      </dgm:spPr>
    </dgm:pt>
    <dgm:pt modelId="{8A3BA814-EC34-473D-9FD2-86945AC7C6CA}" type="pres">
      <dgm:prSet presAssocID="{9BD2B0C7-C2A2-4C06-8D58-80F18917C703}" presName="sibTrans" presStyleLbl="sibTrans2D1" presStyleIdx="0" presStyleCnt="0"/>
      <dgm:spPr/>
      <dgm:t>
        <a:bodyPr/>
        <a:lstStyle/>
        <a:p>
          <a:endParaRPr lang="en-US"/>
        </a:p>
      </dgm:t>
    </dgm:pt>
    <dgm:pt modelId="{C2D7F551-B71B-4348-AFAF-D7F0F4EC7136}" type="pres">
      <dgm:prSet presAssocID="{33072F64-2CC8-4C97-B7DD-42B6A567BEC2}" presName="compNode" presStyleCnt="0"/>
      <dgm:spPr/>
    </dgm:pt>
    <dgm:pt modelId="{9BBEBF00-29FA-4412-8960-B39DC0A50ACE}" type="pres">
      <dgm:prSet presAssocID="{33072F64-2CC8-4C97-B7DD-42B6A567BEC2}" presName="node" presStyleLbl="node1" presStyleIdx="4" presStyleCnt="5">
        <dgm:presLayoutVars>
          <dgm:bulletEnabled val="1"/>
        </dgm:presLayoutVars>
      </dgm:prSet>
      <dgm:spPr/>
      <dgm:t>
        <a:bodyPr/>
        <a:lstStyle/>
        <a:p>
          <a:endParaRPr lang="en-US"/>
        </a:p>
      </dgm:t>
    </dgm:pt>
    <dgm:pt modelId="{D5443FAA-1939-4E1B-B22D-BA0882A649CD}" type="pres">
      <dgm:prSet presAssocID="{33072F64-2CC8-4C97-B7DD-42B6A567BEC2}" presName="invisiNode" presStyleLbl="node1" presStyleIdx="4" presStyleCnt="5"/>
      <dgm:spPr/>
    </dgm:pt>
    <dgm:pt modelId="{E8F82C35-5BBE-4429-83D2-46957349EB34}" type="pres">
      <dgm:prSet presAssocID="{33072F64-2CC8-4C97-B7DD-42B6A567BEC2}" presName="imagNode" presStyleLbl="fgImgPlace1" presStyleIdx="4" presStyleCnt="5"/>
      <dgm:spPr>
        <a:blipFill rotWithShape="1">
          <a:blip xmlns:r="http://schemas.openxmlformats.org/officeDocument/2006/relationships" r:embed="rId5"/>
          <a:stretch>
            <a:fillRect/>
          </a:stretch>
        </a:blipFill>
      </dgm:spPr>
    </dgm:pt>
  </dgm:ptLst>
  <dgm:cxnLst>
    <dgm:cxn modelId="{9581286F-73EE-4971-A2BD-FF7CD254C8C8}" type="presOf" srcId="{27A63706-ADE0-4783-B4AA-39E65D399751}" destId="{7D861B04-4157-45B3-ACCE-C4D2400F1BDE}" srcOrd="0" destOrd="0" presId="urn:microsoft.com/office/officeart/2005/8/layout/pList2"/>
    <dgm:cxn modelId="{A8F935C8-02B3-4E2D-A476-5E3A769FBE5B}" type="presOf" srcId="{C1A9EE6B-3684-4544-8617-E6C6ED774DD7}" destId="{880BDB40-C451-46B1-93E3-69A6123A4717}" srcOrd="0" destOrd="0" presId="urn:microsoft.com/office/officeart/2005/8/layout/pList2"/>
    <dgm:cxn modelId="{C20EF50E-CD79-4C05-A855-5B5B97AA2833}" srcId="{32C2A94E-E58C-472D-A12F-2E826E4E1853}" destId="{0AEEC5B2-DB46-4089-B763-385259E13CFA}" srcOrd="3" destOrd="0" parTransId="{AA33E798-81C0-43AD-8948-43ABF1E9F4FF}" sibTransId="{9BD2B0C7-C2A2-4C06-8D58-80F18917C703}"/>
    <dgm:cxn modelId="{ADCFEDB1-8406-4934-9806-3858197CFAA0}" type="presOf" srcId="{F69A572C-C6B2-4281-97E3-84C92ACDB2C3}" destId="{67F35172-C5F6-431C-9504-48D342EEF5F0}" srcOrd="0" destOrd="0" presId="urn:microsoft.com/office/officeart/2005/8/layout/pList2"/>
    <dgm:cxn modelId="{C9F3F714-91E9-4729-AEF4-65D6EB775EC1}" type="presOf" srcId="{907DECC5-442F-44F0-B547-359BDD40D81F}" destId="{0AB8C757-8FA3-45B5-B7D2-A0AE0098080F}" srcOrd="0" destOrd="0" presId="urn:microsoft.com/office/officeart/2005/8/layout/pList2"/>
    <dgm:cxn modelId="{274ED58B-F4C3-450F-9A06-DD4B3988E866}" srcId="{32C2A94E-E58C-472D-A12F-2E826E4E1853}" destId="{907DECC5-442F-44F0-B547-359BDD40D81F}" srcOrd="2" destOrd="0" parTransId="{5F5D6B5E-7C49-4D77-8E95-09E78F5C59E8}" sibTransId="{7C727B92-D79B-40F2-8DF6-89A31DC149DC}"/>
    <dgm:cxn modelId="{2BE0B07D-65B5-4379-A3A2-0628091D343B}" type="presOf" srcId="{33072F64-2CC8-4C97-B7DD-42B6A567BEC2}" destId="{9BBEBF00-29FA-4412-8960-B39DC0A50ACE}" srcOrd="0" destOrd="0" presId="urn:microsoft.com/office/officeart/2005/8/layout/pList2"/>
    <dgm:cxn modelId="{8402B946-6547-42E0-A90A-258A99D72166}" type="presOf" srcId="{32C2A94E-E58C-472D-A12F-2E826E4E1853}" destId="{6C4D2902-AF5B-43BF-BEF3-C7AE325DDBE1}" srcOrd="0" destOrd="0" presId="urn:microsoft.com/office/officeart/2005/8/layout/pList2"/>
    <dgm:cxn modelId="{87E97AD1-C165-4FB9-86A7-524BC93BEC3D}" srcId="{32C2A94E-E58C-472D-A12F-2E826E4E1853}" destId="{AEC7FBA8-2FC2-4978-AF9F-46B2429FC18E}" srcOrd="0" destOrd="0" parTransId="{8EDCB9DD-04AF-4781-B90F-7D0D152C51F3}" sibTransId="{27A63706-ADE0-4783-B4AA-39E65D399751}"/>
    <dgm:cxn modelId="{D6023C07-9EE6-4DBD-A7FC-506BDBCB546A}" srcId="{32C2A94E-E58C-472D-A12F-2E826E4E1853}" destId="{C1A9EE6B-3684-4544-8617-E6C6ED774DD7}" srcOrd="1" destOrd="0" parTransId="{DFF6B9A5-0131-4724-B398-4997ADB77694}" sibTransId="{F69A572C-C6B2-4281-97E3-84C92ACDB2C3}"/>
    <dgm:cxn modelId="{8D00D629-73F2-4393-B7FA-CAAC7A0A2C58}" type="presOf" srcId="{AEC7FBA8-2FC2-4978-AF9F-46B2429FC18E}" destId="{D2335358-B2F3-4405-88CB-0ED5BA378D04}" srcOrd="0" destOrd="0" presId="urn:microsoft.com/office/officeart/2005/8/layout/pList2"/>
    <dgm:cxn modelId="{FFC60530-8E94-4565-92AE-95D23BC174CB}" type="presOf" srcId="{7C727B92-D79B-40F2-8DF6-89A31DC149DC}" destId="{1313E3D3-95C9-4C0D-B43C-02489289F5FD}" srcOrd="0" destOrd="0" presId="urn:microsoft.com/office/officeart/2005/8/layout/pList2"/>
    <dgm:cxn modelId="{E761B285-0C1E-48AE-95E0-35D90AE979AF}" srcId="{32C2A94E-E58C-472D-A12F-2E826E4E1853}" destId="{33072F64-2CC8-4C97-B7DD-42B6A567BEC2}" srcOrd="4" destOrd="0" parTransId="{D66D1120-7411-4698-84B2-50F1019ABC0F}" sibTransId="{8C5933E8-9EA2-4FB2-898C-2AD9D3AF0E02}"/>
    <dgm:cxn modelId="{6D33FA2D-23B9-4ED8-9218-0FB244669830}" type="presOf" srcId="{0AEEC5B2-DB46-4089-B763-385259E13CFA}" destId="{8DBF4C0E-2546-46CC-8EA1-9DF2E57293EF}" srcOrd="0" destOrd="0" presId="urn:microsoft.com/office/officeart/2005/8/layout/pList2"/>
    <dgm:cxn modelId="{44E1FAB7-F9BC-4040-94D0-1FF68D7AC5CC}" type="presOf" srcId="{9BD2B0C7-C2A2-4C06-8D58-80F18917C703}" destId="{8A3BA814-EC34-473D-9FD2-86945AC7C6CA}" srcOrd="0" destOrd="0" presId="urn:microsoft.com/office/officeart/2005/8/layout/pList2"/>
    <dgm:cxn modelId="{9D047604-D431-4888-A65B-46CDA7D1D8F3}" type="presParOf" srcId="{6C4D2902-AF5B-43BF-BEF3-C7AE325DDBE1}" destId="{D61EBF45-FB75-437D-A477-F15CFA5E27F9}" srcOrd="0" destOrd="0" presId="urn:microsoft.com/office/officeart/2005/8/layout/pList2"/>
    <dgm:cxn modelId="{53FE0FBB-5FDE-4F0A-AD0A-402D0F1194E1}" type="presParOf" srcId="{6C4D2902-AF5B-43BF-BEF3-C7AE325DDBE1}" destId="{2B2E4868-2C42-4A3A-908F-284984EA9D8F}" srcOrd="1" destOrd="0" presId="urn:microsoft.com/office/officeart/2005/8/layout/pList2"/>
    <dgm:cxn modelId="{A7D77F3F-8FFF-42A1-B0A3-4BD8D9CC1EF2}" type="presParOf" srcId="{2B2E4868-2C42-4A3A-908F-284984EA9D8F}" destId="{8CBDB1E2-C4CE-445A-9EE9-C64C0D18FA38}" srcOrd="0" destOrd="0" presId="urn:microsoft.com/office/officeart/2005/8/layout/pList2"/>
    <dgm:cxn modelId="{7690B8D7-768E-42D1-A8DC-2EBF783C04BE}" type="presParOf" srcId="{8CBDB1E2-C4CE-445A-9EE9-C64C0D18FA38}" destId="{D2335358-B2F3-4405-88CB-0ED5BA378D04}" srcOrd="0" destOrd="0" presId="urn:microsoft.com/office/officeart/2005/8/layout/pList2"/>
    <dgm:cxn modelId="{E7ECE1AB-A420-48F6-A404-8594C37CB7E2}" type="presParOf" srcId="{8CBDB1E2-C4CE-445A-9EE9-C64C0D18FA38}" destId="{13136D79-BB57-41CE-AC52-B1A92C5FEAA8}" srcOrd="1" destOrd="0" presId="urn:microsoft.com/office/officeart/2005/8/layout/pList2"/>
    <dgm:cxn modelId="{135F9321-43E4-4335-A212-02B1974A7C22}" type="presParOf" srcId="{8CBDB1E2-C4CE-445A-9EE9-C64C0D18FA38}" destId="{DC6DFED0-5BDA-47EC-B3B5-1F5082968E28}" srcOrd="2" destOrd="0" presId="urn:microsoft.com/office/officeart/2005/8/layout/pList2"/>
    <dgm:cxn modelId="{DD5030AE-6C41-4723-B873-3435F147919E}" type="presParOf" srcId="{2B2E4868-2C42-4A3A-908F-284984EA9D8F}" destId="{7D861B04-4157-45B3-ACCE-C4D2400F1BDE}" srcOrd="1" destOrd="0" presId="urn:microsoft.com/office/officeart/2005/8/layout/pList2"/>
    <dgm:cxn modelId="{415FFA22-D468-4A3D-BD66-B8220DFC7B4D}" type="presParOf" srcId="{2B2E4868-2C42-4A3A-908F-284984EA9D8F}" destId="{A3830BE5-0678-45AB-B0E7-13AE6275EA4E}" srcOrd="2" destOrd="0" presId="urn:microsoft.com/office/officeart/2005/8/layout/pList2"/>
    <dgm:cxn modelId="{8A40B5AE-790C-4368-9012-FDFE78718D6C}" type="presParOf" srcId="{A3830BE5-0678-45AB-B0E7-13AE6275EA4E}" destId="{880BDB40-C451-46B1-93E3-69A6123A4717}" srcOrd="0" destOrd="0" presId="urn:microsoft.com/office/officeart/2005/8/layout/pList2"/>
    <dgm:cxn modelId="{4E342AA9-99CF-4343-8B8C-7E5D988AB766}" type="presParOf" srcId="{A3830BE5-0678-45AB-B0E7-13AE6275EA4E}" destId="{DAD8C46E-C820-40DA-B0F8-700DF9704B7C}" srcOrd="1" destOrd="0" presId="urn:microsoft.com/office/officeart/2005/8/layout/pList2"/>
    <dgm:cxn modelId="{289BB194-7FC4-40CD-BC90-E7AD556F9807}" type="presParOf" srcId="{A3830BE5-0678-45AB-B0E7-13AE6275EA4E}" destId="{022E0563-DA46-47A0-816B-6CC09C282384}" srcOrd="2" destOrd="0" presId="urn:microsoft.com/office/officeart/2005/8/layout/pList2"/>
    <dgm:cxn modelId="{128EC7BF-29C5-4AB3-BF18-9F4CA91BA67D}" type="presParOf" srcId="{2B2E4868-2C42-4A3A-908F-284984EA9D8F}" destId="{67F35172-C5F6-431C-9504-48D342EEF5F0}" srcOrd="3" destOrd="0" presId="urn:microsoft.com/office/officeart/2005/8/layout/pList2"/>
    <dgm:cxn modelId="{158DE0D1-4ABA-489A-8D2E-C919A799F5E6}" type="presParOf" srcId="{2B2E4868-2C42-4A3A-908F-284984EA9D8F}" destId="{BA27D91C-9E5B-47E3-A99C-0099A01C1441}" srcOrd="4" destOrd="0" presId="urn:microsoft.com/office/officeart/2005/8/layout/pList2"/>
    <dgm:cxn modelId="{078BB487-7254-4A47-8993-65B75C6321CA}" type="presParOf" srcId="{BA27D91C-9E5B-47E3-A99C-0099A01C1441}" destId="{0AB8C757-8FA3-45B5-B7D2-A0AE0098080F}" srcOrd="0" destOrd="0" presId="urn:microsoft.com/office/officeart/2005/8/layout/pList2"/>
    <dgm:cxn modelId="{F4558150-F0CC-4CA0-B632-D89B08D8576E}" type="presParOf" srcId="{BA27D91C-9E5B-47E3-A99C-0099A01C1441}" destId="{2A7C52DC-38DC-470B-B9AC-DC5C5B11B4D8}" srcOrd="1" destOrd="0" presId="urn:microsoft.com/office/officeart/2005/8/layout/pList2"/>
    <dgm:cxn modelId="{85A60DB3-A746-4AEA-BE70-EA7DC200B94A}" type="presParOf" srcId="{BA27D91C-9E5B-47E3-A99C-0099A01C1441}" destId="{14B62D0A-BB2E-49B9-84F5-9D2A8E123D56}" srcOrd="2" destOrd="0" presId="urn:microsoft.com/office/officeart/2005/8/layout/pList2"/>
    <dgm:cxn modelId="{1AA8FBE5-20BA-4195-8F79-C1E4EEF148D4}" type="presParOf" srcId="{2B2E4868-2C42-4A3A-908F-284984EA9D8F}" destId="{1313E3D3-95C9-4C0D-B43C-02489289F5FD}" srcOrd="5" destOrd="0" presId="urn:microsoft.com/office/officeart/2005/8/layout/pList2"/>
    <dgm:cxn modelId="{B794B57E-65F7-45D0-A1EC-F4FF9C7278C9}" type="presParOf" srcId="{2B2E4868-2C42-4A3A-908F-284984EA9D8F}" destId="{5FF52D28-4A33-45E2-832D-0F01B57B4AD9}" srcOrd="6" destOrd="0" presId="urn:microsoft.com/office/officeart/2005/8/layout/pList2"/>
    <dgm:cxn modelId="{5B3673AE-2D88-4D9E-A059-576E80C4B85A}" type="presParOf" srcId="{5FF52D28-4A33-45E2-832D-0F01B57B4AD9}" destId="{8DBF4C0E-2546-46CC-8EA1-9DF2E57293EF}" srcOrd="0" destOrd="0" presId="urn:microsoft.com/office/officeart/2005/8/layout/pList2"/>
    <dgm:cxn modelId="{E537D97B-BF84-4937-905B-1146D2E3006C}" type="presParOf" srcId="{5FF52D28-4A33-45E2-832D-0F01B57B4AD9}" destId="{2BA614F4-6B62-4AF1-9EE2-98F5EBB730E5}" srcOrd="1" destOrd="0" presId="urn:microsoft.com/office/officeart/2005/8/layout/pList2"/>
    <dgm:cxn modelId="{3EC12ABE-DA80-4DDE-BA58-EB3BB1114543}" type="presParOf" srcId="{5FF52D28-4A33-45E2-832D-0F01B57B4AD9}" destId="{0DBD3428-08D4-4791-A212-70E6F281865B}" srcOrd="2" destOrd="0" presId="urn:microsoft.com/office/officeart/2005/8/layout/pList2"/>
    <dgm:cxn modelId="{474A1647-6BEA-4695-92BF-8D6D0ABD7BB0}" type="presParOf" srcId="{2B2E4868-2C42-4A3A-908F-284984EA9D8F}" destId="{8A3BA814-EC34-473D-9FD2-86945AC7C6CA}" srcOrd="7" destOrd="0" presId="urn:microsoft.com/office/officeart/2005/8/layout/pList2"/>
    <dgm:cxn modelId="{D197F1FB-3D24-4F6C-B8C1-EFBED8207243}" type="presParOf" srcId="{2B2E4868-2C42-4A3A-908F-284984EA9D8F}" destId="{C2D7F551-B71B-4348-AFAF-D7F0F4EC7136}" srcOrd="8" destOrd="0" presId="urn:microsoft.com/office/officeart/2005/8/layout/pList2"/>
    <dgm:cxn modelId="{F1A732E3-98BD-48B6-B46A-80D4CC5554EC}" type="presParOf" srcId="{C2D7F551-B71B-4348-AFAF-D7F0F4EC7136}" destId="{9BBEBF00-29FA-4412-8960-B39DC0A50ACE}" srcOrd="0" destOrd="0" presId="urn:microsoft.com/office/officeart/2005/8/layout/pList2"/>
    <dgm:cxn modelId="{5D5ADAF1-58B0-446D-8C94-B2DF1D720AD0}" type="presParOf" srcId="{C2D7F551-B71B-4348-AFAF-D7F0F4EC7136}" destId="{D5443FAA-1939-4E1B-B22D-BA0882A649CD}" srcOrd="1" destOrd="0" presId="urn:microsoft.com/office/officeart/2005/8/layout/pList2"/>
    <dgm:cxn modelId="{8AF42EC3-C6B9-4800-B170-DAAF2330C8DC}" type="presParOf" srcId="{C2D7F551-B71B-4348-AFAF-D7F0F4EC7136}" destId="{E8F82C35-5BBE-4429-83D2-46957349EB3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B0347-9205-B644-AC75-F6B4F7F99B33}">
      <dsp:nvSpPr>
        <dsp:cNvPr id="0" name=""/>
        <dsp:cNvSpPr/>
      </dsp:nvSpPr>
      <dsp:spPr>
        <a:xfrm rot="5400000">
          <a:off x="3248412" y="-1280700"/>
          <a:ext cx="631650" cy="3354577"/>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AU" sz="1700" kern="1200" dirty="0"/>
            <a:t>Antimicrobial resistance (AMR) </a:t>
          </a:r>
          <a:endParaRPr lang="en-US" sz="1700" kern="1200" dirty="0"/>
        </a:p>
      </dsp:txBody>
      <dsp:txXfrm rot="-5400000">
        <a:off x="1886949" y="111598"/>
        <a:ext cx="3323742" cy="569980"/>
      </dsp:txXfrm>
    </dsp:sp>
    <dsp:sp modelId="{BC50E957-9A82-294D-8B2C-C7EC2BEAE88D}">
      <dsp:nvSpPr>
        <dsp:cNvPr id="0" name=""/>
        <dsp:cNvSpPr/>
      </dsp:nvSpPr>
      <dsp:spPr>
        <a:xfrm>
          <a:off x="0" y="1805"/>
          <a:ext cx="1886949" cy="78956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AU" sz="4000" kern="1200"/>
            <a:t>What</a:t>
          </a:r>
          <a:endParaRPr lang="en-US" sz="4000" kern="1200"/>
        </a:p>
      </dsp:txBody>
      <dsp:txXfrm>
        <a:off x="38543" y="40348"/>
        <a:ext cx="1809863" cy="712477"/>
      </dsp:txXfrm>
    </dsp:sp>
    <dsp:sp modelId="{26B1C139-2F83-544A-B5E5-229FFEEA49CA}">
      <dsp:nvSpPr>
        <dsp:cNvPr id="0" name=""/>
        <dsp:cNvSpPr/>
      </dsp:nvSpPr>
      <dsp:spPr>
        <a:xfrm rot="5400000">
          <a:off x="3248412" y="-451659"/>
          <a:ext cx="631650" cy="3354577"/>
        </a:xfrm>
        <a:prstGeom prst="round2SameRect">
          <a:avLst/>
        </a:prstGeom>
        <a:solidFill>
          <a:schemeClr val="accent5">
            <a:tint val="40000"/>
            <a:alpha val="90000"/>
            <a:hueOff val="-1684941"/>
            <a:satOff val="-5708"/>
            <a:lumOff val="-732"/>
            <a:alphaOff val="0"/>
          </a:schemeClr>
        </a:solidFill>
        <a:ln w="6350" cap="flat" cmpd="sng" algn="ctr">
          <a:solidFill>
            <a:schemeClr val="accent5">
              <a:tint val="40000"/>
              <a:alpha val="90000"/>
              <a:hueOff val="-1684941"/>
              <a:satOff val="-5708"/>
              <a:lumOff val="-73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AU" sz="1700" kern="1200" dirty="0"/>
            <a:t>Role and impact of overuse and misuse of antimicrobials </a:t>
          </a:r>
          <a:endParaRPr lang="en-US" sz="1700" kern="1200" dirty="0"/>
        </a:p>
      </dsp:txBody>
      <dsp:txXfrm rot="-5400000">
        <a:off x="1886949" y="940639"/>
        <a:ext cx="3323742" cy="569980"/>
      </dsp:txXfrm>
    </dsp:sp>
    <dsp:sp modelId="{406841F4-3F00-0146-8794-C304B0096D37}">
      <dsp:nvSpPr>
        <dsp:cNvPr id="0" name=""/>
        <dsp:cNvSpPr/>
      </dsp:nvSpPr>
      <dsp:spPr>
        <a:xfrm>
          <a:off x="0" y="830847"/>
          <a:ext cx="1886949" cy="789563"/>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AU" sz="4000" kern="1200" dirty="0"/>
            <a:t>Why</a:t>
          </a:r>
          <a:endParaRPr lang="en-US" sz="4000" kern="1200" dirty="0"/>
        </a:p>
      </dsp:txBody>
      <dsp:txXfrm>
        <a:off x="38543" y="869390"/>
        <a:ext cx="1809863" cy="712477"/>
      </dsp:txXfrm>
    </dsp:sp>
    <dsp:sp modelId="{66FF21E8-2299-164B-8E5A-5A357F98082F}">
      <dsp:nvSpPr>
        <dsp:cNvPr id="0" name=""/>
        <dsp:cNvSpPr/>
      </dsp:nvSpPr>
      <dsp:spPr>
        <a:xfrm rot="5400000">
          <a:off x="3248412" y="377382"/>
          <a:ext cx="631650" cy="3354577"/>
        </a:xfrm>
        <a:prstGeom prst="round2Same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AU" sz="1700" kern="1200" dirty="0"/>
            <a:t>All people </a:t>
          </a:r>
          <a:endParaRPr lang="en-US" sz="1700" kern="1200" dirty="0"/>
        </a:p>
      </dsp:txBody>
      <dsp:txXfrm rot="-5400000">
        <a:off x="1886949" y="1769681"/>
        <a:ext cx="3323742" cy="569980"/>
      </dsp:txXfrm>
    </dsp:sp>
    <dsp:sp modelId="{93841273-9137-B848-B42B-D886BFEA59B4}">
      <dsp:nvSpPr>
        <dsp:cNvPr id="0" name=""/>
        <dsp:cNvSpPr/>
      </dsp:nvSpPr>
      <dsp:spPr>
        <a:xfrm>
          <a:off x="0" y="1659889"/>
          <a:ext cx="1886949" cy="78956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AU" sz="4000" kern="1200"/>
            <a:t>Who</a:t>
          </a:r>
          <a:endParaRPr lang="en-US" sz="4000" kern="1200"/>
        </a:p>
      </dsp:txBody>
      <dsp:txXfrm>
        <a:off x="38543" y="1698432"/>
        <a:ext cx="1809863" cy="712477"/>
      </dsp:txXfrm>
    </dsp:sp>
    <dsp:sp modelId="{475AA169-3683-BE48-8311-57C1C7A1BD70}">
      <dsp:nvSpPr>
        <dsp:cNvPr id="0" name=""/>
        <dsp:cNvSpPr/>
      </dsp:nvSpPr>
      <dsp:spPr>
        <a:xfrm rot="5400000">
          <a:off x="3248412" y="1206424"/>
          <a:ext cx="631650" cy="3354577"/>
        </a:xfrm>
        <a:prstGeom prst="round2SameRect">
          <a:avLst/>
        </a:prstGeom>
        <a:solidFill>
          <a:schemeClr val="accent5">
            <a:tint val="40000"/>
            <a:alpha val="90000"/>
            <a:hueOff val="-5054821"/>
            <a:satOff val="-17124"/>
            <a:lumOff val="-2196"/>
            <a:alphaOff val="0"/>
          </a:schemeClr>
        </a:solidFill>
        <a:ln w="6350" cap="flat" cmpd="sng" algn="ctr">
          <a:solidFill>
            <a:schemeClr val="accent5">
              <a:tint val="40000"/>
              <a:alpha val="90000"/>
              <a:hueOff val="-5054821"/>
              <a:satOff val="-17124"/>
              <a:lumOff val="-21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AU" sz="1700" kern="1200" dirty="0"/>
            <a:t>Wherever antimicrobials are used</a:t>
          </a:r>
          <a:endParaRPr lang="en-US" sz="1700" kern="1200" dirty="0"/>
        </a:p>
      </dsp:txBody>
      <dsp:txXfrm rot="-5400000">
        <a:off x="1886949" y="2598723"/>
        <a:ext cx="3323742" cy="569980"/>
      </dsp:txXfrm>
    </dsp:sp>
    <dsp:sp modelId="{C693DC35-BAD9-F74B-AE69-C8EFDBF82FA3}">
      <dsp:nvSpPr>
        <dsp:cNvPr id="0" name=""/>
        <dsp:cNvSpPr/>
      </dsp:nvSpPr>
      <dsp:spPr>
        <a:xfrm>
          <a:off x="0" y="2488931"/>
          <a:ext cx="1886949" cy="789563"/>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AU" sz="4000" kern="1200"/>
            <a:t>Where</a:t>
          </a:r>
          <a:endParaRPr lang="en-US" sz="4000" kern="1200"/>
        </a:p>
      </dsp:txBody>
      <dsp:txXfrm>
        <a:off x="38543" y="2527474"/>
        <a:ext cx="1809863" cy="712477"/>
      </dsp:txXfrm>
    </dsp:sp>
    <dsp:sp modelId="{03C42673-2E79-004E-B97F-D4B67667BC98}">
      <dsp:nvSpPr>
        <dsp:cNvPr id="0" name=""/>
        <dsp:cNvSpPr/>
      </dsp:nvSpPr>
      <dsp:spPr>
        <a:xfrm rot="5400000">
          <a:off x="3248412" y="2035466"/>
          <a:ext cx="631650" cy="3354577"/>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AU" sz="1700" kern="1200"/>
            <a:t>Now</a:t>
          </a:r>
          <a:endParaRPr lang="en-US" sz="1700" kern="1200"/>
        </a:p>
      </dsp:txBody>
      <dsp:txXfrm rot="-5400000">
        <a:off x="1886949" y="3427765"/>
        <a:ext cx="3323742" cy="569980"/>
      </dsp:txXfrm>
    </dsp:sp>
    <dsp:sp modelId="{D011CD74-96A7-1946-BD2F-83DB6EAAD6F2}">
      <dsp:nvSpPr>
        <dsp:cNvPr id="0" name=""/>
        <dsp:cNvSpPr/>
      </dsp:nvSpPr>
      <dsp:spPr>
        <a:xfrm>
          <a:off x="0" y="3317973"/>
          <a:ext cx="1886949" cy="78956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AU" sz="4000" kern="1200"/>
            <a:t>When</a:t>
          </a:r>
          <a:endParaRPr lang="en-US" sz="4000" kern="1200"/>
        </a:p>
      </dsp:txBody>
      <dsp:txXfrm>
        <a:off x="38543" y="3356516"/>
        <a:ext cx="1809863" cy="712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EBF45-FB75-437D-A477-F15CFA5E27F9}">
      <dsp:nvSpPr>
        <dsp:cNvPr id="0" name=""/>
        <dsp:cNvSpPr/>
      </dsp:nvSpPr>
      <dsp:spPr>
        <a:xfrm>
          <a:off x="0" y="0"/>
          <a:ext cx="7886700" cy="181460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DFED0-5BDA-47EC-B3B5-1F5082968E28}">
      <dsp:nvSpPr>
        <dsp:cNvPr id="0" name=""/>
        <dsp:cNvSpPr/>
      </dsp:nvSpPr>
      <dsp:spPr>
        <a:xfrm>
          <a:off x="239134" y="241946"/>
          <a:ext cx="1371931" cy="133070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35358-B2F3-4405-88CB-0ED5BA378D04}">
      <dsp:nvSpPr>
        <dsp:cNvPr id="0" name=""/>
        <dsp:cNvSpPr/>
      </dsp:nvSpPr>
      <dsp:spPr>
        <a:xfrm rot="10800000">
          <a:off x="239134" y="1814601"/>
          <a:ext cx="1371931" cy="22178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Bacteria, not humans, become antibiotic resistant</a:t>
          </a:r>
        </a:p>
      </dsp:txBody>
      <dsp:txXfrm rot="10800000">
        <a:off x="281326" y="1814601"/>
        <a:ext cx="1287547" cy="2175654"/>
      </dsp:txXfrm>
    </dsp:sp>
    <dsp:sp modelId="{022E0563-DA46-47A0-816B-6CC09C282384}">
      <dsp:nvSpPr>
        <dsp:cNvPr id="0" name=""/>
        <dsp:cNvSpPr/>
      </dsp:nvSpPr>
      <dsp:spPr>
        <a:xfrm>
          <a:off x="1748259" y="241946"/>
          <a:ext cx="1371931" cy="133070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BDB40-C451-46B1-93E3-69A6123A4717}">
      <dsp:nvSpPr>
        <dsp:cNvPr id="0" name=""/>
        <dsp:cNvSpPr/>
      </dsp:nvSpPr>
      <dsp:spPr>
        <a:xfrm rot="10800000">
          <a:off x="1748259" y="1814601"/>
          <a:ext cx="1371931" cy="22178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Resistant bacteria can spread like other microbes </a:t>
          </a:r>
        </a:p>
        <a:p>
          <a:pPr lvl="0" algn="ctr" defTabSz="577850">
            <a:lnSpc>
              <a:spcPct val="90000"/>
            </a:lnSpc>
            <a:spcBef>
              <a:spcPct val="0"/>
            </a:spcBef>
            <a:spcAft>
              <a:spcPct val="35000"/>
            </a:spcAft>
          </a:pPr>
          <a:r>
            <a:rPr lang="en-US" sz="1300" kern="1200" dirty="0"/>
            <a:t>e.g. by shaking hands </a:t>
          </a:r>
        </a:p>
      </dsp:txBody>
      <dsp:txXfrm rot="10800000">
        <a:off x="1790451" y="1814601"/>
        <a:ext cx="1287547" cy="2175654"/>
      </dsp:txXfrm>
    </dsp:sp>
    <dsp:sp modelId="{14B62D0A-BB2E-49B9-84F5-9D2A8E123D56}">
      <dsp:nvSpPr>
        <dsp:cNvPr id="0" name=""/>
        <dsp:cNvSpPr/>
      </dsp:nvSpPr>
      <dsp:spPr>
        <a:xfrm>
          <a:off x="3257384" y="241946"/>
          <a:ext cx="1371931" cy="1330707"/>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B8C757-8FA3-45B5-B7D2-A0AE0098080F}">
      <dsp:nvSpPr>
        <dsp:cNvPr id="0" name=""/>
        <dsp:cNvSpPr/>
      </dsp:nvSpPr>
      <dsp:spPr>
        <a:xfrm rot="10800000">
          <a:off x="3257384" y="1814601"/>
          <a:ext cx="1371931" cy="22178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Resistant bacteria can be carried by anyone – healthy or ill</a:t>
          </a:r>
        </a:p>
      </dsp:txBody>
      <dsp:txXfrm rot="10800000">
        <a:off x="3299576" y="1814601"/>
        <a:ext cx="1287547" cy="2175654"/>
      </dsp:txXfrm>
    </dsp:sp>
    <dsp:sp modelId="{0DBD3428-08D4-4791-A212-70E6F281865B}">
      <dsp:nvSpPr>
        <dsp:cNvPr id="0" name=""/>
        <dsp:cNvSpPr/>
      </dsp:nvSpPr>
      <dsp:spPr>
        <a:xfrm>
          <a:off x="4766508" y="241946"/>
          <a:ext cx="1371931" cy="1330707"/>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BF4C0E-2546-46CC-8EA1-9DF2E57293EF}">
      <dsp:nvSpPr>
        <dsp:cNvPr id="0" name=""/>
        <dsp:cNvSpPr/>
      </dsp:nvSpPr>
      <dsp:spPr>
        <a:xfrm rot="10800000">
          <a:off x="4766508" y="1814601"/>
          <a:ext cx="1371931" cy="22178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a:t>The use of antibiotics in animals and agriculture contributes to the problem but to a lesser extent</a:t>
          </a:r>
        </a:p>
      </dsp:txBody>
      <dsp:txXfrm rot="10800000">
        <a:off x="4808700" y="1814601"/>
        <a:ext cx="1287547" cy="2175654"/>
      </dsp:txXfrm>
    </dsp:sp>
    <dsp:sp modelId="{E8F82C35-5BBE-4429-83D2-46957349EB34}">
      <dsp:nvSpPr>
        <dsp:cNvPr id="0" name=""/>
        <dsp:cNvSpPr/>
      </dsp:nvSpPr>
      <dsp:spPr>
        <a:xfrm>
          <a:off x="6275633" y="241946"/>
          <a:ext cx="1371931" cy="1330707"/>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EBF00-29FA-4412-8960-B39DC0A50ACE}">
      <dsp:nvSpPr>
        <dsp:cNvPr id="0" name=""/>
        <dsp:cNvSpPr/>
      </dsp:nvSpPr>
      <dsp:spPr>
        <a:xfrm rot="10800000">
          <a:off x="6275633" y="1814601"/>
          <a:ext cx="1371931" cy="22178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AU" sz="1300" kern="1200"/>
            <a:t>The more often or the longer a person takes antibiotics, the more likely they are to carry antibiotic resistant bacteria in their body</a:t>
          </a:r>
          <a:endParaRPr lang="en-US" sz="1300" kern="1200" dirty="0"/>
        </a:p>
      </dsp:txBody>
      <dsp:txXfrm rot="10800000">
        <a:off x="6317825" y="1814601"/>
        <a:ext cx="1287547" cy="217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D4C03B5-7D07-6142-87B9-5C6E10C52C29}" type="datetimeFigureOut">
              <a:rPr lang="en-US" smtClean="0"/>
              <a:t>11/8/2021</a:t>
            </a:fld>
            <a:endParaRPr lang="en-US"/>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8/11/2021</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Regular" panose="020B0603020202020204" pitchFamily="34" charset="0"/>
        <a:ea typeface="+mn-ea"/>
        <a:cs typeface="+mn-cs"/>
      </a:defRPr>
    </a:lvl1pPr>
    <a:lvl2pPr marL="457200" algn="l" defTabSz="914400" rtl="0" eaLnBrk="1" latinLnBrk="0" hangingPunct="1">
      <a:defRPr sz="1200" b="0" i="0" kern="1200">
        <a:solidFill>
          <a:schemeClr val="tx1"/>
        </a:solidFill>
        <a:latin typeface="Trebuchet MS Regular" panose="020B0603020202020204" pitchFamily="34" charset="0"/>
        <a:ea typeface="+mn-ea"/>
        <a:cs typeface="+mn-cs"/>
      </a:defRPr>
    </a:lvl2pPr>
    <a:lvl3pPr marL="914400" algn="l" defTabSz="914400" rtl="0" eaLnBrk="1" latinLnBrk="0" hangingPunct="1">
      <a:defRPr sz="1200" b="0" i="0" kern="1200">
        <a:solidFill>
          <a:schemeClr val="tx1"/>
        </a:solidFill>
        <a:latin typeface="Trebuchet MS Regular" panose="020B0603020202020204" pitchFamily="34" charset="0"/>
        <a:ea typeface="+mn-ea"/>
        <a:cs typeface="+mn-cs"/>
      </a:defRPr>
    </a:lvl3pPr>
    <a:lvl4pPr marL="1371600" algn="l" defTabSz="914400" rtl="0" eaLnBrk="1" latinLnBrk="0" hangingPunct="1">
      <a:defRPr sz="1200" b="0" i="0" kern="1200">
        <a:solidFill>
          <a:schemeClr val="tx1"/>
        </a:solidFill>
        <a:latin typeface="Trebuchet MS Regular" panose="020B0603020202020204" pitchFamily="34" charset="0"/>
        <a:ea typeface="+mn-ea"/>
        <a:cs typeface="+mn-cs"/>
      </a:defRPr>
    </a:lvl4pPr>
    <a:lvl5pPr marL="1828800" algn="l" defTabSz="914400" rtl="0" eaLnBrk="1" latinLnBrk="0" hangingPunct="1">
      <a:defRPr sz="1200" b="0" i="0" kern="1200">
        <a:solidFill>
          <a:schemeClr val="tx1"/>
        </a:solidFill>
        <a:latin typeface="Trebuchet MS Regular"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a:t>
            </a:r>
            <a:r>
              <a:rPr lang="en-AU" baseline="0" dirty="0"/>
              <a:t> is the problem?</a:t>
            </a:r>
          </a:p>
          <a:p>
            <a:r>
              <a:rPr lang="en-AU" baseline="0" dirty="0"/>
              <a:t>Why is the use of antimicrobials important in AMR?</a:t>
            </a:r>
          </a:p>
          <a:p>
            <a:r>
              <a:rPr lang="en-AU" baseline="0" dirty="0"/>
              <a:t>Who does it affect?</a:t>
            </a:r>
          </a:p>
          <a:p>
            <a:r>
              <a:rPr lang="en-AU" baseline="0" dirty="0"/>
              <a:t>Where is AMR an issue?</a:t>
            </a:r>
          </a:p>
          <a:p>
            <a:r>
              <a:rPr lang="en-AU" baseline="0" dirty="0"/>
              <a:t>When do we need action on AMR?</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394015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from England.</a:t>
            </a:r>
            <a:r>
              <a:rPr lang="en-US" baseline="0" dirty="0"/>
              <a:t> Australia does not have this data available but it is a good comparison to Australia’s situation.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England uses less antibiotics than Australia but has a similar proportion of where they are used </a:t>
            </a:r>
          </a:p>
          <a:p>
            <a:endParaRPr lang="en-US" dirty="0"/>
          </a:p>
          <a:p>
            <a:endParaRPr lang="en-US" dirty="0"/>
          </a:p>
        </p:txBody>
      </p:sp>
      <p:sp>
        <p:nvSpPr>
          <p:cNvPr id="4" name="Slide Number Placeholder 3"/>
          <p:cNvSpPr>
            <a:spLocks noGrp="1"/>
          </p:cNvSpPr>
          <p:nvPr>
            <p:ph type="sldNum" sz="quarter" idx="5"/>
          </p:nvPr>
        </p:nvSpPr>
        <p:spPr/>
        <p:txBody>
          <a:bodyPr/>
          <a:lstStyle/>
          <a:p>
            <a:fld id="{BBD9B41C-DB8A-9240-999E-E81541692FEB}" type="slidenum">
              <a:rPr lang="en-US" smtClean="0"/>
              <a:t>13</a:t>
            </a:fld>
            <a:endParaRPr lang="en-US"/>
          </a:p>
        </p:txBody>
      </p:sp>
    </p:spTree>
    <p:extLst>
      <p:ext uri="{BB962C8B-B14F-4D97-AF65-F5344CB8AC3E}">
        <p14:creationId xmlns:p14="http://schemas.microsoft.com/office/powerpoint/2010/main" val="201905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a:t>
            </a:r>
            <a:r>
              <a:rPr lang="en-US" baseline="0" dirty="0"/>
              <a:t> bacteria naturally evolve over time, overuse/misuse of antibiotics accelerates this. This acceleration costs us precious time whilst we wait for new therapies to be developed. </a:t>
            </a:r>
            <a:endParaRPr lang="en-US" dirty="0"/>
          </a:p>
        </p:txBody>
      </p:sp>
      <p:sp>
        <p:nvSpPr>
          <p:cNvPr id="4" name="Slide Number Placeholder 3"/>
          <p:cNvSpPr>
            <a:spLocks noGrp="1"/>
          </p:cNvSpPr>
          <p:nvPr>
            <p:ph type="sldNum" sz="quarter" idx="5"/>
          </p:nvPr>
        </p:nvSpPr>
        <p:spPr/>
        <p:txBody>
          <a:bodyPr/>
          <a:lstStyle/>
          <a:p>
            <a:fld id="{BBD9B41C-DB8A-9240-999E-E81541692FEB}" type="slidenum">
              <a:rPr lang="en-US" smtClean="0"/>
              <a:t>14</a:t>
            </a:fld>
            <a:endParaRPr lang="en-US"/>
          </a:p>
        </p:txBody>
      </p:sp>
    </p:spTree>
    <p:extLst>
      <p:ext uri="{BB962C8B-B14F-4D97-AF65-F5344CB8AC3E}">
        <p14:creationId xmlns:p14="http://schemas.microsoft.com/office/powerpoint/2010/main" val="214892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Video</a:t>
            </a:r>
            <a:r>
              <a:rPr lang="en-AU" baseline="0" dirty="0"/>
              <a:t> Link: https://www.youtube.com/watch?v=4bckD5YAYrQ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332673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exposure to antibiotics can lead to resistant microbes which can be carried by anyone and passed on in simple ways to anyone who may then become ill. </a:t>
            </a:r>
          </a:p>
          <a:p>
            <a:endParaRPr lang="en-AU" dirty="0"/>
          </a:p>
          <a:p>
            <a:r>
              <a:rPr lang="en-AU" dirty="0"/>
              <a:t>A person can be either ‘colonised’ or ‘infected’ with</a:t>
            </a:r>
            <a:r>
              <a:rPr lang="en-AU" baseline="0" dirty="0"/>
              <a:t> resistant bacteria</a:t>
            </a:r>
            <a:r>
              <a:rPr lang="en-AU" dirty="0"/>
              <a:t>.</a:t>
            </a:r>
          </a:p>
          <a:p>
            <a:endParaRPr lang="en-AU" dirty="0"/>
          </a:p>
          <a:p>
            <a:r>
              <a:rPr lang="en-AU" dirty="0"/>
              <a:t>‘Colonised’ means that a person has the bacteria present on the skin, in body openings or in the gut, but has no signs of infection.</a:t>
            </a:r>
          </a:p>
          <a:p>
            <a:r>
              <a:rPr lang="en-AU" dirty="0"/>
              <a:t>'Infected’ means that a person has signs of an infection, such as fever or pus from a wound.</a:t>
            </a:r>
          </a:p>
          <a:p>
            <a:endParaRPr lang="en-AU" dirty="0"/>
          </a:p>
          <a:p>
            <a:r>
              <a:rPr lang="en-AU" dirty="0"/>
              <a:t>So a “healthy” person may be colonised with resistant</a:t>
            </a:r>
            <a:r>
              <a:rPr lang="en-AU" baseline="0" dirty="0"/>
              <a:t> bacteria and pass this on to anyone who could develop an infection. Also, if that “healthy” person were to develop an infection themselves which would be more serious as they are have resistant bacteria.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16</a:t>
            </a:fld>
            <a:endParaRPr lang="en-AU" dirty="0"/>
          </a:p>
        </p:txBody>
      </p:sp>
    </p:spTree>
    <p:extLst>
      <p:ext uri="{BB962C8B-B14F-4D97-AF65-F5344CB8AC3E}">
        <p14:creationId xmlns:p14="http://schemas.microsoft.com/office/powerpoint/2010/main" val="294465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Explains the concept of “One Health”</a:t>
            </a:r>
          </a:p>
        </p:txBody>
      </p:sp>
      <p:sp>
        <p:nvSpPr>
          <p:cNvPr id="4" name="Slide Number Placeholder 3"/>
          <p:cNvSpPr>
            <a:spLocks noGrp="1"/>
          </p:cNvSpPr>
          <p:nvPr>
            <p:ph type="sldNum" sz="quarter" idx="10"/>
          </p:nvPr>
        </p:nvSpPr>
        <p:spPr/>
        <p:txBody>
          <a:bodyPr/>
          <a:lstStyle/>
          <a:p>
            <a:fld id="{97F8EF85-857E-48BB-85B3-3FE552A3C346}" type="slidenum">
              <a:rPr lang="en-AU" smtClean="0"/>
              <a:pPr/>
              <a:t>17</a:t>
            </a:fld>
            <a:endParaRPr lang="en-AU" dirty="0"/>
          </a:p>
        </p:txBody>
      </p:sp>
    </p:spTree>
    <p:extLst>
      <p:ext uri="{BB962C8B-B14F-4D97-AF65-F5344CB8AC3E}">
        <p14:creationId xmlns:p14="http://schemas.microsoft.com/office/powerpoint/2010/main" val="127108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a:t>
            </a:r>
            <a:r>
              <a:rPr lang="en-AU" baseline="0" dirty="0"/>
              <a:t> are rising rates of resistance in Australia to various bacteria, in some cases resistance is becoming so significant that very few antibiotics are left. </a:t>
            </a:r>
            <a:endParaRPr lang="en-AU" dirty="0"/>
          </a:p>
          <a:p>
            <a:endParaRPr lang="en-AU" dirty="0"/>
          </a:p>
          <a:p>
            <a:r>
              <a:rPr lang="en-AU" dirty="0"/>
              <a:t>It is difficult</a:t>
            </a:r>
            <a:r>
              <a:rPr lang="en-AU" baseline="0" dirty="0"/>
              <a:t> to know why Australia uses more antibiotics than other countries. Australia does use less antibiotics than other countries where antibiotics are available over the counter without a prescription (and the rates of resistance are worse in those countries). </a:t>
            </a:r>
          </a:p>
          <a:p>
            <a:endParaRPr lang="en-AU" baseline="0" dirty="0"/>
          </a:p>
          <a:p>
            <a:r>
              <a:rPr lang="en-AU" baseline="0" dirty="0"/>
              <a:t>The Commission compares healthcare variation for many different things including antimicrobial use. </a:t>
            </a:r>
            <a:endParaRPr lang="en-AU" dirty="0"/>
          </a:p>
          <a:p>
            <a:endParaRPr lang="en-AU" dirty="0"/>
          </a:p>
          <a:p>
            <a:r>
              <a:rPr lang="en-AU" dirty="0"/>
              <a:t>Few</a:t>
            </a:r>
            <a:r>
              <a:rPr lang="en-AU" baseline="0" dirty="0"/>
              <a:t> new antibiotics becoming available for many reasons</a:t>
            </a:r>
          </a:p>
          <a:p>
            <a:pPr marL="171450" indent="-171450">
              <a:buFont typeface="Arial" panose="020B0604020202020204" pitchFamily="34" charset="0"/>
              <a:buChar char="•"/>
            </a:pPr>
            <a:r>
              <a:rPr lang="en-AU" baseline="0" dirty="0"/>
              <a:t>Research and development is difficult and expensive</a:t>
            </a:r>
          </a:p>
          <a:p>
            <a:pPr marL="171450" indent="-171450">
              <a:buFont typeface="Arial" panose="020B0604020202020204" pitchFamily="34" charset="0"/>
              <a:buChar char="•"/>
            </a:pPr>
            <a:r>
              <a:rPr lang="en-AU" baseline="0" dirty="0"/>
              <a:t>Antimicrobials don’t make pharmaceutical companies as much money as medicines for chronic illness</a:t>
            </a:r>
          </a:p>
          <a:p>
            <a:pPr marL="628650" lvl="1" indent="-171450">
              <a:buFont typeface="Arial" panose="020B0604020202020204" pitchFamily="34" charset="0"/>
              <a:buChar char="•"/>
            </a:pPr>
            <a:r>
              <a:rPr lang="en-AU" baseline="0" dirty="0"/>
              <a:t>Chronic illness medications are taken ongoing, antimicrobials are only for short durations</a:t>
            </a:r>
          </a:p>
          <a:p>
            <a:pPr marL="628650" lvl="1" indent="-171450">
              <a:buFont typeface="Arial" panose="020B0604020202020204" pitchFamily="34" charset="0"/>
              <a:buChar char="•"/>
            </a:pPr>
            <a:r>
              <a:rPr lang="en-AU" baseline="0" dirty="0"/>
              <a:t>Chronic illness medication don’t develop resistance</a:t>
            </a:r>
          </a:p>
          <a:p>
            <a:pPr marL="628650" lvl="1" indent="-171450">
              <a:buFont typeface="Arial" panose="020B0604020202020204" pitchFamily="34" charset="0"/>
              <a:buChar char="•"/>
            </a:pPr>
            <a:r>
              <a:rPr lang="en-AU" baseline="0" dirty="0"/>
              <a:t>Chronic illness medications are usually indicated for a larger population </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18</a:t>
            </a:fld>
            <a:endParaRPr lang="en-AU" dirty="0"/>
          </a:p>
        </p:txBody>
      </p:sp>
    </p:spTree>
    <p:extLst>
      <p:ext uri="{BB962C8B-B14F-4D97-AF65-F5344CB8AC3E}">
        <p14:creationId xmlns:p14="http://schemas.microsoft.com/office/powerpoint/2010/main" val="261162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difficult to treat</a:t>
            </a:r>
          </a:p>
          <a:p>
            <a:pPr lvl="1"/>
            <a:r>
              <a:rPr lang="en-US" dirty="0"/>
              <a:t>Hospital rather than community</a:t>
            </a:r>
          </a:p>
          <a:p>
            <a:pPr lvl="1"/>
            <a:r>
              <a:rPr lang="en-US" dirty="0"/>
              <a:t>Broader spectrum antibiotics, worsening resistance</a:t>
            </a:r>
          </a:p>
          <a:p>
            <a:pPr lvl="1"/>
            <a:r>
              <a:rPr lang="en-US" dirty="0"/>
              <a:t>Antibiotics with more side effects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19</a:t>
            </a:fld>
            <a:endParaRPr lang="en-AU" dirty="0"/>
          </a:p>
        </p:txBody>
      </p:sp>
    </p:spTree>
    <p:extLst>
      <p:ext uri="{BB962C8B-B14F-4D97-AF65-F5344CB8AC3E}">
        <p14:creationId xmlns:p14="http://schemas.microsoft.com/office/powerpoint/2010/main" val="1413911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Latest</a:t>
            </a:r>
            <a:r>
              <a:rPr lang="en-AU" baseline="0" dirty="0"/>
              <a:t> version of the Clinical Care Standard has excellent resources for consumers</a:t>
            </a:r>
            <a:endParaRPr lang="en-AU" dirty="0"/>
          </a:p>
          <a:p>
            <a:endParaRPr lang="en-AU" dirty="0"/>
          </a:p>
          <a:p>
            <a:r>
              <a:rPr lang="en-AU" dirty="0"/>
              <a:t>https://www.safetyandquality.gov.au/our-work/clinical-care-standards/antimicrobial-stewardship-clinical-care-standard </a:t>
            </a:r>
          </a:p>
        </p:txBody>
      </p:sp>
      <p:sp>
        <p:nvSpPr>
          <p:cNvPr id="4" name="Slide Number Placeholder 3"/>
          <p:cNvSpPr>
            <a:spLocks noGrp="1"/>
          </p:cNvSpPr>
          <p:nvPr>
            <p:ph type="sldNum" sz="quarter" idx="10"/>
          </p:nvPr>
        </p:nvSpPr>
        <p:spPr/>
        <p:txBody>
          <a:bodyPr/>
          <a:lstStyle/>
          <a:p>
            <a:fld id="{97F8EF85-857E-48BB-85B3-3FE552A3C346}" type="slidenum">
              <a:rPr lang="en-AU" smtClean="0"/>
              <a:pPr/>
              <a:t>22</a:t>
            </a:fld>
            <a:endParaRPr lang="en-AU" dirty="0"/>
          </a:p>
        </p:txBody>
      </p:sp>
    </p:spTree>
    <p:extLst>
      <p:ext uri="{BB962C8B-B14F-4D97-AF65-F5344CB8AC3E}">
        <p14:creationId xmlns:p14="http://schemas.microsoft.com/office/powerpoint/2010/main" val="403958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prescribers will give a prescription for antibiotics with a repeat as the prescribing software often defaults with this option. Consumers may then use this unfilled repeat many months later without seeing the Doctor again even though this is probably inappropriate. </a:t>
            </a:r>
            <a:endParaRPr lang="en-US" dirty="0"/>
          </a:p>
          <a:p>
            <a:endParaRPr lang="en-US" dirty="0"/>
          </a:p>
          <a:p>
            <a:r>
              <a:rPr lang="en-US" dirty="0"/>
              <a:t>What do</a:t>
            </a:r>
            <a:r>
              <a:rPr lang="en-US" baseline="0" dirty="0"/>
              <a:t> we mean by “personal risk”? Antimicrobials can have adverse effects. Some mild </a:t>
            </a:r>
            <a:r>
              <a:rPr lang="en-US" baseline="0" dirty="0" err="1"/>
              <a:t>ie</a:t>
            </a:r>
            <a:r>
              <a:rPr lang="en-US" baseline="0" dirty="0"/>
              <a:t> nausea and </a:t>
            </a:r>
            <a:r>
              <a:rPr lang="en-US" baseline="0" dirty="0" err="1"/>
              <a:t>diarrhoea</a:t>
            </a:r>
            <a:r>
              <a:rPr lang="en-US" baseline="0" dirty="0"/>
              <a:t>. Others have more significant adverse effects. </a:t>
            </a:r>
          </a:p>
        </p:txBody>
      </p:sp>
      <p:sp>
        <p:nvSpPr>
          <p:cNvPr id="4" name="Slide Number Placeholder 3"/>
          <p:cNvSpPr>
            <a:spLocks noGrp="1"/>
          </p:cNvSpPr>
          <p:nvPr>
            <p:ph type="sldNum" sz="quarter" idx="5"/>
          </p:nvPr>
        </p:nvSpPr>
        <p:spPr/>
        <p:txBody>
          <a:bodyPr/>
          <a:lstStyle/>
          <a:p>
            <a:fld id="{BBD9B41C-DB8A-9240-999E-E81541692FEB}" type="slidenum">
              <a:rPr lang="en-US" smtClean="0"/>
              <a:t>23</a:t>
            </a:fld>
            <a:endParaRPr lang="en-US"/>
          </a:p>
        </p:txBody>
      </p:sp>
    </p:spTree>
    <p:extLst>
      <p:ext uri="{BB962C8B-B14F-4D97-AF65-F5344CB8AC3E}">
        <p14:creationId xmlns:p14="http://schemas.microsoft.com/office/powerpoint/2010/main" val="75587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25</a:t>
            </a:fld>
            <a:endParaRPr lang="en-AU" dirty="0"/>
          </a:p>
        </p:txBody>
      </p:sp>
    </p:spTree>
    <p:extLst>
      <p:ext uri="{BB962C8B-B14F-4D97-AF65-F5344CB8AC3E}">
        <p14:creationId xmlns:p14="http://schemas.microsoft.com/office/powerpoint/2010/main" val="2524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Play this video - https://www.youtube.com/watch?v=BFYuguuImW8&amp;feature=youtu.be </a:t>
            </a:r>
          </a:p>
          <a:p>
            <a:endParaRPr lang="en-AU" dirty="0"/>
          </a:p>
          <a:p>
            <a:r>
              <a:rPr lang="en-AU" dirty="0"/>
              <a:t>Other consumer</a:t>
            </a:r>
            <a:r>
              <a:rPr lang="en-AU" baseline="0" dirty="0"/>
              <a:t> stories can be found here:</a:t>
            </a:r>
            <a:endParaRPr lang="en-AU" dirty="0"/>
          </a:p>
          <a:p>
            <a:r>
              <a:rPr lang="en-AU" dirty="0"/>
              <a:t>https://www.idsociety.org/public-health/patient-stories/patient-</a:t>
            </a:r>
          </a:p>
          <a:p>
            <a:r>
              <a:rPr lang="en-AU" dirty="0"/>
              <a:t>https://antibioticguardian.com/stories/stories/</a:t>
            </a:r>
          </a:p>
        </p:txBody>
      </p:sp>
      <p:sp>
        <p:nvSpPr>
          <p:cNvPr id="4" name="Slide Number Placeholder 3"/>
          <p:cNvSpPr>
            <a:spLocks noGrp="1"/>
          </p:cNvSpPr>
          <p:nvPr>
            <p:ph type="sldNum" sz="quarter" idx="10"/>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3234010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27</a:t>
            </a:fld>
            <a:endParaRPr lang="en-AU" dirty="0"/>
          </a:p>
        </p:txBody>
      </p:sp>
    </p:spTree>
    <p:extLst>
      <p:ext uri="{BB962C8B-B14F-4D97-AF65-F5344CB8AC3E}">
        <p14:creationId xmlns:p14="http://schemas.microsoft.com/office/powerpoint/2010/main" val="25484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9B41C-DB8A-9240-999E-E81541692FEB}" type="slidenum">
              <a:rPr lang="en-US" smtClean="0"/>
              <a:t>5</a:t>
            </a:fld>
            <a:endParaRPr lang="en-US"/>
          </a:p>
        </p:txBody>
      </p:sp>
    </p:spTree>
    <p:extLst>
      <p:ext uri="{BB962C8B-B14F-4D97-AF65-F5344CB8AC3E}">
        <p14:creationId xmlns:p14="http://schemas.microsoft.com/office/powerpoint/2010/main" val="182553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Antibiotics are a type of antimicrobial </a:t>
            </a:r>
          </a:p>
          <a:p>
            <a:r>
              <a:rPr lang="en-US" sz="1200" dirty="0"/>
              <a:t>Used when bacterial microbes are harmful to human health </a:t>
            </a:r>
          </a:p>
          <a:p>
            <a:r>
              <a:rPr lang="en-US" sz="1200" dirty="0"/>
              <a:t>Treat bacterial infections by targeting bacteria</a:t>
            </a:r>
          </a:p>
          <a:p>
            <a:r>
              <a:rPr lang="en-US" sz="1200" dirty="0"/>
              <a:t>They don’t cause harm to human cells or work on viruses </a:t>
            </a:r>
          </a:p>
          <a:p>
            <a:r>
              <a:rPr lang="en-US" sz="1200" dirty="0"/>
              <a:t>Can cause side effects, drug interactions, allergies and damage the good bacteria that we carry and need (microbiome)</a:t>
            </a:r>
          </a:p>
          <a:p>
            <a:endParaRPr lang="en-AU" dirty="0"/>
          </a:p>
          <a:p>
            <a:r>
              <a:rPr lang="en-AU" dirty="0"/>
              <a:t>Very important to understand</a:t>
            </a:r>
            <a:r>
              <a:rPr lang="en-AU" baseline="0" dirty="0"/>
              <a:t> the four different group as it helps with the understand of why we can’t use antibiotics for viruses </a:t>
            </a:r>
            <a:r>
              <a:rPr lang="en-AU" baseline="0" dirty="0" err="1"/>
              <a:t>etc</a:t>
            </a: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41323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will focus on antibiotics for this presentation </a:t>
            </a:r>
          </a:p>
        </p:txBody>
      </p:sp>
      <p:sp>
        <p:nvSpPr>
          <p:cNvPr id="4" name="Slide Number Placeholder 3"/>
          <p:cNvSpPr>
            <a:spLocks noGrp="1"/>
          </p:cNvSpPr>
          <p:nvPr>
            <p:ph type="sldNum" sz="quarter" idx="10"/>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5240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many different kinds of antibiotics to treat the infections they cause</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376572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184522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11</a:t>
            </a:fld>
            <a:endParaRPr lang="en-AU" dirty="0"/>
          </a:p>
        </p:txBody>
      </p:sp>
    </p:spTree>
    <p:extLst>
      <p:ext uri="{BB962C8B-B14F-4D97-AF65-F5344CB8AC3E}">
        <p14:creationId xmlns:p14="http://schemas.microsoft.com/office/powerpoint/2010/main" val="337161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12</a:t>
            </a:fld>
            <a:endParaRPr lang="en-AU" dirty="0"/>
          </a:p>
        </p:txBody>
      </p:sp>
    </p:spTree>
    <p:extLst>
      <p:ext uri="{BB962C8B-B14F-4D97-AF65-F5344CB8AC3E}">
        <p14:creationId xmlns:p14="http://schemas.microsoft.com/office/powerpoint/2010/main" val="270254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Tree>
    <p:extLst>
      <p:ext uri="{BB962C8B-B14F-4D97-AF65-F5344CB8AC3E}">
        <p14:creationId xmlns:p14="http://schemas.microsoft.com/office/powerpoint/2010/main" val="408471464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90824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630239" y="1287875"/>
            <a:ext cx="3868737" cy="590931"/>
          </a:xfrm>
          <a:prstGeom prst="rect">
            <a:avLst/>
          </a:prstGeom>
        </p:spPr>
        <p:txBody>
          <a:bodyPr lIns="0" anchor="b">
            <a:spAutoFit/>
          </a:bodyPr>
          <a:lstStyle>
            <a:lvl1pPr marL="0" indent="0">
              <a:buNone/>
              <a:defRPr sz="18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4629150" y="1287875"/>
            <a:ext cx="3887788" cy="590931"/>
          </a:xfrm>
          <a:prstGeom prst="rect">
            <a:avLst/>
          </a:prstGeom>
        </p:spPr>
        <p:txBody>
          <a:bodyPr anchor="b">
            <a:spAutoFit/>
          </a:bodyPr>
          <a:lstStyle>
            <a:lvl1pPr marL="0" indent="0">
              <a:buNone/>
              <a:defRPr lang="en-US" sz="18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630238" y="1923678"/>
            <a:ext cx="3879558"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4636181" y="1923678"/>
            <a:ext cx="3879558"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3172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628649" y="1369219"/>
            <a:ext cx="3806502"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4674670" y="1369219"/>
            <a:ext cx="3842269"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1452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611188" y="1383618"/>
            <a:ext cx="4896916" cy="424732"/>
          </a:xfrm>
          <a:prstGeom prst="rect">
            <a:avLst/>
          </a:prstGeom>
        </p:spPr>
        <p:txBody>
          <a:bodyPr>
            <a:spAutoFit/>
          </a:bodyPr>
          <a:lstStyle>
            <a:lvl1pPr marL="0" indent="0">
              <a:buFontTx/>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5724128" y="2895786"/>
            <a:ext cx="2791222" cy="1350151"/>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5724129" y="1355774"/>
            <a:ext cx="2790825" cy="1377901"/>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3457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630238" y="1543050"/>
            <a:ext cx="3653730" cy="313932"/>
          </a:xfrm>
          <a:prstGeom prst="rect">
            <a:avLst/>
          </a:prstGeom>
        </p:spPr>
        <p:txBody>
          <a:bodyPr lIns="0">
            <a:sp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672408" cy="978729"/>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4643438" y="740569"/>
            <a:ext cx="3871912" cy="3661172"/>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33769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630238" y="1543050"/>
            <a:ext cx="3365698" cy="313932"/>
          </a:xfrm>
          <a:prstGeom prst="rect">
            <a:avLst/>
          </a:prstGeom>
        </p:spPr>
        <p:txBody>
          <a:bodyPr lIns="0">
            <a:sp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4629150" y="948131"/>
            <a:ext cx="3887788" cy="341632"/>
          </a:xfrm>
          <a:prstGeom prst="rect">
            <a:avLst/>
          </a:prstGeom>
        </p:spPr>
        <p:txBody>
          <a:bodyPr anchor="b">
            <a:spAutoFit/>
          </a:bodyPr>
          <a:lstStyle>
            <a:lvl1pPr marL="0" indent="0">
              <a:buNone/>
              <a:defRPr lang="en-US" sz="18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4629150" y="1334636"/>
            <a:ext cx="38862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384376" cy="978729"/>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13146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6881" cy="5164177"/>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611560" y="4515966"/>
            <a:ext cx="3747128" cy="408921"/>
          </a:xfrm>
          <a:prstGeom prst="rect">
            <a:avLst/>
          </a:prstGeom>
        </p:spPr>
      </p:pic>
      <p:sp>
        <p:nvSpPr>
          <p:cNvPr id="14" name="TextBox 13">
            <a:extLst>
              <a:ext uri="{FF2B5EF4-FFF2-40B4-BE49-F238E27FC236}">
                <a16:creationId xmlns:a16="http://schemas.microsoft.com/office/drawing/2014/main" id="{4CE58B9F-1CB4-6846-83AE-16F28E7CD68D}"/>
              </a:ext>
            </a:extLst>
          </p:cNvPr>
          <p:cNvSpPr txBox="1"/>
          <p:nvPr userDrawn="1"/>
        </p:nvSpPr>
        <p:spPr>
          <a:xfrm>
            <a:off x="1331640" y="843558"/>
            <a:ext cx="3312368" cy="1938992"/>
          </a:xfrm>
          <a:prstGeom prst="rect">
            <a:avLst/>
          </a:prstGeom>
          <a:noFill/>
        </p:spPr>
        <p:txBody>
          <a:bodyPr wrap="square" rtlCol="0">
            <a:spAutoFit/>
          </a:bodyPr>
          <a:lstStyle/>
          <a:p>
            <a:pPr lvl="0">
              <a:spcAft>
                <a:spcPts val="1200"/>
              </a:spcAft>
            </a:pPr>
            <a:r>
              <a:rPr lang="en-US" sz="1600" b="1" dirty="0" err="1">
                <a:solidFill>
                  <a:srgbClr val="1178A2"/>
                </a:solidFill>
                <a:latin typeface="Arial" panose="020B0604020202020204" pitchFamily="34" charset="0"/>
                <a:cs typeface="Arial" panose="020B0604020202020204" pitchFamily="34" charset="0"/>
              </a:rPr>
              <a:t>Safetyandquality.gov.au</a:t>
            </a:r>
            <a:endParaRPr lang="en-US" sz="1600" b="1" dirty="0">
              <a:solidFill>
                <a:srgbClr val="1178A2"/>
              </a:solidFill>
              <a:latin typeface="Arial" panose="020B0604020202020204" pitchFamily="34" charset="0"/>
              <a:cs typeface="Arial" panose="020B0604020202020204" pitchFamily="34" charset="0"/>
            </a:endParaRPr>
          </a:p>
          <a:p>
            <a:pPr lvl="0">
              <a:spcAft>
                <a:spcPts val="1200"/>
              </a:spcAft>
            </a:pPr>
            <a:endParaRPr lang="en-US" sz="1600" b="1" dirty="0">
              <a:latin typeface="Arial" panose="020B0604020202020204" pitchFamily="34" charset="0"/>
              <a:cs typeface="Arial" panose="020B0604020202020204" pitchFamily="34" charset="0"/>
            </a:endParaRPr>
          </a:p>
          <a:p>
            <a:pPr lvl="0">
              <a:spcAft>
                <a:spcPts val="1200"/>
              </a:spcAft>
            </a:pPr>
            <a:r>
              <a:rPr lang="en-US" sz="1600" b="1" dirty="0">
                <a:solidFill>
                  <a:srgbClr val="1178A2"/>
                </a:solidFill>
                <a:latin typeface="Arial" panose="020B0604020202020204" pitchFamily="34" charset="0"/>
                <a:cs typeface="Arial" panose="020B0604020202020204" pitchFamily="34" charset="0"/>
              </a:rPr>
              <a:t>Twitter.com/ACSQHC</a:t>
            </a:r>
          </a:p>
          <a:p>
            <a:pPr lvl="0">
              <a:spcAft>
                <a:spcPts val="1200"/>
              </a:spcAft>
            </a:pPr>
            <a:endParaRPr lang="en-US" sz="1600" b="1" dirty="0">
              <a:latin typeface="Arial" panose="020B0604020202020204" pitchFamily="34" charset="0"/>
              <a:cs typeface="Arial" panose="020B0604020202020204" pitchFamily="34" charset="0"/>
            </a:endParaRPr>
          </a:p>
          <a:p>
            <a:pPr lvl="0">
              <a:spcAft>
                <a:spcPts val="1200"/>
              </a:spcAft>
            </a:pPr>
            <a:r>
              <a:rPr lang="en-US" sz="1600" b="1" dirty="0" err="1">
                <a:solidFill>
                  <a:srgbClr val="1178A2"/>
                </a:solidFill>
                <a:latin typeface="Arial" panose="020B0604020202020204" pitchFamily="34" charset="0"/>
                <a:cs typeface="Arial" panose="020B0604020202020204" pitchFamily="34" charset="0"/>
              </a:rPr>
              <a:t>Youtube.com</a:t>
            </a:r>
            <a:r>
              <a:rPr lang="en-US" sz="1600" b="1" dirty="0">
                <a:solidFill>
                  <a:srgbClr val="1178A2"/>
                </a:solidFill>
                <a:latin typeface="Arial" panose="020B0604020202020204" pitchFamily="34" charset="0"/>
                <a:cs typeface="Arial" panose="020B0604020202020204" pitchFamily="34" charset="0"/>
              </a:rPr>
              <a:t>/user/ACSQHC</a:t>
            </a:r>
          </a:p>
        </p:txBody>
      </p:sp>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611188" y="3219822"/>
            <a:ext cx="5473700" cy="968470"/>
          </a:xfrm>
          <a:prstGeom prst="rect">
            <a:avLst/>
          </a:prstGeom>
        </p:spPr>
        <p:txBody>
          <a:bodyPr lIns="0" anchor="b" anchorCtr="0">
            <a:spAutoFit/>
          </a:bodyPr>
          <a:lstStyle>
            <a:lvl1pPr marL="0" indent="0">
              <a:spcBef>
                <a:spcPts val="500"/>
              </a:spcBef>
              <a:buFontTx/>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075" y="712345"/>
            <a:ext cx="602910" cy="2137978"/>
          </a:xfrm>
          <a:prstGeom prst="rect">
            <a:avLst/>
          </a:prstGeom>
        </p:spPr>
      </p:pic>
    </p:spTree>
    <p:extLst>
      <p:ext uri="{BB962C8B-B14F-4D97-AF65-F5344CB8AC3E}">
        <p14:creationId xmlns:p14="http://schemas.microsoft.com/office/powerpoint/2010/main" val="33422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6" name="Picture 5">
            <a:extLst>
              <a:ext uri="{FF2B5EF4-FFF2-40B4-BE49-F238E27FC236}">
                <a16:creationId xmlns:a16="http://schemas.microsoft.com/office/drawing/2014/main" id="{61729383-60D9-6641-BA84-48AF978A9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4656" y="458797"/>
            <a:ext cx="1587500" cy="571500"/>
          </a:xfrm>
          <a:prstGeom prst="rect">
            <a:avLst/>
          </a:prstGeom>
        </p:spPr>
      </p:pic>
    </p:spTree>
    <p:extLst>
      <p:ext uri="{BB962C8B-B14F-4D97-AF65-F5344CB8AC3E}">
        <p14:creationId xmlns:p14="http://schemas.microsoft.com/office/powerpoint/2010/main" val="885126332"/>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4" name="Picture 3">
            <a:extLst>
              <a:ext uri="{FF2B5EF4-FFF2-40B4-BE49-F238E27FC236}">
                <a16:creationId xmlns:a16="http://schemas.microsoft.com/office/drawing/2014/main" id="{BD4AC93B-4D86-2C45-A7E9-3B67E2CCF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6403" y="476160"/>
            <a:ext cx="1594069" cy="450040"/>
          </a:xfrm>
          <a:prstGeom prst="rect">
            <a:avLst/>
          </a:prstGeom>
        </p:spPr>
      </p:pic>
    </p:spTree>
    <p:extLst>
      <p:ext uri="{BB962C8B-B14F-4D97-AF65-F5344CB8AC3E}">
        <p14:creationId xmlns:p14="http://schemas.microsoft.com/office/powerpoint/2010/main" val="1673056931"/>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477" y="483518"/>
            <a:ext cx="2268581" cy="360040"/>
          </a:xfrm>
          <a:prstGeom prst="rect">
            <a:avLst/>
          </a:prstGeom>
        </p:spPr>
      </p:pic>
    </p:spTree>
    <p:extLst>
      <p:ext uri="{BB962C8B-B14F-4D97-AF65-F5344CB8AC3E}">
        <p14:creationId xmlns:p14="http://schemas.microsoft.com/office/powerpoint/2010/main" val="583088878"/>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EA924-DF15-4140-95AC-C4DDA4990AF2}"/>
              </a:ext>
            </a:extLst>
          </p:cNvPr>
          <p:cNvSpPr>
            <a:spLocks noGrp="1"/>
          </p:cNvSpPr>
          <p:nvPr>
            <p:ph idx="1" hasCustomPrompt="1"/>
          </p:nvPr>
        </p:nvSpPr>
        <p:spPr>
          <a:xfrm>
            <a:off x="611560" y="2355726"/>
            <a:ext cx="78867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Date Placeholder 3">
            <a:extLst>
              <a:ext uri="{FF2B5EF4-FFF2-40B4-BE49-F238E27FC236}">
                <a16:creationId xmlns:a16="http://schemas.microsoft.com/office/drawing/2014/main" id="{478A943B-B381-944A-AC17-F268A1DAE59A}"/>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
        <p:nvSpPr>
          <p:cNvPr id="6"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54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A652448-ED6A-8A40-9228-101F4C7AD60A}"/>
              </a:ext>
            </a:extLst>
          </p:cNvPr>
          <p:cNvSpPr>
            <a:spLocks noGrp="1"/>
          </p:cNvSpPr>
          <p:nvPr>
            <p:ph type="body" sz="quarter" idx="10" hasCustomPrompt="1"/>
          </p:nvPr>
        </p:nvSpPr>
        <p:spPr>
          <a:xfrm>
            <a:off x="611188" y="2355727"/>
            <a:ext cx="7886700" cy="341632"/>
          </a:xfrm>
          <a:prstGeom prst="rect">
            <a:avLst/>
          </a:prstGeom>
        </p:spPr>
        <p:txBody>
          <a:bodyPr lIns="0">
            <a:spAutoFit/>
          </a:bodyPr>
          <a:lstStyle>
            <a:lvl1pPr marL="0" indent="0">
              <a:buFontTx/>
              <a:buNone/>
              <a:defRPr sz="1800">
                <a:solidFill>
                  <a:srgbClr val="1178A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Date Placeholder 3">
            <a:extLst>
              <a:ext uri="{FF2B5EF4-FFF2-40B4-BE49-F238E27FC236}">
                <a16:creationId xmlns:a16="http://schemas.microsoft.com/office/drawing/2014/main" id="{6EA8A563-6749-E545-B250-FF5D15F10C0A}"/>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
        <p:nvSpPr>
          <p:cNvPr id="7"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690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869672"/>
            <a:ext cx="7886700" cy="369332"/>
          </a:xfrm>
          <a:prstGeom prst="rect">
            <a:avLst/>
          </a:prstGeom>
        </p:spPr>
        <p:txBody>
          <a:bodyPr lIns="0">
            <a:spAutoFit/>
          </a:bodyPr>
          <a:lstStyle>
            <a:lvl1pPr marL="0" indent="0">
              <a:buFontTx/>
              <a:buNone/>
              <a:defRPr sz="20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611188" y="1372991"/>
            <a:ext cx="7867650" cy="341632"/>
          </a:xfrm>
          <a:prstGeom prst="rect">
            <a:avLst/>
          </a:prstGeom>
        </p:spPr>
        <p:txBody>
          <a:bodyPr wrap="square" lIns="0" anchor="b">
            <a:spAutoFit/>
          </a:bodyPr>
          <a:lstStyle>
            <a:lvl1pPr marL="0" indent="0">
              <a:buNone/>
              <a:defRPr sz="18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7315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437624"/>
            <a:ext cx="7886700" cy="424732"/>
          </a:xfrm>
          <a:prstGeom prst="rect">
            <a:avLst/>
          </a:prstGeom>
        </p:spPr>
        <p:txBody>
          <a:bodyPr lIns="0" rIns="90000">
            <a:spAutoFit/>
          </a:bodyPr>
          <a:lstStyle>
            <a:lvl1pPr marL="0" indent="0">
              <a:buFontTx/>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38349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611560" y="1437624"/>
            <a:ext cx="78867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42101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SQHC.png">
            <a:extLst>
              <a:ext uri="{FF2B5EF4-FFF2-40B4-BE49-F238E27FC236}">
                <a16:creationId xmlns:a16="http://schemas.microsoft.com/office/drawing/2014/main" id="{41AA49B3-9526-ED42-9661-41FB512025C8}"/>
              </a:ext>
            </a:extLst>
          </p:cNvPr>
          <p:cNvPicPr>
            <a:picLocks noChangeAspect="1"/>
          </p:cNvPicPr>
          <p:nvPr/>
        </p:nvPicPr>
        <p:blipFill>
          <a:blip r:embed="rId8"/>
          <a:stretch>
            <a:fillRect/>
          </a:stretch>
        </p:blipFill>
        <p:spPr>
          <a:xfrm>
            <a:off x="611560" y="4515966"/>
            <a:ext cx="3747128" cy="408921"/>
          </a:xfrm>
          <a:prstGeom prst="rect">
            <a:avLst/>
          </a:prstGeom>
        </p:spPr>
      </p:pic>
      <p:pic>
        <p:nvPicPr>
          <p:cNvPr id="3" name="Picture 2">
            <a:extLst>
              <a:ext uri="{FF2B5EF4-FFF2-40B4-BE49-F238E27FC236}">
                <a16:creationId xmlns:a16="http://schemas.microsoft.com/office/drawing/2014/main" id="{89EB8C52-99FE-1F44-B952-48546A2E51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1676400"/>
          </a:xfrm>
          <a:prstGeom prst="rect">
            <a:avLst/>
          </a:prstGeom>
        </p:spPr>
      </p:pic>
    </p:spTree>
    <p:extLst>
      <p:ext uri="{BB962C8B-B14F-4D97-AF65-F5344CB8AC3E}">
        <p14:creationId xmlns:p14="http://schemas.microsoft.com/office/powerpoint/2010/main" val="2785808907"/>
      </p:ext>
    </p:extLst>
  </p:cSld>
  <p:clrMap bg1="lt1" tx1="dk1" bg2="lt2" tx2="dk2" accent1="accent1" accent2="accent2" accent3="accent3" accent4="accent4" accent5="accent5" accent6="accent6" hlink="hlink" folHlink="folHlink"/>
  <p:sldLayoutIdLst>
    <p:sldLayoutId id="2147483694" r:id="rId1"/>
    <p:sldLayoutId id="2147483723" r:id="rId2"/>
    <p:sldLayoutId id="2147483724" r:id="rId3"/>
    <p:sldLayoutId id="2147483725" r:id="rId4"/>
    <p:sldLayoutId id="2147483695" r:id="rId5"/>
    <p:sldLayoutId id="214748370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11/8/2021</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195263"/>
          </a:xfrm>
          <a:prstGeom prst="rect">
            <a:avLst/>
          </a:prstGeom>
        </p:spPr>
      </p:pic>
    </p:spTree>
    <p:extLst>
      <p:ext uri="{BB962C8B-B14F-4D97-AF65-F5344CB8AC3E}">
        <p14:creationId xmlns:p14="http://schemas.microsoft.com/office/powerpoint/2010/main" val="1804440424"/>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08" r:id="rId3"/>
    <p:sldLayoutId id="2147483707" r:id="rId4"/>
    <p:sldLayoutId id="2147483711" r:id="rId5"/>
    <p:sldLayoutId id="2147483710" r:id="rId6"/>
    <p:sldLayoutId id="2147483720" r:id="rId7"/>
    <p:sldLayoutId id="2147483718" r:id="rId8"/>
    <p:sldLayoutId id="2147483714" r:id="rId9"/>
    <p:sldLayoutId id="21474837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ideo" Target="https://www.youtube.com/embed/4bckD5YAYrQ"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betterhealth.vic.gov.au/health/conditionsandtreatments/antibiotic-resistant-bacteria" TargetMode="External"/><Relationship Id="rId2" Type="http://schemas.openxmlformats.org/officeDocument/2006/relationships/hyperlink" Target="https://iview.abc.net.au/show/ask-the-doctor/series/2/video/DO1708V006S00"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s://ajp.com.au/columns/opinion/wielding-the-sledgehammer/" TargetMode="External"/><Relationship Id="rId3" Type="http://schemas.openxmlformats.org/officeDocument/2006/relationships/hyperlink" Target="https://www.thehindubusinessline.com/opinion/invisible-threat-of-antimicrobial-resistance/article9964030.ece" TargetMode="External"/><Relationship Id="rId7" Type="http://schemas.openxmlformats.org/officeDocument/2006/relationships/hyperlink" Target="https://www.australiansafetysigns.net.au/products/fire-fire-extinguisher" TargetMode="External"/><Relationship Id="rId12" Type="http://schemas.openxmlformats.org/officeDocument/2006/relationships/hyperlink" Target="https://www.youtube.com/watch?v=4bckD5YAYrQ"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reactgroup.org/toolbox/understand/antibiotics/" TargetMode="External"/><Relationship Id="rId11" Type="http://schemas.openxmlformats.org/officeDocument/2006/relationships/hyperlink" Target="http://sitn.hms.harvard.edu/flash/special-edition-on-infectious-disease/2014/the-arms-race-between-germs-and-medicine-how-superbugs-have-taken-the-lead-and-how-humans-can-take-it-back/" TargetMode="External"/><Relationship Id="rId5" Type="http://schemas.openxmlformats.org/officeDocument/2006/relationships/hyperlink" Target="https://www.mayoclinic.org/diseases-conditions/infectious-diseases/in-depth/germs/art-20045289" TargetMode="External"/><Relationship Id="rId10" Type="http://schemas.openxmlformats.org/officeDocument/2006/relationships/hyperlink" Target="https://assets.publishing.service.gov.uk/government/uploads/system/uploads/attachment_data/file/843129/English_Surveillance_Programme_for_Antimicrobial_Utilisation_and_Resistance_2019.pdf" TargetMode="External"/><Relationship Id="rId4" Type="http://schemas.openxmlformats.org/officeDocument/2006/relationships/hyperlink" Target="https://www.youtube.com/watch?v=BFYuguuImW8&amp;feature=youtu.be" TargetMode="External"/><Relationship Id="rId9" Type="http://schemas.openxmlformats.org/officeDocument/2006/relationships/hyperlink" Target="https://www.patentearth.com/blog/history-of-the-scalpel-the-original-surgical-instrument.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who.int/health-topics/antimicrobial-resistance" TargetMode="External"/><Relationship Id="rId13" Type="http://schemas.openxmlformats.org/officeDocument/2006/relationships/hyperlink" Target="https://www.safetyandquality.gov.au/sites/default/files/2019-06/AURA-2019-Consumer-resource-Trifold-Brochure-Do-I-really-need-Content-from-Literally-Inspired.pdf" TargetMode="External"/><Relationship Id="rId3" Type="http://schemas.openxmlformats.org/officeDocument/2006/relationships/hyperlink" Target="https://www.cedars-sinai.org/health-library/diseases-and-conditions/a/antibiotic-resistance.html" TargetMode="External"/><Relationship Id="rId7" Type="http://schemas.openxmlformats.org/officeDocument/2006/relationships/hyperlink" Target="http://learnonlinedevelopments.blogspot.com/2013/04/free-people-graphic-image.html" TargetMode="External"/><Relationship Id="rId12" Type="http://schemas.openxmlformats.org/officeDocument/2006/relationships/hyperlink" Target="https://www.ncbi.nlm.nih.gov/pmc/articles/PMC2751913/" TargetMode="External"/><Relationship Id="rId2" Type="http://schemas.openxmlformats.org/officeDocument/2006/relationships/hyperlink" Target="https://www.gosh.nhs.uk/conditions-and-treatments/general-medical-conditions/resistant-bugs-antibiotic-resistance-and-multidrug-resistant-organisms" TargetMode="External"/><Relationship Id="rId1" Type="http://schemas.openxmlformats.org/officeDocument/2006/relationships/slideLayout" Target="../slideLayouts/slideLayout9.xml"/><Relationship Id="rId6" Type="http://schemas.openxmlformats.org/officeDocument/2006/relationships/hyperlink" Target="https://www.creativefabrica.com/product/icon-set-time-5-oclock/" TargetMode="External"/><Relationship Id="rId11" Type="http://schemas.openxmlformats.org/officeDocument/2006/relationships/hyperlink" Target="https://www.tg.org.au/" TargetMode="External"/><Relationship Id="rId5" Type="http://schemas.openxmlformats.org/officeDocument/2006/relationships/hyperlink" Target="http://clipart-library.com/free/shaking-hands-clipart-black-and-white.html" TargetMode="External"/><Relationship Id="rId10" Type="http://schemas.openxmlformats.org/officeDocument/2006/relationships/hyperlink" Target="https://health.usnews.com/wellness/articles/2016-11-30/what-to-expect-when-your-loved-one-is-in-the-icu" TargetMode="External"/><Relationship Id="rId4" Type="http://schemas.openxmlformats.org/officeDocument/2006/relationships/hyperlink" Target="https://lovepik.com/image-400225679/bacteria.html" TargetMode="External"/><Relationship Id="rId9" Type="http://schemas.openxmlformats.org/officeDocument/2006/relationships/hyperlink" Target="https://safetyandquality.cmail20.com/t/j-l-aoltly-jtkttittul-r/" TargetMode="External"/><Relationship Id="rId14" Type="http://schemas.openxmlformats.org/officeDocument/2006/relationships/hyperlink" Target="https://www.mayoclinic.org/diseases-conditions/infectious-diseases/in-depth/germs/art-20045289#dialogId65139475"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BFYuguuImW8"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0691" y="3003798"/>
            <a:ext cx="3692277" cy="2139702"/>
          </a:xfrm>
          <a:prstGeom prst="rect">
            <a:avLst/>
          </a:prstGeom>
        </p:spPr>
      </p:pic>
      <p:sp>
        <p:nvSpPr>
          <p:cNvPr id="8" name="Title 7">
            <a:extLst>
              <a:ext uri="{FF2B5EF4-FFF2-40B4-BE49-F238E27FC236}">
                <a16:creationId xmlns:a16="http://schemas.microsoft.com/office/drawing/2014/main" id="{E6133862-27FD-394C-AC99-295B846BC534}"/>
              </a:ext>
            </a:extLst>
          </p:cNvPr>
          <p:cNvSpPr>
            <a:spLocks noGrp="1"/>
          </p:cNvSpPr>
          <p:nvPr>
            <p:ph type="title"/>
          </p:nvPr>
        </p:nvSpPr>
        <p:spPr>
          <a:xfrm>
            <a:off x="0" y="1779662"/>
            <a:ext cx="8529583" cy="979820"/>
          </a:xfrm>
        </p:spPr>
        <p:txBody>
          <a:bodyPr/>
          <a:lstStyle/>
          <a:p>
            <a:pPr algn="ctr"/>
            <a:r>
              <a:rPr lang="en-US" sz="3200" dirty="0"/>
              <a:t>Antimicrobial Stewardship and Antimicrobial Resistance in human health</a:t>
            </a:r>
          </a:p>
        </p:txBody>
      </p:sp>
      <p:sp>
        <p:nvSpPr>
          <p:cNvPr id="10" name="Text Placeholder 9">
            <a:extLst>
              <a:ext uri="{FF2B5EF4-FFF2-40B4-BE49-F238E27FC236}">
                <a16:creationId xmlns:a16="http://schemas.microsoft.com/office/drawing/2014/main" id="{F6115F4E-948C-FA4C-85FF-C109FBBE9686}"/>
              </a:ext>
            </a:extLst>
          </p:cNvPr>
          <p:cNvSpPr>
            <a:spLocks noGrp="1"/>
          </p:cNvSpPr>
          <p:nvPr>
            <p:ph type="body" sz="quarter" idx="11"/>
          </p:nvPr>
        </p:nvSpPr>
        <p:spPr>
          <a:xfrm>
            <a:off x="1456479" y="2931790"/>
            <a:ext cx="5616624" cy="480131"/>
          </a:xfrm>
        </p:spPr>
        <p:txBody>
          <a:bodyPr/>
          <a:lstStyle/>
          <a:p>
            <a:pPr algn="ctr"/>
            <a:r>
              <a:rPr lang="en-US" sz="2800" dirty="0"/>
              <a:t>A resource for consumers 2021</a:t>
            </a:r>
          </a:p>
        </p:txBody>
      </p:sp>
    </p:spTree>
    <p:extLst>
      <p:ext uri="{BB962C8B-B14F-4D97-AF65-F5344CB8AC3E}">
        <p14:creationId xmlns:p14="http://schemas.microsoft.com/office/powerpoint/2010/main" val="45230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37624"/>
            <a:ext cx="3744416" cy="2628925"/>
          </a:xfrm>
        </p:spPr>
        <p:txBody>
          <a:bodyPr/>
          <a:lstStyle/>
          <a:p>
            <a:r>
              <a:rPr lang="en-US" dirty="0"/>
              <a:t>Sledgehammer </a:t>
            </a:r>
          </a:p>
          <a:p>
            <a:r>
              <a:rPr lang="en-US" dirty="0"/>
              <a:t>Antibiotics can be broad spectrum e.g., Antibiotic 6 to 10</a:t>
            </a:r>
          </a:p>
          <a:p>
            <a:pPr lvl="1"/>
            <a:r>
              <a:rPr lang="en-US" dirty="0"/>
              <a:t>Affect many different species of bacteria</a:t>
            </a:r>
          </a:p>
          <a:p>
            <a:endParaRPr lang="en-AU" dirty="0"/>
          </a:p>
        </p:txBody>
      </p:sp>
      <p:sp>
        <p:nvSpPr>
          <p:cNvPr id="3" name="Title 2"/>
          <p:cNvSpPr>
            <a:spLocks noGrp="1"/>
          </p:cNvSpPr>
          <p:nvPr>
            <p:ph type="title"/>
          </p:nvPr>
        </p:nvSpPr>
        <p:spPr/>
        <p:txBody>
          <a:bodyPr/>
          <a:lstStyle/>
          <a:p>
            <a:r>
              <a:rPr lang="en-US" dirty="0"/>
              <a:t>Broad Spectrum Antibiotics</a:t>
            </a:r>
            <a:endParaRPr lang="en-AU" dirty="0"/>
          </a:p>
        </p:txBody>
      </p:sp>
      <p:sp>
        <p:nvSpPr>
          <p:cNvPr id="4" name="TextBox 3">
            <a:extLst>
              <a:ext uri="{FF2B5EF4-FFF2-40B4-BE49-F238E27FC236}">
                <a16:creationId xmlns:a16="http://schemas.microsoft.com/office/drawing/2014/main" id="{84DDD4FD-BBB3-514D-A88D-26398BED32FC}"/>
              </a:ext>
            </a:extLst>
          </p:cNvPr>
          <p:cNvSpPr txBox="1"/>
          <p:nvPr/>
        </p:nvSpPr>
        <p:spPr>
          <a:xfrm>
            <a:off x="323528" y="3921149"/>
            <a:ext cx="3797901" cy="1010533"/>
          </a:xfrm>
          <a:prstGeom prst="rect">
            <a:avLst/>
          </a:prstGeom>
          <a:noFill/>
        </p:spPr>
        <p:txBody>
          <a:bodyPr wrap="square" rtlCol="0">
            <a:spAutoFit/>
          </a:bodyPr>
          <a:lstStyle/>
          <a:p>
            <a:pPr algn="ctr">
              <a:spcAft>
                <a:spcPts val="450"/>
              </a:spcAft>
            </a:pPr>
            <a:r>
              <a:rPr lang="en-US" sz="2100" dirty="0"/>
              <a:t>BUT - Broad spectrum antibiotics contribute </a:t>
            </a:r>
            <a:r>
              <a:rPr lang="en-US" sz="2100" b="1" u="sng" dirty="0"/>
              <a:t>more</a:t>
            </a:r>
            <a:r>
              <a:rPr lang="en-US" sz="2100" dirty="0"/>
              <a:t> to resistance </a:t>
            </a:r>
          </a:p>
          <a:p>
            <a:pPr>
              <a:spcAft>
                <a:spcPts val="450"/>
              </a:spcAft>
            </a:pPr>
            <a:endParaRPr lang="en-US" sz="1350" dirty="0"/>
          </a:p>
        </p:txBody>
      </p:sp>
      <p:pic>
        <p:nvPicPr>
          <p:cNvPr id="1026" name="Picture 2" descr="https://ajp.com.au/wp-content/uploads/2020/03/Sledgeha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876" y="1563638"/>
            <a:ext cx="4184634" cy="337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0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37624"/>
            <a:ext cx="4248472" cy="3089564"/>
          </a:xfrm>
        </p:spPr>
        <p:txBody>
          <a:bodyPr/>
          <a:lstStyle/>
          <a:p>
            <a:r>
              <a:rPr lang="en-US" dirty="0"/>
              <a:t>Scalpel</a:t>
            </a:r>
          </a:p>
          <a:p>
            <a:r>
              <a:rPr lang="en-US" dirty="0"/>
              <a:t>More targeted</a:t>
            </a:r>
          </a:p>
          <a:p>
            <a:r>
              <a:rPr lang="en-US" dirty="0"/>
              <a:t>Antibiotics can be narrow spectrum – e.g., Antibiotic 1 to 5</a:t>
            </a:r>
          </a:p>
          <a:p>
            <a:pPr lvl="1"/>
            <a:r>
              <a:rPr lang="en-US" dirty="0"/>
              <a:t>Effect one or two kinds of bacteria</a:t>
            </a:r>
          </a:p>
          <a:p>
            <a:endParaRPr lang="en-AU" dirty="0"/>
          </a:p>
        </p:txBody>
      </p:sp>
      <p:sp>
        <p:nvSpPr>
          <p:cNvPr id="3" name="Title 2"/>
          <p:cNvSpPr>
            <a:spLocks noGrp="1"/>
          </p:cNvSpPr>
          <p:nvPr>
            <p:ph type="title"/>
          </p:nvPr>
        </p:nvSpPr>
        <p:spPr/>
        <p:txBody>
          <a:bodyPr/>
          <a:lstStyle/>
          <a:p>
            <a:r>
              <a:rPr lang="en-US" dirty="0"/>
              <a:t>Narrow Spectrum Antibiotics</a:t>
            </a:r>
            <a:endParaRPr lang="en-AU" dirty="0"/>
          </a:p>
        </p:txBody>
      </p:sp>
      <p:pic>
        <p:nvPicPr>
          <p:cNvPr id="2050" name="Picture 2" descr="History of the Scalpel: The Original Surgical Instr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18466"/>
            <a:ext cx="3712418" cy="3712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DDD4FD-BBB3-514D-A88D-26398BED32FC}"/>
              </a:ext>
            </a:extLst>
          </p:cNvPr>
          <p:cNvSpPr txBox="1"/>
          <p:nvPr/>
        </p:nvSpPr>
        <p:spPr>
          <a:xfrm>
            <a:off x="611188" y="4132967"/>
            <a:ext cx="3524250" cy="1010533"/>
          </a:xfrm>
          <a:prstGeom prst="rect">
            <a:avLst/>
          </a:prstGeom>
          <a:noFill/>
        </p:spPr>
        <p:txBody>
          <a:bodyPr wrap="square" rtlCol="0">
            <a:spAutoFit/>
          </a:bodyPr>
          <a:lstStyle/>
          <a:p>
            <a:pPr algn="ctr">
              <a:spcAft>
                <a:spcPts val="450"/>
              </a:spcAft>
            </a:pPr>
            <a:r>
              <a:rPr lang="en-US" sz="2100" dirty="0"/>
              <a:t>Narrow spectrum antibiotics contribute less to resistance </a:t>
            </a:r>
          </a:p>
          <a:p>
            <a:pPr>
              <a:spcAft>
                <a:spcPts val="450"/>
              </a:spcAft>
            </a:pPr>
            <a:endParaRPr lang="en-US" sz="1350" dirty="0"/>
          </a:p>
        </p:txBody>
      </p:sp>
    </p:spTree>
    <p:extLst>
      <p:ext uri="{BB962C8B-B14F-4D97-AF65-F5344CB8AC3E}">
        <p14:creationId xmlns:p14="http://schemas.microsoft.com/office/powerpoint/2010/main" val="176715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67D1-247E-204F-ACA5-9D99FBF42DB6}"/>
              </a:ext>
            </a:extLst>
          </p:cNvPr>
          <p:cNvSpPr>
            <a:spLocks noGrp="1"/>
          </p:cNvSpPr>
          <p:nvPr>
            <p:ph type="title"/>
          </p:nvPr>
        </p:nvSpPr>
        <p:spPr/>
        <p:txBody>
          <a:bodyPr/>
          <a:lstStyle/>
          <a:p>
            <a:r>
              <a:rPr lang="en-US" dirty="0"/>
              <a:t>Antibiotics</a:t>
            </a:r>
          </a:p>
        </p:txBody>
      </p:sp>
      <p:sp>
        <p:nvSpPr>
          <p:cNvPr id="3" name="Content Placeholder 2">
            <a:extLst>
              <a:ext uri="{FF2B5EF4-FFF2-40B4-BE49-F238E27FC236}">
                <a16:creationId xmlns:a16="http://schemas.microsoft.com/office/drawing/2014/main" id="{55CEBC85-15C1-014D-AAFF-51237D518F88}"/>
              </a:ext>
            </a:extLst>
          </p:cNvPr>
          <p:cNvSpPr>
            <a:spLocks noGrp="1"/>
          </p:cNvSpPr>
          <p:nvPr>
            <p:ph idx="1"/>
          </p:nvPr>
        </p:nvSpPr>
        <p:spPr>
          <a:xfrm>
            <a:off x="611560" y="1437624"/>
            <a:ext cx="7886700" cy="2646365"/>
          </a:xfrm>
        </p:spPr>
        <p:txBody>
          <a:bodyPr/>
          <a:lstStyle/>
          <a:p>
            <a:r>
              <a:rPr lang="en-US" dirty="0"/>
              <a:t>Previously untreatable illnesses now curable </a:t>
            </a:r>
          </a:p>
          <a:p>
            <a:r>
              <a:rPr lang="en-US" dirty="0" err="1"/>
              <a:t>Minimise</a:t>
            </a:r>
            <a:r>
              <a:rPr lang="en-US" dirty="0"/>
              <a:t> the infection risk of modern medicine </a:t>
            </a:r>
          </a:p>
          <a:p>
            <a:pPr lvl="1"/>
            <a:r>
              <a:rPr lang="en-US" dirty="0"/>
              <a:t>Preventing infection</a:t>
            </a:r>
          </a:p>
          <a:p>
            <a:pPr lvl="2"/>
            <a:r>
              <a:rPr lang="en-US" dirty="0"/>
              <a:t>During some types of surgery </a:t>
            </a:r>
          </a:p>
          <a:p>
            <a:pPr lvl="2"/>
            <a:r>
              <a:rPr lang="en-US" dirty="0"/>
              <a:t>When cancer treatments weaken immune system </a:t>
            </a:r>
          </a:p>
          <a:p>
            <a:r>
              <a:rPr lang="en-US" dirty="0"/>
              <a:t>Antibiotics have an impact not just for t</a:t>
            </a:r>
            <a:r>
              <a:rPr lang="en-AU" dirty="0"/>
              <a:t>he person taking them, but also the broader community</a:t>
            </a:r>
            <a:endParaRPr lang="en-US" dirty="0"/>
          </a:p>
        </p:txBody>
      </p:sp>
    </p:spTree>
    <p:extLst>
      <p:ext uri="{BB962C8B-B14F-4D97-AF65-F5344CB8AC3E}">
        <p14:creationId xmlns:p14="http://schemas.microsoft.com/office/powerpoint/2010/main" val="67995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4E32-A1C0-BC44-BAE8-AC5D9CCB59C3}"/>
              </a:ext>
            </a:extLst>
          </p:cNvPr>
          <p:cNvSpPr>
            <a:spLocks noGrp="1"/>
          </p:cNvSpPr>
          <p:nvPr>
            <p:ph type="title"/>
          </p:nvPr>
        </p:nvSpPr>
        <p:spPr>
          <a:xfrm>
            <a:off x="611188" y="627535"/>
            <a:ext cx="7705228" cy="1089529"/>
          </a:xfrm>
        </p:spPr>
        <p:txBody>
          <a:bodyPr/>
          <a:lstStyle/>
          <a:p>
            <a:r>
              <a:rPr lang="en-US" dirty="0"/>
              <a:t>Where do we use </a:t>
            </a:r>
            <a:br>
              <a:rPr lang="en-US" dirty="0"/>
            </a:br>
            <a:r>
              <a:rPr lang="en-US" dirty="0"/>
              <a:t>antibiotics?</a:t>
            </a:r>
          </a:p>
        </p:txBody>
      </p:sp>
      <p:sp>
        <p:nvSpPr>
          <p:cNvPr id="3" name="Content Placeholder 2">
            <a:extLst>
              <a:ext uri="{FF2B5EF4-FFF2-40B4-BE49-F238E27FC236}">
                <a16:creationId xmlns:a16="http://schemas.microsoft.com/office/drawing/2014/main" id="{2F34B885-75C8-C846-A45F-62A555C64505}"/>
              </a:ext>
            </a:extLst>
          </p:cNvPr>
          <p:cNvSpPr>
            <a:spLocks noGrp="1"/>
          </p:cNvSpPr>
          <p:nvPr>
            <p:ph idx="1"/>
          </p:nvPr>
        </p:nvSpPr>
        <p:spPr>
          <a:xfrm>
            <a:off x="611188" y="1735990"/>
            <a:ext cx="7886700" cy="3198824"/>
          </a:xfrm>
        </p:spPr>
        <p:txBody>
          <a:bodyPr/>
          <a:lstStyle/>
          <a:p>
            <a:r>
              <a:rPr lang="en-US" sz="2000" dirty="0"/>
              <a:t>Humans</a:t>
            </a:r>
          </a:p>
          <a:p>
            <a:pPr lvl="1"/>
            <a:r>
              <a:rPr lang="en-US" sz="1800" dirty="0"/>
              <a:t>Community</a:t>
            </a:r>
          </a:p>
          <a:p>
            <a:pPr lvl="1"/>
            <a:r>
              <a:rPr lang="en-US" sz="1800" dirty="0"/>
              <a:t>Hospital</a:t>
            </a:r>
          </a:p>
          <a:p>
            <a:r>
              <a:rPr lang="en-US" sz="2000" dirty="0"/>
              <a:t>Animals</a:t>
            </a:r>
          </a:p>
          <a:p>
            <a:pPr lvl="1"/>
            <a:r>
              <a:rPr lang="en-US" sz="1800" dirty="0"/>
              <a:t>Pets</a:t>
            </a:r>
          </a:p>
          <a:p>
            <a:pPr lvl="1"/>
            <a:r>
              <a:rPr lang="en-US" sz="1800" dirty="0"/>
              <a:t>Livestock</a:t>
            </a:r>
          </a:p>
          <a:p>
            <a:r>
              <a:rPr lang="en-US" sz="2000" dirty="0"/>
              <a:t>Agriculture</a:t>
            </a:r>
          </a:p>
          <a:p>
            <a:pPr lvl="1"/>
            <a:r>
              <a:rPr lang="en-US" sz="1800" dirty="0"/>
              <a:t>Crops</a:t>
            </a:r>
          </a:p>
          <a:p>
            <a:pPr lvl="1"/>
            <a:r>
              <a:rPr lang="en-US" sz="1800" dirty="0"/>
              <a:t>Aquaculture</a:t>
            </a:r>
            <a:r>
              <a:rPr lang="en-US" dirty="0"/>
              <a:t> </a:t>
            </a:r>
          </a:p>
        </p:txBody>
      </p:sp>
      <p:pic>
        <p:nvPicPr>
          <p:cNvPr id="4" name="Picture 3">
            <a:extLst>
              <a:ext uri="{FF2B5EF4-FFF2-40B4-BE49-F238E27FC236}">
                <a16:creationId xmlns:a16="http://schemas.microsoft.com/office/drawing/2014/main" id="{7A6D8806-D3B4-D242-9DDC-409D1FDD0788}"/>
              </a:ext>
            </a:extLst>
          </p:cNvPr>
          <p:cNvPicPr>
            <a:picLocks noChangeAspect="1"/>
          </p:cNvPicPr>
          <p:nvPr/>
        </p:nvPicPr>
        <p:blipFill>
          <a:blip r:embed="rId3"/>
          <a:stretch>
            <a:fillRect/>
          </a:stretch>
        </p:blipFill>
        <p:spPr>
          <a:xfrm>
            <a:off x="3707904" y="1275605"/>
            <a:ext cx="5254989" cy="3605167"/>
          </a:xfrm>
          <a:prstGeom prst="rect">
            <a:avLst/>
          </a:prstGeom>
        </p:spPr>
      </p:pic>
    </p:spTree>
    <p:extLst>
      <p:ext uri="{BB962C8B-B14F-4D97-AF65-F5344CB8AC3E}">
        <p14:creationId xmlns:p14="http://schemas.microsoft.com/office/powerpoint/2010/main" val="241538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4914-2CDB-7442-9B2B-DD4BC7372E24}"/>
              </a:ext>
            </a:extLst>
          </p:cNvPr>
          <p:cNvSpPr>
            <a:spLocks noGrp="1"/>
          </p:cNvSpPr>
          <p:nvPr>
            <p:ph type="title"/>
          </p:nvPr>
        </p:nvSpPr>
        <p:spPr>
          <a:xfrm>
            <a:off x="486696" y="471950"/>
            <a:ext cx="5813496" cy="1216741"/>
          </a:xfrm>
        </p:spPr>
        <p:txBody>
          <a:bodyPr>
            <a:normAutofit/>
          </a:bodyPr>
          <a:lstStyle/>
          <a:p>
            <a:r>
              <a:rPr lang="en-US" dirty="0"/>
              <a:t>Antimicrobial Resistance</a:t>
            </a:r>
          </a:p>
        </p:txBody>
      </p:sp>
      <p:sp>
        <p:nvSpPr>
          <p:cNvPr id="3" name="Content Placeholder 2">
            <a:extLst>
              <a:ext uri="{FF2B5EF4-FFF2-40B4-BE49-F238E27FC236}">
                <a16:creationId xmlns:a16="http://schemas.microsoft.com/office/drawing/2014/main" id="{EF5BD90C-84C0-D44C-A8AD-70385D9407FC}"/>
              </a:ext>
            </a:extLst>
          </p:cNvPr>
          <p:cNvSpPr>
            <a:spLocks noGrp="1"/>
          </p:cNvSpPr>
          <p:nvPr>
            <p:ph idx="1"/>
          </p:nvPr>
        </p:nvSpPr>
        <p:spPr>
          <a:xfrm>
            <a:off x="486698" y="1151000"/>
            <a:ext cx="4301326" cy="3364966"/>
          </a:xfrm>
        </p:spPr>
        <p:txBody>
          <a:bodyPr>
            <a:noAutofit/>
          </a:bodyPr>
          <a:lstStyle/>
          <a:p>
            <a:r>
              <a:rPr lang="en-US" sz="1800" dirty="0"/>
              <a:t>Bacteria evolve over time in response to the environment</a:t>
            </a:r>
          </a:p>
          <a:p>
            <a:r>
              <a:rPr lang="en-US" sz="1800" dirty="0"/>
              <a:t>Bacteria are constantly adapting to resist antibiotics </a:t>
            </a:r>
          </a:p>
          <a:p>
            <a:pPr lvl="1"/>
            <a:r>
              <a:rPr lang="en-US" sz="1800" dirty="0"/>
              <a:t>This is called antibiotic resistance  </a:t>
            </a:r>
          </a:p>
          <a:p>
            <a:r>
              <a:rPr lang="en-US" sz="1800" dirty="0"/>
              <a:t>Overuse and misuse of antibiotics accelerates this even more </a:t>
            </a:r>
          </a:p>
        </p:txBody>
      </p:sp>
      <p:pic>
        <p:nvPicPr>
          <p:cNvPr id="6" name="Picture 2">
            <a:extLst>
              <a:ext uri="{FF2B5EF4-FFF2-40B4-BE49-F238E27FC236}">
                <a16:creationId xmlns:a16="http://schemas.microsoft.com/office/drawing/2014/main" id="{89BED6BF-C784-FA4E-A0D6-85A34F835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8" r="2" b="2"/>
          <a:stretch/>
        </p:blipFill>
        <p:spPr bwMode="auto">
          <a:xfrm>
            <a:off x="5364087" y="1048923"/>
            <a:ext cx="3596661" cy="39806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5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bckD5YAYrQ"/>
          <p:cNvPicPr>
            <a:picLocks noGrp="1" noRot="1" noChangeAspect="1"/>
          </p:cNvPicPr>
          <p:nvPr>
            <p:ph idx="1"/>
            <a:videoFile r:link="rId1"/>
          </p:nvPr>
        </p:nvPicPr>
        <p:blipFill>
          <a:blip r:embed="rId4"/>
          <a:stretch>
            <a:fillRect/>
          </a:stretch>
        </p:blipFill>
        <p:spPr>
          <a:xfrm>
            <a:off x="611188" y="1717064"/>
            <a:ext cx="5787156" cy="3255275"/>
          </a:xfrm>
          <a:prstGeom prst="rect">
            <a:avLst/>
          </a:prstGeom>
        </p:spPr>
      </p:pic>
      <p:sp>
        <p:nvSpPr>
          <p:cNvPr id="3" name="Title 2"/>
          <p:cNvSpPr>
            <a:spLocks noGrp="1"/>
          </p:cNvSpPr>
          <p:nvPr>
            <p:ph type="title"/>
          </p:nvPr>
        </p:nvSpPr>
        <p:spPr>
          <a:xfrm>
            <a:off x="611188" y="627535"/>
            <a:ext cx="7886700" cy="1089529"/>
          </a:xfrm>
        </p:spPr>
        <p:txBody>
          <a:bodyPr/>
          <a:lstStyle/>
          <a:p>
            <a:r>
              <a:rPr lang="en-AU" dirty="0"/>
              <a:t>Commission video on antimicrobial resistance</a:t>
            </a:r>
          </a:p>
        </p:txBody>
      </p:sp>
    </p:spTree>
    <p:extLst>
      <p:ext uri="{BB962C8B-B14F-4D97-AF65-F5344CB8AC3E}">
        <p14:creationId xmlns:p14="http://schemas.microsoft.com/office/powerpoint/2010/main" val="346754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0406152"/>
              </p:ext>
            </p:extLst>
          </p:nvPr>
        </p:nvGraphicFramePr>
        <p:xfrm>
          <a:off x="611188" y="627535"/>
          <a:ext cx="78867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46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timicrobial resistance remains one of the biggest threats">
            <a:extLst>
              <a:ext uri="{FF2B5EF4-FFF2-40B4-BE49-F238E27FC236}">
                <a16:creationId xmlns:a16="http://schemas.microsoft.com/office/drawing/2014/main" id="{4915B90B-307F-5E4B-B949-DD13E972A9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699542"/>
            <a:ext cx="5832648" cy="395064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3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F0E4-14F5-7A4C-B920-C291FE884F05}"/>
              </a:ext>
            </a:extLst>
          </p:cNvPr>
          <p:cNvSpPr>
            <a:spLocks noGrp="1"/>
          </p:cNvSpPr>
          <p:nvPr>
            <p:ph type="title"/>
          </p:nvPr>
        </p:nvSpPr>
        <p:spPr/>
        <p:txBody>
          <a:bodyPr/>
          <a:lstStyle/>
          <a:p>
            <a:r>
              <a:rPr lang="en-US" dirty="0"/>
              <a:t>Why is resistance a problem?	</a:t>
            </a:r>
          </a:p>
        </p:txBody>
      </p:sp>
      <p:sp>
        <p:nvSpPr>
          <p:cNvPr id="3" name="Content Placeholder 2">
            <a:extLst>
              <a:ext uri="{FF2B5EF4-FFF2-40B4-BE49-F238E27FC236}">
                <a16:creationId xmlns:a16="http://schemas.microsoft.com/office/drawing/2014/main" id="{AB3C6E34-5245-5944-B2FC-D40E966B2D70}"/>
              </a:ext>
            </a:extLst>
          </p:cNvPr>
          <p:cNvSpPr>
            <a:spLocks noGrp="1"/>
          </p:cNvSpPr>
          <p:nvPr>
            <p:ph idx="1"/>
          </p:nvPr>
        </p:nvSpPr>
        <p:spPr>
          <a:xfrm>
            <a:off x="609918" y="1347614"/>
            <a:ext cx="4034090" cy="3456384"/>
          </a:xfrm>
        </p:spPr>
        <p:txBody>
          <a:bodyPr>
            <a:normAutofit/>
          </a:bodyPr>
          <a:lstStyle/>
          <a:p>
            <a:r>
              <a:rPr lang="en-US" sz="2000" dirty="0"/>
              <a:t>Rates of antibiotic resistance are rising</a:t>
            </a:r>
          </a:p>
          <a:p>
            <a:r>
              <a:rPr lang="en-US" sz="2000" dirty="0"/>
              <a:t>Australia uses more antibiotics than many other comparable countries </a:t>
            </a:r>
          </a:p>
          <a:p>
            <a:r>
              <a:rPr lang="en-US" sz="2000" dirty="0"/>
              <a:t>Significant proportion of that use is inappropriate</a:t>
            </a:r>
          </a:p>
          <a:p>
            <a:pPr lvl="1"/>
            <a:r>
              <a:rPr lang="en-US" sz="1600" dirty="0"/>
              <a:t>e.g. using antibiotics for a cold  </a:t>
            </a:r>
          </a:p>
          <a:p>
            <a:r>
              <a:rPr lang="en-US" sz="2000" dirty="0"/>
              <a:t>Few new antibiotics becoming available</a:t>
            </a:r>
          </a:p>
        </p:txBody>
      </p:sp>
      <p:pic>
        <p:nvPicPr>
          <p:cNvPr id="8194" name="Picture 2" descr="Image">
            <a:extLst>
              <a:ext uri="{FF2B5EF4-FFF2-40B4-BE49-F238E27FC236}">
                <a16:creationId xmlns:a16="http://schemas.microsoft.com/office/drawing/2014/main" id="{2B5C0BD2-61C9-A348-9C1C-EAD7AA55DE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673" y="1563639"/>
            <a:ext cx="426565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5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6E83-7396-EB4B-BB81-6220027410EB}"/>
              </a:ext>
            </a:extLst>
          </p:cNvPr>
          <p:cNvSpPr>
            <a:spLocks noGrp="1"/>
          </p:cNvSpPr>
          <p:nvPr>
            <p:ph type="title"/>
          </p:nvPr>
        </p:nvSpPr>
        <p:spPr/>
        <p:txBody>
          <a:bodyPr/>
          <a:lstStyle/>
          <a:p>
            <a:r>
              <a:rPr lang="en-US" dirty="0"/>
              <a:t>Resistant infections</a:t>
            </a:r>
          </a:p>
        </p:txBody>
      </p:sp>
      <p:sp>
        <p:nvSpPr>
          <p:cNvPr id="3" name="Content Placeholder 2">
            <a:extLst>
              <a:ext uri="{FF2B5EF4-FFF2-40B4-BE49-F238E27FC236}">
                <a16:creationId xmlns:a16="http://schemas.microsoft.com/office/drawing/2014/main" id="{FAFFB0F5-40FD-2B4F-A2F7-E30F577A3019}"/>
              </a:ext>
            </a:extLst>
          </p:cNvPr>
          <p:cNvSpPr>
            <a:spLocks noGrp="1"/>
          </p:cNvSpPr>
          <p:nvPr>
            <p:ph idx="1"/>
          </p:nvPr>
        </p:nvSpPr>
        <p:spPr>
          <a:xfrm>
            <a:off x="234058" y="1347614"/>
            <a:ext cx="4320480" cy="3587243"/>
          </a:xfrm>
        </p:spPr>
        <p:txBody>
          <a:bodyPr/>
          <a:lstStyle/>
          <a:p>
            <a:r>
              <a:rPr lang="en-US" dirty="0"/>
              <a:t>More difficult to treat</a:t>
            </a:r>
          </a:p>
          <a:p>
            <a:r>
              <a:rPr lang="en-AU" dirty="0"/>
              <a:t>Other antibiotics need to be used which may not work as well or be more toxic</a:t>
            </a:r>
          </a:p>
          <a:p>
            <a:r>
              <a:rPr lang="en-US" dirty="0"/>
              <a:t>Usually require longer hospital stays</a:t>
            </a:r>
          </a:p>
          <a:p>
            <a:r>
              <a:rPr lang="en-US" dirty="0"/>
              <a:t>Can become resistant to all antibiotics </a:t>
            </a:r>
            <a:r>
              <a:rPr lang="en-US" dirty="0">
                <a:sym typeface="Wingdings" pitchFamily="2" charset="2"/>
              </a:rPr>
              <a:t> untreatable</a:t>
            </a:r>
            <a:r>
              <a:rPr lang="en-US" dirty="0"/>
              <a:t> </a:t>
            </a:r>
          </a:p>
          <a:p>
            <a:endParaRPr lang="en-US" dirty="0"/>
          </a:p>
        </p:txBody>
      </p:sp>
      <p:pic>
        <p:nvPicPr>
          <p:cNvPr id="3076" name="Picture 4" descr="What to Expect When Your Loved One Is in the ICU | Wellness | US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761" y="1437624"/>
            <a:ext cx="4330063" cy="284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4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71907"/>
            <a:ext cx="7886700" cy="2599686"/>
          </a:xfrm>
        </p:spPr>
        <p:txBody>
          <a:bodyPr/>
          <a:lstStyle/>
          <a:p>
            <a:r>
              <a:rPr lang="en-AU" dirty="0"/>
              <a:t>Describe antimicrobial resistance (AMR)</a:t>
            </a:r>
          </a:p>
          <a:p>
            <a:r>
              <a:rPr lang="en-AU" dirty="0"/>
              <a:t>Explain why antimicrobial resistance is a problem</a:t>
            </a:r>
          </a:p>
          <a:p>
            <a:r>
              <a:rPr lang="en-AU" dirty="0"/>
              <a:t>Summarise how antimicrobial resistance develops</a:t>
            </a:r>
          </a:p>
          <a:p>
            <a:r>
              <a:rPr lang="en-AU" dirty="0"/>
              <a:t>Identify the difference between broad and narrow spectrum antibiotics</a:t>
            </a:r>
          </a:p>
          <a:p>
            <a:r>
              <a:rPr lang="en-AU" dirty="0"/>
              <a:t>Identify strategies to address antimicrobial resistance </a:t>
            </a:r>
          </a:p>
        </p:txBody>
      </p:sp>
      <p:sp>
        <p:nvSpPr>
          <p:cNvPr id="3" name="Title 2"/>
          <p:cNvSpPr>
            <a:spLocks noGrp="1"/>
          </p:cNvSpPr>
          <p:nvPr>
            <p:ph type="title"/>
          </p:nvPr>
        </p:nvSpPr>
        <p:spPr>
          <a:xfrm>
            <a:off x="2051720" y="411510"/>
            <a:ext cx="4680892" cy="590931"/>
          </a:xfrm>
        </p:spPr>
        <p:txBody>
          <a:bodyPr/>
          <a:lstStyle/>
          <a:p>
            <a:r>
              <a:rPr lang="en-AU" dirty="0"/>
              <a:t>Learning Objectives</a:t>
            </a:r>
          </a:p>
        </p:txBody>
      </p:sp>
    </p:spTree>
    <p:extLst>
      <p:ext uri="{BB962C8B-B14F-4D97-AF65-F5344CB8AC3E}">
        <p14:creationId xmlns:p14="http://schemas.microsoft.com/office/powerpoint/2010/main" val="254977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6884-CB77-DC47-B09E-8FB8D3FD1A84}"/>
              </a:ext>
            </a:extLst>
          </p:cNvPr>
          <p:cNvSpPr>
            <a:spLocks noGrp="1"/>
          </p:cNvSpPr>
          <p:nvPr>
            <p:ph type="title"/>
          </p:nvPr>
        </p:nvSpPr>
        <p:spPr/>
        <p:txBody>
          <a:bodyPr/>
          <a:lstStyle/>
          <a:p>
            <a:r>
              <a:rPr lang="en-US" dirty="0"/>
              <a:t>What can health professionals do?</a:t>
            </a:r>
          </a:p>
        </p:txBody>
      </p:sp>
      <p:sp>
        <p:nvSpPr>
          <p:cNvPr id="3" name="Content Placeholder 2">
            <a:extLst>
              <a:ext uri="{FF2B5EF4-FFF2-40B4-BE49-F238E27FC236}">
                <a16:creationId xmlns:a16="http://schemas.microsoft.com/office/drawing/2014/main" id="{3CCC9A1C-1CEC-1F48-B63D-156EFC083F71}"/>
              </a:ext>
            </a:extLst>
          </p:cNvPr>
          <p:cNvSpPr>
            <a:spLocks noGrp="1"/>
          </p:cNvSpPr>
          <p:nvPr>
            <p:ph idx="1"/>
          </p:nvPr>
        </p:nvSpPr>
        <p:spPr>
          <a:xfrm>
            <a:off x="628651" y="1268016"/>
            <a:ext cx="5336516" cy="3143425"/>
          </a:xfrm>
        </p:spPr>
        <p:txBody>
          <a:bodyPr/>
          <a:lstStyle/>
          <a:p>
            <a:r>
              <a:rPr lang="en-US" sz="2000" dirty="0"/>
              <a:t>Follow Australian guidelines when prescribing antibiotics</a:t>
            </a:r>
          </a:p>
          <a:p>
            <a:pPr marL="0" indent="0">
              <a:buNone/>
            </a:pPr>
            <a:endParaRPr lang="en-US" sz="2000" dirty="0"/>
          </a:p>
          <a:p>
            <a:pPr marL="0" indent="0">
              <a:buNone/>
            </a:pPr>
            <a:endParaRPr lang="en-US" sz="2000" dirty="0"/>
          </a:p>
          <a:p>
            <a:pPr marL="0" indent="0">
              <a:buNone/>
            </a:pPr>
            <a:endParaRPr lang="en-US" sz="2000" dirty="0"/>
          </a:p>
          <a:p>
            <a:r>
              <a:rPr lang="en-US" sz="2000" dirty="0"/>
              <a:t>This ensures</a:t>
            </a:r>
          </a:p>
          <a:p>
            <a:pPr lvl="1"/>
            <a:r>
              <a:rPr lang="en-US" sz="1800" dirty="0"/>
              <a:t>Antibiotics have the best chance of working effectively and safely </a:t>
            </a:r>
          </a:p>
          <a:p>
            <a:pPr lvl="1"/>
            <a:r>
              <a:rPr lang="en-US" sz="1800" dirty="0"/>
              <a:t>Chance of resistance </a:t>
            </a:r>
            <a:r>
              <a:rPr lang="en-US" sz="1800" dirty="0" err="1"/>
              <a:t>minimised</a:t>
            </a:r>
            <a:r>
              <a:rPr lang="en-US" sz="1800" dirty="0"/>
              <a:t> </a:t>
            </a:r>
          </a:p>
        </p:txBody>
      </p:sp>
      <p:pic>
        <p:nvPicPr>
          <p:cNvPr id="7" name="Picture 2" descr="Related image">
            <a:extLst>
              <a:ext uri="{FF2B5EF4-FFF2-40B4-BE49-F238E27FC236}">
                <a16:creationId xmlns:a16="http://schemas.microsoft.com/office/drawing/2014/main" id="{AE926B26-BDC6-9540-8514-AA936D8AC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68016"/>
            <a:ext cx="3221650" cy="167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41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37624"/>
            <a:ext cx="7886700" cy="885371"/>
          </a:xfrm>
        </p:spPr>
        <p:txBody>
          <a:bodyPr/>
          <a:lstStyle/>
          <a:p>
            <a:r>
              <a:rPr lang="en-US" dirty="0"/>
              <a:t>Embrace “antimicrobial stewardship”</a:t>
            </a:r>
          </a:p>
          <a:p>
            <a:endParaRPr lang="en-AU" dirty="0"/>
          </a:p>
        </p:txBody>
      </p:sp>
      <p:sp>
        <p:nvSpPr>
          <p:cNvPr id="3" name="Title 2"/>
          <p:cNvSpPr>
            <a:spLocks noGrp="1"/>
          </p:cNvSpPr>
          <p:nvPr>
            <p:ph type="title"/>
          </p:nvPr>
        </p:nvSpPr>
        <p:spPr/>
        <p:txBody>
          <a:bodyPr/>
          <a:lstStyle/>
          <a:p>
            <a:r>
              <a:rPr lang="en-US" dirty="0"/>
              <a:t>What can health professionals do?</a:t>
            </a:r>
            <a:endParaRPr lang="en-AU" dirty="0"/>
          </a:p>
        </p:txBody>
      </p:sp>
      <p:sp>
        <p:nvSpPr>
          <p:cNvPr id="4" name="TextBox 3">
            <a:extLst>
              <a:ext uri="{FF2B5EF4-FFF2-40B4-BE49-F238E27FC236}">
                <a16:creationId xmlns:a16="http://schemas.microsoft.com/office/drawing/2014/main" id="{6AFDCAD8-831D-EA45-89B0-5F5D4FA47101}"/>
              </a:ext>
            </a:extLst>
          </p:cNvPr>
          <p:cNvSpPr txBox="1"/>
          <p:nvPr/>
        </p:nvSpPr>
        <p:spPr>
          <a:xfrm>
            <a:off x="603819" y="2283718"/>
            <a:ext cx="8136904" cy="2146742"/>
          </a:xfrm>
          <a:prstGeom prst="rect">
            <a:avLst/>
          </a:prstGeom>
          <a:noFill/>
        </p:spPr>
        <p:txBody>
          <a:bodyPr wrap="square" rtlCol="0">
            <a:spAutoFit/>
          </a:bodyPr>
          <a:lstStyle/>
          <a:p>
            <a:pPr algn="ctr"/>
            <a:r>
              <a:rPr lang="en-AU" sz="2400" i="1" dirty="0"/>
              <a:t>Antimicrobial Stewardship isn’t about “not using antimicrobials” but rather </a:t>
            </a:r>
          </a:p>
          <a:p>
            <a:pPr algn="ctr"/>
            <a:r>
              <a:rPr lang="en-GB" sz="2400" i="1" dirty="0"/>
              <a:t>“identify that small group of patients who really need antibiotic treatment and then explain, </a:t>
            </a:r>
          </a:p>
          <a:p>
            <a:pPr algn="ctr"/>
            <a:r>
              <a:rPr lang="en-GB" sz="2400" i="1" dirty="0"/>
              <a:t>reassure and educate the large group of patients who don’t.” </a:t>
            </a:r>
          </a:p>
          <a:p>
            <a:endParaRPr lang="en-US" sz="1350" dirty="0"/>
          </a:p>
        </p:txBody>
      </p:sp>
    </p:spTree>
    <p:extLst>
      <p:ext uri="{BB962C8B-B14F-4D97-AF65-F5344CB8AC3E}">
        <p14:creationId xmlns:p14="http://schemas.microsoft.com/office/powerpoint/2010/main" val="233092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44" y="304597"/>
            <a:ext cx="601703" cy="4824536"/>
          </a:xfrm>
        </p:spPr>
        <p:txBody>
          <a:bodyPr vert="wordArtVert"/>
          <a:lstStyle/>
          <a:p>
            <a:r>
              <a:rPr lang="en-AU" sz="2000" dirty="0"/>
              <a:t>AMS CLINICAL</a:t>
            </a:r>
            <a:br>
              <a:rPr lang="en-AU" sz="2000" dirty="0"/>
            </a:br>
            <a:r>
              <a:rPr lang="en-AU" sz="2000" dirty="0"/>
              <a:t>CARE STANDARD</a:t>
            </a:r>
          </a:p>
        </p:txBody>
      </p:sp>
      <p:pic>
        <p:nvPicPr>
          <p:cNvPr id="4" name="Picture 3"/>
          <p:cNvPicPr>
            <a:picLocks noChangeAspect="1"/>
          </p:cNvPicPr>
          <p:nvPr/>
        </p:nvPicPr>
        <p:blipFill rotWithShape="1">
          <a:blip r:embed="rId3"/>
          <a:srcRect l="26881" t="12842" r="39885" b="4958"/>
          <a:stretch/>
        </p:blipFill>
        <p:spPr>
          <a:xfrm>
            <a:off x="5580112" y="339502"/>
            <a:ext cx="3312368" cy="4608512"/>
          </a:xfrm>
          <a:prstGeom prst="rect">
            <a:avLst/>
          </a:prstGeom>
        </p:spPr>
      </p:pic>
      <p:pic>
        <p:nvPicPr>
          <p:cNvPr id="5" name="Picture 4"/>
          <p:cNvPicPr>
            <a:picLocks noChangeAspect="1"/>
          </p:cNvPicPr>
          <p:nvPr/>
        </p:nvPicPr>
        <p:blipFill rotWithShape="1">
          <a:blip r:embed="rId4"/>
          <a:srcRect l="26774" t="12912" r="40151" b="4301"/>
          <a:stretch/>
        </p:blipFill>
        <p:spPr>
          <a:xfrm>
            <a:off x="1259632" y="336829"/>
            <a:ext cx="3312368" cy="4663658"/>
          </a:xfrm>
          <a:prstGeom prst="rect">
            <a:avLst/>
          </a:prstGeom>
        </p:spPr>
      </p:pic>
    </p:spTree>
    <p:extLst>
      <p:ext uri="{BB962C8B-B14F-4D97-AF65-F5344CB8AC3E}">
        <p14:creationId xmlns:p14="http://schemas.microsoft.com/office/powerpoint/2010/main" val="127171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AB6C-E6AC-2B4B-82B4-588F038A4917}"/>
              </a:ext>
            </a:extLst>
          </p:cNvPr>
          <p:cNvSpPr>
            <a:spLocks noGrp="1"/>
          </p:cNvSpPr>
          <p:nvPr>
            <p:ph type="title"/>
          </p:nvPr>
        </p:nvSpPr>
        <p:spPr>
          <a:xfrm>
            <a:off x="3910935" y="471950"/>
            <a:ext cx="4817137" cy="1257452"/>
          </a:xfrm>
        </p:spPr>
        <p:txBody>
          <a:bodyPr>
            <a:normAutofit/>
          </a:bodyPr>
          <a:lstStyle/>
          <a:p>
            <a:r>
              <a:rPr lang="en-US" dirty="0"/>
              <a:t>What can the community do?</a:t>
            </a:r>
          </a:p>
        </p:txBody>
      </p:sp>
      <p:pic>
        <p:nvPicPr>
          <p:cNvPr id="4" name="Picture 3">
            <a:extLst>
              <a:ext uri="{FF2B5EF4-FFF2-40B4-BE49-F238E27FC236}">
                <a16:creationId xmlns:a16="http://schemas.microsoft.com/office/drawing/2014/main" id="{69C8542A-2C48-5B49-B591-FBC9C8604DD9}"/>
              </a:ext>
            </a:extLst>
          </p:cNvPr>
          <p:cNvPicPr>
            <a:picLocks noChangeAspect="1"/>
          </p:cNvPicPr>
          <p:nvPr/>
        </p:nvPicPr>
        <p:blipFill rotWithShape="1">
          <a:blip r:embed="rId3"/>
          <a:srcRect r="3073"/>
          <a:stretch/>
        </p:blipFill>
        <p:spPr>
          <a:xfrm>
            <a:off x="395536" y="66762"/>
            <a:ext cx="2376264" cy="5073291"/>
          </a:xfrm>
          <a:prstGeom prst="rect">
            <a:avLst/>
          </a:prstGeom>
          <a:effectLst/>
        </p:spPr>
      </p:pic>
      <p:sp>
        <p:nvSpPr>
          <p:cNvPr id="3" name="Content Placeholder 2">
            <a:extLst>
              <a:ext uri="{FF2B5EF4-FFF2-40B4-BE49-F238E27FC236}">
                <a16:creationId xmlns:a16="http://schemas.microsoft.com/office/drawing/2014/main" id="{E4356E69-CD62-BC4A-AEFF-D444AA5C5140}"/>
              </a:ext>
            </a:extLst>
          </p:cNvPr>
          <p:cNvSpPr>
            <a:spLocks noGrp="1"/>
          </p:cNvSpPr>
          <p:nvPr>
            <p:ph idx="1"/>
          </p:nvPr>
        </p:nvSpPr>
        <p:spPr>
          <a:xfrm>
            <a:off x="3419872" y="1563638"/>
            <a:ext cx="5308200" cy="3104227"/>
          </a:xfrm>
        </p:spPr>
        <p:txBody>
          <a:bodyPr>
            <a:noAutofit/>
          </a:bodyPr>
          <a:lstStyle/>
          <a:p>
            <a:r>
              <a:rPr lang="en-US" sz="1400" dirty="0"/>
              <a:t>Prevent infections</a:t>
            </a:r>
          </a:p>
          <a:p>
            <a:pPr lvl="1"/>
            <a:r>
              <a:rPr lang="en-US" sz="1400" dirty="0"/>
              <a:t>Hand washing</a:t>
            </a:r>
          </a:p>
          <a:p>
            <a:pPr lvl="1"/>
            <a:r>
              <a:rPr lang="en-US" sz="1400" dirty="0"/>
              <a:t>Vaccinations</a:t>
            </a:r>
          </a:p>
          <a:p>
            <a:pPr lvl="1"/>
            <a:r>
              <a:rPr lang="en-US" sz="1400" dirty="0"/>
              <a:t>Preventative medicine e.g., anti-parasitic medication for malaria when in high-risk areas</a:t>
            </a:r>
          </a:p>
          <a:p>
            <a:r>
              <a:rPr lang="en-US" sz="1400" dirty="0"/>
              <a:t>Don’t request antibiotics for coughs, cold and flu</a:t>
            </a:r>
          </a:p>
          <a:p>
            <a:pPr lvl="1"/>
            <a:r>
              <a:rPr lang="en-US" sz="1400" dirty="0"/>
              <a:t>These are caused by viruses, antibiotics </a:t>
            </a:r>
            <a:r>
              <a:rPr lang="en-US" sz="1400" u="sng" dirty="0"/>
              <a:t>will not work</a:t>
            </a:r>
          </a:p>
          <a:p>
            <a:pPr lvl="1"/>
            <a:r>
              <a:rPr lang="en-US" sz="1400" dirty="0"/>
              <a:t>Antibiotics are not without </a:t>
            </a:r>
            <a:r>
              <a:rPr lang="en-US" sz="1400" u="sng" dirty="0"/>
              <a:t>personal</a:t>
            </a:r>
            <a:r>
              <a:rPr lang="en-US" sz="1400" dirty="0"/>
              <a:t> risk</a:t>
            </a:r>
          </a:p>
          <a:p>
            <a:r>
              <a:rPr lang="en-US" sz="1400" dirty="0"/>
              <a:t>Take antibiotics exactly as prescribed </a:t>
            </a:r>
          </a:p>
          <a:p>
            <a:r>
              <a:rPr lang="en-US" sz="1400" dirty="0"/>
              <a:t>Do not share antibiotics </a:t>
            </a:r>
          </a:p>
          <a:p>
            <a:r>
              <a:rPr lang="en-US" sz="1400" dirty="0"/>
              <a:t>Do not take previously prescribed antibiotics for a different illness </a:t>
            </a:r>
          </a:p>
        </p:txBody>
      </p:sp>
    </p:spTree>
    <p:extLst>
      <p:ext uri="{BB962C8B-B14F-4D97-AF65-F5344CB8AC3E}">
        <p14:creationId xmlns:p14="http://schemas.microsoft.com/office/powerpoint/2010/main" val="123581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37624"/>
            <a:ext cx="7886700" cy="2287806"/>
          </a:xfrm>
        </p:spPr>
        <p:txBody>
          <a:bodyPr/>
          <a:lstStyle/>
          <a:p>
            <a:r>
              <a:rPr lang="en-AU" sz="2000" dirty="0"/>
              <a:t>NPS MedicineWise Factsheet -</a:t>
            </a:r>
            <a:r>
              <a:rPr lang="en-AU" sz="2000" dirty="0">
                <a:hlinkClick r:id="rId2"/>
              </a:rPr>
              <a:t>https://www.nps.org.au/consumers/antibiotic-resistance-the-facts</a:t>
            </a:r>
          </a:p>
          <a:p>
            <a:r>
              <a:rPr lang="en-AU" sz="2000" dirty="0"/>
              <a:t>ABC Ask the Dr Antibiotics - </a:t>
            </a:r>
            <a:r>
              <a:rPr lang="en-AU" sz="2000" dirty="0">
                <a:hlinkClick r:id="rId2"/>
              </a:rPr>
              <a:t>https://iview.abc.net.au/show/ask-the-doctor/series/2/video/DO1708V006S00</a:t>
            </a:r>
            <a:r>
              <a:rPr lang="en-AU" sz="2000" dirty="0"/>
              <a:t> </a:t>
            </a:r>
          </a:p>
          <a:p>
            <a:r>
              <a:rPr lang="en-AU" sz="2000" dirty="0"/>
              <a:t>Better Health Victoria Information - </a:t>
            </a:r>
            <a:r>
              <a:rPr lang="en-AU" sz="2000" dirty="0">
                <a:hlinkClick r:id="rId3"/>
              </a:rPr>
              <a:t>https://www.betterhealth.vic.gov.au/health/conditionsandtreatments/antibiotic-resistant-bacteria</a:t>
            </a:r>
            <a:r>
              <a:rPr lang="en-AU" sz="2000" dirty="0"/>
              <a:t> </a:t>
            </a:r>
          </a:p>
        </p:txBody>
      </p:sp>
      <p:sp>
        <p:nvSpPr>
          <p:cNvPr id="3" name="Title 2"/>
          <p:cNvSpPr>
            <a:spLocks noGrp="1"/>
          </p:cNvSpPr>
          <p:nvPr>
            <p:ph type="title"/>
          </p:nvPr>
        </p:nvSpPr>
        <p:spPr/>
        <p:txBody>
          <a:bodyPr/>
          <a:lstStyle/>
          <a:p>
            <a:r>
              <a:rPr lang="en-AU" dirty="0"/>
              <a:t>Great places to learn more…</a:t>
            </a:r>
          </a:p>
        </p:txBody>
      </p:sp>
    </p:spTree>
    <p:extLst>
      <p:ext uri="{BB962C8B-B14F-4D97-AF65-F5344CB8AC3E}">
        <p14:creationId xmlns:p14="http://schemas.microsoft.com/office/powerpoint/2010/main" val="139037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8B26F-561B-D04F-A704-FDAA40FD9A7A}"/>
              </a:ext>
            </a:extLst>
          </p:cNvPr>
          <p:cNvSpPr>
            <a:spLocks noGrp="1"/>
          </p:cNvSpPr>
          <p:nvPr>
            <p:ph type="title"/>
          </p:nvPr>
        </p:nvSpPr>
        <p:spPr>
          <a:xfrm>
            <a:off x="615256" y="444612"/>
            <a:ext cx="7886700" cy="590931"/>
          </a:xfrm>
        </p:spPr>
        <p:txBody>
          <a:bodyPr/>
          <a:lstStyle/>
          <a:p>
            <a:r>
              <a:rPr lang="en-US" dirty="0"/>
              <a:t>References </a:t>
            </a:r>
          </a:p>
        </p:txBody>
      </p:sp>
      <p:graphicFrame>
        <p:nvGraphicFramePr>
          <p:cNvPr id="6" name="Table 5">
            <a:extLst>
              <a:ext uri="{FF2B5EF4-FFF2-40B4-BE49-F238E27FC236}">
                <a16:creationId xmlns:a16="http://schemas.microsoft.com/office/drawing/2014/main" id="{45DB3496-9A83-F143-9910-7F27D61AF058}"/>
              </a:ext>
            </a:extLst>
          </p:cNvPr>
          <p:cNvGraphicFramePr>
            <a:graphicFrameLocks noGrp="1"/>
          </p:cNvGraphicFramePr>
          <p:nvPr/>
        </p:nvGraphicFramePr>
        <p:xfrm>
          <a:off x="628650" y="1043009"/>
          <a:ext cx="7902526" cy="3989070"/>
        </p:xfrm>
        <a:graphic>
          <a:graphicData uri="http://schemas.openxmlformats.org/drawingml/2006/table">
            <a:tbl>
              <a:tblPr firstRow="1" bandRow="1">
                <a:tableStyleId>{7E9639D4-E3E2-4D34-9284-5A2195B3D0D7}</a:tableStyleId>
              </a:tblPr>
              <a:tblGrid>
                <a:gridCol w="808286">
                  <a:extLst>
                    <a:ext uri="{9D8B030D-6E8A-4147-A177-3AD203B41FA5}">
                      <a16:colId xmlns:a16="http://schemas.microsoft.com/office/drawing/2014/main" val="935959361"/>
                    </a:ext>
                  </a:extLst>
                </a:gridCol>
                <a:gridCol w="7094240">
                  <a:extLst>
                    <a:ext uri="{9D8B030D-6E8A-4147-A177-3AD203B41FA5}">
                      <a16:colId xmlns:a16="http://schemas.microsoft.com/office/drawing/2014/main" val="1390784938"/>
                    </a:ext>
                  </a:extLst>
                </a:gridCol>
              </a:tblGrid>
              <a:tr h="502920">
                <a:tc>
                  <a:txBody>
                    <a:bodyPr/>
                    <a:lstStyle/>
                    <a:p>
                      <a:r>
                        <a:rPr lang="en-US" sz="1400" dirty="0"/>
                        <a:t>Slide Number</a:t>
                      </a:r>
                    </a:p>
                  </a:txBody>
                  <a:tcPr marT="34290" marB="34290">
                    <a:solidFill>
                      <a:srgbClr val="1178A2"/>
                    </a:solidFill>
                  </a:tcPr>
                </a:tc>
                <a:tc>
                  <a:txBody>
                    <a:bodyPr/>
                    <a:lstStyle/>
                    <a:p>
                      <a:r>
                        <a:rPr lang="en-US" sz="1400" dirty="0"/>
                        <a:t>Website</a:t>
                      </a:r>
                    </a:p>
                  </a:txBody>
                  <a:tcPr marT="34290" marB="34290">
                    <a:solidFill>
                      <a:srgbClr val="1178A2"/>
                    </a:solidFill>
                  </a:tcPr>
                </a:tc>
                <a:extLst>
                  <a:ext uri="{0D108BD9-81ED-4DB2-BD59-A6C34878D82A}">
                    <a16:rowId xmlns:a16="http://schemas.microsoft.com/office/drawing/2014/main" val="4249735858"/>
                  </a:ext>
                </a:extLst>
              </a:tr>
              <a:tr h="285750">
                <a:tc>
                  <a:txBody>
                    <a:bodyPr/>
                    <a:lstStyle/>
                    <a:p>
                      <a:r>
                        <a:rPr lang="en-US" sz="1400" dirty="0">
                          <a:ln>
                            <a:noFill/>
                          </a:ln>
                          <a:solidFill>
                            <a:schemeClr val="tx1"/>
                          </a:solidFill>
                        </a:rPr>
                        <a:t>3</a:t>
                      </a:r>
                    </a:p>
                  </a:txBody>
                  <a:tcPr marT="34290" marB="34290">
                    <a:lnR w="6350" cap="flat" cmpd="sng" algn="ctr">
                      <a:solidFill>
                        <a:schemeClr val="tx1"/>
                      </a:solidFill>
                      <a:prstDash val="solid"/>
                      <a:round/>
                      <a:headEnd type="none" w="med" len="med"/>
                      <a:tailEnd type="none" w="med" len="med"/>
                    </a:lnR>
                  </a:tcPr>
                </a:tc>
                <a:tc>
                  <a:txBody>
                    <a:bodyPr/>
                    <a:lstStyle/>
                    <a:p>
                      <a:r>
                        <a:rPr lang="en-US" sz="1000" b="0" dirty="0">
                          <a:ln>
                            <a:noFill/>
                          </a:ln>
                          <a:solidFill>
                            <a:schemeClr val="tx1"/>
                          </a:solidFill>
                        </a:rPr>
                        <a:t>Image - </a:t>
                      </a:r>
                      <a:r>
                        <a:rPr lang="en-US" sz="1000" b="0" dirty="0">
                          <a:ln>
                            <a:noFill/>
                          </a:ln>
                          <a:solidFill>
                            <a:schemeClr val="tx1"/>
                          </a:solidFill>
                          <a:hlinkClick r:id="rId3"/>
                        </a:rPr>
                        <a:t>https://www.thehindubusinessline.com/opinion/invisible-threat-of-antimicrobial-resistance/article9964030.ece</a:t>
                      </a:r>
                      <a:r>
                        <a:rPr lang="en-US" sz="1000" b="0" dirty="0">
                          <a:ln>
                            <a:noFill/>
                          </a:ln>
                          <a:solidFill>
                            <a:schemeClr val="tx1"/>
                          </a:solidFill>
                        </a:rPr>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8803024"/>
                  </a:ext>
                </a:extLst>
              </a:tr>
              <a:tr h="285750">
                <a:tc>
                  <a:txBody>
                    <a:bodyPr/>
                    <a:lstStyle/>
                    <a:p>
                      <a:r>
                        <a:rPr lang="en-US" sz="1400" dirty="0">
                          <a:ln>
                            <a:noFill/>
                          </a:ln>
                          <a:solidFill>
                            <a:schemeClr val="tx1"/>
                          </a:solidFill>
                        </a:rPr>
                        <a:t>4</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n>
                            <a:noFill/>
                          </a:ln>
                          <a:solidFill>
                            <a:schemeClr val="tx1"/>
                          </a:solidFill>
                        </a:rPr>
                        <a:t>Video - </a:t>
                      </a:r>
                      <a:r>
                        <a:rPr lang="en-AU" sz="1100" dirty="0">
                          <a:hlinkClick r:id="rId4"/>
                        </a:rPr>
                        <a:t>https://www.youtube.com/watch?v=BFYuguuImW8&amp;feature=youtu.be</a:t>
                      </a:r>
                      <a:r>
                        <a:rPr lang="en-AU" sz="110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24168908"/>
                  </a:ext>
                </a:extLst>
              </a:tr>
              <a:tr h="285750">
                <a:tc>
                  <a:txBody>
                    <a:bodyPr/>
                    <a:lstStyle/>
                    <a:p>
                      <a:r>
                        <a:rPr lang="en-US" sz="1400" dirty="0">
                          <a:ln>
                            <a:noFill/>
                          </a:ln>
                          <a:solidFill>
                            <a:schemeClr val="tx1"/>
                          </a:solidFill>
                        </a:rPr>
                        <a:t>5</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t>Image</a:t>
                      </a:r>
                      <a:r>
                        <a:rPr lang="en-AU" sz="1100" baseline="0" dirty="0"/>
                        <a:t> - </a:t>
                      </a:r>
                      <a:r>
                        <a:rPr lang="en-US" sz="1100" b="0" dirty="0">
                          <a:hlinkClick r:id="rId5"/>
                        </a:rPr>
                        <a:t>https://www.mayoclinic.org/diseases-conditions/infectious-diseases/in-depth/germs/art-20045289</a:t>
                      </a:r>
                      <a:r>
                        <a:rPr lang="en-US" sz="1100" b="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18980646"/>
                  </a:ext>
                </a:extLst>
              </a:tr>
              <a:tr h="285750">
                <a:tc>
                  <a:txBody>
                    <a:bodyPr/>
                    <a:lstStyle/>
                    <a:p>
                      <a:r>
                        <a:rPr lang="en-US" sz="1400" dirty="0">
                          <a:ln>
                            <a:noFill/>
                          </a:ln>
                          <a:solidFill>
                            <a:schemeClr val="tx1"/>
                          </a:solidFill>
                        </a:rPr>
                        <a:t>6</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hlinkClick r:id="rId6"/>
                        </a:rPr>
                        <a:t>https://www.reactgroup.org/toolbox/understand/antibiotics/</a:t>
                      </a:r>
                      <a:r>
                        <a:rPr lang="en-US" sz="1000" b="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52863"/>
                  </a:ext>
                </a:extLst>
              </a:tr>
              <a:tr h="285750">
                <a:tc>
                  <a:txBody>
                    <a:bodyPr/>
                    <a:lstStyle/>
                    <a:p>
                      <a:r>
                        <a:rPr lang="en-US" sz="1400" dirty="0">
                          <a:ln>
                            <a:noFill/>
                          </a:ln>
                          <a:solidFill>
                            <a:schemeClr val="tx1"/>
                          </a:solidFill>
                        </a:rPr>
                        <a:t>7</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Image - </a:t>
                      </a:r>
                      <a:r>
                        <a:rPr lang="en-US" sz="1000" b="0" dirty="0">
                          <a:ln>
                            <a:noFill/>
                          </a:ln>
                          <a:solidFill>
                            <a:schemeClr val="tx1"/>
                          </a:solidFill>
                          <a:hlinkClick r:id="rId7"/>
                        </a:rPr>
                        <a:t>https://www.australiansafetysigns.net.au/products/fire-fire-extinguisher</a:t>
                      </a:r>
                      <a:r>
                        <a:rPr lang="en-US" sz="1000" b="0" dirty="0">
                          <a:ln>
                            <a:noFill/>
                          </a:ln>
                          <a:solidFill>
                            <a:schemeClr val="tx1"/>
                          </a:solidFill>
                        </a:rPr>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8788435"/>
                  </a:ext>
                </a:extLst>
              </a:tr>
              <a:tr h="285750">
                <a:tc>
                  <a:txBody>
                    <a:bodyPr/>
                    <a:lstStyle/>
                    <a:p>
                      <a:r>
                        <a:rPr lang="en-US" sz="1400" dirty="0">
                          <a:ln>
                            <a:noFill/>
                          </a:ln>
                          <a:solidFill>
                            <a:schemeClr val="tx1"/>
                          </a:solidFill>
                        </a:rPr>
                        <a:t>10</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n>
                            <a:noFill/>
                          </a:ln>
                          <a:solidFill>
                            <a:schemeClr val="tx1"/>
                          </a:solidFill>
                        </a:rPr>
                        <a:t>Image - </a:t>
                      </a:r>
                      <a:r>
                        <a:rPr lang="en-AU" sz="1100" dirty="0">
                          <a:hlinkClick r:id="rId8"/>
                        </a:rPr>
                        <a:t>https://ajp.com.au/columns/opinion/wielding-the-sledgehammer/</a:t>
                      </a:r>
                      <a:r>
                        <a:rPr lang="en-AU" sz="110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83795928"/>
                  </a:ext>
                </a:extLst>
              </a:tr>
              <a:tr h="285750">
                <a:tc>
                  <a:txBody>
                    <a:bodyPr/>
                    <a:lstStyle/>
                    <a:p>
                      <a:r>
                        <a:rPr lang="en-US" sz="1400" dirty="0">
                          <a:ln>
                            <a:noFill/>
                          </a:ln>
                          <a:solidFill>
                            <a:schemeClr val="tx1"/>
                          </a:solidFill>
                        </a:rPr>
                        <a:t>11</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t>Image - </a:t>
                      </a:r>
                      <a:r>
                        <a:rPr lang="en-AU" sz="1100" dirty="0">
                          <a:hlinkClick r:id="rId9"/>
                        </a:rPr>
                        <a:t>https://www.patentearth.com/blog/history-of-the-scalpel-the-original-surgical-instrument.html</a:t>
                      </a:r>
                      <a:r>
                        <a:rPr lang="en-AU" sz="110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49675612"/>
                  </a:ext>
                </a:extLst>
              </a:tr>
              <a:tr h="548640">
                <a:tc>
                  <a:txBody>
                    <a:bodyPr/>
                    <a:lstStyle/>
                    <a:p>
                      <a:r>
                        <a:rPr lang="en-US" sz="1400" dirty="0">
                          <a:ln>
                            <a:noFill/>
                          </a:ln>
                          <a:solidFill>
                            <a:schemeClr val="tx1"/>
                          </a:solidFill>
                        </a:rPr>
                        <a:t>13</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t>Image - </a:t>
                      </a:r>
                      <a:r>
                        <a:rPr lang="en-US" sz="1100" b="0" dirty="0">
                          <a:hlinkClick r:id="rId10"/>
                        </a:rPr>
                        <a:t>https://assets.publishing.service.gov.uk/government/uploads/system/uploads/attachment_data/file/843129/English_Surveillance_Programme_for_Antimicrobial_Utilisation_and_Resistance_2019.pdf</a:t>
                      </a:r>
                      <a:r>
                        <a:rPr lang="en-US" sz="1100" b="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29125970"/>
                  </a:ext>
                </a:extLst>
              </a:tr>
              <a:tr h="514350">
                <a:tc>
                  <a:txBody>
                    <a:bodyPr/>
                    <a:lstStyle/>
                    <a:p>
                      <a:r>
                        <a:rPr lang="en-US" sz="1400" dirty="0">
                          <a:ln>
                            <a:noFill/>
                          </a:ln>
                          <a:solidFill>
                            <a:schemeClr val="tx1"/>
                          </a:solidFill>
                        </a:rPr>
                        <a:t>14</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Image - </a:t>
                      </a:r>
                      <a:r>
                        <a:rPr lang="en-US" sz="1000" b="0" dirty="0">
                          <a:hlinkClick r:id="rId11"/>
                        </a:rPr>
                        <a:t>http://sitn.hms.harvard.edu/flash/special-edition-on-infectious-disease/2014/the-arms-race-between-germs-and-medicine-how-superbugs-have-taken-the-lead-and-how-humans-can-take-it-back/</a:t>
                      </a:r>
                      <a:r>
                        <a:rPr lang="en-US" sz="1000"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983336"/>
                  </a:ext>
                </a:extLst>
              </a:tr>
              <a:tr h="377190">
                <a:tc>
                  <a:txBody>
                    <a:bodyPr/>
                    <a:lstStyle/>
                    <a:p>
                      <a:r>
                        <a:rPr lang="en-US" sz="1400" dirty="0">
                          <a:ln>
                            <a:noFill/>
                          </a:ln>
                          <a:solidFill>
                            <a:schemeClr val="tx1"/>
                          </a:solidFill>
                        </a:rPr>
                        <a:t>15</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Video - </a:t>
                      </a:r>
                      <a:r>
                        <a:rPr lang="en-AU" sz="1100" baseline="0" dirty="0">
                          <a:hlinkClick r:id="rId12"/>
                        </a:rPr>
                        <a:t>https://www.youtube.com/watch?v=4bckD5YAYrQ</a:t>
                      </a:r>
                      <a:r>
                        <a:rPr lang="en-AU" sz="1100" baseline="0" dirty="0"/>
                        <a:t>   </a:t>
                      </a:r>
                      <a:endParaRPr lang="en-AU"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785697"/>
                  </a:ext>
                </a:extLst>
              </a:tr>
            </a:tbl>
          </a:graphicData>
        </a:graphic>
      </p:graphicFrame>
    </p:spTree>
    <p:extLst>
      <p:ext uri="{BB962C8B-B14F-4D97-AF65-F5344CB8AC3E}">
        <p14:creationId xmlns:p14="http://schemas.microsoft.com/office/powerpoint/2010/main" val="242378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8B26F-561B-D04F-A704-FDAA40FD9A7A}"/>
              </a:ext>
            </a:extLst>
          </p:cNvPr>
          <p:cNvSpPr>
            <a:spLocks noGrp="1"/>
          </p:cNvSpPr>
          <p:nvPr>
            <p:ph type="title"/>
          </p:nvPr>
        </p:nvSpPr>
        <p:spPr>
          <a:xfrm>
            <a:off x="611188" y="483518"/>
            <a:ext cx="7886700" cy="590931"/>
          </a:xfrm>
        </p:spPr>
        <p:txBody>
          <a:bodyPr/>
          <a:lstStyle/>
          <a:p>
            <a:r>
              <a:rPr lang="en-US" dirty="0"/>
              <a:t>References </a:t>
            </a:r>
          </a:p>
        </p:txBody>
      </p:sp>
      <p:graphicFrame>
        <p:nvGraphicFramePr>
          <p:cNvPr id="6" name="Table 5">
            <a:extLst>
              <a:ext uri="{FF2B5EF4-FFF2-40B4-BE49-F238E27FC236}">
                <a16:creationId xmlns:a16="http://schemas.microsoft.com/office/drawing/2014/main" id="{45DB3496-9A83-F143-9910-7F27D61AF058}"/>
              </a:ext>
            </a:extLst>
          </p:cNvPr>
          <p:cNvGraphicFramePr>
            <a:graphicFrameLocks noGrp="1"/>
          </p:cNvGraphicFramePr>
          <p:nvPr/>
        </p:nvGraphicFramePr>
        <p:xfrm>
          <a:off x="628650" y="981594"/>
          <a:ext cx="7902526" cy="4086332"/>
        </p:xfrm>
        <a:graphic>
          <a:graphicData uri="http://schemas.openxmlformats.org/drawingml/2006/table">
            <a:tbl>
              <a:tblPr firstRow="1" bandRow="1">
                <a:tableStyleId>{7E9639D4-E3E2-4D34-9284-5A2195B3D0D7}</a:tableStyleId>
              </a:tblPr>
              <a:tblGrid>
                <a:gridCol w="808286">
                  <a:extLst>
                    <a:ext uri="{9D8B030D-6E8A-4147-A177-3AD203B41FA5}">
                      <a16:colId xmlns:a16="http://schemas.microsoft.com/office/drawing/2014/main" val="935959361"/>
                    </a:ext>
                  </a:extLst>
                </a:gridCol>
                <a:gridCol w="7094240">
                  <a:extLst>
                    <a:ext uri="{9D8B030D-6E8A-4147-A177-3AD203B41FA5}">
                      <a16:colId xmlns:a16="http://schemas.microsoft.com/office/drawing/2014/main" val="1390784938"/>
                    </a:ext>
                  </a:extLst>
                </a:gridCol>
              </a:tblGrid>
              <a:tr h="502920">
                <a:tc>
                  <a:txBody>
                    <a:bodyPr/>
                    <a:lstStyle/>
                    <a:p>
                      <a:r>
                        <a:rPr lang="en-US" sz="1400" dirty="0"/>
                        <a:t>Slide Number</a:t>
                      </a:r>
                    </a:p>
                  </a:txBody>
                  <a:tcPr marT="34290" marB="34290">
                    <a:solidFill>
                      <a:srgbClr val="1178A2"/>
                    </a:solidFill>
                  </a:tcPr>
                </a:tc>
                <a:tc>
                  <a:txBody>
                    <a:bodyPr/>
                    <a:lstStyle/>
                    <a:p>
                      <a:r>
                        <a:rPr lang="en-US" sz="1400" dirty="0"/>
                        <a:t>Website</a:t>
                      </a:r>
                    </a:p>
                  </a:txBody>
                  <a:tcPr marT="34290" marB="34290">
                    <a:solidFill>
                      <a:srgbClr val="1178A2"/>
                    </a:solidFill>
                  </a:tcPr>
                </a:tc>
                <a:extLst>
                  <a:ext uri="{0D108BD9-81ED-4DB2-BD59-A6C34878D82A}">
                    <a16:rowId xmlns:a16="http://schemas.microsoft.com/office/drawing/2014/main" val="4249735858"/>
                  </a:ext>
                </a:extLst>
              </a:tr>
              <a:tr h="1028700">
                <a:tc>
                  <a:txBody>
                    <a:bodyPr/>
                    <a:lstStyle/>
                    <a:p>
                      <a:r>
                        <a:rPr lang="en-US" sz="1400" dirty="0">
                          <a:ln>
                            <a:noFill/>
                          </a:ln>
                          <a:solidFill>
                            <a:schemeClr val="tx1"/>
                          </a:solidFill>
                        </a:rPr>
                        <a:t>16</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hlinkClick r:id="rId2"/>
                        </a:rPr>
                        <a:t>https://www.gosh.nhs.uk/conditions-and-treatments/general-medical-conditions/resistant-bugs-antibiotic-resistance-and-multidrug-resistant-organisms</a:t>
                      </a:r>
                      <a:r>
                        <a:rPr lang="en-AU"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hlinkClick r:id="rId3"/>
                        </a:rPr>
                        <a:t>https://www.cedars-sinai.org/health-library/diseases-and-conditions/a/antibiotic-resistance.html</a:t>
                      </a:r>
                      <a:r>
                        <a:rPr lang="en-AU"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t>Images:</a:t>
                      </a:r>
                      <a:r>
                        <a:rPr lang="en-AU" sz="1100" baseline="0" dirty="0"/>
                        <a:t> </a:t>
                      </a:r>
                      <a:r>
                        <a:rPr lang="en-AU" sz="1100" dirty="0">
                          <a:hlinkClick r:id="rId4"/>
                        </a:rPr>
                        <a:t>https://lovepik.com/image-400225679/bacteria.html</a:t>
                      </a:r>
                      <a:r>
                        <a:rPr lang="en-AU" sz="1100" dirty="0"/>
                        <a:t> ; </a:t>
                      </a:r>
                      <a:r>
                        <a:rPr lang="en-AU" sz="1100" dirty="0">
                          <a:hlinkClick r:id="rId5"/>
                        </a:rPr>
                        <a:t>http://clipart-library.com/free/shaking-hands-clipart-black-and-white.html</a:t>
                      </a:r>
                      <a:r>
                        <a:rPr lang="en-AU" sz="1100" dirty="0"/>
                        <a:t> ; </a:t>
                      </a:r>
                      <a:r>
                        <a:rPr lang="en-AU" sz="1100" dirty="0">
                          <a:hlinkClick r:id="rId6"/>
                        </a:rPr>
                        <a:t>https://www.creativefabrica.com/product/icon-set-time-5-oclock/</a:t>
                      </a:r>
                      <a:r>
                        <a:rPr lang="en-AU" sz="1100" dirty="0"/>
                        <a:t> ; </a:t>
                      </a:r>
                      <a:r>
                        <a:rPr lang="en-AU" sz="1100" dirty="0">
                          <a:hlinkClick r:id="rId7"/>
                        </a:rPr>
                        <a:t>http://learnonlinedevelopments.blogspot.com/2013/04/free-people-graphic-image.html</a:t>
                      </a:r>
                      <a:r>
                        <a:rPr lang="en-AU" sz="110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8803024"/>
                  </a:ext>
                </a:extLst>
              </a:tr>
              <a:tr h="285750">
                <a:tc>
                  <a:txBody>
                    <a:bodyPr/>
                    <a:lstStyle/>
                    <a:p>
                      <a:r>
                        <a:rPr lang="en-US" sz="1400" dirty="0">
                          <a:ln>
                            <a:noFill/>
                          </a:ln>
                          <a:solidFill>
                            <a:schemeClr val="tx1"/>
                          </a:solidFill>
                        </a:rPr>
                        <a:t>17</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hlinkClick r:id="rId8"/>
                        </a:rPr>
                        <a:t>https://www.who.int/health-topics/antimicrobial-resistance</a:t>
                      </a:r>
                      <a:r>
                        <a:rPr lang="en-US" sz="1100" b="0" dirty="0"/>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24168908"/>
                  </a:ext>
                </a:extLst>
              </a:tr>
              <a:tr h="285750">
                <a:tc>
                  <a:txBody>
                    <a:bodyPr/>
                    <a:lstStyle/>
                    <a:p>
                      <a:r>
                        <a:rPr lang="en-US" sz="1400" dirty="0">
                          <a:ln>
                            <a:noFill/>
                          </a:ln>
                          <a:solidFill>
                            <a:schemeClr val="tx1"/>
                          </a:solidFill>
                        </a:rPr>
                        <a:t>18</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u="sng" kern="1200" dirty="0">
                          <a:solidFill>
                            <a:schemeClr val="tx1"/>
                          </a:solidFill>
                          <a:effectLst/>
                          <a:latin typeface="+mn-lt"/>
                          <a:ea typeface="+mn-ea"/>
                          <a:cs typeface="+mn-cs"/>
                          <a:hlinkClick r:id="rId9"/>
                        </a:rPr>
                        <a:t>safetyandquality.gov.au/antimicrobials-report-2020</a:t>
                      </a:r>
                      <a:r>
                        <a:rPr lang="en-AU" sz="1100" b="0" u="sng" kern="1200" dirty="0">
                          <a:solidFill>
                            <a:schemeClr val="tx1"/>
                          </a:solidFill>
                          <a:effectLst/>
                          <a:latin typeface="+mn-lt"/>
                          <a:ea typeface="+mn-ea"/>
                          <a:cs typeface="+mn-cs"/>
                        </a:rPr>
                        <a:t> </a:t>
                      </a:r>
                      <a:endParaRPr lang="en-US" sz="1100" b="0" dirty="0">
                        <a:ln>
                          <a:noFill/>
                        </a:ln>
                        <a:solidFill>
                          <a:schemeClr val="tx1"/>
                        </a:solidFill>
                      </a:endParaRP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18980646"/>
                  </a:ext>
                </a:extLst>
              </a:tr>
              <a:tr h="377190">
                <a:tc>
                  <a:txBody>
                    <a:bodyPr/>
                    <a:lstStyle/>
                    <a:p>
                      <a:r>
                        <a:rPr lang="en-US" sz="1400" dirty="0">
                          <a:ln>
                            <a:noFill/>
                          </a:ln>
                          <a:solidFill>
                            <a:schemeClr val="tx1"/>
                          </a:solidFill>
                        </a:rPr>
                        <a:t>19</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Image - </a:t>
                      </a:r>
                      <a:r>
                        <a:rPr lang="en-AU" sz="1100" dirty="0">
                          <a:hlinkClick r:id="rId10"/>
                        </a:rPr>
                        <a:t>https://health.usnews.com/wellness/articles/2016-11-30/what-to-expect-when-your-loved-one-is-in-the-icu</a:t>
                      </a:r>
                      <a:r>
                        <a:rPr lang="en-AU"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52863"/>
                  </a:ext>
                </a:extLst>
              </a:tr>
              <a:tr h="371582">
                <a:tc>
                  <a:txBody>
                    <a:bodyPr/>
                    <a:lstStyle/>
                    <a:p>
                      <a:r>
                        <a:rPr lang="en-US" sz="1400" dirty="0">
                          <a:ln>
                            <a:noFill/>
                          </a:ln>
                          <a:solidFill>
                            <a:schemeClr val="tx1"/>
                          </a:solidFill>
                        </a:rPr>
                        <a:t>20</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n>
                            <a:noFill/>
                          </a:ln>
                          <a:solidFill>
                            <a:schemeClr val="tx1"/>
                          </a:solidFill>
                          <a:hlinkClick r:id="rId11"/>
                        </a:rPr>
                        <a:t>https://www.tg.org.au/</a:t>
                      </a:r>
                      <a:endParaRPr lang="en-US" sz="1000" b="0" dirty="0">
                        <a:ln>
                          <a:noFill/>
                        </a:ln>
                        <a:solidFill>
                          <a:schemeClr val="tx1"/>
                        </a:solidFill>
                      </a:endParaRP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8788435"/>
                  </a:ext>
                </a:extLst>
              </a:tr>
              <a:tr h="285750">
                <a:tc>
                  <a:txBody>
                    <a:bodyPr/>
                    <a:lstStyle/>
                    <a:p>
                      <a:r>
                        <a:rPr lang="en-US" sz="1400" dirty="0">
                          <a:ln>
                            <a:noFill/>
                          </a:ln>
                          <a:solidFill>
                            <a:schemeClr val="tx1"/>
                          </a:solidFill>
                        </a:rPr>
                        <a:t>21</a:t>
                      </a:r>
                    </a:p>
                  </a:txBody>
                  <a:tcPr marT="34290" marB="34290">
                    <a:lnR w="6350" cap="flat" cmpd="sng" algn="ctr">
                      <a:solidFill>
                        <a:schemeClr val="tx1"/>
                      </a:solidFill>
                      <a:prstDash val="solid"/>
                      <a:round/>
                      <a:headEnd type="none" w="med" len="med"/>
                      <a:tailEnd type="none" w="med" len="med"/>
                    </a:lnR>
                  </a:tcPr>
                </a:tc>
                <a:tc>
                  <a:txBody>
                    <a:bodyPr/>
                    <a:lstStyle/>
                    <a:p>
                      <a:r>
                        <a:rPr lang="en-US" sz="1000" b="0" dirty="0">
                          <a:ln>
                            <a:noFill/>
                          </a:ln>
                          <a:solidFill>
                            <a:schemeClr val="tx1"/>
                          </a:solidFill>
                          <a:hlinkClick r:id="rId12"/>
                        </a:rPr>
                        <a:t>https://www.ncbi.nlm.nih.gov/pmc/articles/PMC2751913/</a:t>
                      </a:r>
                      <a:r>
                        <a:rPr lang="en-US" sz="1000" b="0" dirty="0">
                          <a:ln>
                            <a:noFill/>
                          </a:ln>
                          <a:solidFill>
                            <a:schemeClr val="tx1"/>
                          </a:solidFill>
                        </a:rPr>
                        <a:t> </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83795928"/>
                  </a:ext>
                </a:extLst>
              </a:tr>
              <a:tr h="857250">
                <a:tc>
                  <a:txBody>
                    <a:bodyPr/>
                    <a:lstStyle/>
                    <a:p>
                      <a:r>
                        <a:rPr lang="en-US" sz="1400" dirty="0">
                          <a:ln>
                            <a:noFill/>
                          </a:ln>
                          <a:solidFill>
                            <a:schemeClr val="tx1"/>
                          </a:solidFill>
                        </a:rPr>
                        <a:t>22 </a:t>
                      </a:r>
                    </a:p>
                  </a:txBody>
                  <a:tcPr marT="34290" marB="34290">
                    <a:lnR w="635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linkClick r:id="rId13"/>
                        </a:rPr>
                        <a:t>https://www.safetyandquality.gov.au/sites/default/files/2019-06/AURA-2019-Consumer-resource-Trifold-Brochure-Do-I-really-need-Content-from-Literally-Inspired.pdf</a:t>
                      </a:r>
                      <a:r>
                        <a:rPr lang="en-US"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linkClick r:id="rId14"/>
                        </a:rPr>
                        <a:t>https://www.mayoclinic.org/diseases-conditions/infectious-diseases/in-depth/germs/art-20045289#dialogId65139475</a:t>
                      </a:r>
                      <a:r>
                        <a:rPr lang="en-US"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983336"/>
                  </a:ext>
                </a:extLst>
              </a:tr>
            </a:tbl>
          </a:graphicData>
        </a:graphic>
      </p:graphicFrame>
    </p:spTree>
    <p:extLst>
      <p:ext uri="{BB962C8B-B14F-4D97-AF65-F5344CB8AC3E}">
        <p14:creationId xmlns:p14="http://schemas.microsoft.com/office/powerpoint/2010/main" val="368274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9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42FD98CD-566F-4866-B043-7D79A3218F5E}"/>
              </a:ext>
            </a:extLst>
          </p:cNvPr>
          <p:cNvGraphicFramePr>
            <a:graphicFrameLocks noGrp="1"/>
          </p:cNvGraphicFramePr>
          <p:nvPr>
            <p:ph idx="1"/>
            <p:extLst>
              <p:ext uri="{D42A27DB-BD31-4B8C-83A1-F6EECF244321}">
                <p14:modId xmlns:p14="http://schemas.microsoft.com/office/powerpoint/2010/main" val="1941113946"/>
              </p:ext>
            </p:extLst>
          </p:nvPr>
        </p:nvGraphicFramePr>
        <p:xfrm>
          <a:off x="3419872" y="555526"/>
          <a:ext cx="5241527" cy="4109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nvisible threat of antimicrobial resistance - The Hindu Business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39502"/>
            <a:ext cx="2861220" cy="457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9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0BD031-2EE1-D546-96E4-E09FCB8EE40A}"/>
              </a:ext>
            </a:extLst>
          </p:cNvPr>
          <p:cNvSpPr>
            <a:spLocks noGrp="1"/>
          </p:cNvSpPr>
          <p:nvPr>
            <p:ph type="title"/>
          </p:nvPr>
        </p:nvSpPr>
        <p:spPr>
          <a:xfrm>
            <a:off x="486697" y="471950"/>
            <a:ext cx="4661367" cy="1216741"/>
          </a:xfrm>
        </p:spPr>
        <p:txBody>
          <a:bodyPr>
            <a:normAutofit/>
          </a:bodyPr>
          <a:lstStyle/>
          <a:p>
            <a:r>
              <a:rPr lang="en-US" dirty="0"/>
              <a:t>A consumer story	</a:t>
            </a:r>
          </a:p>
        </p:txBody>
      </p:sp>
      <p:pic>
        <p:nvPicPr>
          <p:cNvPr id="9" name="BFYuguuImW8"/>
          <p:cNvPicPr>
            <a:picLocks noGrp="1" noRot="1" noChangeAspect="1"/>
          </p:cNvPicPr>
          <p:nvPr>
            <p:ph idx="1"/>
            <a:videoFile r:link="rId1"/>
          </p:nvPr>
        </p:nvPicPr>
        <p:blipFill>
          <a:blip r:embed="rId4"/>
          <a:stretch>
            <a:fillRect/>
          </a:stretch>
        </p:blipFill>
        <p:spPr>
          <a:xfrm>
            <a:off x="1475656" y="1491630"/>
            <a:ext cx="6155566" cy="3462506"/>
          </a:xfrm>
          <a:prstGeom prst="rect">
            <a:avLst/>
          </a:prstGeom>
        </p:spPr>
      </p:pic>
    </p:spTree>
    <p:extLst>
      <p:ext uri="{BB962C8B-B14F-4D97-AF65-F5344CB8AC3E}">
        <p14:creationId xmlns:p14="http://schemas.microsoft.com/office/powerpoint/2010/main" val="250279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D031-2EE1-D546-96E4-E09FCB8EE40A}"/>
              </a:ext>
            </a:extLst>
          </p:cNvPr>
          <p:cNvSpPr>
            <a:spLocks noGrp="1"/>
          </p:cNvSpPr>
          <p:nvPr>
            <p:ph type="title"/>
          </p:nvPr>
        </p:nvSpPr>
        <p:spPr>
          <a:xfrm>
            <a:off x="486697" y="471950"/>
            <a:ext cx="2629121" cy="1216741"/>
          </a:xfrm>
        </p:spPr>
        <p:txBody>
          <a:bodyPr>
            <a:normAutofit/>
          </a:bodyPr>
          <a:lstStyle/>
          <a:p>
            <a:r>
              <a:rPr lang="en-US" dirty="0"/>
              <a:t>Microbes	</a:t>
            </a:r>
          </a:p>
        </p:txBody>
      </p:sp>
      <p:sp>
        <p:nvSpPr>
          <p:cNvPr id="3" name="Content Placeholder 2">
            <a:extLst>
              <a:ext uri="{FF2B5EF4-FFF2-40B4-BE49-F238E27FC236}">
                <a16:creationId xmlns:a16="http://schemas.microsoft.com/office/drawing/2014/main" id="{F913B71F-13C1-8649-8591-D24CDFC9640F}"/>
              </a:ext>
            </a:extLst>
          </p:cNvPr>
          <p:cNvSpPr>
            <a:spLocks noGrp="1"/>
          </p:cNvSpPr>
          <p:nvPr>
            <p:ph idx="1"/>
          </p:nvPr>
        </p:nvSpPr>
        <p:spPr>
          <a:xfrm>
            <a:off x="486698" y="1275606"/>
            <a:ext cx="3221206" cy="3392259"/>
          </a:xfrm>
        </p:spPr>
        <p:txBody>
          <a:bodyPr>
            <a:noAutofit/>
          </a:bodyPr>
          <a:lstStyle/>
          <a:p>
            <a:r>
              <a:rPr lang="en-US" sz="1400" dirty="0"/>
              <a:t>Also known as microorganisms</a:t>
            </a:r>
          </a:p>
          <a:p>
            <a:r>
              <a:rPr lang="en-US" sz="1400" dirty="0"/>
              <a:t>Organisms so small a microscope is needed to see them</a:t>
            </a:r>
          </a:p>
          <a:p>
            <a:r>
              <a:rPr lang="en-US" sz="1400" dirty="0"/>
              <a:t>Are found everywhere </a:t>
            </a:r>
          </a:p>
          <a:p>
            <a:r>
              <a:rPr lang="en-US" sz="1400" dirty="0"/>
              <a:t>Can be both helpful and harmful to human health </a:t>
            </a:r>
          </a:p>
          <a:p>
            <a:pPr lvl="1"/>
            <a:r>
              <a:rPr lang="en-US" sz="1000" dirty="0"/>
              <a:t>Most are helpful</a:t>
            </a:r>
          </a:p>
          <a:p>
            <a:r>
              <a:rPr lang="en-US" sz="1400" dirty="0"/>
              <a:t>Types</a:t>
            </a:r>
          </a:p>
          <a:p>
            <a:pPr lvl="1"/>
            <a:r>
              <a:rPr lang="en-US" sz="1400" dirty="0"/>
              <a:t>Bacteria</a:t>
            </a:r>
          </a:p>
          <a:p>
            <a:pPr lvl="1"/>
            <a:r>
              <a:rPr lang="en-US" sz="1400" dirty="0"/>
              <a:t>Viruses</a:t>
            </a:r>
          </a:p>
          <a:p>
            <a:pPr lvl="1"/>
            <a:r>
              <a:rPr lang="en-US" sz="1400" dirty="0"/>
              <a:t>Fungi </a:t>
            </a:r>
          </a:p>
          <a:p>
            <a:pPr lvl="1"/>
            <a:r>
              <a:rPr lang="en-US" sz="1400" dirty="0"/>
              <a:t>Parasites (protozoa, helminths, and ectoparasites)</a:t>
            </a:r>
          </a:p>
        </p:txBody>
      </p:sp>
      <p:pic>
        <p:nvPicPr>
          <p:cNvPr id="1026" name="Picture 2" descr="Different types of infectious agents ">
            <a:extLst>
              <a:ext uri="{FF2B5EF4-FFF2-40B4-BE49-F238E27FC236}">
                <a16:creationId xmlns:a16="http://schemas.microsoft.com/office/drawing/2014/main" id="{EFCB0FFC-DD9F-EA47-94A4-A990D6C6AF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6" t="3449" r="13447" b="8027"/>
          <a:stretch/>
        </p:blipFill>
        <p:spPr bwMode="auto">
          <a:xfrm>
            <a:off x="3923928" y="1131589"/>
            <a:ext cx="4752528" cy="381642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4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F34FED-3D2D-4651-A386-1BDC4F54A744}"/>
              </a:ext>
            </a:extLst>
          </p:cNvPr>
          <p:cNvSpPr/>
          <p:nvPr/>
        </p:nvSpPr>
        <p:spPr>
          <a:xfrm>
            <a:off x="251520" y="4753476"/>
            <a:ext cx="8532440" cy="338554"/>
          </a:xfrm>
          <a:prstGeom prst="rect">
            <a:avLst/>
          </a:prstGeom>
        </p:spPr>
        <p:txBody>
          <a:bodyPr wrap="square">
            <a:spAutoFit/>
          </a:bodyPr>
          <a:lstStyle/>
          <a:p>
            <a:pPr algn="ctr"/>
            <a:r>
              <a:rPr lang="en-AU" sz="1600" b="1" dirty="0">
                <a:solidFill>
                  <a:srgbClr val="2B2B2B"/>
                </a:solidFill>
                <a:latin typeface="Helvetica" panose="020B0604020202020204" pitchFamily="34" charset="0"/>
              </a:rPr>
              <a:t>Different types of antimicrobials and the microorganisms they are active against</a:t>
            </a:r>
            <a:endParaRPr lang="en-AU" sz="1600" b="1" dirty="0"/>
          </a:p>
        </p:txBody>
      </p:sp>
      <p:pic>
        <p:nvPicPr>
          <p:cNvPr id="2" name="Picture 1">
            <a:extLst>
              <a:ext uri="{FF2B5EF4-FFF2-40B4-BE49-F238E27FC236}">
                <a16:creationId xmlns:a16="http://schemas.microsoft.com/office/drawing/2014/main" id="{4900F4D9-5EBA-4DBE-859E-4F5ED0B666B8}"/>
              </a:ext>
            </a:extLst>
          </p:cNvPr>
          <p:cNvPicPr>
            <a:picLocks noChangeAspect="1"/>
          </p:cNvPicPr>
          <p:nvPr/>
        </p:nvPicPr>
        <p:blipFill>
          <a:blip r:embed="rId3"/>
          <a:stretch>
            <a:fillRect/>
          </a:stretch>
        </p:blipFill>
        <p:spPr>
          <a:xfrm>
            <a:off x="179512" y="339502"/>
            <a:ext cx="8712968" cy="4392488"/>
          </a:xfrm>
          <a:prstGeom prst="rect">
            <a:avLst/>
          </a:prstGeom>
        </p:spPr>
      </p:pic>
    </p:spTree>
    <p:extLst>
      <p:ext uri="{BB962C8B-B14F-4D97-AF65-F5344CB8AC3E}">
        <p14:creationId xmlns:p14="http://schemas.microsoft.com/office/powerpoint/2010/main" val="350185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699543"/>
            <a:ext cx="5616624" cy="4443957"/>
          </a:xfrm>
        </p:spPr>
        <p:txBody>
          <a:bodyPr/>
          <a:lstStyle/>
          <a:p>
            <a:pPr marL="0" indent="0">
              <a:buNone/>
            </a:pPr>
            <a:r>
              <a:rPr lang="en-AU" sz="3600" dirty="0"/>
              <a:t>“Antibiotics are like fire extinguishers. </a:t>
            </a:r>
          </a:p>
          <a:p>
            <a:pPr marL="0" indent="0">
              <a:buNone/>
            </a:pPr>
            <a:r>
              <a:rPr lang="en-AU" sz="3600" dirty="0"/>
              <a:t>We don’t want to use them all the time but we are happy we have them on the wall.”</a:t>
            </a:r>
          </a:p>
          <a:p>
            <a:pPr marL="0" indent="0">
              <a:buNone/>
            </a:pPr>
            <a:endParaRPr lang="en-AU" sz="3600" dirty="0"/>
          </a:p>
          <a:p>
            <a:pPr marL="0" indent="0">
              <a:buNone/>
            </a:pPr>
            <a:r>
              <a:rPr lang="en-AU" sz="2800" dirty="0"/>
              <a:t>John Rex</a:t>
            </a:r>
          </a:p>
          <a:p>
            <a:pPr marL="0" indent="0">
              <a:buNone/>
            </a:pPr>
            <a:endParaRPr lang="en-AU" dirty="0"/>
          </a:p>
        </p:txBody>
      </p:sp>
      <p:pic>
        <p:nvPicPr>
          <p:cNvPr id="8" name="Picture 7"/>
          <p:cNvPicPr>
            <a:picLocks noChangeAspect="1"/>
          </p:cNvPicPr>
          <p:nvPr/>
        </p:nvPicPr>
        <p:blipFill>
          <a:blip r:embed="rId2"/>
          <a:stretch>
            <a:fillRect/>
          </a:stretch>
        </p:blipFill>
        <p:spPr>
          <a:xfrm>
            <a:off x="6412053" y="843559"/>
            <a:ext cx="2534347" cy="3384376"/>
          </a:xfrm>
          <a:prstGeom prst="rect">
            <a:avLst/>
          </a:prstGeom>
        </p:spPr>
      </p:pic>
    </p:spTree>
    <p:extLst>
      <p:ext uri="{BB962C8B-B14F-4D97-AF65-F5344CB8AC3E}">
        <p14:creationId xmlns:p14="http://schemas.microsoft.com/office/powerpoint/2010/main" val="310390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37624"/>
            <a:ext cx="7886700" cy="2727926"/>
          </a:xfrm>
        </p:spPr>
        <p:txBody>
          <a:bodyPr/>
          <a:lstStyle/>
          <a:p>
            <a:pPr marL="0" indent="0">
              <a:buNone/>
            </a:pPr>
            <a:r>
              <a:rPr lang="en-AU" dirty="0"/>
              <a:t>Your doctor should:</a:t>
            </a:r>
          </a:p>
          <a:p>
            <a:r>
              <a:rPr lang="en-AU" dirty="0"/>
              <a:t>Not waste them</a:t>
            </a:r>
          </a:p>
          <a:p>
            <a:r>
              <a:rPr lang="en-AU" dirty="0"/>
              <a:t>Only use them when necessary</a:t>
            </a:r>
          </a:p>
          <a:p>
            <a:r>
              <a:rPr lang="en-AU" dirty="0"/>
              <a:t>Always choose the most appropriate for </a:t>
            </a:r>
          </a:p>
          <a:p>
            <a:pPr marL="0" indent="0">
              <a:buNone/>
            </a:pPr>
            <a:r>
              <a:rPr lang="en-AU" dirty="0"/>
              <a:t>   what bacteria is being fought </a:t>
            </a:r>
          </a:p>
          <a:p>
            <a:endParaRPr lang="en-AU" dirty="0"/>
          </a:p>
        </p:txBody>
      </p:sp>
      <p:sp>
        <p:nvSpPr>
          <p:cNvPr id="3" name="Title 2"/>
          <p:cNvSpPr>
            <a:spLocks noGrp="1"/>
          </p:cNvSpPr>
          <p:nvPr>
            <p:ph type="title"/>
          </p:nvPr>
        </p:nvSpPr>
        <p:spPr/>
        <p:txBody>
          <a:bodyPr/>
          <a:lstStyle/>
          <a:p>
            <a:r>
              <a:rPr lang="en-AU" dirty="0"/>
              <a:t>Antibiotics</a:t>
            </a:r>
          </a:p>
        </p:txBody>
      </p:sp>
    </p:spTree>
    <p:extLst>
      <p:ext uri="{BB962C8B-B14F-4D97-AF65-F5344CB8AC3E}">
        <p14:creationId xmlns:p14="http://schemas.microsoft.com/office/powerpoint/2010/main" val="167934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77FD-194D-E342-91AF-579CE2247071}"/>
              </a:ext>
            </a:extLst>
          </p:cNvPr>
          <p:cNvSpPr>
            <a:spLocks noGrp="1"/>
          </p:cNvSpPr>
          <p:nvPr>
            <p:ph type="title"/>
          </p:nvPr>
        </p:nvSpPr>
        <p:spPr>
          <a:xfrm>
            <a:off x="251520" y="339502"/>
            <a:ext cx="4094129" cy="994172"/>
          </a:xfrm>
        </p:spPr>
        <p:txBody>
          <a:bodyPr>
            <a:normAutofit fontScale="90000"/>
          </a:bodyPr>
          <a:lstStyle/>
          <a:p>
            <a:r>
              <a:rPr lang="en-US" dirty="0"/>
              <a:t>Antibiotic Spectrum</a:t>
            </a:r>
          </a:p>
        </p:txBody>
      </p:sp>
      <p:sp>
        <p:nvSpPr>
          <p:cNvPr id="3" name="Content Placeholder 2">
            <a:extLst>
              <a:ext uri="{FF2B5EF4-FFF2-40B4-BE49-F238E27FC236}">
                <a16:creationId xmlns:a16="http://schemas.microsoft.com/office/drawing/2014/main" id="{65D0A3D7-0652-C64B-BB02-AEB1749EABF8}"/>
              </a:ext>
            </a:extLst>
          </p:cNvPr>
          <p:cNvSpPr>
            <a:spLocks noGrp="1"/>
          </p:cNvSpPr>
          <p:nvPr>
            <p:ph idx="1"/>
          </p:nvPr>
        </p:nvSpPr>
        <p:spPr>
          <a:xfrm>
            <a:off x="5508104" y="1460156"/>
            <a:ext cx="3079254" cy="3144390"/>
          </a:xfrm>
        </p:spPr>
        <p:txBody>
          <a:bodyPr>
            <a:normAutofit/>
          </a:bodyPr>
          <a:lstStyle/>
          <a:p>
            <a:r>
              <a:rPr lang="en-US" dirty="0"/>
              <a:t>There are many different kinds of bacteria </a:t>
            </a:r>
          </a:p>
          <a:p>
            <a:r>
              <a:rPr lang="en-US" dirty="0"/>
              <a:t>We need different tools for different jobs</a:t>
            </a:r>
          </a:p>
          <a:p>
            <a:endParaRPr lang="en-US" dirty="0"/>
          </a:p>
        </p:txBody>
      </p:sp>
      <p:graphicFrame>
        <p:nvGraphicFramePr>
          <p:cNvPr id="8" name="Table 7">
            <a:extLst>
              <a:ext uri="{FF2B5EF4-FFF2-40B4-BE49-F238E27FC236}">
                <a16:creationId xmlns:a16="http://schemas.microsoft.com/office/drawing/2014/main" id="{1C89B787-445B-D54D-B3D1-132715B7D1C2}"/>
              </a:ext>
            </a:extLst>
          </p:cNvPr>
          <p:cNvGraphicFramePr>
            <a:graphicFrameLocks noGrp="1"/>
          </p:cNvGraphicFramePr>
          <p:nvPr>
            <p:extLst>
              <p:ext uri="{D42A27DB-BD31-4B8C-83A1-F6EECF244321}">
                <p14:modId xmlns:p14="http://schemas.microsoft.com/office/powerpoint/2010/main" val="3421718623"/>
              </p:ext>
            </p:extLst>
          </p:nvPr>
        </p:nvGraphicFramePr>
        <p:xfrm>
          <a:off x="251520" y="1460156"/>
          <a:ext cx="4968550" cy="3343843"/>
        </p:xfrm>
        <a:graphic>
          <a:graphicData uri="http://schemas.openxmlformats.org/drawingml/2006/table">
            <a:tbl>
              <a:tblPr firstRow="1" bandRow="1"/>
              <a:tblGrid>
                <a:gridCol w="678321">
                  <a:extLst>
                    <a:ext uri="{9D8B030D-6E8A-4147-A177-3AD203B41FA5}">
                      <a16:colId xmlns:a16="http://schemas.microsoft.com/office/drawing/2014/main" val="241578142"/>
                    </a:ext>
                  </a:extLst>
                </a:gridCol>
                <a:gridCol w="898624">
                  <a:extLst>
                    <a:ext uri="{9D8B030D-6E8A-4147-A177-3AD203B41FA5}">
                      <a16:colId xmlns:a16="http://schemas.microsoft.com/office/drawing/2014/main" val="2318586910"/>
                    </a:ext>
                  </a:extLst>
                </a:gridCol>
                <a:gridCol w="678321">
                  <a:extLst>
                    <a:ext uri="{9D8B030D-6E8A-4147-A177-3AD203B41FA5}">
                      <a16:colId xmlns:a16="http://schemas.microsoft.com/office/drawing/2014/main" val="1532447046"/>
                    </a:ext>
                  </a:extLst>
                </a:gridCol>
                <a:gridCol w="678321">
                  <a:extLst>
                    <a:ext uri="{9D8B030D-6E8A-4147-A177-3AD203B41FA5}">
                      <a16:colId xmlns:a16="http://schemas.microsoft.com/office/drawing/2014/main" val="503602653"/>
                    </a:ext>
                  </a:extLst>
                </a:gridCol>
                <a:gridCol w="678321">
                  <a:extLst>
                    <a:ext uri="{9D8B030D-6E8A-4147-A177-3AD203B41FA5}">
                      <a16:colId xmlns:a16="http://schemas.microsoft.com/office/drawing/2014/main" val="2156791058"/>
                    </a:ext>
                  </a:extLst>
                </a:gridCol>
                <a:gridCol w="678321">
                  <a:extLst>
                    <a:ext uri="{9D8B030D-6E8A-4147-A177-3AD203B41FA5}">
                      <a16:colId xmlns:a16="http://schemas.microsoft.com/office/drawing/2014/main" val="2929891020"/>
                    </a:ext>
                  </a:extLst>
                </a:gridCol>
                <a:gridCol w="678321">
                  <a:extLst>
                    <a:ext uri="{9D8B030D-6E8A-4147-A177-3AD203B41FA5}">
                      <a16:colId xmlns:a16="http://schemas.microsoft.com/office/drawing/2014/main" val="1118735110"/>
                    </a:ext>
                  </a:extLst>
                </a:gridCol>
              </a:tblGrid>
              <a:tr h="549513">
                <a:tc>
                  <a:txBody>
                    <a:bodyPr/>
                    <a:lstStyle/>
                    <a:p>
                      <a:pPr algn="l" fontAlgn="b"/>
                      <a:r>
                        <a:rPr lang="en-AU" sz="1400" b="0" i="0" u="none" strike="noStrike" dirty="0">
                          <a:solidFill>
                            <a:srgbClr val="000000"/>
                          </a:solidFill>
                          <a:effectLst/>
                          <a:latin typeface="Calibri" panose="020F0502020204030204" pitchFamily="34" charset="0"/>
                        </a:rPr>
                        <a:t>Bacteria A</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AU" sz="1400" b="0" i="0" u="none" strike="noStrike" dirty="0">
                          <a:solidFill>
                            <a:srgbClr val="000000"/>
                          </a:solidFill>
                          <a:effectLst/>
                          <a:latin typeface="Calibri" panose="020F0502020204030204" pitchFamily="34" charset="0"/>
                        </a:rPr>
                        <a:t>Bacteria B</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AU" sz="1400" b="0" i="0" u="none" strike="noStrike" dirty="0">
                          <a:solidFill>
                            <a:srgbClr val="000000"/>
                          </a:solidFill>
                          <a:effectLst/>
                          <a:latin typeface="Calibri" panose="020F0502020204030204" pitchFamily="34" charset="0"/>
                        </a:rPr>
                        <a:t>Bacteria C</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0FF"/>
                    </a:solidFill>
                  </a:tcPr>
                </a:tc>
                <a:tc>
                  <a:txBody>
                    <a:bodyPr/>
                    <a:lstStyle/>
                    <a:p>
                      <a:pPr algn="l" fontAlgn="b"/>
                      <a:r>
                        <a:rPr lang="en-AU" sz="1400" b="0" i="0" u="none" strike="noStrike">
                          <a:solidFill>
                            <a:srgbClr val="000000"/>
                          </a:solidFill>
                          <a:effectLst/>
                          <a:latin typeface="Calibri" panose="020F0502020204030204" pitchFamily="34" charset="0"/>
                        </a:rPr>
                        <a:t>Bacteria D</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r>
                        <a:rPr lang="en-AU" sz="1400" b="0" i="0" u="none" strike="noStrike">
                          <a:solidFill>
                            <a:srgbClr val="000000"/>
                          </a:solidFill>
                          <a:effectLst/>
                          <a:latin typeface="Calibri" panose="020F0502020204030204" pitchFamily="34" charset="0"/>
                        </a:rPr>
                        <a:t>Bacteria E</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AU" sz="1400" b="0" i="0" u="none" strike="noStrike">
                          <a:solidFill>
                            <a:srgbClr val="000000"/>
                          </a:solidFill>
                          <a:effectLst/>
                          <a:latin typeface="Calibri" panose="020F0502020204030204" pitchFamily="34" charset="0"/>
                        </a:rPr>
                        <a:t>Bacteria F</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b"/>
                      <a:r>
                        <a:rPr lang="en-AU" sz="1400" b="0" i="0" u="none" strike="noStrike">
                          <a:solidFill>
                            <a:srgbClr val="000000"/>
                          </a:solidFill>
                          <a:effectLst/>
                          <a:latin typeface="Calibri" panose="020F0502020204030204" pitchFamily="34" charset="0"/>
                        </a:rPr>
                        <a:t>Bacteria G</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431827732"/>
                  </a:ext>
                </a:extLst>
              </a:tr>
              <a:tr h="279433">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Antibiotic 1</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396695"/>
                  </a:ext>
                </a:extLst>
              </a:tr>
              <a:tr h="279433">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AU" sz="1400" b="0" i="0" u="none" strike="noStrike">
                          <a:solidFill>
                            <a:srgbClr val="000000"/>
                          </a:solidFill>
                          <a:effectLst/>
                          <a:latin typeface="Calibri" panose="020F0502020204030204" pitchFamily="34" charset="0"/>
                        </a:rPr>
                        <a:t>Antibiotic 2</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923728"/>
                  </a:ext>
                </a:extLst>
              </a:tr>
              <a:tr h="279433">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AU" sz="1400" b="0" i="0" u="none" strike="noStrike">
                          <a:solidFill>
                            <a:srgbClr val="000000"/>
                          </a:solidFill>
                          <a:effectLst/>
                          <a:latin typeface="Calibri" panose="020F0502020204030204" pitchFamily="34" charset="0"/>
                        </a:rPr>
                        <a:t>Antibiotic 3</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937183"/>
                  </a:ext>
                </a:extLst>
              </a:tr>
              <a:tr h="279433">
                <a:tc gridSpan="2">
                  <a:txBody>
                    <a:bodyPr/>
                    <a:lstStyle/>
                    <a:p>
                      <a:pPr algn="ctr" fontAlgn="b"/>
                      <a:r>
                        <a:rPr lang="en-AU" sz="1400" b="0" i="0" u="none" strike="noStrike">
                          <a:solidFill>
                            <a:srgbClr val="000000"/>
                          </a:solidFill>
                          <a:effectLst/>
                          <a:latin typeface="Calibri" panose="020F0502020204030204" pitchFamily="34" charset="0"/>
                        </a:rPr>
                        <a:t>Antibiotic 4</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533052"/>
                  </a:ext>
                </a:extLst>
              </a:tr>
              <a:tr h="279433">
                <a:tc gridSpan="3">
                  <a:txBody>
                    <a:bodyPr/>
                    <a:lstStyle/>
                    <a:p>
                      <a:pPr algn="ctr" fontAlgn="b"/>
                      <a:r>
                        <a:rPr lang="en-AU" sz="1400" b="0" i="0" u="none" strike="noStrike">
                          <a:solidFill>
                            <a:srgbClr val="000000"/>
                          </a:solidFill>
                          <a:effectLst/>
                          <a:latin typeface="Calibri" panose="020F0502020204030204" pitchFamily="34" charset="0"/>
                        </a:rPr>
                        <a:t>Antibiotic 5</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FEFF"/>
                    </a:solidFill>
                  </a:tcPr>
                </a:tc>
                <a:tc hMerge="1">
                  <a:txBody>
                    <a:bodyPr/>
                    <a:lstStyle/>
                    <a:p>
                      <a:endParaRPr lang="en-US"/>
                    </a:p>
                  </a:txBody>
                  <a:tcPr/>
                </a:tc>
                <a:tc hMerge="1">
                  <a:txBody>
                    <a:bodyPr/>
                    <a:lstStyle/>
                    <a:p>
                      <a:endParaRPr lang="en-US"/>
                    </a:p>
                  </a:txBody>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795279"/>
                  </a:ext>
                </a:extLst>
              </a:tr>
              <a:tr h="279433">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AU" sz="1400" b="0" i="0" u="none" strike="noStrike">
                          <a:solidFill>
                            <a:srgbClr val="000000"/>
                          </a:solidFill>
                          <a:effectLst/>
                          <a:latin typeface="Calibri" panose="020F0502020204030204" pitchFamily="34" charset="0"/>
                        </a:rPr>
                        <a:t>Antibiotic 6</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2F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651805"/>
                  </a:ext>
                </a:extLst>
              </a:tr>
              <a:tr h="279433">
                <a:tc gridSpan="5">
                  <a:txBody>
                    <a:bodyPr/>
                    <a:lstStyle/>
                    <a:p>
                      <a:pPr algn="ctr" fontAlgn="b"/>
                      <a:r>
                        <a:rPr lang="en-AU" sz="1400" b="0" i="0" u="none" strike="noStrike" dirty="0">
                          <a:solidFill>
                            <a:srgbClr val="000000"/>
                          </a:solidFill>
                          <a:effectLst/>
                          <a:latin typeface="Calibri" panose="020F0502020204030204" pitchFamily="34" charset="0"/>
                        </a:rPr>
                        <a:t>Antibiotic 7</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FB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96901"/>
                  </a:ext>
                </a:extLst>
              </a:tr>
              <a:tr h="279433">
                <a:tc>
                  <a:txBody>
                    <a:bodyPr/>
                    <a:lstStyle/>
                    <a:p>
                      <a:pPr algn="l" fontAlgn="b"/>
                      <a:r>
                        <a:rPr lang="en-AU" sz="1400" b="0" i="0" u="none" strike="noStrike">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AU" sz="1400" b="0" i="0" u="none" strike="noStrike" dirty="0">
                          <a:solidFill>
                            <a:srgbClr val="000000"/>
                          </a:solidFill>
                          <a:effectLst/>
                          <a:latin typeface="Calibri" panose="020F0502020204030204" pitchFamily="34" charset="0"/>
                        </a:rPr>
                        <a:t>Antibiotic 8</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83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7677418"/>
                  </a:ext>
                </a:extLst>
              </a:tr>
              <a:tr h="279433">
                <a:tc gridSpan="6">
                  <a:txBody>
                    <a:bodyPr/>
                    <a:lstStyle/>
                    <a:p>
                      <a:pPr algn="ctr" fontAlgn="b"/>
                      <a:r>
                        <a:rPr lang="en-AU" sz="1400" b="0" i="0" u="none" strike="noStrike">
                          <a:solidFill>
                            <a:srgbClr val="000000"/>
                          </a:solidFill>
                          <a:effectLst/>
                          <a:latin typeface="Calibri" panose="020F0502020204030204" pitchFamily="34" charset="0"/>
                        </a:rPr>
                        <a:t>Antibiotic 9</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6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AU" sz="1400" b="0" i="0" u="none" strike="noStrike" dirty="0">
                          <a:solidFill>
                            <a:srgbClr val="000000"/>
                          </a:solidFill>
                          <a:effectLst/>
                          <a:latin typeface="Calibri" panose="020F0502020204030204" pitchFamily="34" charset="0"/>
                        </a:rPr>
                        <a:t> </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076094"/>
                  </a:ext>
                </a:extLst>
              </a:tr>
              <a:tr h="279433">
                <a:tc gridSpan="7">
                  <a:txBody>
                    <a:bodyPr/>
                    <a:lstStyle/>
                    <a:p>
                      <a:pPr algn="ctr" fontAlgn="b"/>
                      <a:r>
                        <a:rPr lang="en-AU" sz="1400" b="0" i="0" u="none" strike="noStrike" dirty="0">
                          <a:solidFill>
                            <a:srgbClr val="000000"/>
                          </a:solidFill>
                          <a:effectLst/>
                          <a:latin typeface="Calibri" panose="020F0502020204030204" pitchFamily="34" charset="0"/>
                        </a:rPr>
                        <a:t>Antibiotic 10</a:t>
                      </a:r>
                    </a:p>
                  </a:txBody>
                  <a:tcPr marL="7389" marR="7389" marT="7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52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9546428"/>
                  </a:ext>
                </a:extLst>
              </a:tr>
            </a:tbl>
          </a:graphicData>
        </a:graphic>
      </p:graphicFrame>
    </p:spTree>
    <p:extLst>
      <p:ext uri="{BB962C8B-B14F-4D97-AF65-F5344CB8AC3E}">
        <p14:creationId xmlns:p14="http://schemas.microsoft.com/office/powerpoint/2010/main" val="1962535273"/>
      </p:ext>
    </p:extLst>
  </p:cSld>
  <p:clrMapOvr>
    <a:masterClrMapping/>
  </p:clrMapOvr>
</p:sld>
</file>

<file path=ppt/theme/theme1.xml><?xml version="1.0" encoding="utf-8"?>
<a:theme xmlns:a="http://schemas.openxmlformats.org/drawingml/2006/main" name="Presentation no logo">
  <a:themeElements>
    <a:clrScheme name="ACSQHC">
      <a:dk1>
        <a:srgbClr val="1178A2"/>
      </a:dk1>
      <a:lt1>
        <a:srgbClr val="FFFFFF"/>
      </a:lt1>
      <a:dk2>
        <a:srgbClr val="005470"/>
      </a:dk2>
      <a:lt2>
        <a:srgbClr val="E7E6E6"/>
      </a:lt2>
      <a:accent1>
        <a:srgbClr val="00A9DD"/>
      </a:accent1>
      <a:accent2>
        <a:srgbClr val="2C9941"/>
      </a:accent2>
      <a:accent3>
        <a:srgbClr val="E07C00"/>
      </a:accent3>
      <a:accent4>
        <a:srgbClr val="F2CD00"/>
      </a:accent4>
      <a:accent5>
        <a:srgbClr val="8E8E89"/>
      </a:accent5>
      <a:accent6>
        <a:srgbClr val="3CAE2B"/>
      </a:accent6>
      <a:hlink>
        <a:srgbClr val="00B5CC"/>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0CA60F-057E-C449-A14D-52365A5C22F8}" vid="{56D8381C-71BB-4041-B067-9FB86F53C1B7}"/>
    </a:ext>
  </a:extLst>
</a:theme>
</file>

<file path=ppt/theme/theme2.xml><?xml version="1.0" encoding="utf-8"?>
<a:theme xmlns:a="http://schemas.openxmlformats.org/drawingml/2006/main" name="1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0CA60F-057E-C449-A14D-52365A5C22F8}" vid="{425DF3BB-5B02-1D42-8C26-5E31BB58A5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t0S9S0N3</Template>
  <TotalTime>419</TotalTime>
  <Words>1526</Words>
  <Application>Microsoft Office PowerPoint</Application>
  <PresentationFormat>On-screen Show (16:9)</PresentationFormat>
  <Paragraphs>290</Paragraphs>
  <Slides>27</Slides>
  <Notes>20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AppleSymbols</vt:lpstr>
      <vt:lpstr>Arial</vt:lpstr>
      <vt:lpstr>Calibri</vt:lpstr>
      <vt:lpstr>Courier New</vt:lpstr>
      <vt:lpstr>Helvetica</vt:lpstr>
      <vt:lpstr>Trebuchet MS Regular</vt:lpstr>
      <vt:lpstr>Wingdings</vt:lpstr>
      <vt:lpstr>Presentation no logo</vt:lpstr>
      <vt:lpstr>1_Custom Design</vt:lpstr>
      <vt:lpstr>Antimicrobial Stewardship and Antimicrobial Resistance in human health</vt:lpstr>
      <vt:lpstr>Learning Objectives</vt:lpstr>
      <vt:lpstr>PowerPoint Presentation</vt:lpstr>
      <vt:lpstr>A consumer story </vt:lpstr>
      <vt:lpstr>Microbes </vt:lpstr>
      <vt:lpstr>PowerPoint Presentation</vt:lpstr>
      <vt:lpstr>PowerPoint Presentation</vt:lpstr>
      <vt:lpstr>Antibiotics</vt:lpstr>
      <vt:lpstr>Antibiotic Spectrum</vt:lpstr>
      <vt:lpstr>Broad Spectrum Antibiotics</vt:lpstr>
      <vt:lpstr>Narrow Spectrum Antibiotics</vt:lpstr>
      <vt:lpstr>Antibiotics</vt:lpstr>
      <vt:lpstr>Where do we use  antibiotics?</vt:lpstr>
      <vt:lpstr>Antimicrobial Resistance</vt:lpstr>
      <vt:lpstr>Commission video on antimicrobial resistance</vt:lpstr>
      <vt:lpstr>PowerPoint Presentation</vt:lpstr>
      <vt:lpstr>PowerPoint Presentation</vt:lpstr>
      <vt:lpstr>Why is resistance a problem? </vt:lpstr>
      <vt:lpstr>Resistant infections</vt:lpstr>
      <vt:lpstr>What can health professionals do?</vt:lpstr>
      <vt:lpstr>What can health professionals do?</vt:lpstr>
      <vt:lpstr>AMS CLINICAL CARE STANDARD</vt:lpstr>
      <vt:lpstr>What can the community do?</vt:lpstr>
      <vt:lpstr>Great places to learn more…</vt:lpstr>
      <vt:lpstr>References </vt:lpstr>
      <vt:lpstr>References </vt:lpstr>
      <vt:lpstr>PowerPoint Presentation</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Banks, Margaret</dc:creator>
  <cp:lastModifiedBy>Mertens, Kate</cp:lastModifiedBy>
  <cp:revision>47</cp:revision>
  <cp:lastPrinted>2020-10-08T03:09:35Z</cp:lastPrinted>
  <dcterms:created xsi:type="dcterms:W3CDTF">2019-08-07T03:55:47Z</dcterms:created>
  <dcterms:modified xsi:type="dcterms:W3CDTF">2021-11-08T02:11:04Z</dcterms:modified>
</cp:coreProperties>
</file>