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93" r:id="rId3"/>
    <p:sldMasterId id="2147483706" r:id="rId4"/>
  </p:sldMasterIdLst>
  <p:notesMasterIdLst>
    <p:notesMasterId r:id="rId50"/>
  </p:notesMasterIdLst>
  <p:handoutMasterIdLst>
    <p:handoutMasterId r:id="rId51"/>
  </p:handoutMasterIdLst>
  <p:sldIdLst>
    <p:sldId id="280" r:id="rId5"/>
    <p:sldId id="444" r:id="rId6"/>
    <p:sldId id="287" r:id="rId7"/>
    <p:sldId id="281" r:id="rId8"/>
    <p:sldId id="450" r:id="rId9"/>
    <p:sldId id="449" r:id="rId10"/>
    <p:sldId id="486" r:id="rId11"/>
    <p:sldId id="451" r:id="rId12"/>
    <p:sldId id="458" r:id="rId13"/>
    <p:sldId id="460" r:id="rId14"/>
    <p:sldId id="459" r:id="rId15"/>
    <p:sldId id="309" r:id="rId16"/>
    <p:sldId id="452" r:id="rId17"/>
    <p:sldId id="453" r:id="rId18"/>
    <p:sldId id="394" r:id="rId19"/>
    <p:sldId id="461" r:id="rId20"/>
    <p:sldId id="464" r:id="rId21"/>
    <p:sldId id="462" r:id="rId22"/>
    <p:sldId id="465" r:id="rId23"/>
    <p:sldId id="466" r:id="rId24"/>
    <p:sldId id="395" r:id="rId25"/>
    <p:sldId id="297" r:id="rId26"/>
    <p:sldId id="298" r:id="rId27"/>
    <p:sldId id="350" r:id="rId28"/>
    <p:sldId id="352" r:id="rId29"/>
    <p:sldId id="354" r:id="rId30"/>
    <p:sldId id="467" r:id="rId31"/>
    <p:sldId id="468" r:id="rId32"/>
    <p:sldId id="454" r:id="rId33"/>
    <p:sldId id="474" r:id="rId34"/>
    <p:sldId id="473" r:id="rId35"/>
    <p:sldId id="475" r:id="rId36"/>
    <p:sldId id="469" r:id="rId37"/>
    <p:sldId id="470" r:id="rId38"/>
    <p:sldId id="471" r:id="rId39"/>
    <p:sldId id="478" r:id="rId40"/>
    <p:sldId id="481" r:id="rId41"/>
    <p:sldId id="479" r:id="rId42"/>
    <p:sldId id="482" r:id="rId43"/>
    <p:sldId id="483" r:id="rId44"/>
    <p:sldId id="484" r:id="rId45"/>
    <p:sldId id="485" r:id="rId46"/>
    <p:sldId id="435" r:id="rId47"/>
    <p:sldId id="437" r:id="rId48"/>
    <p:sldId id="429" r:id="rId49"/>
  </p:sldIdLst>
  <p:sldSz cx="9144000" cy="5143500" type="screen16x9"/>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F42F73E2-7CB9-4452-BD0A-076C5FB52E88}">
          <p14:sldIdLst>
            <p14:sldId id="280"/>
          </p14:sldIdLst>
        </p14:section>
        <p14:section name="Welcome &amp; introduction" id="{15B2CF97-CB5E-4BB2-8F3C-0F677C77C132}">
          <p14:sldIdLst>
            <p14:sldId id="444"/>
            <p14:sldId id="287"/>
          </p14:sldIdLst>
        </p14:section>
        <p14:section name="Section 1" id="{0ABD82B2-871F-46E9-A62F-3D88AC8D788F}">
          <p14:sldIdLst>
            <p14:sldId id="281"/>
            <p14:sldId id="450"/>
            <p14:sldId id="449"/>
            <p14:sldId id="486"/>
            <p14:sldId id="451"/>
            <p14:sldId id="458"/>
            <p14:sldId id="460"/>
            <p14:sldId id="459"/>
            <p14:sldId id="309"/>
            <p14:sldId id="452"/>
            <p14:sldId id="453"/>
            <p14:sldId id="394"/>
            <p14:sldId id="461"/>
            <p14:sldId id="464"/>
            <p14:sldId id="462"/>
            <p14:sldId id="465"/>
            <p14:sldId id="466"/>
            <p14:sldId id="395"/>
            <p14:sldId id="297"/>
            <p14:sldId id="298"/>
            <p14:sldId id="350"/>
            <p14:sldId id="352"/>
            <p14:sldId id="354"/>
            <p14:sldId id="467"/>
            <p14:sldId id="468"/>
            <p14:sldId id="454"/>
            <p14:sldId id="474"/>
            <p14:sldId id="473"/>
            <p14:sldId id="475"/>
            <p14:sldId id="469"/>
            <p14:sldId id="470"/>
            <p14:sldId id="471"/>
            <p14:sldId id="478"/>
            <p14:sldId id="481"/>
            <p14:sldId id="479"/>
            <p14:sldId id="482"/>
            <p14:sldId id="483"/>
            <p14:sldId id="484"/>
            <p14:sldId id="485"/>
          </p14:sldIdLst>
        </p14:section>
        <p14:section name="Conclusion" id="{9D8E2B4C-F093-4642-B6EA-8B4A629122CC}">
          <p14:sldIdLst>
            <p14:sldId id="435"/>
            <p14:sldId id="437"/>
            <p14:sldId id="429"/>
          </p14:sldIdLst>
        </p14:section>
      </p14:sectionLst>
    </p:ext>
    <p:ext uri="{EFAFB233-063F-42B5-8137-9DF3F51BA10A}">
      <p15:sldGuideLst xmlns:p15="http://schemas.microsoft.com/office/powerpoint/2012/main">
        <p15:guide id="2" pos="385" userDrawn="1">
          <p15:clr>
            <a:srgbClr val="A4A3A4"/>
          </p15:clr>
        </p15:guide>
        <p15:guide id="3" orient="horz" pos="527" userDrawn="1">
          <p15:clr>
            <a:srgbClr val="A4A3A4"/>
          </p15:clr>
        </p15:guide>
        <p15:guide id="4" orient="horz" pos="395">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0F2C01-CEB8-5C19-EA4C-C305A7CD5DE8}" name="STEWART, Kim" initials="SK" userId="S::Kim.Stewart@safetyandquality.gov.au::aa60100f-42c1-4395-9d2a-9c8690c1e7e0" providerId="AD"/>
  <p188:author id="{6E5EDB1B-8478-4222-0CC1-311CB44195AF}" name="CAMPBELL, Elise" initials="CE" userId="S::Elise.CAMPBELL@safetyandquality.gov.au::48d49a50-d716-432b-94cb-3a766c9057d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LDWELL, Jennifer" initials="CJ" lastIdx="11" clrIdx="0">
    <p:extLst>
      <p:ext uri="{19B8F6BF-5375-455C-9EA6-DF929625EA0E}">
        <p15:presenceInfo xmlns:p15="http://schemas.microsoft.com/office/powerpoint/2012/main" userId="S::Jennifer.Caldwell@safetyandquality.gov.au::f71a1a7b-e75a-490c-917f-8d66694a040d" providerId="AD"/>
      </p:ext>
    </p:extLst>
  </p:cmAuthor>
  <p:cmAuthor id="2" name="LIAO, Serina" initials="LS" lastIdx="9" clrIdx="1">
    <p:extLst>
      <p:ext uri="{19B8F6BF-5375-455C-9EA6-DF929625EA0E}">
        <p15:presenceInfo xmlns:p15="http://schemas.microsoft.com/office/powerpoint/2012/main" userId="S::Serina.Liao@safetyandquality.gov.au::78b49389-d744-483e-b4a2-46934ba9fefc" providerId="AD"/>
      </p:ext>
    </p:extLst>
  </p:cmAuthor>
  <p:cmAuthor id="3" name="ANDREWS, Belinda" initials="AB" lastIdx="2" clrIdx="2">
    <p:extLst>
      <p:ext uri="{19B8F6BF-5375-455C-9EA6-DF929625EA0E}">
        <p15:presenceInfo xmlns:p15="http://schemas.microsoft.com/office/powerpoint/2012/main" userId="S::Belinda.ANDREWS@safetyandquality.gov.au::c5d775dc-0b48-46a4-8239-1d8945df57aa" providerId="AD"/>
      </p:ext>
    </p:extLst>
  </p:cmAuthor>
  <p:cmAuthor id="4" name="GRALTON, Jan" initials="GJ" lastIdx="33" clrIdx="3">
    <p:extLst>
      <p:ext uri="{19B8F6BF-5375-455C-9EA6-DF929625EA0E}">
        <p15:presenceInfo xmlns:p15="http://schemas.microsoft.com/office/powerpoint/2012/main" userId="S::Jan.Gralton@safetyandquality.gov.au::a39bf6c6-d867-49a3-bce2-15ecc3e7a38c" providerId="AD"/>
      </p:ext>
    </p:extLst>
  </p:cmAuthor>
  <p:cmAuthor id="5" name="FRAWLEY, Michelle" initials="FM" lastIdx="2" clrIdx="4">
    <p:extLst>
      <p:ext uri="{19B8F6BF-5375-455C-9EA6-DF929625EA0E}">
        <p15:presenceInfo xmlns:p15="http://schemas.microsoft.com/office/powerpoint/2012/main" userId="S::Michelle.FRAWLEY@safetyandquality.gov.au::53dcd84b-80be-4555-95b3-c512a39f9c9e" providerId="AD"/>
      </p:ext>
    </p:extLst>
  </p:cmAuthor>
  <p:cmAuthor id="6" name="Literally Inspired"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BDCC"/>
    <a:srgbClr val="3DBBCA"/>
    <a:srgbClr val="00A8DC"/>
    <a:srgbClr val="1178A2"/>
    <a:srgbClr val="AFEBFF"/>
    <a:srgbClr val="FFE5C6"/>
    <a:srgbClr val="005470"/>
    <a:srgbClr val="E07C00"/>
    <a:srgbClr val="000000"/>
    <a:srgbClr val="00A8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71CB23-E758-4E6A-8C28-99B80097FC22}" v="810" dt="2023-08-10T07:10:49.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50" autoAdjust="0"/>
    <p:restoredTop sz="79622" autoAdjust="0"/>
  </p:normalViewPr>
  <p:slideViewPr>
    <p:cSldViewPr>
      <p:cViewPr varScale="1">
        <p:scale>
          <a:sx n="115" d="100"/>
          <a:sy n="115" d="100"/>
        </p:scale>
        <p:origin x="1014" y="84"/>
      </p:cViewPr>
      <p:guideLst>
        <p:guide pos="385"/>
        <p:guide orient="horz" pos="527"/>
        <p:guide orient="horz" pos="395"/>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76" d="100"/>
          <a:sy n="76" d="100"/>
        </p:scale>
        <p:origin x="31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E68E32-ECC4-F342-A3BD-7D19DDB0481E}"/>
              </a:ext>
            </a:extLst>
          </p:cNvPr>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5BB8DDD-C490-814F-8FD3-B0730B876C1A}"/>
              </a:ext>
            </a:extLst>
          </p:cNvPr>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6D4C03B5-7D07-6142-87B9-5C6E10C52C29}" type="datetimeFigureOut">
              <a:rPr lang="en-US" smtClean="0"/>
              <a:t>9/6/2023</a:t>
            </a:fld>
            <a:endParaRPr lang="en-US" dirty="0"/>
          </a:p>
        </p:txBody>
      </p:sp>
      <p:sp>
        <p:nvSpPr>
          <p:cNvPr id="4" name="Footer Placeholder 3">
            <a:extLst>
              <a:ext uri="{FF2B5EF4-FFF2-40B4-BE49-F238E27FC236}">
                <a16:creationId xmlns:a16="http://schemas.microsoft.com/office/drawing/2014/main" id="{B3113038-73C6-D94C-94CA-E19DE9DA611F}"/>
              </a:ext>
            </a:extLst>
          </p:cNvPr>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7461265-2436-5647-B5C3-1C224B66F695}"/>
              </a:ext>
            </a:extLst>
          </p:cNvPr>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F51F9C4A-7916-5F45-8BEC-3646CF416BD5}" type="slidenum">
              <a:rPr lang="en-US" smtClean="0"/>
              <a:t>‹#›</a:t>
            </a:fld>
            <a:endParaRPr lang="en-US" dirty="0"/>
          </a:p>
        </p:txBody>
      </p:sp>
    </p:spTree>
    <p:extLst>
      <p:ext uri="{BB962C8B-B14F-4D97-AF65-F5344CB8AC3E}">
        <p14:creationId xmlns:p14="http://schemas.microsoft.com/office/powerpoint/2010/main" val="3251613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b="0" i="0">
                <a:latin typeface="Trebuchet MS Regular" panose="020B0603020202020204" pitchFamily="34" charset="0"/>
              </a:defRPr>
            </a:lvl1pPr>
          </a:lstStyle>
          <a:p>
            <a:endParaRPr lang="en-AU" dirty="0"/>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b="0" i="0">
                <a:latin typeface="Trebuchet MS Regular" panose="020B0603020202020204" pitchFamily="34" charset="0"/>
              </a:defRPr>
            </a:lvl1pPr>
          </a:lstStyle>
          <a:p>
            <a:fld id="{85A4AFB6-7DEA-42A7-8BC5-503BE8A3E058}" type="datetimeFigureOut">
              <a:rPr lang="en-AU" smtClean="0"/>
              <a:pPr/>
              <a:t>6/09/2023</a:t>
            </a:fld>
            <a:endParaRPr lang="en-AU" dirty="0"/>
          </a:p>
        </p:txBody>
      </p:sp>
      <p:sp>
        <p:nvSpPr>
          <p:cNvPr id="4" name="Slide Image Placeholder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b="0" i="0">
                <a:latin typeface="Trebuchet MS Regular" panose="020B0603020202020204" pitchFamily="34" charset="0"/>
              </a:defRPr>
            </a:lvl1pPr>
          </a:lstStyle>
          <a:p>
            <a:endParaRPr lang="en-AU" dirty="0"/>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b="0" i="0">
                <a:latin typeface="Trebuchet MS Regular" panose="020B0603020202020204" pitchFamily="34" charset="0"/>
              </a:defRPr>
            </a:lvl1pPr>
          </a:lstStyle>
          <a:p>
            <a:fld id="{97F8EF85-857E-48BB-85B3-3FE552A3C346}" type="slidenum">
              <a:rPr lang="en-AU" smtClean="0"/>
              <a:pPr/>
              <a:t>‹#›</a:t>
            </a:fld>
            <a:endParaRPr lang="en-AU" dirty="0"/>
          </a:p>
        </p:txBody>
      </p:sp>
    </p:spTree>
    <p:extLst>
      <p:ext uri="{BB962C8B-B14F-4D97-AF65-F5344CB8AC3E}">
        <p14:creationId xmlns:p14="http://schemas.microsoft.com/office/powerpoint/2010/main" val="4064220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afetyandquality.gov.au/node/2329"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safetyandquality.gov.au/node/6919" TargetMode="External"/><Relationship Id="rId4" Type="http://schemas.openxmlformats.org/officeDocument/2006/relationships/hyperlink" Target="https://www.safetyandquality.gov.au/node/5767"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Arial" panose="020B0604020202020204" pitchFamily="34" charset="0"/>
                <a:cs typeface="Arial" panose="020B0604020202020204" pitchFamily="34" charset="0"/>
              </a:rPr>
              <a:t>Suggest add presenter name here</a:t>
            </a:r>
          </a:p>
        </p:txBody>
      </p:sp>
      <p:sp>
        <p:nvSpPr>
          <p:cNvPr id="4" name="Slide Number Placeholder 3"/>
          <p:cNvSpPr>
            <a:spLocks noGrp="1"/>
          </p:cNvSpPr>
          <p:nvPr>
            <p:ph type="sldNum" sz="quarter" idx="5"/>
          </p:nvPr>
        </p:nvSpPr>
        <p:spPr/>
        <p:txBody>
          <a:bodyPr/>
          <a:lstStyle/>
          <a:p>
            <a:fld id="{97F8EF85-857E-48BB-85B3-3FE552A3C346}" type="slidenum">
              <a:rPr lang="en-AU" smtClean="0"/>
              <a:pPr/>
              <a:t>1</a:t>
            </a:fld>
            <a:endParaRPr lang="en-AU" dirty="0"/>
          </a:p>
        </p:txBody>
      </p:sp>
    </p:spTree>
    <p:extLst>
      <p:ext uri="{BB962C8B-B14F-4D97-AF65-F5344CB8AC3E}">
        <p14:creationId xmlns:p14="http://schemas.microsoft.com/office/powerpoint/2010/main" val="2899787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13</a:t>
            </a:fld>
            <a:endParaRPr lang="en-AU" dirty="0"/>
          </a:p>
        </p:txBody>
      </p:sp>
    </p:spTree>
    <p:extLst>
      <p:ext uri="{BB962C8B-B14F-4D97-AF65-F5344CB8AC3E}">
        <p14:creationId xmlns:p14="http://schemas.microsoft.com/office/powerpoint/2010/main" val="3268898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14</a:t>
            </a:fld>
            <a:endParaRPr lang="en-AU" dirty="0"/>
          </a:p>
        </p:txBody>
      </p:sp>
    </p:spTree>
    <p:extLst>
      <p:ext uri="{BB962C8B-B14F-4D97-AF65-F5344CB8AC3E}">
        <p14:creationId xmlns:p14="http://schemas.microsoft.com/office/powerpoint/2010/main" val="1820320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15</a:t>
            </a:fld>
            <a:endParaRPr lang="en-AU" dirty="0"/>
          </a:p>
        </p:txBody>
      </p:sp>
    </p:spTree>
    <p:extLst>
      <p:ext uri="{BB962C8B-B14F-4D97-AF65-F5344CB8AC3E}">
        <p14:creationId xmlns:p14="http://schemas.microsoft.com/office/powerpoint/2010/main" val="1884551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16</a:t>
            </a:fld>
            <a:endParaRPr lang="en-AU" dirty="0"/>
          </a:p>
        </p:txBody>
      </p:sp>
    </p:spTree>
    <p:extLst>
      <p:ext uri="{BB962C8B-B14F-4D97-AF65-F5344CB8AC3E}">
        <p14:creationId xmlns:p14="http://schemas.microsoft.com/office/powerpoint/2010/main" val="1320065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17</a:t>
            </a:fld>
            <a:endParaRPr lang="en-AU" dirty="0"/>
          </a:p>
        </p:txBody>
      </p:sp>
    </p:spTree>
    <p:extLst>
      <p:ext uri="{BB962C8B-B14F-4D97-AF65-F5344CB8AC3E}">
        <p14:creationId xmlns:p14="http://schemas.microsoft.com/office/powerpoint/2010/main" val="27942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18</a:t>
            </a:fld>
            <a:endParaRPr lang="en-AU" dirty="0"/>
          </a:p>
        </p:txBody>
      </p:sp>
    </p:spTree>
    <p:extLst>
      <p:ext uri="{BB962C8B-B14F-4D97-AF65-F5344CB8AC3E}">
        <p14:creationId xmlns:p14="http://schemas.microsoft.com/office/powerpoint/2010/main" val="208901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19</a:t>
            </a:fld>
            <a:endParaRPr lang="en-AU" dirty="0"/>
          </a:p>
        </p:txBody>
      </p:sp>
    </p:spTree>
    <p:extLst>
      <p:ext uri="{BB962C8B-B14F-4D97-AF65-F5344CB8AC3E}">
        <p14:creationId xmlns:p14="http://schemas.microsoft.com/office/powerpoint/2010/main" val="1655052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latinLnBrk="0">
              <a:buNone/>
            </a:pPr>
            <a:r>
              <a:rPr lang="en-AU" sz="1200" b="0" i="0" dirty="0">
                <a:solidFill>
                  <a:srgbClr val="000000"/>
                </a:solidFill>
                <a:effectLst/>
                <a:latin typeface="+mn-lt"/>
              </a:rPr>
              <a:t>Hand hygiene should be performed:</a:t>
            </a:r>
          </a:p>
          <a:p>
            <a:pPr algn="l" fontAlgn="base" latinLnBrk="0">
              <a:buFont typeface="Arial" panose="020B0604020202020204" pitchFamily="34" charset="0"/>
              <a:buChar char="•"/>
            </a:pPr>
            <a:r>
              <a:rPr lang="en-AU" sz="1200" b="1" i="0" dirty="0">
                <a:solidFill>
                  <a:srgbClr val="000000"/>
                </a:solidFill>
                <a:effectLst/>
                <a:latin typeface="+mn-lt"/>
              </a:rPr>
              <a:t>AFTER </a:t>
            </a:r>
            <a:r>
              <a:rPr lang="en-AU" sz="1200" b="0" i="0" dirty="0">
                <a:solidFill>
                  <a:srgbClr val="000000"/>
                </a:solidFill>
                <a:effectLst/>
                <a:latin typeface="+mn-lt"/>
              </a:rPr>
              <a:t>touching the curtains, partitions or doors and</a:t>
            </a:r>
            <a:r>
              <a:rPr lang="en-AU" sz="1200" b="1" i="0" dirty="0">
                <a:solidFill>
                  <a:srgbClr val="000000"/>
                </a:solidFill>
                <a:effectLst/>
                <a:latin typeface="+mn-lt"/>
              </a:rPr>
              <a:t> BEFORE </a:t>
            </a:r>
            <a:r>
              <a:rPr lang="en-AU" sz="1200" b="0" i="0" dirty="0">
                <a:solidFill>
                  <a:srgbClr val="000000"/>
                </a:solidFill>
                <a:effectLst/>
                <a:latin typeface="+mn-lt"/>
              </a:rPr>
              <a:t>touching the patient, so that you do not transfer infectious agents/germs from the environment to the patient or yourself</a:t>
            </a:r>
          </a:p>
          <a:p>
            <a:pPr algn="l" fontAlgn="base">
              <a:buFont typeface="Arial" panose="020B0604020202020204" pitchFamily="34" charset="0"/>
              <a:buChar char="•"/>
            </a:pPr>
            <a:r>
              <a:rPr lang="en-AU" sz="1200" b="1" i="0" dirty="0">
                <a:solidFill>
                  <a:srgbClr val="000000"/>
                </a:solidFill>
                <a:effectLst/>
                <a:latin typeface="+mn-lt"/>
              </a:rPr>
              <a:t>AFTER </a:t>
            </a:r>
            <a:r>
              <a:rPr lang="en-AU" sz="1200" b="0" i="0" dirty="0">
                <a:solidFill>
                  <a:srgbClr val="000000"/>
                </a:solidFill>
                <a:effectLst/>
                <a:latin typeface="+mn-lt"/>
              </a:rPr>
              <a:t>touching the patient or their surroundings and</a:t>
            </a:r>
            <a:r>
              <a:rPr lang="en-AU" sz="1200" b="1" i="0" dirty="0">
                <a:solidFill>
                  <a:srgbClr val="000000"/>
                </a:solidFill>
                <a:effectLst/>
                <a:latin typeface="+mn-lt"/>
              </a:rPr>
              <a:t> BEFORE </a:t>
            </a:r>
            <a:r>
              <a:rPr lang="en-AU" sz="1200" b="0" i="0" dirty="0">
                <a:solidFill>
                  <a:srgbClr val="000000"/>
                </a:solidFill>
                <a:effectLst/>
                <a:latin typeface="+mn-lt"/>
              </a:rPr>
              <a:t>touching the curtains, partitions or doors so that you do not transfer infectious agents/germs from the patient to yourself or the broader healthcare environment. </a:t>
            </a:r>
          </a:p>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20</a:t>
            </a:fld>
            <a:endParaRPr lang="en-AU" dirty="0"/>
          </a:p>
        </p:txBody>
      </p:sp>
    </p:spTree>
    <p:extLst>
      <p:ext uri="{BB962C8B-B14F-4D97-AF65-F5344CB8AC3E}">
        <p14:creationId xmlns:p14="http://schemas.microsoft.com/office/powerpoint/2010/main" val="1645579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21</a:t>
            </a:fld>
            <a:endParaRPr lang="en-AU" dirty="0"/>
          </a:p>
        </p:txBody>
      </p:sp>
    </p:spTree>
    <p:extLst>
      <p:ext uri="{BB962C8B-B14F-4D97-AF65-F5344CB8AC3E}">
        <p14:creationId xmlns:p14="http://schemas.microsoft.com/office/powerpoint/2010/main" val="4135309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600"/>
              </a:spcAft>
            </a:pPr>
            <a:r>
              <a:rPr lang="en-AU" sz="1800" b="1" kern="1400" dirty="0">
                <a:solidFill>
                  <a:srgbClr val="1178A2"/>
                </a:solidFill>
                <a:effectLst/>
                <a:latin typeface="Arial" panose="020B0604020202020204" pitchFamily="34" charset="0"/>
              </a:rPr>
              <a:t>Definition of a patient</a:t>
            </a:r>
          </a:p>
          <a:p>
            <a:pPr>
              <a:lnSpc>
                <a:spcPct val="115000"/>
              </a:lnSpc>
              <a:spcAft>
                <a:spcPts val="600"/>
              </a:spcAft>
            </a:pPr>
            <a:r>
              <a:rPr lang="en-AU" sz="1800" dirty="0">
                <a:effectLst/>
                <a:latin typeface="Arial" panose="020B0604020202020204" pitchFamily="34" charset="0"/>
                <a:ea typeface="SimSun" panose="02010600030101010101" pitchFamily="2" charset="-122"/>
                <a:cs typeface="Times New Roman" panose="02020603050405020304" pitchFamily="18" charset="0"/>
              </a:rPr>
              <a:t>The patient refers to any part of the patient/client including:</a:t>
            </a:r>
          </a:p>
          <a:p>
            <a:pPr marL="342900" lvl="0" indent="-342900">
              <a:lnSpc>
                <a:spcPct val="115000"/>
              </a:lnSpc>
              <a:buSzPts val="1100"/>
              <a:buFont typeface="Symbol" panose="05050102010706020507" pitchFamily="18" charset="2"/>
              <a:buChar char=""/>
            </a:pPr>
            <a:r>
              <a:rPr lang="en-AU"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clothes they are wearing</a:t>
            </a:r>
          </a:p>
          <a:p>
            <a:pPr marL="342900" lvl="0" indent="-342900">
              <a:lnSpc>
                <a:spcPct val="115000"/>
              </a:lnSpc>
              <a:spcAft>
                <a:spcPts val="600"/>
              </a:spcAft>
              <a:buSzPts val="1100"/>
              <a:buFont typeface="Symbol" panose="05050102010706020507" pitchFamily="18" charset="2"/>
              <a:buChar char=""/>
            </a:pPr>
            <a:r>
              <a:rPr lang="en-AU"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any medical device (such as an indwelling urinary catheter, infusion pumps, infusion line, or enteral feeding equipment) connected to the patient/client.</a:t>
            </a:r>
          </a:p>
          <a:p>
            <a:pPr algn="l" fontAlgn="base" latinLnBrk="0"/>
            <a:endParaRPr lang="en-AU" b="1" i="0" dirty="0">
              <a:solidFill>
                <a:srgbClr val="1178A2"/>
              </a:solidFill>
              <a:effectLst/>
              <a:latin typeface="var(--font-family-head)"/>
            </a:endParaRPr>
          </a:p>
          <a:p>
            <a:pPr algn="l" fontAlgn="base" latinLnBrk="0"/>
            <a:r>
              <a:rPr lang="en-AU" b="1" i="0" dirty="0">
                <a:solidFill>
                  <a:srgbClr val="1178A2"/>
                </a:solidFill>
                <a:effectLst/>
                <a:latin typeface="var(--font-family-head)"/>
              </a:rPr>
              <a:t>For example:</a:t>
            </a:r>
            <a:endParaRPr lang="en-AU" b="1" i="0" dirty="0">
              <a:solidFill>
                <a:srgbClr val="000000"/>
              </a:solidFill>
              <a:effectLst/>
              <a:latin typeface="merriweather" panose="00000500000000000000" pitchFamily="2" charset="0"/>
            </a:endParaRPr>
          </a:p>
          <a:p>
            <a:pPr algn="l" fontAlgn="base" latinLnBrk="0"/>
            <a:r>
              <a:rPr lang="en-AU" b="0" i="0" dirty="0">
                <a:solidFill>
                  <a:srgbClr val="000000"/>
                </a:solidFill>
                <a:effectLst/>
                <a:latin typeface="var(--font-family-body)"/>
              </a:rPr>
              <a:t>Riley is social worker. Riley needs to clean his hands BEFORE he shakes hands with the patient.</a:t>
            </a:r>
            <a:endParaRPr lang="en-AU" b="0" i="0" dirty="0">
              <a:solidFill>
                <a:srgbClr val="000000"/>
              </a:solidFill>
              <a:effectLst/>
              <a:latin typeface="merriweather" panose="00000500000000000000" pitchFamily="2" charset="0"/>
            </a:endParaRPr>
          </a:p>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22</a:t>
            </a:fld>
            <a:endParaRPr lang="en-AU" dirty="0"/>
          </a:p>
        </p:txBody>
      </p:sp>
    </p:spTree>
    <p:extLst>
      <p:ext uri="{BB962C8B-B14F-4D97-AF65-F5344CB8AC3E}">
        <p14:creationId xmlns:p14="http://schemas.microsoft.com/office/powerpoint/2010/main" val="317686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8EF85-857E-48BB-85B3-3FE552A3C346}" type="slidenum">
              <a:rPr kumimoji="0" lang="en-AU" sz="1200" b="0" i="0" u="none" strike="noStrike" kern="1200" cap="none" spc="0" normalizeH="0" baseline="0" noProof="0" smtClean="0">
                <a:ln>
                  <a:noFill/>
                </a:ln>
                <a:solidFill>
                  <a:prstClr val="black"/>
                </a:solidFill>
                <a:effectLst/>
                <a:uLnTx/>
                <a:uFillTx/>
                <a:latin typeface="Trebuchet MS Regular" panose="020B06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dirty="0">
              <a:ln>
                <a:noFill/>
              </a:ln>
              <a:solidFill>
                <a:prstClr val="black"/>
              </a:solidFill>
              <a:effectLst/>
              <a:uLnTx/>
              <a:uFillTx/>
              <a:latin typeface="Trebuchet MS Regular" panose="020B0603020202020204" pitchFamily="34" charset="0"/>
              <a:ea typeface="+mn-ea"/>
              <a:cs typeface="+mn-cs"/>
            </a:endParaRPr>
          </a:p>
        </p:txBody>
      </p:sp>
    </p:spTree>
    <p:extLst>
      <p:ext uri="{BB962C8B-B14F-4D97-AF65-F5344CB8AC3E}">
        <p14:creationId xmlns:p14="http://schemas.microsoft.com/office/powerpoint/2010/main" val="1788788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000000"/>
                </a:solidFill>
                <a:effectLst/>
                <a:latin typeface="Open Sans" panose="020B0606030504020204" pitchFamily="34" charset="0"/>
              </a:rPr>
              <a:t>Once hand hygiene has been performed, nothing else in the patient’s environment should be touched prior to starting the procedure.</a:t>
            </a:r>
          </a:p>
          <a:p>
            <a:pPr algn="l" fontAlgn="base" latinLnBrk="0"/>
            <a:r>
              <a:rPr lang="en-AU" b="1" i="0" dirty="0">
                <a:solidFill>
                  <a:srgbClr val="000000"/>
                </a:solidFill>
                <a:effectLst/>
                <a:latin typeface="inherit"/>
              </a:rPr>
              <a:t>Definition of procedure</a:t>
            </a:r>
            <a:endParaRPr lang="en-AU" b="0" i="0" dirty="0">
              <a:solidFill>
                <a:srgbClr val="000000"/>
              </a:solidFill>
              <a:effectLst/>
              <a:latin typeface="Open Sans" panose="020B0606030504020204" pitchFamily="34" charset="0"/>
            </a:endParaRPr>
          </a:p>
          <a:p>
            <a:pPr algn="l" fontAlgn="base" latinLnBrk="0"/>
            <a:r>
              <a:rPr lang="en-AU" b="0" i="0" dirty="0">
                <a:solidFill>
                  <a:srgbClr val="000000"/>
                </a:solidFill>
                <a:effectLst/>
                <a:latin typeface="inherit"/>
              </a:rPr>
              <a:t>Within the framework of the 5 Moments for Hand Hygiene, a procedure is defined as any invasive observation, treatment, or intervention where there is the potential for infectious agents to enter the patient’s body through broken skin, wound sites, blood, or mucous membranes. </a:t>
            </a:r>
            <a:endParaRPr lang="en-AU" b="0" i="0" dirty="0">
              <a:solidFill>
                <a:srgbClr val="000000"/>
              </a:solidFill>
              <a:effectLst/>
              <a:latin typeface="Open Sans" panose="020B0606030504020204" pitchFamily="34" charset="0"/>
            </a:endParaRPr>
          </a:p>
          <a:p>
            <a:pPr algn="l" fontAlgn="base" latinLnBrk="0"/>
            <a:r>
              <a:rPr lang="en-AU" b="0" i="0" dirty="0">
                <a:solidFill>
                  <a:srgbClr val="000000"/>
                </a:solidFill>
                <a:effectLst/>
                <a:latin typeface="inherit"/>
              </a:rPr>
              <a:t>Examples include wound dressings, surgical operations, injections, administering eye drops or taking a patient’s blood.</a:t>
            </a:r>
            <a:endParaRPr lang="en-AU" b="0" i="0" dirty="0">
              <a:solidFill>
                <a:srgbClr val="000000"/>
              </a:solidFill>
              <a:effectLst/>
              <a:latin typeface="Open Sans" panose="020B0606030504020204" pitchFamily="34" charset="0"/>
            </a:endParaRPr>
          </a:p>
          <a:p>
            <a:pPr algn="l" fontAlgn="base" latinLnBrk="0"/>
            <a:r>
              <a:rPr lang="en-AU" b="1" i="0" dirty="0">
                <a:solidFill>
                  <a:srgbClr val="1178A2"/>
                </a:solidFill>
                <a:effectLst/>
                <a:latin typeface="var(--font-family-head)"/>
              </a:rPr>
              <a:t>For example:</a:t>
            </a:r>
            <a:endParaRPr lang="en-AU" b="1" i="0" dirty="0">
              <a:solidFill>
                <a:srgbClr val="000000"/>
              </a:solidFill>
              <a:effectLst/>
              <a:latin typeface="merriweather" panose="00000500000000000000" pitchFamily="2" charset="0"/>
            </a:endParaRPr>
          </a:p>
          <a:p>
            <a:pPr algn="l" fontAlgn="base" latinLnBrk="0"/>
            <a:r>
              <a:rPr lang="en-AU" b="0" i="0" dirty="0">
                <a:solidFill>
                  <a:srgbClr val="000000"/>
                </a:solidFill>
                <a:effectLst/>
                <a:latin typeface="var(--font-family-body)"/>
              </a:rPr>
              <a:t>Maryanne is a nurse. She is about to change a wound dressing. She needs to clean her hands immediately BEFORE she puts on her gloves and begins cleaning the wound (the procedure).</a:t>
            </a:r>
          </a:p>
          <a:p>
            <a:pPr algn="l" fontAlgn="base" latinLnBrk="0"/>
            <a:endParaRPr lang="en-AU" b="0" i="0" dirty="0">
              <a:solidFill>
                <a:srgbClr val="000000"/>
              </a:solidFill>
              <a:effectLst/>
              <a:latin typeface="merriweather" panose="00000500000000000000" pitchFamily="2" charset="0"/>
            </a:endParaRPr>
          </a:p>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23</a:t>
            </a:fld>
            <a:endParaRPr lang="en-AU" dirty="0"/>
          </a:p>
        </p:txBody>
      </p:sp>
    </p:spTree>
    <p:extLst>
      <p:ext uri="{BB962C8B-B14F-4D97-AF65-F5344CB8AC3E}">
        <p14:creationId xmlns:p14="http://schemas.microsoft.com/office/powerpoint/2010/main" val="3324019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AU" b="1" i="0" dirty="0">
                <a:solidFill>
                  <a:srgbClr val="000000"/>
                </a:solidFill>
                <a:effectLst/>
                <a:latin typeface="var(--font-family-body)"/>
              </a:rPr>
              <a:t>Definition of body fluid:</a:t>
            </a:r>
          </a:p>
          <a:p>
            <a:pPr algn="l" fontAlgn="base" latinLnBrk="0"/>
            <a:r>
              <a:rPr lang="en-AU" dirty="0"/>
              <a:t>Body fluids include blood, saliva, mucous, semen, tears, ear wax, breast milk, colostrum, urine, faeces, vomitus, pleural fluid, cerebrospinal fluid, ascites fluid, organic body samples (such as biopsy samples, cell samples, lochia, meconium, pus, bone marrow, bile).</a:t>
            </a:r>
            <a:endParaRPr lang="en-AU" b="0" i="0" dirty="0">
              <a:solidFill>
                <a:srgbClr val="000000"/>
              </a:solidFill>
              <a:effectLst/>
              <a:latin typeface="merriweather" panose="00000500000000000000" pitchFamily="2" charset="0"/>
            </a:endParaRPr>
          </a:p>
          <a:p>
            <a:pPr algn="l" fontAlgn="base" latinLnBrk="0"/>
            <a:r>
              <a:rPr lang="en-AU" b="1" i="0" dirty="0">
                <a:solidFill>
                  <a:srgbClr val="1178A2"/>
                </a:solidFill>
                <a:effectLst/>
                <a:latin typeface="var(--font-family-head)"/>
              </a:rPr>
              <a:t>For example:</a:t>
            </a:r>
            <a:endParaRPr lang="en-AU" b="1" i="0" dirty="0">
              <a:solidFill>
                <a:srgbClr val="000000"/>
              </a:solidFill>
              <a:effectLst/>
              <a:latin typeface="merriweather" panose="00000500000000000000" pitchFamily="2" charset="0"/>
            </a:endParaRPr>
          </a:p>
          <a:p>
            <a:pPr algn="l" fontAlgn="base" latinLnBrk="0"/>
            <a:r>
              <a:rPr lang="en-AU" b="0" i="0" dirty="0">
                <a:solidFill>
                  <a:srgbClr val="000000"/>
                </a:solidFill>
                <a:effectLst/>
                <a:latin typeface="var(--font-family-body)"/>
              </a:rPr>
              <a:t>Ivy is a dentist working in private practice. She has just completed a dental examination of her patient. AFTER removing her gloves, she needs to wash her hands immediately AFTER this procedure.</a:t>
            </a:r>
          </a:p>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24</a:t>
            </a:fld>
            <a:endParaRPr lang="en-AU" dirty="0"/>
          </a:p>
        </p:txBody>
      </p:sp>
    </p:spTree>
    <p:extLst>
      <p:ext uri="{BB962C8B-B14F-4D97-AF65-F5344CB8AC3E}">
        <p14:creationId xmlns:p14="http://schemas.microsoft.com/office/powerpoint/2010/main" val="2927775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AU" b="1" i="0" dirty="0">
                <a:solidFill>
                  <a:srgbClr val="1178A2"/>
                </a:solidFill>
                <a:effectLst/>
                <a:latin typeface="var(--font-family-head)"/>
              </a:rPr>
              <a:t>For example:</a:t>
            </a:r>
            <a:endParaRPr lang="en-AU" b="1" i="0" dirty="0">
              <a:solidFill>
                <a:srgbClr val="000000"/>
              </a:solidFill>
              <a:effectLst/>
              <a:latin typeface="merriweather" panose="00000500000000000000" pitchFamily="2" charset="0"/>
            </a:endParaRPr>
          </a:p>
          <a:p>
            <a:pPr algn="l" fontAlgn="base" latinLnBrk="0"/>
            <a:r>
              <a:rPr lang="en-AU" b="0" i="0" dirty="0">
                <a:solidFill>
                  <a:srgbClr val="000000"/>
                </a:solidFill>
                <a:effectLst/>
                <a:latin typeface="var(--font-family-body)"/>
              </a:rPr>
              <a:t>Julie is a General Practitioner. She has just finished a patient consultation. She needs to clean her hands AFTER the patient leaves her consulting room and before she sees her next patient.</a:t>
            </a:r>
            <a:endParaRPr lang="en-AU" b="0" i="0" dirty="0">
              <a:solidFill>
                <a:srgbClr val="000000"/>
              </a:solidFill>
              <a:effectLst/>
              <a:latin typeface="merriweather" panose="00000500000000000000" pitchFamily="2" charset="0"/>
            </a:endParaRPr>
          </a:p>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25</a:t>
            </a:fld>
            <a:endParaRPr lang="en-AU" dirty="0"/>
          </a:p>
        </p:txBody>
      </p:sp>
    </p:spTree>
    <p:extLst>
      <p:ext uri="{BB962C8B-B14F-4D97-AF65-F5344CB8AC3E}">
        <p14:creationId xmlns:p14="http://schemas.microsoft.com/office/powerpoint/2010/main" val="1018864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AU" b="1" i="0" dirty="0">
                <a:solidFill>
                  <a:srgbClr val="1178A2"/>
                </a:solidFill>
                <a:effectLst/>
                <a:latin typeface="var(--font-family-head)"/>
              </a:rPr>
              <a:t>For example:</a:t>
            </a:r>
            <a:endParaRPr lang="en-AU" b="1" i="0" dirty="0">
              <a:solidFill>
                <a:srgbClr val="000000"/>
              </a:solidFill>
              <a:effectLst/>
              <a:latin typeface="merriweather" panose="00000500000000000000" pitchFamily="2" charset="0"/>
            </a:endParaRPr>
          </a:p>
          <a:p>
            <a:pPr algn="l" fontAlgn="base" latinLnBrk="0"/>
            <a:r>
              <a:rPr lang="en-AU" b="0" i="0" dirty="0">
                <a:solidFill>
                  <a:srgbClr val="000000"/>
                </a:solidFill>
                <a:effectLst/>
                <a:latin typeface="var(--font-family-body)"/>
              </a:rPr>
              <a:t>Eugenie is a dietitian at a hospital. While consulting the patient, she moves the over bed table closer to the patient so the patient can reach their food, without touching the patient. She needs to clean her hands AFTER exiting the patient zone.</a:t>
            </a:r>
            <a:endParaRPr lang="en-AU" b="0" i="0" dirty="0">
              <a:solidFill>
                <a:srgbClr val="000000"/>
              </a:solidFill>
              <a:effectLst/>
              <a:latin typeface="merriweather" panose="00000500000000000000" pitchFamily="2" charset="0"/>
            </a:endParaRPr>
          </a:p>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26</a:t>
            </a:fld>
            <a:endParaRPr lang="en-AU" dirty="0"/>
          </a:p>
        </p:txBody>
      </p:sp>
    </p:spTree>
    <p:extLst>
      <p:ext uri="{BB962C8B-B14F-4D97-AF65-F5344CB8AC3E}">
        <p14:creationId xmlns:p14="http://schemas.microsoft.com/office/powerpoint/2010/main" val="4164956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27</a:t>
            </a:fld>
            <a:endParaRPr lang="en-AU" dirty="0"/>
          </a:p>
        </p:txBody>
      </p:sp>
    </p:spTree>
    <p:extLst>
      <p:ext uri="{BB962C8B-B14F-4D97-AF65-F5344CB8AC3E}">
        <p14:creationId xmlns:p14="http://schemas.microsoft.com/office/powerpoint/2010/main" val="3454292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28</a:t>
            </a:fld>
            <a:endParaRPr lang="en-AU" dirty="0"/>
          </a:p>
        </p:txBody>
      </p:sp>
    </p:spTree>
    <p:extLst>
      <p:ext uri="{BB962C8B-B14F-4D97-AF65-F5344CB8AC3E}">
        <p14:creationId xmlns:p14="http://schemas.microsoft.com/office/powerpoint/2010/main" val="4090751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r>
              <a:rPr lang="en-AU" sz="1200" dirty="0">
                <a:latin typeface="+mn-lt"/>
              </a:rPr>
              <a:t>Examples are: observation machines, workstation on wheels, patient slides, commodes, and intravenous pumps</a:t>
            </a: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29</a:t>
            </a:fld>
            <a:endParaRPr lang="en-AU" dirty="0"/>
          </a:p>
        </p:txBody>
      </p:sp>
    </p:spTree>
    <p:extLst>
      <p:ext uri="{BB962C8B-B14F-4D97-AF65-F5344CB8AC3E}">
        <p14:creationId xmlns:p14="http://schemas.microsoft.com/office/powerpoint/2010/main" val="825895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30</a:t>
            </a:fld>
            <a:endParaRPr lang="en-AU" dirty="0"/>
          </a:p>
        </p:txBody>
      </p:sp>
    </p:spTree>
    <p:extLst>
      <p:ext uri="{BB962C8B-B14F-4D97-AF65-F5344CB8AC3E}">
        <p14:creationId xmlns:p14="http://schemas.microsoft.com/office/powerpoint/2010/main" val="176762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31</a:t>
            </a:fld>
            <a:endParaRPr lang="en-AU" dirty="0"/>
          </a:p>
        </p:txBody>
      </p:sp>
    </p:spTree>
    <p:extLst>
      <p:ext uri="{BB962C8B-B14F-4D97-AF65-F5344CB8AC3E}">
        <p14:creationId xmlns:p14="http://schemas.microsoft.com/office/powerpoint/2010/main" val="3508903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32</a:t>
            </a:fld>
            <a:endParaRPr lang="en-AU" dirty="0"/>
          </a:p>
        </p:txBody>
      </p:sp>
    </p:spTree>
    <p:extLst>
      <p:ext uri="{BB962C8B-B14F-4D97-AF65-F5344CB8AC3E}">
        <p14:creationId xmlns:p14="http://schemas.microsoft.com/office/powerpoint/2010/main" val="2441134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SzPct val="74000"/>
              <a:buFont typeface="Symbol" panose="05050102010706020507" pitchFamily="18" charset="2"/>
              <a:buNone/>
              <a:tabLst>
                <a:tab pos="3967480" algn="l"/>
              </a:tabLst>
            </a:pPr>
            <a:endParaRPr lang="en-AU" sz="1200" dirty="0">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3</a:t>
            </a:fld>
            <a:endParaRPr lang="en-AU" dirty="0"/>
          </a:p>
        </p:txBody>
      </p:sp>
    </p:spTree>
    <p:extLst>
      <p:ext uri="{BB962C8B-B14F-4D97-AF65-F5344CB8AC3E}">
        <p14:creationId xmlns:p14="http://schemas.microsoft.com/office/powerpoint/2010/main" val="308843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33</a:t>
            </a:fld>
            <a:endParaRPr lang="en-AU" dirty="0"/>
          </a:p>
        </p:txBody>
      </p:sp>
    </p:spTree>
    <p:extLst>
      <p:ext uri="{BB962C8B-B14F-4D97-AF65-F5344CB8AC3E}">
        <p14:creationId xmlns:p14="http://schemas.microsoft.com/office/powerpoint/2010/main" val="1355577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r>
              <a:rPr lang="en-AU" sz="1200" dirty="0">
                <a:latin typeface="Arial" panose="020B0604020202020204" pitchFamily="34" charset="0"/>
                <a:cs typeface="Arial" panose="020B0604020202020204" pitchFamily="34" charset="0"/>
              </a:rPr>
              <a:t>You can include:</a:t>
            </a:r>
          </a:p>
          <a:p>
            <a:pPr marL="171450" indent="-171450">
              <a:lnSpc>
                <a:spcPct val="100000"/>
              </a:lnSpc>
              <a:spcAft>
                <a:spcPts val="800"/>
              </a:spcAft>
              <a:buFont typeface="Arial" panose="020B0604020202020204" pitchFamily="34" charset="0"/>
              <a:buChar char="•"/>
            </a:pPr>
            <a:r>
              <a:rPr lang="en-AU" sz="1200" dirty="0">
                <a:latin typeface="Arial" panose="020B0604020202020204" pitchFamily="34" charset="0"/>
                <a:cs typeface="Arial" panose="020B0604020202020204" pitchFamily="34" charset="0"/>
              </a:rPr>
              <a:t>demonstration and practising hand hygiene using an ABHR </a:t>
            </a:r>
          </a:p>
          <a:p>
            <a:pPr marL="171450" indent="-171450">
              <a:lnSpc>
                <a:spcPct val="100000"/>
              </a:lnSpc>
              <a:spcAft>
                <a:spcPts val="800"/>
              </a:spcAft>
              <a:buFont typeface="Arial" panose="020B0604020202020204" pitchFamily="34" charset="0"/>
              <a:buChar char="•"/>
            </a:pPr>
            <a:r>
              <a:rPr lang="en-AU" sz="1200">
                <a:latin typeface="Arial" panose="020B0604020202020204" pitchFamily="34" charset="0"/>
                <a:cs typeface="Arial" panose="020B0604020202020204" pitchFamily="34" charset="0"/>
              </a:rPr>
              <a:t>using fluorescent </a:t>
            </a:r>
            <a:r>
              <a:rPr lang="en-AU" sz="1200" dirty="0">
                <a:latin typeface="Arial" panose="020B0604020202020204" pitchFamily="34" charset="0"/>
                <a:cs typeface="Arial" panose="020B0604020202020204" pitchFamily="34" charset="0"/>
              </a:rPr>
              <a:t>powder/gel and UV light for hand hygiene demonstrations and activities</a:t>
            </a:r>
          </a:p>
        </p:txBody>
      </p:sp>
      <p:sp>
        <p:nvSpPr>
          <p:cNvPr id="4" name="Slide Number Placeholder 3"/>
          <p:cNvSpPr>
            <a:spLocks noGrp="1"/>
          </p:cNvSpPr>
          <p:nvPr>
            <p:ph type="sldNum" sz="quarter" idx="5"/>
          </p:nvPr>
        </p:nvSpPr>
        <p:spPr/>
        <p:txBody>
          <a:bodyPr/>
          <a:lstStyle/>
          <a:p>
            <a:fld id="{97F8EF85-857E-48BB-85B3-3FE552A3C346}" type="slidenum">
              <a:rPr lang="en-AU" smtClean="0"/>
              <a:pPr/>
              <a:t>34</a:t>
            </a:fld>
            <a:endParaRPr lang="en-AU" dirty="0"/>
          </a:p>
        </p:txBody>
      </p:sp>
    </p:spTree>
    <p:extLst>
      <p:ext uri="{BB962C8B-B14F-4D97-AF65-F5344CB8AC3E}">
        <p14:creationId xmlns:p14="http://schemas.microsoft.com/office/powerpoint/2010/main" val="3351805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35</a:t>
            </a:fld>
            <a:endParaRPr lang="en-AU" dirty="0"/>
          </a:p>
        </p:txBody>
      </p:sp>
    </p:spTree>
    <p:extLst>
      <p:ext uri="{BB962C8B-B14F-4D97-AF65-F5344CB8AC3E}">
        <p14:creationId xmlns:p14="http://schemas.microsoft.com/office/powerpoint/2010/main" val="2036432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AU" b="0" i="0" dirty="0">
                <a:solidFill>
                  <a:srgbClr val="000000"/>
                </a:solidFill>
                <a:effectLst/>
                <a:latin typeface="Open Sans" panose="020B0606030504020204" pitchFamily="34" charset="0"/>
              </a:rPr>
              <a:t>.</a:t>
            </a:r>
            <a:endParaRPr lang="en-AU" sz="1200" dirty="0">
              <a:solidFill>
                <a:srgbClr val="000000"/>
              </a:solidFill>
              <a:latin typeface="+mn-lt"/>
            </a:endParaRPr>
          </a:p>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36</a:t>
            </a:fld>
            <a:endParaRPr lang="en-AU" dirty="0"/>
          </a:p>
        </p:txBody>
      </p:sp>
    </p:spTree>
    <p:extLst>
      <p:ext uri="{BB962C8B-B14F-4D97-AF65-F5344CB8AC3E}">
        <p14:creationId xmlns:p14="http://schemas.microsoft.com/office/powerpoint/2010/main" val="793287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37</a:t>
            </a:fld>
            <a:endParaRPr lang="en-AU" dirty="0"/>
          </a:p>
        </p:txBody>
      </p:sp>
    </p:spTree>
    <p:extLst>
      <p:ext uri="{BB962C8B-B14F-4D97-AF65-F5344CB8AC3E}">
        <p14:creationId xmlns:p14="http://schemas.microsoft.com/office/powerpoint/2010/main" val="1428626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38</a:t>
            </a:fld>
            <a:endParaRPr lang="en-AU" dirty="0"/>
          </a:p>
        </p:txBody>
      </p:sp>
    </p:spTree>
    <p:extLst>
      <p:ext uri="{BB962C8B-B14F-4D97-AF65-F5344CB8AC3E}">
        <p14:creationId xmlns:p14="http://schemas.microsoft.com/office/powerpoint/2010/main" val="1288783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39</a:t>
            </a:fld>
            <a:endParaRPr lang="en-AU" dirty="0"/>
          </a:p>
        </p:txBody>
      </p:sp>
    </p:spTree>
    <p:extLst>
      <p:ext uri="{BB962C8B-B14F-4D97-AF65-F5344CB8AC3E}">
        <p14:creationId xmlns:p14="http://schemas.microsoft.com/office/powerpoint/2010/main" val="3707791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40</a:t>
            </a:fld>
            <a:endParaRPr lang="en-AU" dirty="0"/>
          </a:p>
        </p:txBody>
      </p:sp>
    </p:spTree>
    <p:extLst>
      <p:ext uri="{BB962C8B-B14F-4D97-AF65-F5344CB8AC3E}">
        <p14:creationId xmlns:p14="http://schemas.microsoft.com/office/powerpoint/2010/main" val="2614779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AU" sz="1200" dirty="0">
                <a:solidFill>
                  <a:srgbClr val="000000"/>
                </a:solidFill>
                <a:latin typeface="+mn-lt"/>
              </a:rPr>
              <a:t> Increasing hand hygiene products accessibility by p</a:t>
            </a:r>
            <a:r>
              <a:rPr lang="en-AU" sz="1200" b="0" i="0" dirty="0">
                <a:solidFill>
                  <a:srgbClr val="000000"/>
                </a:solidFill>
                <a:effectLst/>
                <a:latin typeface="+mn-lt"/>
              </a:rPr>
              <a:t>roviding hand hygiene products at the end of patient beds, on mobile equipment and in easy to reach locations to improve accessibility for healthcare workers and patients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dirty="0">
                <a:solidFill>
                  <a:srgbClr val="000000"/>
                </a:solidFill>
                <a:latin typeface="+mn-lt"/>
              </a:rPr>
              <a:t> Providing</a:t>
            </a:r>
            <a:r>
              <a:rPr lang="en-AU" sz="1200" b="0" i="0" dirty="0">
                <a:solidFill>
                  <a:srgbClr val="000000"/>
                </a:solidFill>
                <a:effectLst/>
                <a:latin typeface="+mn-lt"/>
              </a:rPr>
              <a:t> targeted education sessions for specific healthcare workers groups or departments</a:t>
            </a:r>
          </a:p>
          <a:p>
            <a:pPr algn="l" fontAlgn="base">
              <a:buFont typeface="Arial" panose="020B0604020202020204" pitchFamily="34" charset="0"/>
              <a:buChar char="•"/>
            </a:pPr>
            <a:r>
              <a:rPr lang="en-AU" sz="1200" dirty="0">
                <a:solidFill>
                  <a:srgbClr val="000000"/>
                </a:solidFill>
                <a:latin typeface="+mn-lt"/>
              </a:rPr>
              <a:t> Developing new hand hygiene education materials and ongoing r</a:t>
            </a:r>
            <a:r>
              <a:rPr lang="en-AU" sz="1200" b="0" i="0" dirty="0">
                <a:solidFill>
                  <a:srgbClr val="000000"/>
                </a:solidFill>
                <a:effectLst/>
                <a:latin typeface="+mn-lt"/>
              </a:rPr>
              <a:t>eview existing hand hygiene education materials to ensure they reflect current workflows and practices.</a:t>
            </a:r>
          </a:p>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41</a:t>
            </a:fld>
            <a:endParaRPr lang="en-AU" dirty="0"/>
          </a:p>
        </p:txBody>
      </p:sp>
    </p:spTree>
    <p:extLst>
      <p:ext uri="{BB962C8B-B14F-4D97-AF65-F5344CB8AC3E}">
        <p14:creationId xmlns:p14="http://schemas.microsoft.com/office/powerpoint/2010/main" val="1690843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AU" b="0" i="0" dirty="0">
                <a:solidFill>
                  <a:srgbClr val="000000"/>
                </a:solidFill>
                <a:effectLst/>
                <a:latin typeface="Open Sans" panose="020B0606030504020204" pitchFamily="34" charset="0"/>
              </a:rPr>
              <a:t>.</a:t>
            </a:r>
            <a:endParaRPr lang="en-AU" sz="1200" dirty="0">
              <a:solidFill>
                <a:srgbClr val="000000"/>
              </a:solidFill>
              <a:latin typeface="+mn-lt"/>
            </a:endParaRPr>
          </a:p>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42</a:t>
            </a:fld>
            <a:endParaRPr lang="en-AU" dirty="0"/>
          </a:p>
        </p:txBody>
      </p:sp>
    </p:spTree>
    <p:extLst>
      <p:ext uri="{BB962C8B-B14F-4D97-AF65-F5344CB8AC3E}">
        <p14:creationId xmlns:p14="http://schemas.microsoft.com/office/powerpoint/2010/main" val="1050163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4</a:t>
            </a:fld>
            <a:endParaRPr lang="en-AU" dirty="0"/>
          </a:p>
        </p:txBody>
      </p:sp>
    </p:spTree>
    <p:extLst>
      <p:ext uri="{BB962C8B-B14F-4D97-AF65-F5344CB8AC3E}">
        <p14:creationId xmlns:p14="http://schemas.microsoft.com/office/powerpoint/2010/main" val="35960495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43</a:t>
            </a:fld>
            <a:endParaRPr lang="en-AU" dirty="0"/>
          </a:p>
        </p:txBody>
      </p:sp>
    </p:spTree>
    <p:extLst>
      <p:ext uri="{BB962C8B-B14F-4D97-AF65-F5344CB8AC3E}">
        <p14:creationId xmlns:p14="http://schemas.microsoft.com/office/powerpoint/2010/main" val="3300401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45</a:t>
            </a:fld>
            <a:endParaRPr lang="en-AU" dirty="0"/>
          </a:p>
        </p:txBody>
      </p:sp>
    </p:spTree>
    <p:extLst>
      <p:ext uri="{BB962C8B-B14F-4D97-AF65-F5344CB8AC3E}">
        <p14:creationId xmlns:p14="http://schemas.microsoft.com/office/powerpoint/2010/main" val="404425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6</a:t>
            </a:fld>
            <a:endParaRPr lang="en-AU" dirty="0"/>
          </a:p>
        </p:txBody>
      </p:sp>
    </p:spTree>
    <p:extLst>
      <p:ext uri="{BB962C8B-B14F-4D97-AF65-F5344CB8AC3E}">
        <p14:creationId xmlns:p14="http://schemas.microsoft.com/office/powerpoint/2010/main" val="170110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313131"/>
                </a:solidFill>
                <a:effectLst/>
                <a:latin typeface="OpenSans"/>
              </a:rPr>
              <a:t>Standard precautions involve:</a:t>
            </a:r>
          </a:p>
          <a:p>
            <a:pPr marL="171450" indent="-171450" algn="l">
              <a:buFont typeface="Arial" panose="020B0604020202020204" pitchFamily="34" charset="0"/>
              <a:buChar char="•"/>
            </a:pPr>
            <a:r>
              <a:rPr lang="en-AU" b="0" i="0" u="sng" dirty="0">
                <a:solidFill>
                  <a:srgbClr val="1A659C"/>
                </a:solidFill>
                <a:effectLst/>
                <a:latin typeface="OpenSans"/>
                <a:hlinkClick r:id="rId3"/>
              </a:rPr>
              <a:t>hand hygiene</a:t>
            </a:r>
            <a:r>
              <a:rPr lang="en-AU" b="0" i="0" dirty="0">
                <a:solidFill>
                  <a:srgbClr val="313131"/>
                </a:solidFill>
                <a:effectLst/>
                <a:latin typeface="OpenSans"/>
              </a:rPr>
              <a:t>, as consistent with the 5 moments for hand hygiene </a:t>
            </a:r>
          </a:p>
          <a:p>
            <a:pPr marL="171450" indent="-171450" algn="l">
              <a:buFont typeface="Arial" panose="020B0604020202020204" pitchFamily="34" charset="0"/>
              <a:buChar char="•"/>
            </a:pPr>
            <a:r>
              <a:rPr lang="en-AU" b="0" i="0" dirty="0">
                <a:solidFill>
                  <a:srgbClr val="313131"/>
                </a:solidFill>
                <a:effectLst/>
                <a:latin typeface="OpenSans"/>
              </a:rPr>
              <a:t>the use of appropriate personal protective equipment</a:t>
            </a:r>
          </a:p>
          <a:p>
            <a:pPr marL="171450" indent="-171450" algn="l">
              <a:buFont typeface="Arial" panose="020B0604020202020204" pitchFamily="34" charset="0"/>
              <a:buChar char="•"/>
            </a:pPr>
            <a:r>
              <a:rPr lang="en-AU" b="0" i="0" dirty="0">
                <a:solidFill>
                  <a:srgbClr val="313131"/>
                </a:solidFill>
                <a:effectLst/>
                <a:latin typeface="OpenSans"/>
              </a:rPr>
              <a:t>the safe use and disposal of sharps</a:t>
            </a:r>
          </a:p>
          <a:p>
            <a:pPr marL="171450" indent="-171450" algn="l">
              <a:buFont typeface="Arial" panose="020B0604020202020204" pitchFamily="34" charset="0"/>
              <a:buChar char="•"/>
            </a:pPr>
            <a:r>
              <a:rPr lang="en-AU" b="0" i="0" dirty="0">
                <a:solidFill>
                  <a:srgbClr val="313131"/>
                </a:solidFill>
                <a:effectLst/>
                <a:latin typeface="OpenSans"/>
              </a:rPr>
              <a:t>routine </a:t>
            </a:r>
            <a:r>
              <a:rPr lang="en-AU" b="0" i="0" u="sng" dirty="0">
                <a:solidFill>
                  <a:srgbClr val="1A659C"/>
                </a:solidFill>
                <a:effectLst/>
                <a:latin typeface="OpenSans"/>
                <a:hlinkClick r:id="rId4"/>
              </a:rPr>
              <a:t>environmental cleaning</a:t>
            </a:r>
            <a:endParaRPr lang="en-AU" b="0" i="0" dirty="0">
              <a:solidFill>
                <a:srgbClr val="313131"/>
              </a:solidFill>
              <a:effectLst/>
              <a:latin typeface="OpenSans"/>
            </a:endParaRPr>
          </a:p>
          <a:p>
            <a:pPr marL="171450" indent="-171450" algn="l">
              <a:buFont typeface="Arial" panose="020B0604020202020204" pitchFamily="34" charset="0"/>
              <a:buChar char="•"/>
            </a:pPr>
            <a:r>
              <a:rPr lang="en-AU" b="0" i="0" dirty="0">
                <a:solidFill>
                  <a:srgbClr val="313131"/>
                </a:solidFill>
                <a:effectLst/>
                <a:latin typeface="OpenSans"/>
              </a:rPr>
              <a:t>reprocessing of reusable medical equipment and instruments</a:t>
            </a:r>
          </a:p>
          <a:p>
            <a:pPr marL="171450" indent="-171450" algn="l">
              <a:buFont typeface="Arial" panose="020B0604020202020204" pitchFamily="34" charset="0"/>
              <a:buChar char="•"/>
            </a:pPr>
            <a:r>
              <a:rPr lang="en-AU" b="0" i="0" dirty="0">
                <a:solidFill>
                  <a:srgbClr val="313131"/>
                </a:solidFill>
                <a:effectLst/>
                <a:latin typeface="OpenSans"/>
              </a:rPr>
              <a:t>respiratory hygiene and cough etiquette</a:t>
            </a:r>
          </a:p>
          <a:p>
            <a:pPr marL="171450" indent="-171450" algn="l">
              <a:buFont typeface="Arial" panose="020B0604020202020204" pitchFamily="34" charset="0"/>
              <a:buChar char="•"/>
            </a:pPr>
            <a:r>
              <a:rPr lang="en-AU" b="0" i="0" u="sng" dirty="0">
                <a:solidFill>
                  <a:srgbClr val="1A659C"/>
                </a:solidFill>
                <a:effectLst/>
                <a:latin typeface="OpenSans"/>
                <a:hlinkClick r:id="rId5"/>
              </a:rPr>
              <a:t>aseptic technique</a:t>
            </a:r>
            <a:endParaRPr lang="en-AU" b="0" i="0" dirty="0">
              <a:solidFill>
                <a:srgbClr val="313131"/>
              </a:solidFill>
              <a:effectLst/>
              <a:latin typeface="OpenSans"/>
            </a:endParaRPr>
          </a:p>
          <a:p>
            <a:pPr marL="171450" indent="-171450" algn="l">
              <a:buFont typeface="Arial" panose="020B0604020202020204" pitchFamily="34" charset="0"/>
              <a:buChar char="•"/>
            </a:pPr>
            <a:r>
              <a:rPr lang="en-AU" b="0" i="0" dirty="0">
                <a:solidFill>
                  <a:srgbClr val="313131"/>
                </a:solidFill>
                <a:effectLst/>
                <a:latin typeface="OpenSans"/>
              </a:rPr>
              <a:t>waste management</a:t>
            </a:r>
          </a:p>
          <a:p>
            <a:pPr marL="171450" indent="-171450" algn="l">
              <a:buFont typeface="Arial" panose="020B0604020202020204" pitchFamily="34" charset="0"/>
              <a:buChar char="•"/>
            </a:pPr>
            <a:r>
              <a:rPr lang="en-AU" b="0" i="0" dirty="0">
                <a:solidFill>
                  <a:srgbClr val="313131"/>
                </a:solidFill>
                <a:effectLst/>
                <a:latin typeface="OpenSans"/>
              </a:rPr>
              <a:t>appropriate handling of linen.</a:t>
            </a:r>
          </a:p>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7</a:t>
            </a:fld>
            <a:endParaRPr lang="en-AU" dirty="0"/>
          </a:p>
        </p:txBody>
      </p:sp>
    </p:spTree>
    <p:extLst>
      <p:ext uri="{BB962C8B-B14F-4D97-AF65-F5344CB8AC3E}">
        <p14:creationId xmlns:p14="http://schemas.microsoft.com/office/powerpoint/2010/main" val="3418574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9</a:t>
            </a:fld>
            <a:endParaRPr lang="en-AU" dirty="0"/>
          </a:p>
        </p:txBody>
      </p:sp>
    </p:spTree>
    <p:extLst>
      <p:ext uri="{BB962C8B-B14F-4D97-AF65-F5344CB8AC3E}">
        <p14:creationId xmlns:p14="http://schemas.microsoft.com/office/powerpoint/2010/main" val="3030505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mn-lt"/>
              </a:rPr>
              <a:t>Other examples: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mn-lt"/>
              </a:rPr>
              <a:t>care of a patient with </a:t>
            </a:r>
            <a:r>
              <a:rPr lang="en-AU" sz="1200" i="1" dirty="0">
                <a:latin typeface="+mn-lt"/>
              </a:rPr>
              <a:t>Clostridioides difficile when </a:t>
            </a:r>
            <a:r>
              <a:rPr lang="en-AU" sz="1200" dirty="0">
                <a:latin typeface="+mn-lt"/>
              </a:rPr>
              <a:t>gloves have not been worn</a:t>
            </a:r>
            <a:endParaRPr lang="en-AU" sz="1200" i="1"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mn-lt"/>
              </a:rPr>
              <a:t>care for someone with bacterial spores, non-enveloped viruses or other specific organisms</a:t>
            </a:r>
          </a:p>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10</a:t>
            </a:fld>
            <a:endParaRPr lang="en-AU" dirty="0"/>
          </a:p>
        </p:txBody>
      </p:sp>
    </p:spTree>
    <p:extLst>
      <p:ext uri="{BB962C8B-B14F-4D97-AF65-F5344CB8AC3E}">
        <p14:creationId xmlns:p14="http://schemas.microsoft.com/office/powerpoint/2010/main" val="266542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12</a:t>
            </a:fld>
            <a:endParaRPr lang="en-AU" dirty="0"/>
          </a:p>
        </p:txBody>
      </p:sp>
    </p:spTree>
    <p:extLst>
      <p:ext uri="{BB962C8B-B14F-4D97-AF65-F5344CB8AC3E}">
        <p14:creationId xmlns:p14="http://schemas.microsoft.com/office/powerpoint/2010/main" val="642266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A17A8A-419D-6D40-A044-64C4E71058A0}"/>
              </a:ext>
            </a:extLst>
          </p:cNvPr>
          <p:cNvSpPr>
            <a:spLocks noGrp="1"/>
          </p:cNvSpPr>
          <p:nvPr>
            <p:ph type="title"/>
          </p:nvPr>
        </p:nvSpPr>
        <p:spPr>
          <a:xfrm>
            <a:off x="611560" y="1763704"/>
            <a:ext cx="7886700" cy="592022"/>
          </a:xfrm>
          <a:prstGeom prst="rect">
            <a:avLst/>
          </a:prstGeom>
        </p:spPr>
        <p:txBody>
          <a:bodyPr lIns="0" tIns="46800" rIns="0">
            <a:spAutoFit/>
          </a:bodyPr>
          <a:lstStyle>
            <a:lvl1pPr marL="0" algn="l" defTabSz="914400" rtl="0" eaLnBrk="1" latinLnBrk="0" hangingPunct="1">
              <a:lnSpc>
                <a:spcPct val="90000"/>
              </a:lnSpc>
              <a:spcBef>
                <a:spcPct val="0"/>
              </a:spcBef>
              <a:buNone/>
              <a:defRPr lang="en-US" sz="3600" b="1" i="0" kern="1200" baseline="0" dirty="0">
                <a:solidFill>
                  <a:srgbClr val="005470"/>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F5E2F92-08D8-6048-B8C5-E361814A135E}"/>
              </a:ext>
            </a:extLst>
          </p:cNvPr>
          <p:cNvSpPr>
            <a:spLocks noGrp="1"/>
          </p:cNvSpPr>
          <p:nvPr>
            <p:ph type="body" sz="quarter" idx="11" hasCustomPrompt="1"/>
          </p:nvPr>
        </p:nvSpPr>
        <p:spPr>
          <a:xfrm>
            <a:off x="611188" y="2409732"/>
            <a:ext cx="7886700" cy="341632"/>
          </a:xfrm>
          <a:prstGeom prst="rect">
            <a:avLst/>
          </a:prstGeom>
        </p:spPr>
        <p:txBody>
          <a:bodyPr lIns="0">
            <a:spAutoFit/>
          </a:bodyPr>
          <a:lstStyle>
            <a:lvl1pPr marL="0" indent="0">
              <a:buFontTx/>
              <a:buNone/>
              <a:defRPr sz="1800" b="1" i="0">
                <a:latin typeface="Arial" panose="020B0604020202020204" pitchFamily="34" charset="0"/>
                <a:cs typeface="Arial" panose="020B0604020202020204" pitchFamily="34" charset="0"/>
              </a:defRPr>
            </a:lvl1pPr>
          </a:lstStyle>
          <a:p>
            <a:r>
              <a:rPr lang="en-US" dirty="0">
                <a:solidFill>
                  <a:srgbClr val="1178A2"/>
                </a:solidFill>
              </a:rPr>
              <a:t>CLICK TO EDIT MASTER SUBTITLE STYLE</a:t>
            </a:r>
          </a:p>
        </p:txBody>
      </p:sp>
      <p:sp>
        <p:nvSpPr>
          <p:cNvPr id="5" name="Text Placeholder 4">
            <a:extLst>
              <a:ext uri="{FF2B5EF4-FFF2-40B4-BE49-F238E27FC236}">
                <a16:creationId xmlns:a16="http://schemas.microsoft.com/office/drawing/2014/main" id="{7C9EEC38-31C8-F445-9362-57B69C1B2581}"/>
              </a:ext>
            </a:extLst>
          </p:cNvPr>
          <p:cNvSpPr>
            <a:spLocks noGrp="1"/>
          </p:cNvSpPr>
          <p:nvPr>
            <p:ph type="body" sz="quarter" idx="13" hasCustomPrompt="1"/>
          </p:nvPr>
        </p:nvSpPr>
        <p:spPr>
          <a:xfrm>
            <a:off x="611188" y="3813888"/>
            <a:ext cx="5473700" cy="323850"/>
          </a:xfrm>
          <a:prstGeom prst="rect">
            <a:avLst/>
          </a:prstGeom>
        </p:spPr>
        <p:txBody>
          <a:bodyPr lIns="0"/>
          <a:lstStyle>
            <a:lvl1pPr marL="0" indent="0">
              <a:buFontTx/>
              <a:buNone/>
              <a:defRPr sz="1800">
                <a:solidFill>
                  <a:schemeClr val="bg2">
                    <a:lumMod val="50000"/>
                  </a:schemeClr>
                </a:solidFill>
                <a:latin typeface="Arial" panose="020B0604020202020204" pitchFamily="34" charset="0"/>
                <a:cs typeface="Arial" panose="020B0604020202020204" pitchFamily="34" charset="0"/>
              </a:defRPr>
            </a:lvl1pPr>
            <a:lvl2pPr marL="457200" indent="0">
              <a:buFontTx/>
              <a:buNone/>
              <a:defRPr sz="2000">
                <a:solidFill>
                  <a:schemeClr val="bg1">
                    <a:lumMod val="50000"/>
                  </a:schemeClr>
                </a:solidFill>
                <a:latin typeface="+mj-lt"/>
              </a:defRPr>
            </a:lvl2pPr>
            <a:lvl3pPr marL="914400" indent="0">
              <a:buFontTx/>
              <a:buNone/>
              <a:defRPr sz="2000">
                <a:solidFill>
                  <a:schemeClr val="bg1">
                    <a:lumMod val="50000"/>
                  </a:schemeClr>
                </a:solidFill>
                <a:latin typeface="+mj-lt"/>
              </a:defRPr>
            </a:lvl3pPr>
            <a:lvl4pPr marL="1371600" indent="0">
              <a:buFontTx/>
              <a:buNone/>
              <a:defRPr sz="2000">
                <a:solidFill>
                  <a:schemeClr val="bg1">
                    <a:lumMod val="50000"/>
                  </a:schemeClr>
                </a:solidFill>
                <a:latin typeface="+mj-lt"/>
              </a:defRPr>
            </a:lvl4pPr>
            <a:lvl5pPr marL="1828800" indent="0">
              <a:buFontTx/>
              <a:buNone/>
              <a:defRPr sz="2000">
                <a:solidFill>
                  <a:schemeClr val="bg1">
                    <a:lumMod val="50000"/>
                  </a:schemeClr>
                </a:solidFill>
                <a:latin typeface="+mj-lt"/>
              </a:defRPr>
            </a:lvl5pPr>
          </a:lstStyle>
          <a:p>
            <a:pPr lvl="0"/>
            <a:r>
              <a:rPr lang="en-US" dirty="0"/>
              <a:t>Click to edit presenter’s name</a:t>
            </a:r>
          </a:p>
        </p:txBody>
      </p:sp>
      <p:sp>
        <p:nvSpPr>
          <p:cNvPr id="9" name="Date Placeholder 3">
            <a:extLst>
              <a:ext uri="{FF2B5EF4-FFF2-40B4-BE49-F238E27FC236}">
                <a16:creationId xmlns:a16="http://schemas.microsoft.com/office/drawing/2014/main" id="{51594A2E-2D23-2C45-9E10-EB87A1CBC0F8}"/>
              </a:ext>
            </a:extLst>
          </p:cNvPr>
          <p:cNvSpPr>
            <a:spLocks noGrp="1"/>
          </p:cNvSpPr>
          <p:nvPr>
            <p:ph type="dt" sz="half" idx="2"/>
          </p:nvPr>
        </p:nvSpPr>
        <p:spPr>
          <a:xfrm>
            <a:off x="6156176" y="4569972"/>
            <a:ext cx="2341712" cy="273844"/>
          </a:xfrm>
          <a:prstGeom prst="rect">
            <a:avLst/>
          </a:prstGeom>
        </p:spPr>
        <p:txBody>
          <a:bodyPr vert="horz" lIns="91440" tIns="45720" rIns="0" bIns="0" rtlCol="0" anchor="b" anchorCtr="0"/>
          <a:lstStyle>
            <a:lvl1pPr algn="r">
              <a:defRPr sz="1000" b="0" i="0">
                <a:solidFill>
                  <a:schemeClr val="bg1">
                    <a:lumMod val="50000"/>
                  </a:schemeClr>
                </a:solidFill>
                <a:latin typeface="Arial" panose="020B0604020202020204" pitchFamily="34" charset="0"/>
                <a:cs typeface="Arial" panose="020B0604020202020204" pitchFamily="34" charset="0"/>
              </a:defRPr>
            </a:lvl1pPr>
          </a:lstStyle>
          <a:p>
            <a:r>
              <a:rPr lang="en-AU" sz="1100" dirty="0"/>
              <a:t>8 March 2019</a:t>
            </a:r>
            <a:endParaRPr lang="en-US" sz="1100" dirty="0"/>
          </a:p>
        </p:txBody>
      </p:sp>
    </p:spTree>
    <p:extLst>
      <p:ext uri="{BB962C8B-B14F-4D97-AF65-F5344CB8AC3E}">
        <p14:creationId xmlns:p14="http://schemas.microsoft.com/office/powerpoint/2010/main" val="4084714649"/>
      </p:ext>
    </p:extLst>
  </p:cSld>
  <p:clrMapOvr>
    <a:masterClrMapping/>
  </p:clrMapOvr>
  <p:extLst>
    <p:ext uri="{DCECCB84-F9BA-43D5-87BE-67443E8EF086}">
      <p15:sldGuideLst xmlns:p15="http://schemas.microsoft.com/office/powerpoint/2012/main">
        <p15:guide id="1" orient="horz" pos="1344" userDrawn="1">
          <p15:clr>
            <a:srgbClr val="FBAE40"/>
          </p15:clr>
        </p15:guide>
        <p15:guide id="2" pos="38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_lef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65A55F9-0F69-1503-258F-F8A8665DAFB1}"/>
              </a:ext>
            </a:extLst>
          </p:cNvPr>
          <p:cNvSpPr>
            <a:spLocks noGrp="1"/>
          </p:cNvSpPr>
          <p:nvPr>
            <p:ph type="title"/>
          </p:nvPr>
        </p:nvSpPr>
        <p:spPr>
          <a:xfrm>
            <a:off x="4205371" y="540000"/>
            <a:ext cx="4608512" cy="867930"/>
          </a:xfrm>
          <a:prstGeom prst="rect">
            <a:avLst/>
          </a:prstGeom>
        </p:spPr>
        <p:txBody>
          <a:bodyPr wrap="square"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8152B369-8DB4-168B-20C3-2500751DAEBB}"/>
              </a:ext>
            </a:extLst>
          </p:cNvPr>
          <p:cNvSpPr>
            <a:spLocks noGrp="1"/>
          </p:cNvSpPr>
          <p:nvPr>
            <p:ph idx="14" hasCustomPrompt="1"/>
          </p:nvPr>
        </p:nvSpPr>
        <p:spPr>
          <a:xfrm>
            <a:off x="4211960" y="1440936"/>
            <a:ext cx="4608512" cy="1143903"/>
          </a:xfrm>
          <a:prstGeom prst="rect">
            <a:avLst/>
          </a:prstGeom>
        </p:spPr>
        <p:txBody>
          <a:bodyPr wrap="square" lIns="0">
            <a:spAutoFit/>
          </a:bodyPr>
          <a:lstStyle>
            <a:lvl1pPr indent="-360000">
              <a:lnSpc>
                <a:spcPct val="100000"/>
              </a:lnSpc>
              <a:defRPr sz="2000" b="0" i="0">
                <a:latin typeface="Arial" panose="020B0604020202020204" pitchFamily="34" charset="0"/>
                <a:cs typeface="Arial" panose="020B0604020202020204" pitchFamily="34" charset="0"/>
              </a:defRPr>
            </a:lvl1pPr>
            <a:lvl2pPr marL="685800" indent="-360000">
              <a:lnSpc>
                <a:spcPct val="100000"/>
              </a:lnSpc>
              <a:buFont typeface="AppleSymbols" panose="02000000000000000000" pitchFamily="2" charset="-79"/>
              <a:buChar char="⎻"/>
              <a:defRPr sz="2000" b="0" i="0">
                <a:latin typeface="Arial" panose="020B0604020202020204" pitchFamily="34" charset="0"/>
                <a:cs typeface="Arial" panose="020B0604020202020204" pitchFamily="34" charset="0"/>
              </a:defRPr>
            </a:lvl2pPr>
            <a:lvl3pPr marL="1143000" indent="-360000">
              <a:lnSpc>
                <a:spcPct val="100000"/>
              </a:lnSpc>
              <a:buFont typeface="Wingdings" pitchFamily="2" charset="2"/>
              <a:buChar char="§"/>
              <a:defRPr sz="2000" b="0" i="0">
                <a:latin typeface="Arial" panose="020B0604020202020204" pitchFamily="34" charset="0"/>
                <a:cs typeface="Arial" panose="020B0604020202020204" pitchFamily="34" charset="0"/>
              </a:defRPr>
            </a:lvl3pPr>
            <a:lvl4pPr marL="1371600" indent="0">
              <a:buFont typeface="Courier New" panose="02070309020205020404" pitchFamily="49" charset="0"/>
              <a:buNone/>
              <a:defRPr sz="1600" b="0" i="0">
                <a:latin typeface="Arial" panose="020B0604020202020204" pitchFamily="34" charset="0"/>
                <a:cs typeface="Arial" panose="020B0604020202020204" pitchFamily="34" charset="0"/>
              </a:defRPr>
            </a:lvl4pPr>
          </a:lstStyle>
          <a:p>
            <a:pPr lvl="0"/>
            <a:r>
              <a:rPr lang="en-US" dirty="0"/>
              <a:t>First level</a:t>
            </a:r>
          </a:p>
          <a:p>
            <a:pPr lvl="1"/>
            <a:r>
              <a:rPr lang="en-US" dirty="0"/>
              <a:t>Second level</a:t>
            </a:r>
          </a:p>
          <a:p>
            <a:pPr lvl="2"/>
            <a:r>
              <a:rPr lang="en-US" dirty="0"/>
              <a:t>Third level</a:t>
            </a:r>
          </a:p>
        </p:txBody>
      </p:sp>
      <p:sp>
        <p:nvSpPr>
          <p:cNvPr id="10" name="Picture Placeholder 9">
            <a:extLst>
              <a:ext uri="{FF2B5EF4-FFF2-40B4-BE49-F238E27FC236}">
                <a16:creationId xmlns:a16="http://schemas.microsoft.com/office/drawing/2014/main" id="{148522A7-A8B8-E3DD-036A-5020E08680CB}"/>
              </a:ext>
            </a:extLst>
          </p:cNvPr>
          <p:cNvSpPr>
            <a:spLocks noGrp="1"/>
          </p:cNvSpPr>
          <p:nvPr>
            <p:ph type="pic" sz="quarter" idx="15"/>
          </p:nvPr>
        </p:nvSpPr>
        <p:spPr>
          <a:xfrm>
            <a:off x="0" y="8693"/>
            <a:ext cx="3790800" cy="5143500"/>
          </a:xfrm>
          <a:prstGeom prst="rect">
            <a:avLst/>
          </a:prstGeom>
        </p:spPr>
        <p:txBody>
          <a:bodyPr/>
          <a:lstStyle>
            <a:lvl1pPr marL="0" indent="0">
              <a:buNone/>
              <a:defRPr>
                <a:latin typeface="+mj-lt"/>
              </a:defRPr>
            </a:lvl1pPr>
          </a:lstStyle>
          <a:p>
            <a:endParaRPr lang="en-AU" dirty="0"/>
          </a:p>
        </p:txBody>
      </p:sp>
    </p:spTree>
    <p:extLst>
      <p:ext uri="{BB962C8B-B14F-4D97-AF65-F5344CB8AC3E}">
        <p14:creationId xmlns:p14="http://schemas.microsoft.com/office/powerpoint/2010/main" val="2291362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4F52740-CF06-BB50-0DB7-0C31F69991CD}"/>
              </a:ext>
            </a:extLst>
          </p:cNvPr>
          <p:cNvSpPr>
            <a:spLocks noGrp="1"/>
          </p:cNvSpPr>
          <p:nvPr>
            <p:ph type="title"/>
          </p:nvPr>
        </p:nvSpPr>
        <p:spPr>
          <a:xfrm>
            <a:off x="540000" y="540000"/>
            <a:ext cx="7886700" cy="535531"/>
          </a:xfrm>
          <a:prstGeom prst="rect">
            <a:avLst/>
          </a:prstGeom>
        </p:spPr>
        <p:txBody>
          <a:bodyPr lIns="0" rIns="0">
            <a:spAutoFit/>
          </a:bodyPr>
          <a:lstStyle>
            <a:lvl1pPr marL="0" algn="l" defTabSz="914400" rtl="0" eaLnBrk="1" latinLnBrk="0" hangingPunct="1">
              <a:lnSpc>
                <a:spcPct val="90000"/>
              </a:lnSpc>
              <a:spcBef>
                <a:spcPct val="0"/>
              </a:spcBef>
              <a:buNone/>
              <a:defRPr lang="en-US" sz="32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F5D9378A-1F34-BED8-0D82-8C8AA981A13F}"/>
              </a:ext>
            </a:extLst>
          </p:cNvPr>
          <p:cNvSpPr>
            <a:spLocks noGrp="1"/>
          </p:cNvSpPr>
          <p:nvPr>
            <p:ph type="body" idx="1" hasCustomPrompt="1"/>
          </p:nvPr>
        </p:nvSpPr>
        <p:spPr>
          <a:xfrm>
            <a:off x="546651" y="1203598"/>
            <a:ext cx="7867650" cy="369332"/>
          </a:xfrm>
          <a:prstGeom prst="rect">
            <a:avLst/>
          </a:prstGeom>
        </p:spPr>
        <p:txBody>
          <a:bodyPr wrap="square" lIns="0" anchor="b">
            <a:spAutoFit/>
          </a:bodyPr>
          <a:lstStyle>
            <a:lvl1pPr marL="0" indent="0">
              <a:buNone/>
              <a:defRPr sz="2000" b="1" i="0">
                <a:solidFill>
                  <a:srgbClr val="1178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STYLES</a:t>
            </a:r>
          </a:p>
        </p:txBody>
      </p:sp>
      <p:sp>
        <p:nvSpPr>
          <p:cNvPr id="6" name="Content Placeholder 2">
            <a:extLst>
              <a:ext uri="{FF2B5EF4-FFF2-40B4-BE49-F238E27FC236}">
                <a16:creationId xmlns:a16="http://schemas.microsoft.com/office/drawing/2014/main" id="{773FCD00-A05B-ABDB-2369-547C30E8092C}"/>
              </a:ext>
            </a:extLst>
          </p:cNvPr>
          <p:cNvSpPr>
            <a:spLocks noGrp="1"/>
          </p:cNvSpPr>
          <p:nvPr>
            <p:ph idx="14" hasCustomPrompt="1"/>
          </p:nvPr>
        </p:nvSpPr>
        <p:spPr>
          <a:xfrm>
            <a:off x="537126" y="1716946"/>
            <a:ext cx="7886700" cy="1079270"/>
          </a:xfrm>
          <a:prstGeom prst="rect">
            <a:avLst/>
          </a:prstGeom>
        </p:spPr>
        <p:txBody>
          <a:bodyPr lIns="0">
            <a:spAutoFit/>
          </a:bodyPr>
          <a:lstStyle>
            <a:lvl1pPr>
              <a:defRPr sz="2400" b="0" i="0">
                <a:latin typeface="Arial" panose="020B0604020202020204" pitchFamily="34" charset="0"/>
                <a:cs typeface="Arial" panose="020B0604020202020204" pitchFamily="34" charset="0"/>
              </a:defRPr>
            </a:lvl1pPr>
            <a:lvl2pPr marL="685800" indent="-228600">
              <a:buFont typeface="AppleSymbols" panose="02000000000000000000" pitchFamily="2" charset="-79"/>
              <a:buChar char="⎻"/>
              <a:defRPr sz="2000" b="0" i="0">
                <a:latin typeface="Arial" panose="020B0604020202020204" pitchFamily="34" charset="0"/>
                <a:cs typeface="Arial" panose="020B0604020202020204" pitchFamily="34" charset="0"/>
              </a:defRPr>
            </a:lvl2pPr>
            <a:lvl3pPr marL="1143000" indent="-228600">
              <a:buFont typeface="Wingdings" pitchFamily="2" charset="2"/>
              <a:buChar char="§"/>
              <a:defRPr sz="1800" b="0" i="0">
                <a:latin typeface="Arial" panose="020B0604020202020204" pitchFamily="34" charset="0"/>
                <a:cs typeface="Arial" panose="020B0604020202020204" pitchFamily="34" charset="0"/>
              </a:defRPr>
            </a:lvl3pPr>
            <a:lvl4pPr marL="1371600" indent="0">
              <a:buFont typeface="Courier New" panose="02070309020205020404" pitchFamily="49" charset="0"/>
              <a:buNone/>
              <a:defRPr sz="1600" b="0" i="0">
                <a:latin typeface="Arial" panose="020B0604020202020204" pitchFamily="34" charset="0"/>
                <a:cs typeface="Arial" panose="020B0604020202020204" pitchFamily="34" charset="0"/>
              </a:defRPr>
            </a:lvl4pPr>
          </a:lstStyle>
          <a:p>
            <a:pPr lvl="0"/>
            <a:r>
              <a:rPr lang="en-US" dirty="0"/>
              <a:t>First level</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5DE0A5B4-C6E9-4AB2-85DB-301F5965608A}"/>
              </a:ext>
            </a:extLst>
          </p:cNvPr>
          <p:cNvSpPr/>
          <p:nvPr/>
        </p:nvSpPr>
        <p:spPr>
          <a:xfrm>
            <a:off x="0" y="0"/>
            <a:ext cx="9144000" cy="216000"/>
          </a:xfrm>
          <a:prstGeom prst="rect">
            <a:avLst/>
          </a:prstGeom>
          <a:gradFill flip="none" rotWithShape="1">
            <a:gsLst>
              <a:gs pos="0">
                <a:schemeClr val="accent1">
                  <a:lumMod val="100000"/>
                  <a:alpha val="85000"/>
                </a:schemeClr>
              </a:gs>
              <a:gs pos="100000">
                <a:schemeClr val="accent1">
                  <a:lumMod val="20000"/>
                  <a:lumOff val="80000"/>
                  <a:alpha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319222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65A55F9-0F69-1503-258F-F8A8665DAFB1}"/>
              </a:ext>
            </a:extLst>
          </p:cNvPr>
          <p:cNvSpPr>
            <a:spLocks noGrp="1"/>
          </p:cNvSpPr>
          <p:nvPr>
            <p:ph type="title"/>
          </p:nvPr>
        </p:nvSpPr>
        <p:spPr>
          <a:xfrm>
            <a:off x="395536" y="411510"/>
            <a:ext cx="8064896" cy="535531"/>
          </a:xfrm>
          <a:prstGeom prst="rect">
            <a:avLst/>
          </a:prstGeom>
        </p:spPr>
        <p:txBody>
          <a:bodyPr wrap="square" lIns="0" rIns="0">
            <a:spAutoFit/>
          </a:bodyPr>
          <a:lstStyle>
            <a:lvl1pPr marL="0" algn="l" defTabSz="914400" rtl="0" eaLnBrk="1" latinLnBrk="0" hangingPunct="1">
              <a:lnSpc>
                <a:spcPct val="90000"/>
              </a:lnSpc>
              <a:spcBef>
                <a:spcPct val="0"/>
              </a:spcBef>
              <a:buNone/>
              <a:defRPr lang="en-US" sz="32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8152B369-8DB4-168B-20C3-2500751DAEBB}"/>
              </a:ext>
            </a:extLst>
          </p:cNvPr>
          <p:cNvSpPr>
            <a:spLocks noGrp="1"/>
          </p:cNvSpPr>
          <p:nvPr>
            <p:ph idx="14"/>
          </p:nvPr>
        </p:nvSpPr>
        <p:spPr>
          <a:xfrm>
            <a:off x="395536" y="1221709"/>
            <a:ext cx="8064896" cy="424732"/>
          </a:xfrm>
          <a:prstGeom prst="rect">
            <a:avLst/>
          </a:prstGeom>
        </p:spPr>
        <p:txBody>
          <a:bodyPr wrap="square" lIns="0">
            <a:spAutoFit/>
          </a:bodyPr>
          <a:lstStyle>
            <a:lvl1pPr marL="0" indent="0">
              <a:buNone/>
              <a:defRPr sz="2400" b="0" i="0">
                <a:latin typeface="Arial" panose="020B0604020202020204" pitchFamily="34" charset="0"/>
                <a:cs typeface="Arial" panose="020B0604020202020204" pitchFamily="34" charset="0"/>
              </a:defRPr>
            </a:lvl1pPr>
            <a:lvl2pPr marL="685800" indent="-228600">
              <a:buFont typeface="AppleSymbols" panose="02000000000000000000" pitchFamily="2" charset="-79"/>
              <a:buChar char="⎻"/>
              <a:defRPr sz="2000" b="0" i="0">
                <a:latin typeface="Arial" panose="020B0604020202020204" pitchFamily="34" charset="0"/>
                <a:cs typeface="Arial" panose="020B0604020202020204" pitchFamily="34" charset="0"/>
              </a:defRPr>
            </a:lvl2pPr>
            <a:lvl3pPr marL="1143000" indent="-228600">
              <a:buFont typeface="Wingdings" pitchFamily="2" charset="2"/>
              <a:buChar char="§"/>
              <a:defRPr sz="1800" b="0" i="0">
                <a:latin typeface="Arial" panose="020B0604020202020204" pitchFamily="34" charset="0"/>
                <a:cs typeface="Arial" panose="020B0604020202020204" pitchFamily="34" charset="0"/>
              </a:defRPr>
            </a:lvl3pPr>
            <a:lvl4pPr marL="1371600" indent="0">
              <a:buFont typeface="Courier New" panose="02070309020205020404" pitchFamily="49" charset="0"/>
              <a:buNone/>
              <a:defRPr sz="1600" b="0" i="0">
                <a:latin typeface="Arial" panose="020B0604020202020204" pitchFamily="34" charset="0"/>
                <a:cs typeface="Arial" panose="020B0604020202020204" pitchFamily="34" charset="0"/>
              </a:defRPr>
            </a:lvl4pPr>
          </a:lstStyle>
          <a:p>
            <a:pPr lvl="0"/>
            <a:endParaRPr lang="en-US" dirty="0"/>
          </a:p>
        </p:txBody>
      </p:sp>
    </p:spTree>
    <p:extLst>
      <p:ext uri="{BB962C8B-B14F-4D97-AF65-F5344CB8AC3E}">
        <p14:creationId xmlns:p14="http://schemas.microsoft.com/office/powerpoint/2010/main" val="2892594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4F52740-CF06-BB50-0DB7-0C31F69991CD}"/>
              </a:ext>
            </a:extLst>
          </p:cNvPr>
          <p:cNvSpPr>
            <a:spLocks noGrp="1"/>
          </p:cNvSpPr>
          <p:nvPr>
            <p:ph type="title"/>
          </p:nvPr>
        </p:nvSpPr>
        <p:spPr>
          <a:xfrm>
            <a:off x="611188" y="627535"/>
            <a:ext cx="7886700" cy="535531"/>
          </a:xfrm>
          <a:prstGeom prst="rect">
            <a:avLst/>
          </a:prstGeom>
        </p:spPr>
        <p:txBody>
          <a:bodyPr lIns="0" rIns="0">
            <a:spAutoFit/>
          </a:bodyPr>
          <a:lstStyle>
            <a:lvl1pPr marL="0" algn="l" defTabSz="914400" rtl="0" eaLnBrk="1" latinLnBrk="0" hangingPunct="1">
              <a:lnSpc>
                <a:spcPct val="90000"/>
              </a:lnSpc>
              <a:spcBef>
                <a:spcPct val="0"/>
              </a:spcBef>
              <a:buNone/>
              <a:defRPr lang="en-US" sz="32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F5D9378A-1F34-BED8-0D82-8C8AA981A13F}"/>
              </a:ext>
            </a:extLst>
          </p:cNvPr>
          <p:cNvSpPr>
            <a:spLocks noGrp="1"/>
          </p:cNvSpPr>
          <p:nvPr>
            <p:ph type="body" idx="1" hasCustomPrompt="1"/>
          </p:nvPr>
        </p:nvSpPr>
        <p:spPr>
          <a:xfrm>
            <a:off x="611188" y="1266314"/>
            <a:ext cx="7867650" cy="369332"/>
          </a:xfrm>
          <a:prstGeom prst="rect">
            <a:avLst/>
          </a:prstGeom>
        </p:spPr>
        <p:txBody>
          <a:bodyPr wrap="square" lIns="0" anchor="b">
            <a:spAutoFit/>
          </a:bodyPr>
          <a:lstStyle>
            <a:lvl1pPr marL="0" indent="0">
              <a:buNone/>
              <a:defRPr sz="2000" b="1" i="0">
                <a:solidFill>
                  <a:srgbClr val="1178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STYLES</a:t>
            </a:r>
          </a:p>
        </p:txBody>
      </p:sp>
      <p:sp>
        <p:nvSpPr>
          <p:cNvPr id="6" name="Content Placeholder 2">
            <a:extLst>
              <a:ext uri="{FF2B5EF4-FFF2-40B4-BE49-F238E27FC236}">
                <a16:creationId xmlns:a16="http://schemas.microsoft.com/office/drawing/2014/main" id="{773FCD00-A05B-ABDB-2369-547C30E8092C}"/>
              </a:ext>
            </a:extLst>
          </p:cNvPr>
          <p:cNvSpPr>
            <a:spLocks noGrp="1"/>
          </p:cNvSpPr>
          <p:nvPr>
            <p:ph idx="14" hasCustomPrompt="1"/>
          </p:nvPr>
        </p:nvSpPr>
        <p:spPr>
          <a:xfrm>
            <a:off x="601663" y="1779662"/>
            <a:ext cx="7886700" cy="1079270"/>
          </a:xfrm>
          <a:prstGeom prst="rect">
            <a:avLst/>
          </a:prstGeom>
        </p:spPr>
        <p:txBody>
          <a:bodyPr lIns="0">
            <a:spAutoFit/>
          </a:bodyPr>
          <a:lstStyle>
            <a:lvl1pPr>
              <a:defRPr sz="2400" b="0" i="0">
                <a:latin typeface="Arial" panose="020B0604020202020204" pitchFamily="34" charset="0"/>
                <a:cs typeface="Arial" panose="020B0604020202020204" pitchFamily="34" charset="0"/>
              </a:defRPr>
            </a:lvl1pPr>
            <a:lvl2pPr marL="685800" indent="-228600">
              <a:buFont typeface="AppleSymbols" panose="02000000000000000000" pitchFamily="2" charset="-79"/>
              <a:buChar char="⎻"/>
              <a:defRPr sz="2000" b="0" i="0">
                <a:latin typeface="Arial" panose="020B0604020202020204" pitchFamily="34" charset="0"/>
                <a:cs typeface="Arial" panose="020B0604020202020204" pitchFamily="34" charset="0"/>
              </a:defRPr>
            </a:lvl2pPr>
            <a:lvl3pPr marL="1143000" indent="-228600">
              <a:buFont typeface="Wingdings" pitchFamily="2" charset="2"/>
              <a:buChar char="§"/>
              <a:defRPr sz="1800" b="0" i="0">
                <a:latin typeface="Arial" panose="020B0604020202020204" pitchFamily="34" charset="0"/>
                <a:cs typeface="Arial" panose="020B0604020202020204" pitchFamily="34" charset="0"/>
              </a:defRPr>
            </a:lvl3pPr>
            <a:lvl4pPr marL="1371600" indent="0">
              <a:buFont typeface="Courier New" panose="02070309020205020404" pitchFamily="49" charset="0"/>
              <a:buNone/>
              <a:defRPr sz="1600" b="0" i="0">
                <a:latin typeface="Arial" panose="020B0604020202020204" pitchFamily="34" charset="0"/>
                <a:cs typeface="Arial" panose="020B0604020202020204" pitchFamily="34" charset="0"/>
              </a:defRPr>
            </a:lvl4pPr>
          </a:lstStyle>
          <a:p>
            <a:pPr lvl="0"/>
            <a:r>
              <a:rPr lang="en-US" dirty="0"/>
              <a:t>First level</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BBC9C609-14C1-9F39-8B6C-57CA383CF479}"/>
              </a:ext>
            </a:extLst>
          </p:cNvPr>
          <p:cNvSpPr/>
          <p:nvPr/>
        </p:nvSpPr>
        <p:spPr>
          <a:xfrm>
            <a:off x="0" y="0"/>
            <a:ext cx="9144000" cy="216000"/>
          </a:xfrm>
          <a:prstGeom prst="rect">
            <a:avLst/>
          </a:prstGeom>
          <a:gradFill flip="none" rotWithShape="1">
            <a:gsLst>
              <a:gs pos="0">
                <a:schemeClr val="accent1">
                  <a:lumMod val="100000"/>
                  <a:alpha val="85000"/>
                </a:schemeClr>
              </a:gs>
              <a:gs pos="100000">
                <a:schemeClr val="accent1">
                  <a:lumMod val="20000"/>
                  <a:lumOff val="80000"/>
                  <a:alpha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535174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ection layout">
    <p:bg>
      <p:bgPr>
        <a:gradFill>
          <a:gsLst>
            <a:gs pos="0">
              <a:schemeClr val="accent1">
                <a:lumMod val="100000"/>
                <a:alpha val="85000"/>
              </a:schemeClr>
            </a:gs>
            <a:gs pos="100000">
              <a:schemeClr val="accent2">
                <a:alpha val="60000"/>
              </a:schemeClr>
            </a:gs>
          </a:gsLst>
          <a:path path="circle">
            <a:fillToRect r="100000" b="100000"/>
          </a:path>
        </a:gradFill>
        <a:effectLst/>
      </p:bgPr>
    </p:bg>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CEEC23E-6691-7074-4F2B-867F47A3E207}"/>
              </a:ext>
            </a:extLst>
          </p:cNvPr>
          <p:cNvPicPr>
            <a:picLocks noChangeAspect="1"/>
          </p:cNvPicPr>
          <p:nvPr/>
        </p:nvPicPr>
        <p:blipFill rotWithShape="1">
          <a:blip r:embed="rId2">
            <a:extLst>
              <a:ext uri="{28A0092B-C50C-407E-A947-70E740481C1C}">
                <a14:useLocalDpi xmlns:a14="http://schemas.microsoft.com/office/drawing/2010/main" val="0"/>
              </a:ext>
            </a:extLst>
          </a:blip>
          <a:srcRect t="7797" b="7797"/>
          <a:stretch/>
        </p:blipFill>
        <p:spPr>
          <a:xfrm>
            <a:off x="-6469" y="-5850"/>
            <a:ext cx="9156938" cy="5155200"/>
          </a:xfrm>
          <a:prstGeom prst="rect">
            <a:avLst/>
          </a:prstGeom>
        </p:spPr>
      </p:pic>
      <p:sp>
        <p:nvSpPr>
          <p:cNvPr id="4" name="Rectangle 3">
            <a:extLst>
              <a:ext uri="{FF2B5EF4-FFF2-40B4-BE49-F238E27FC236}">
                <a16:creationId xmlns:a16="http://schemas.microsoft.com/office/drawing/2014/main" id="{5773C6D1-DC72-DF1F-688C-AA8F62EBF979}"/>
              </a:ext>
            </a:extLst>
          </p:cNvPr>
          <p:cNvSpPr/>
          <p:nvPr/>
        </p:nvSpPr>
        <p:spPr>
          <a:xfrm>
            <a:off x="0" y="-5850"/>
            <a:ext cx="9144000" cy="5155200"/>
          </a:xfrm>
          <a:prstGeom prst="rect">
            <a:avLst/>
          </a:prstGeom>
          <a:gradFill flip="none" rotWithShape="1">
            <a:gsLst>
              <a:gs pos="0">
                <a:schemeClr val="accent1">
                  <a:lumMod val="100000"/>
                  <a:alpha val="85000"/>
                </a:schemeClr>
              </a:gs>
              <a:gs pos="100000">
                <a:schemeClr val="accent1">
                  <a:lumMod val="20000"/>
                  <a:lumOff val="80000"/>
                  <a:alpha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Open Sans Semibold" charset="0"/>
            </a:endParaRPr>
          </a:p>
        </p:txBody>
      </p:sp>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856329"/>
            <a:ext cx="7886700" cy="1421928"/>
          </a:xfrm>
          <a:prstGeom prst="rect">
            <a:avLst/>
          </a:prstGeom>
          <a:solidFill>
            <a:schemeClr val="accent1">
              <a:alpha val="50000"/>
            </a:schemeClr>
          </a:solidFill>
        </p:spPr>
        <p:txBody>
          <a:bodyPr anchor="ctr">
            <a:spAutoFit/>
          </a:bodyPr>
          <a:lstStyle>
            <a:lvl1pPr algn="ctr">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2659793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ection layout">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CEEC23E-6691-7074-4F2B-867F47A3E20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7719" b="7719"/>
          <a:stretch/>
        </p:blipFill>
        <p:spPr>
          <a:xfrm>
            <a:off x="-6469" y="-5850"/>
            <a:ext cx="9156938" cy="5155200"/>
          </a:xfrm>
          <a:prstGeom prst="rect">
            <a:avLst/>
          </a:prstGeom>
        </p:spPr>
      </p:pic>
      <p:sp>
        <p:nvSpPr>
          <p:cNvPr id="4" name="Rectangle 3">
            <a:extLst>
              <a:ext uri="{FF2B5EF4-FFF2-40B4-BE49-F238E27FC236}">
                <a16:creationId xmlns:a16="http://schemas.microsoft.com/office/drawing/2014/main" id="{5773C6D1-DC72-DF1F-688C-AA8F62EBF979}"/>
              </a:ext>
            </a:extLst>
          </p:cNvPr>
          <p:cNvSpPr/>
          <p:nvPr/>
        </p:nvSpPr>
        <p:spPr>
          <a:xfrm>
            <a:off x="0" y="-5850"/>
            <a:ext cx="9144000" cy="5155200"/>
          </a:xfrm>
          <a:prstGeom prst="rect">
            <a:avLst/>
          </a:prstGeom>
          <a:gradFill flip="none" rotWithShape="1">
            <a:gsLst>
              <a:gs pos="0">
                <a:schemeClr val="accent1">
                  <a:lumMod val="100000"/>
                  <a:alpha val="85000"/>
                </a:schemeClr>
              </a:gs>
              <a:gs pos="100000">
                <a:schemeClr val="accent1">
                  <a:lumMod val="20000"/>
                  <a:lumOff val="80000"/>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Open Sans Semibold" charset="0"/>
            </a:endParaRPr>
          </a:p>
        </p:txBody>
      </p:sp>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860786"/>
            <a:ext cx="7886700" cy="1421928"/>
          </a:xfrm>
          <a:prstGeom prst="rect">
            <a:avLst/>
          </a:prstGeom>
          <a:solidFill>
            <a:schemeClr val="accent1">
              <a:alpha val="50000"/>
            </a:schemeClr>
          </a:solidFill>
        </p:spPr>
        <p:txBody>
          <a:bodyPr anchor="ctr">
            <a:spAutoFit/>
          </a:bodyPr>
          <a:lstStyle>
            <a:lvl1pPr algn="ctr">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969515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Section layout">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CEEC23E-6691-7074-4F2B-867F47A3E207}"/>
              </a:ext>
            </a:extLst>
          </p:cNvPr>
          <p:cNvPicPr>
            <a:picLocks noChangeAspect="1"/>
          </p:cNvPicPr>
          <p:nvPr/>
        </p:nvPicPr>
        <p:blipFill>
          <a:blip r:embed="rId2" cstate="print">
            <a:extLst>
              <a:ext uri="{28A0092B-C50C-407E-A947-70E740481C1C}">
                <a14:useLocalDpi xmlns:a14="http://schemas.microsoft.com/office/drawing/2010/main" val="0"/>
              </a:ext>
            </a:extLst>
          </a:blip>
          <a:srcRect t="7714" b="7714"/>
          <a:stretch/>
        </p:blipFill>
        <p:spPr>
          <a:xfrm>
            <a:off x="-6469" y="-5850"/>
            <a:ext cx="9156938" cy="5155200"/>
          </a:xfrm>
          <a:prstGeom prst="rect">
            <a:avLst/>
          </a:prstGeom>
        </p:spPr>
      </p:pic>
      <p:sp>
        <p:nvSpPr>
          <p:cNvPr id="4" name="Rectangle 3">
            <a:extLst>
              <a:ext uri="{FF2B5EF4-FFF2-40B4-BE49-F238E27FC236}">
                <a16:creationId xmlns:a16="http://schemas.microsoft.com/office/drawing/2014/main" id="{5773C6D1-DC72-DF1F-688C-AA8F62EBF979}"/>
              </a:ext>
            </a:extLst>
          </p:cNvPr>
          <p:cNvSpPr/>
          <p:nvPr/>
        </p:nvSpPr>
        <p:spPr>
          <a:xfrm>
            <a:off x="0" y="-5850"/>
            <a:ext cx="9144000" cy="5155200"/>
          </a:xfrm>
          <a:prstGeom prst="rect">
            <a:avLst/>
          </a:prstGeom>
          <a:gradFill flip="none" rotWithShape="1">
            <a:gsLst>
              <a:gs pos="0">
                <a:schemeClr val="accent1">
                  <a:lumMod val="100000"/>
                  <a:alpha val="85000"/>
                </a:schemeClr>
              </a:gs>
              <a:gs pos="100000">
                <a:schemeClr val="accent1">
                  <a:lumMod val="20000"/>
                  <a:lumOff val="80000"/>
                  <a:alpha val="5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Open Sans Semibold" charset="0"/>
            </a:endParaRPr>
          </a:p>
        </p:txBody>
      </p:sp>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860786"/>
            <a:ext cx="7886700" cy="1421928"/>
          </a:xfrm>
          <a:prstGeom prst="rect">
            <a:avLst/>
          </a:prstGeom>
          <a:solidFill>
            <a:schemeClr val="accent1">
              <a:alpha val="50000"/>
            </a:schemeClr>
          </a:solidFill>
        </p:spPr>
        <p:txBody>
          <a:bodyPr anchor="ctr">
            <a:spAutoFit/>
          </a:bodyPr>
          <a:lstStyle>
            <a:lvl1pPr algn="ctr">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828313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Section layout">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CEEC23E-6691-7074-4F2B-867F47A3E207}"/>
              </a:ext>
            </a:extLst>
          </p:cNvPr>
          <p:cNvPicPr>
            <a:picLocks noChangeAspect="1"/>
          </p:cNvPicPr>
          <p:nvPr/>
        </p:nvPicPr>
        <p:blipFill>
          <a:blip r:embed="rId2" cstate="print">
            <a:extLst>
              <a:ext uri="{28A0092B-C50C-407E-A947-70E740481C1C}">
                <a14:useLocalDpi xmlns:a14="http://schemas.microsoft.com/office/drawing/2010/main" val="0"/>
              </a:ext>
            </a:extLst>
          </a:blip>
          <a:srcRect t="7759" b="7759"/>
          <a:stretch/>
        </p:blipFill>
        <p:spPr>
          <a:xfrm>
            <a:off x="-6469" y="-5850"/>
            <a:ext cx="9156938" cy="5155200"/>
          </a:xfrm>
          <a:prstGeom prst="rect">
            <a:avLst/>
          </a:prstGeom>
        </p:spPr>
      </p:pic>
      <p:sp>
        <p:nvSpPr>
          <p:cNvPr id="4" name="Rectangle 3">
            <a:extLst>
              <a:ext uri="{FF2B5EF4-FFF2-40B4-BE49-F238E27FC236}">
                <a16:creationId xmlns:a16="http://schemas.microsoft.com/office/drawing/2014/main" id="{5773C6D1-DC72-DF1F-688C-AA8F62EBF979}"/>
              </a:ext>
            </a:extLst>
          </p:cNvPr>
          <p:cNvSpPr/>
          <p:nvPr/>
        </p:nvSpPr>
        <p:spPr>
          <a:xfrm>
            <a:off x="0" y="-5850"/>
            <a:ext cx="9144000" cy="5155200"/>
          </a:xfrm>
          <a:prstGeom prst="rect">
            <a:avLst/>
          </a:prstGeom>
          <a:gradFill flip="none" rotWithShape="1">
            <a:gsLst>
              <a:gs pos="0">
                <a:schemeClr val="accent1">
                  <a:lumMod val="100000"/>
                  <a:alpha val="85000"/>
                </a:schemeClr>
              </a:gs>
              <a:gs pos="100000">
                <a:schemeClr val="accent1">
                  <a:lumMod val="20000"/>
                  <a:lumOff val="80000"/>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Open Sans Semibold" charset="0"/>
            </a:endParaRPr>
          </a:p>
        </p:txBody>
      </p:sp>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786920"/>
            <a:ext cx="7886700" cy="1569660"/>
          </a:xfrm>
          <a:prstGeom prst="rect">
            <a:avLst/>
          </a:prstGeom>
          <a:solidFill>
            <a:schemeClr val="accent1">
              <a:alpha val="50000"/>
            </a:schemeClr>
          </a:solidFill>
        </p:spPr>
        <p:txBody>
          <a:bodyPr anchor="ctr">
            <a:spAutoFit/>
          </a:bodyPr>
          <a:lstStyle>
            <a:lvl1pPr algn="ctr">
              <a:lnSpc>
                <a:spcPct val="100000"/>
              </a:lnSpc>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2747851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Section layout">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CEEC23E-6691-7074-4F2B-867F47A3E20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7776" b="7776"/>
          <a:stretch/>
        </p:blipFill>
        <p:spPr>
          <a:xfrm>
            <a:off x="-6469" y="-5850"/>
            <a:ext cx="9156938" cy="5155200"/>
          </a:xfrm>
          <a:prstGeom prst="rect">
            <a:avLst/>
          </a:prstGeom>
        </p:spPr>
      </p:pic>
      <p:sp>
        <p:nvSpPr>
          <p:cNvPr id="4" name="Rectangle 3">
            <a:extLst>
              <a:ext uri="{FF2B5EF4-FFF2-40B4-BE49-F238E27FC236}">
                <a16:creationId xmlns:a16="http://schemas.microsoft.com/office/drawing/2014/main" id="{5773C6D1-DC72-DF1F-688C-AA8F62EBF979}"/>
              </a:ext>
            </a:extLst>
          </p:cNvPr>
          <p:cNvSpPr/>
          <p:nvPr/>
        </p:nvSpPr>
        <p:spPr>
          <a:xfrm>
            <a:off x="0" y="-5850"/>
            <a:ext cx="9144000" cy="5155200"/>
          </a:xfrm>
          <a:prstGeom prst="rect">
            <a:avLst/>
          </a:prstGeom>
          <a:gradFill flip="none" rotWithShape="1">
            <a:gsLst>
              <a:gs pos="0">
                <a:schemeClr val="accent1">
                  <a:lumMod val="100000"/>
                  <a:alpha val="85000"/>
                </a:schemeClr>
              </a:gs>
              <a:gs pos="100000">
                <a:schemeClr val="accent1">
                  <a:lumMod val="20000"/>
                  <a:lumOff val="80000"/>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Open Sans Semibold" charset="0"/>
            </a:endParaRPr>
          </a:p>
        </p:txBody>
      </p:sp>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786920"/>
            <a:ext cx="7886700" cy="1569660"/>
          </a:xfrm>
          <a:prstGeom prst="rect">
            <a:avLst/>
          </a:prstGeom>
          <a:solidFill>
            <a:schemeClr val="accent1">
              <a:alpha val="50000"/>
            </a:schemeClr>
          </a:solidFill>
        </p:spPr>
        <p:txBody>
          <a:bodyPr anchor="ctr">
            <a:spAutoFit/>
          </a:bodyPr>
          <a:lstStyle>
            <a:lvl1pPr algn="ctr">
              <a:lnSpc>
                <a:spcPct val="100000"/>
              </a:lnSpc>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3677543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C362DE-27AB-264F-BD99-B5B2A2CE9A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6881" cy="5164177"/>
          </a:xfrm>
          <a:prstGeom prst="rect">
            <a:avLst/>
          </a:prstGeom>
        </p:spPr>
      </p:pic>
      <p:pic>
        <p:nvPicPr>
          <p:cNvPr id="7" name="Picture 6" descr="ACSQHC.png">
            <a:extLst>
              <a:ext uri="{FF2B5EF4-FFF2-40B4-BE49-F238E27FC236}">
                <a16:creationId xmlns:a16="http://schemas.microsoft.com/office/drawing/2014/main" id="{7029393B-01E7-0C49-A200-2B33538AB519}"/>
              </a:ext>
            </a:extLst>
          </p:cNvPr>
          <p:cNvPicPr>
            <a:picLocks noChangeAspect="1"/>
          </p:cNvPicPr>
          <p:nvPr/>
        </p:nvPicPr>
        <p:blipFill>
          <a:blip r:embed="rId3"/>
          <a:stretch>
            <a:fillRect/>
          </a:stretch>
        </p:blipFill>
        <p:spPr>
          <a:xfrm>
            <a:off x="611560" y="4515966"/>
            <a:ext cx="3747128" cy="408921"/>
          </a:xfrm>
          <a:prstGeom prst="rect">
            <a:avLst/>
          </a:prstGeom>
        </p:spPr>
      </p:pic>
      <p:sp>
        <p:nvSpPr>
          <p:cNvPr id="14" name="TextBox 13">
            <a:extLst>
              <a:ext uri="{FF2B5EF4-FFF2-40B4-BE49-F238E27FC236}">
                <a16:creationId xmlns:a16="http://schemas.microsoft.com/office/drawing/2014/main" id="{4CE58B9F-1CB4-6846-83AE-16F28E7CD68D}"/>
              </a:ext>
            </a:extLst>
          </p:cNvPr>
          <p:cNvSpPr txBox="1"/>
          <p:nvPr/>
        </p:nvSpPr>
        <p:spPr>
          <a:xfrm>
            <a:off x="1331640" y="843558"/>
            <a:ext cx="3312368" cy="1938992"/>
          </a:xfrm>
          <a:prstGeom prst="rect">
            <a:avLst/>
          </a:prstGeom>
          <a:noFill/>
        </p:spPr>
        <p:txBody>
          <a:bodyPr wrap="square" rtlCol="0">
            <a:spAutoFit/>
          </a:bodyPr>
          <a:lstStyle/>
          <a:p>
            <a:pPr lvl="0">
              <a:spcAft>
                <a:spcPts val="1200"/>
              </a:spcAft>
            </a:pPr>
            <a:r>
              <a:rPr lang="en-US" sz="1600" b="1" dirty="0">
                <a:solidFill>
                  <a:srgbClr val="1178A2"/>
                </a:solidFill>
                <a:latin typeface="Arial" panose="020B0604020202020204" pitchFamily="34" charset="0"/>
                <a:cs typeface="Arial" panose="020B0604020202020204" pitchFamily="34" charset="0"/>
              </a:rPr>
              <a:t>Safetyandquality.gov.au</a:t>
            </a:r>
          </a:p>
          <a:p>
            <a:pPr lvl="0">
              <a:spcAft>
                <a:spcPts val="1200"/>
              </a:spcAft>
            </a:pPr>
            <a:endParaRPr lang="en-US" sz="1600" b="1" dirty="0">
              <a:latin typeface="Arial" panose="020B0604020202020204" pitchFamily="34" charset="0"/>
              <a:cs typeface="Arial" panose="020B0604020202020204" pitchFamily="34" charset="0"/>
            </a:endParaRPr>
          </a:p>
          <a:p>
            <a:pPr lvl="0">
              <a:spcAft>
                <a:spcPts val="1200"/>
              </a:spcAft>
            </a:pPr>
            <a:r>
              <a:rPr lang="en-US" sz="1600" b="1" dirty="0">
                <a:solidFill>
                  <a:srgbClr val="1178A2"/>
                </a:solidFill>
                <a:latin typeface="Arial" panose="020B0604020202020204" pitchFamily="34" charset="0"/>
                <a:cs typeface="Arial" panose="020B0604020202020204" pitchFamily="34" charset="0"/>
              </a:rPr>
              <a:t>Twitter.com/ACSQHC</a:t>
            </a:r>
          </a:p>
          <a:p>
            <a:pPr lvl="0">
              <a:spcAft>
                <a:spcPts val="1200"/>
              </a:spcAft>
            </a:pPr>
            <a:endParaRPr lang="en-US" sz="1600" b="1" dirty="0">
              <a:latin typeface="Arial" panose="020B0604020202020204" pitchFamily="34" charset="0"/>
              <a:cs typeface="Arial" panose="020B0604020202020204" pitchFamily="34" charset="0"/>
            </a:endParaRPr>
          </a:p>
          <a:p>
            <a:pPr lvl="0">
              <a:spcAft>
                <a:spcPts val="1200"/>
              </a:spcAft>
            </a:pPr>
            <a:r>
              <a:rPr lang="en-US" sz="1600" b="1" dirty="0">
                <a:solidFill>
                  <a:srgbClr val="1178A2"/>
                </a:solidFill>
                <a:latin typeface="Arial" panose="020B0604020202020204" pitchFamily="34" charset="0"/>
                <a:cs typeface="Arial" panose="020B0604020202020204" pitchFamily="34" charset="0"/>
              </a:rPr>
              <a:t>Youtube.com/user/ACSQHC</a:t>
            </a:r>
          </a:p>
        </p:txBody>
      </p:sp>
      <p:sp>
        <p:nvSpPr>
          <p:cNvPr id="17" name="Text Placeholder 4">
            <a:extLst>
              <a:ext uri="{FF2B5EF4-FFF2-40B4-BE49-F238E27FC236}">
                <a16:creationId xmlns:a16="http://schemas.microsoft.com/office/drawing/2014/main" id="{D56B1EF5-522D-0C42-9BDC-20CCA6633E00}"/>
              </a:ext>
            </a:extLst>
          </p:cNvPr>
          <p:cNvSpPr>
            <a:spLocks noGrp="1"/>
          </p:cNvSpPr>
          <p:nvPr>
            <p:ph type="body" sz="quarter" idx="13" hasCustomPrompt="1"/>
          </p:nvPr>
        </p:nvSpPr>
        <p:spPr>
          <a:xfrm>
            <a:off x="611188" y="3219822"/>
            <a:ext cx="5473700" cy="968470"/>
          </a:xfrm>
          <a:prstGeom prst="rect">
            <a:avLst/>
          </a:prstGeom>
        </p:spPr>
        <p:txBody>
          <a:bodyPr lIns="0" anchor="b" anchorCtr="0">
            <a:spAutoFit/>
          </a:bodyPr>
          <a:lstStyle>
            <a:lvl1pPr marL="0" indent="0">
              <a:spcBef>
                <a:spcPts val="500"/>
              </a:spcBef>
              <a:buFontTx/>
              <a:buNone/>
              <a:defRPr sz="1800">
                <a:solidFill>
                  <a:schemeClr val="tx1">
                    <a:lumMod val="50000"/>
                    <a:lumOff val="50000"/>
                  </a:schemeClr>
                </a:solidFill>
                <a:latin typeface="Arial" panose="020B0604020202020204" pitchFamily="34" charset="0"/>
                <a:cs typeface="Arial" panose="020B0604020202020204" pitchFamily="34" charset="0"/>
              </a:defRPr>
            </a:lvl1pPr>
            <a:lvl2pPr marL="457200" indent="0">
              <a:buFontTx/>
              <a:buNone/>
              <a:defRPr sz="2000">
                <a:solidFill>
                  <a:schemeClr val="bg1">
                    <a:lumMod val="50000"/>
                  </a:schemeClr>
                </a:solidFill>
                <a:latin typeface="+mj-lt"/>
              </a:defRPr>
            </a:lvl2pPr>
            <a:lvl3pPr marL="914400" indent="0">
              <a:buFontTx/>
              <a:buNone/>
              <a:defRPr sz="2000">
                <a:solidFill>
                  <a:schemeClr val="bg1">
                    <a:lumMod val="50000"/>
                  </a:schemeClr>
                </a:solidFill>
                <a:latin typeface="+mj-lt"/>
              </a:defRPr>
            </a:lvl3pPr>
            <a:lvl4pPr marL="1371600" indent="0">
              <a:buFontTx/>
              <a:buNone/>
              <a:defRPr sz="2000">
                <a:solidFill>
                  <a:schemeClr val="bg1">
                    <a:lumMod val="50000"/>
                  </a:schemeClr>
                </a:solidFill>
                <a:latin typeface="+mj-lt"/>
              </a:defRPr>
            </a:lvl4pPr>
            <a:lvl5pPr marL="1828800" indent="0">
              <a:buFontTx/>
              <a:buNone/>
              <a:defRPr sz="2000">
                <a:solidFill>
                  <a:schemeClr val="bg1">
                    <a:lumMod val="50000"/>
                  </a:schemeClr>
                </a:solidFill>
                <a:latin typeface="+mj-lt"/>
              </a:defRPr>
            </a:lvl5pPr>
          </a:lstStyle>
          <a:p>
            <a:pPr lvl="0"/>
            <a:r>
              <a:rPr lang="en-US" dirty="0"/>
              <a:t>Staff name</a:t>
            </a:r>
          </a:p>
          <a:p>
            <a:pPr lvl="0"/>
            <a:r>
              <a:rPr lang="en-US" dirty="0" err="1"/>
              <a:t>staffname@safetyandquality.gov.au</a:t>
            </a:r>
            <a:endParaRPr lang="en-US" dirty="0"/>
          </a:p>
          <a:p>
            <a:pPr lvl="0"/>
            <a:r>
              <a:rPr lang="en-US" dirty="0" err="1"/>
              <a:t>www.safetyandquality.gov.au</a:t>
            </a:r>
            <a:endParaRPr lang="en-US" dirty="0"/>
          </a:p>
        </p:txBody>
      </p:sp>
      <p:pic>
        <p:nvPicPr>
          <p:cNvPr id="22" name="Picture 21">
            <a:extLst>
              <a:ext uri="{FF2B5EF4-FFF2-40B4-BE49-F238E27FC236}">
                <a16:creationId xmlns:a16="http://schemas.microsoft.com/office/drawing/2014/main" id="{40F7320B-D123-5F47-B3EF-286CC1EA8A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075" y="712345"/>
            <a:ext cx="602910" cy="2137978"/>
          </a:xfrm>
          <a:prstGeom prst="rect">
            <a:avLst/>
          </a:prstGeom>
        </p:spPr>
      </p:pic>
    </p:spTree>
    <p:extLst>
      <p:ext uri="{BB962C8B-B14F-4D97-AF65-F5344CB8AC3E}">
        <p14:creationId xmlns:p14="http://schemas.microsoft.com/office/powerpoint/2010/main" val="33422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510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DA2DE2-7071-BC54-61F2-37701803B22F}"/>
              </a:ext>
            </a:extLst>
          </p:cNvPr>
          <p:cNvSpPr/>
          <p:nvPr/>
        </p:nvSpPr>
        <p:spPr>
          <a:xfrm>
            <a:off x="0" y="0"/>
            <a:ext cx="9144000" cy="216000"/>
          </a:xfrm>
          <a:prstGeom prst="rect">
            <a:avLst/>
          </a:prstGeom>
          <a:gradFill flip="none" rotWithShape="1">
            <a:gsLst>
              <a:gs pos="0">
                <a:schemeClr val="accent1">
                  <a:lumMod val="100000"/>
                  <a:alpha val="85000"/>
                </a:schemeClr>
              </a:gs>
              <a:gs pos="100000">
                <a:schemeClr val="accent1">
                  <a:lumMod val="20000"/>
                  <a:lumOff val="80000"/>
                  <a:alpha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043326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ide image">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E56A349-E906-4D4B-1AF8-4D78ACC03797}"/>
              </a:ext>
            </a:extLst>
          </p:cNvPr>
          <p:cNvSpPr txBox="1"/>
          <p:nvPr/>
        </p:nvSpPr>
        <p:spPr>
          <a:xfrm>
            <a:off x="5887703" y="1217969"/>
            <a:ext cx="2722574" cy="1231106"/>
          </a:xfrm>
          <a:prstGeom prst="rect">
            <a:avLst/>
          </a:prstGeom>
          <a:noFill/>
        </p:spPr>
        <p:txBody>
          <a:bodyPr wrap="square" lIns="34290" tIns="0" rIns="0" bIns="0" rtlCol="0">
            <a:spAutoFit/>
          </a:bodyPr>
          <a:lstStyle/>
          <a:p>
            <a:pPr algn="ctr"/>
            <a:r>
              <a:rPr lang="en-US" sz="4000" spc="150" dirty="0">
                <a:solidFill>
                  <a:schemeClr val="bg1"/>
                </a:solidFill>
                <a:latin typeface="+mj-lt"/>
                <a:ea typeface="Open Sans Light" panose="020B0306030504020204" pitchFamily="34" charset="0"/>
                <a:cs typeface="Open Sans Light" panose="020B0306030504020204" pitchFamily="34" charset="0"/>
              </a:rPr>
              <a:t>Subject heading</a:t>
            </a:r>
          </a:p>
        </p:txBody>
      </p:sp>
      <p:sp>
        <p:nvSpPr>
          <p:cNvPr id="19" name="Picture Placeholder 3">
            <a:extLst>
              <a:ext uri="{FF2B5EF4-FFF2-40B4-BE49-F238E27FC236}">
                <a16:creationId xmlns:a16="http://schemas.microsoft.com/office/drawing/2014/main" id="{DD00DAE7-D534-2FA2-4FE1-131F2759D5EA}"/>
              </a:ext>
            </a:extLst>
          </p:cNvPr>
          <p:cNvSpPr>
            <a:spLocks noGrp="1"/>
          </p:cNvSpPr>
          <p:nvPr>
            <p:ph type="pic" sz="quarter" idx="60"/>
          </p:nvPr>
        </p:nvSpPr>
        <p:spPr>
          <a:xfrm>
            <a:off x="5353980" y="582"/>
            <a:ext cx="3790020" cy="5143500"/>
          </a:xfrm>
          <a:prstGeom prst="rect">
            <a:avLst/>
          </a:prstGeom>
        </p:spPr>
        <p:txBody>
          <a:bodyPr/>
          <a:lstStyle/>
          <a:p>
            <a:endParaRPr lang="en-AU" dirty="0"/>
          </a:p>
        </p:txBody>
      </p:sp>
      <p:sp>
        <p:nvSpPr>
          <p:cNvPr id="2" name="Title 2">
            <a:extLst>
              <a:ext uri="{FF2B5EF4-FFF2-40B4-BE49-F238E27FC236}">
                <a16:creationId xmlns:a16="http://schemas.microsoft.com/office/drawing/2014/main" id="{CBB283F0-2BCE-D24E-3F50-764CA1569EB7}"/>
              </a:ext>
            </a:extLst>
          </p:cNvPr>
          <p:cNvSpPr>
            <a:spLocks noGrp="1"/>
          </p:cNvSpPr>
          <p:nvPr>
            <p:ph type="title"/>
          </p:nvPr>
        </p:nvSpPr>
        <p:spPr>
          <a:xfrm>
            <a:off x="323528" y="267494"/>
            <a:ext cx="4752528" cy="978729"/>
          </a:xfrm>
          <a:prstGeom prst="rect">
            <a:avLst/>
          </a:prstGeom>
        </p:spPr>
        <p:txBody>
          <a:bodyPr wrap="square" lIns="0">
            <a:spAutoFit/>
          </a:bodyPr>
          <a:lstStyle>
            <a:lvl1pPr marL="0" algn="l" defTabSz="914400" rtl="0" eaLnBrk="1" latinLnBrk="0" hangingPunct="1">
              <a:lnSpc>
                <a:spcPct val="90000"/>
              </a:lnSpc>
              <a:spcBef>
                <a:spcPct val="0"/>
              </a:spcBef>
              <a:buNone/>
              <a:defRPr lang="en-US" sz="32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9775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4F52740-CF06-BB50-0DB7-0C31F69991CD}"/>
              </a:ext>
            </a:extLst>
          </p:cNvPr>
          <p:cNvSpPr>
            <a:spLocks noGrp="1"/>
          </p:cNvSpPr>
          <p:nvPr>
            <p:ph type="title"/>
          </p:nvPr>
        </p:nvSpPr>
        <p:spPr>
          <a:xfrm>
            <a:off x="540000" y="540000"/>
            <a:ext cx="7886700" cy="480131"/>
          </a:xfrm>
          <a:prstGeom prst="rect">
            <a:avLst/>
          </a:prstGeom>
        </p:spPr>
        <p:txBody>
          <a:bodyPr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773FCD00-A05B-ABDB-2369-547C30E8092C}"/>
              </a:ext>
            </a:extLst>
          </p:cNvPr>
          <p:cNvSpPr>
            <a:spLocks noGrp="1"/>
          </p:cNvSpPr>
          <p:nvPr>
            <p:ph idx="14" hasCustomPrompt="1"/>
          </p:nvPr>
        </p:nvSpPr>
        <p:spPr>
          <a:xfrm>
            <a:off x="540000" y="1399531"/>
            <a:ext cx="7886700" cy="1079270"/>
          </a:xfrm>
          <a:prstGeom prst="rect">
            <a:avLst/>
          </a:prstGeom>
        </p:spPr>
        <p:txBody>
          <a:bodyPr lIns="0">
            <a:spAutoFit/>
          </a:bodyPr>
          <a:lstStyle>
            <a:lvl1pPr>
              <a:defRPr sz="2400" b="0" i="0">
                <a:latin typeface="Arial" panose="020B0604020202020204" pitchFamily="34" charset="0"/>
                <a:cs typeface="Arial" panose="020B0604020202020204" pitchFamily="34" charset="0"/>
              </a:defRPr>
            </a:lvl1pPr>
            <a:lvl2pPr marL="685800" indent="-228600">
              <a:buFont typeface="AppleSymbols" panose="02000000000000000000" pitchFamily="2" charset="-79"/>
              <a:buChar char="⎻"/>
              <a:defRPr sz="2000" b="0" i="0">
                <a:latin typeface="Arial" panose="020B0604020202020204" pitchFamily="34" charset="0"/>
                <a:cs typeface="Arial" panose="020B0604020202020204" pitchFamily="34" charset="0"/>
              </a:defRPr>
            </a:lvl2pPr>
            <a:lvl3pPr marL="1143000" indent="-228600">
              <a:buFont typeface="Wingdings" pitchFamily="2" charset="2"/>
              <a:buChar char="§"/>
              <a:defRPr sz="1800" b="0" i="0">
                <a:latin typeface="Arial" panose="020B0604020202020204" pitchFamily="34" charset="0"/>
                <a:cs typeface="Arial" panose="020B0604020202020204" pitchFamily="34" charset="0"/>
              </a:defRPr>
            </a:lvl3pPr>
            <a:lvl4pPr marL="1371600" indent="0">
              <a:buFont typeface="Courier New" panose="02070309020205020404" pitchFamily="49" charset="0"/>
              <a:buNone/>
              <a:defRPr sz="1600" b="0" i="0">
                <a:latin typeface="Arial" panose="020B0604020202020204" pitchFamily="34" charset="0"/>
                <a:cs typeface="Arial" panose="020B0604020202020204" pitchFamily="34" charset="0"/>
              </a:defRPr>
            </a:lvl4pPr>
          </a:lstStyle>
          <a:p>
            <a:pPr lvl="0"/>
            <a:r>
              <a:rPr lang="en-US" dirty="0"/>
              <a:t>First level</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5986B831-5A86-8067-E11F-E3606720AA50}"/>
              </a:ext>
            </a:extLst>
          </p:cNvPr>
          <p:cNvSpPr/>
          <p:nvPr/>
        </p:nvSpPr>
        <p:spPr>
          <a:xfrm>
            <a:off x="0" y="0"/>
            <a:ext cx="9144000" cy="216000"/>
          </a:xfrm>
          <a:prstGeom prst="rect">
            <a:avLst/>
          </a:prstGeom>
          <a:gradFill flip="none" rotWithShape="1">
            <a:gsLst>
              <a:gs pos="0">
                <a:schemeClr val="accent1">
                  <a:lumMod val="100000"/>
                  <a:alpha val="85000"/>
                </a:schemeClr>
              </a:gs>
              <a:gs pos="100000">
                <a:schemeClr val="accent1">
                  <a:lumMod val="20000"/>
                  <a:lumOff val="80000"/>
                  <a:alpha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05733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4F52740-CF06-BB50-0DB7-0C31F69991CD}"/>
              </a:ext>
            </a:extLst>
          </p:cNvPr>
          <p:cNvSpPr>
            <a:spLocks noGrp="1"/>
          </p:cNvSpPr>
          <p:nvPr>
            <p:ph type="title"/>
          </p:nvPr>
        </p:nvSpPr>
        <p:spPr>
          <a:xfrm>
            <a:off x="540000" y="540000"/>
            <a:ext cx="7886700" cy="480131"/>
          </a:xfrm>
          <a:prstGeom prst="rect">
            <a:avLst/>
          </a:prstGeom>
        </p:spPr>
        <p:txBody>
          <a:bodyPr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9C2E140B-63F9-F0A3-B0A8-6EAC28425473}"/>
              </a:ext>
            </a:extLst>
          </p:cNvPr>
          <p:cNvSpPr/>
          <p:nvPr/>
        </p:nvSpPr>
        <p:spPr>
          <a:xfrm>
            <a:off x="0" y="0"/>
            <a:ext cx="9144000" cy="216000"/>
          </a:xfrm>
          <a:prstGeom prst="rect">
            <a:avLst/>
          </a:prstGeom>
          <a:gradFill flip="none" rotWithShape="1">
            <a:gsLst>
              <a:gs pos="0">
                <a:schemeClr val="accent1">
                  <a:lumMod val="100000"/>
                  <a:alpha val="85000"/>
                </a:schemeClr>
              </a:gs>
              <a:gs pos="100000">
                <a:schemeClr val="accent1">
                  <a:lumMod val="20000"/>
                  <a:lumOff val="80000"/>
                  <a:alpha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995178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4F52740-CF06-BB50-0DB7-0C31F69991CD}"/>
              </a:ext>
            </a:extLst>
          </p:cNvPr>
          <p:cNvSpPr>
            <a:spLocks noGrp="1"/>
          </p:cNvSpPr>
          <p:nvPr>
            <p:ph type="title"/>
          </p:nvPr>
        </p:nvSpPr>
        <p:spPr>
          <a:xfrm>
            <a:off x="540000" y="540000"/>
            <a:ext cx="7886700" cy="480131"/>
          </a:xfrm>
          <a:prstGeom prst="rect">
            <a:avLst/>
          </a:prstGeom>
        </p:spPr>
        <p:txBody>
          <a:bodyPr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9C2E140B-63F9-F0A3-B0A8-6EAC28425473}"/>
              </a:ext>
            </a:extLst>
          </p:cNvPr>
          <p:cNvSpPr/>
          <p:nvPr/>
        </p:nvSpPr>
        <p:spPr>
          <a:xfrm>
            <a:off x="0" y="0"/>
            <a:ext cx="9144000" cy="216000"/>
          </a:xfrm>
          <a:prstGeom prst="rect">
            <a:avLst/>
          </a:prstGeom>
          <a:gradFill flip="none" rotWithShape="1">
            <a:gsLst>
              <a:gs pos="0">
                <a:schemeClr val="accent1">
                  <a:lumMod val="100000"/>
                  <a:alpha val="85000"/>
                </a:schemeClr>
              </a:gs>
              <a:gs pos="100000">
                <a:schemeClr val="accent1">
                  <a:lumMod val="20000"/>
                  <a:lumOff val="80000"/>
                  <a:alpha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Media Placeholder 4">
            <a:extLst>
              <a:ext uri="{FF2B5EF4-FFF2-40B4-BE49-F238E27FC236}">
                <a16:creationId xmlns:a16="http://schemas.microsoft.com/office/drawing/2014/main" id="{9C8B3372-AA92-0430-7C15-4FD547E2D1CF}"/>
              </a:ext>
            </a:extLst>
          </p:cNvPr>
          <p:cNvSpPr>
            <a:spLocks noGrp="1"/>
          </p:cNvSpPr>
          <p:nvPr>
            <p:ph type="media" sz="quarter" idx="10"/>
          </p:nvPr>
        </p:nvSpPr>
        <p:spPr>
          <a:xfrm>
            <a:off x="1152000" y="1344130"/>
            <a:ext cx="6840000" cy="3600000"/>
          </a:xfrm>
          <a:prstGeom prst="rect">
            <a:avLst/>
          </a:prstGeom>
        </p:spPr>
        <p:txBody>
          <a:bodyPr/>
          <a:lstStyle>
            <a:lvl1pPr marL="0" indent="0">
              <a:buNone/>
              <a:defRPr>
                <a:latin typeface="+mj-lt"/>
              </a:defRPr>
            </a:lvl1pPr>
          </a:lstStyle>
          <a:p>
            <a:endParaRPr lang="en-AU" dirty="0"/>
          </a:p>
        </p:txBody>
      </p:sp>
    </p:spTree>
    <p:extLst>
      <p:ext uri="{BB962C8B-B14F-4D97-AF65-F5344CB8AC3E}">
        <p14:creationId xmlns:p14="http://schemas.microsoft.com/office/powerpoint/2010/main" val="1474881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 Moment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65A55F9-0F69-1503-258F-F8A8665DAFB1}"/>
              </a:ext>
            </a:extLst>
          </p:cNvPr>
          <p:cNvSpPr>
            <a:spLocks noGrp="1"/>
          </p:cNvSpPr>
          <p:nvPr>
            <p:ph type="title"/>
          </p:nvPr>
        </p:nvSpPr>
        <p:spPr>
          <a:xfrm>
            <a:off x="539552" y="540000"/>
            <a:ext cx="8136877" cy="480131"/>
          </a:xfrm>
          <a:prstGeom prst="rect">
            <a:avLst/>
          </a:prstGeom>
        </p:spPr>
        <p:txBody>
          <a:bodyPr wrap="square"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8152B369-8DB4-168B-20C3-2500751DAEBB}"/>
              </a:ext>
            </a:extLst>
          </p:cNvPr>
          <p:cNvSpPr>
            <a:spLocks noGrp="1"/>
          </p:cNvSpPr>
          <p:nvPr>
            <p:ph idx="14" hasCustomPrompt="1"/>
          </p:nvPr>
        </p:nvSpPr>
        <p:spPr>
          <a:xfrm>
            <a:off x="533601" y="1275966"/>
            <a:ext cx="4749994" cy="1143903"/>
          </a:xfrm>
          <a:prstGeom prst="rect">
            <a:avLst/>
          </a:prstGeom>
        </p:spPr>
        <p:txBody>
          <a:bodyPr wrap="square" lIns="0">
            <a:spAutoFit/>
          </a:bodyPr>
          <a:lstStyle>
            <a:lvl1pPr indent="-360000">
              <a:lnSpc>
                <a:spcPct val="100000"/>
              </a:lnSpc>
              <a:defRPr sz="2000" b="0" i="0">
                <a:latin typeface="Arial" panose="020B0604020202020204" pitchFamily="34" charset="0"/>
                <a:cs typeface="Arial" panose="020B0604020202020204" pitchFamily="34" charset="0"/>
              </a:defRPr>
            </a:lvl1pPr>
            <a:lvl2pPr marL="685800" indent="-360000">
              <a:lnSpc>
                <a:spcPct val="100000"/>
              </a:lnSpc>
              <a:buFont typeface="AppleSymbols" panose="02000000000000000000" pitchFamily="2" charset="-79"/>
              <a:buChar char="⎻"/>
              <a:defRPr sz="2000" b="0" i="0">
                <a:latin typeface="Arial" panose="020B0604020202020204" pitchFamily="34" charset="0"/>
                <a:cs typeface="Arial" panose="020B0604020202020204" pitchFamily="34" charset="0"/>
              </a:defRPr>
            </a:lvl2pPr>
            <a:lvl3pPr marL="1143000" indent="-360000">
              <a:lnSpc>
                <a:spcPct val="100000"/>
              </a:lnSpc>
              <a:buFont typeface="Wingdings" pitchFamily="2" charset="2"/>
              <a:buChar char="§"/>
              <a:defRPr sz="2000" b="0" i="0">
                <a:latin typeface="Arial" panose="020B0604020202020204" pitchFamily="34" charset="0"/>
                <a:cs typeface="Arial" panose="020B0604020202020204" pitchFamily="34" charset="0"/>
              </a:defRPr>
            </a:lvl3pPr>
            <a:lvl4pPr marL="1371600" indent="0">
              <a:buFont typeface="Courier New" panose="02070309020205020404" pitchFamily="49" charset="0"/>
              <a:buNone/>
              <a:defRPr sz="1600" b="0" i="0">
                <a:latin typeface="Arial" panose="020B0604020202020204" pitchFamily="34" charset="0"/>
                <a:cs typeface="Arial" panose="020B0604020202020204" pitchFamily="34" charset="0"/>
              </a:defRPr>
            </a:lvl4pPr>
          </a:lstStyle>
          <a:p>
            <a:pPr lvl="0"/>
            <a:r>
              <a:rPr lang="en-US" dirty="0"/>
              <a:t>First level</a:t>
            </a:r>
          </a:p>
          <a:p>
            <a:pPr lvl="1"/>
            <a:r>
              <a:rPr lang="en-US" dirty="0"/>
              <a:t>Second level</a:t>
            </a:r>
          </a:p>
          <a:p>
            <a:pPr lvl="2"/>
            <a:r>
              <a:rPr lang="en-US" dirty="0"/>
              <a:t>Third level</a:t>
            </a:r>
          </a:p>
        </p:txBody>
      </p:sp>
      <p:sp>
        <p:nvSpPr>
          <p:cNvPr id="4" name="Picture Placeholder 2">
            <a:extLst>
              <a:ext uri="{FF2B5EF4-FFF2-40B4-BE49-F238E27FC236}">
                <a16:creationId xmlns:a16="http://schemas.microsoft.com/office/drawing/2014/main" id="{848D129B-42D5-86C6-4CF3-EBFFD1F1E905}"/>
              </a:ext>
            </a:extLst>
          </p:cNvPr>
          <p:cNvSpPr>
            <a:spLocks noGrp="1"/>
          </p:cNvSpPr>
          <p:nvPr>
            <p:ph type="pic" sz="quarter" idx="15" hasCustomPrompt="1"/>
          </p:nvPr>
        </p:nvSpPr>
        <p:spPr>
          <a:xfrm>
            <a:off x="5472429" y="1275966"/>
            <a:ext cx="3204000" cy="3240000"/>
          </a:xfrm>
          <a:prstGeom prst="rect">
            <a:avLst/>
          </a:prstGeom>
        </p:spPr>
        <p:txBody>
          <a:bodyPr/>
          <a:lstStyle>
            <a:lvl1pPr marL="0" indent="0">
              <a:buFontTx/>
              <a:buNone/>
              <a:defRPr sz="1600">
                <a:latin typeface="Arial" panose="020B0604020202020204" pitchFamily="34" charset="0"/>
                <a:cs typeface="Arial" panose="020B0604020202020204" pitchFamily="34" charset="0"/>
              </a:defRPr>
            </a:lvl1pPr>
          </a:lstStyle>
          <a:p>
            <a:r>
              <a:rPr lang="en-US" sz="1600" dirty="0"/>
              <a:t>Insert picture</a:t>
            </a:r>
            <a:endParaRPr lang="en-US" dirty="0"/>
          </a:p>
        </p:txBody>
      </p:sp>
      <p:sp>
        <p:nvSpPr>
          <p:cNvPr id="3" name="Rectangle 2">
            <a:extLst>
              <a:ext uri="{FF2B5EF4-FFF2-40B4-BE49-F238E27FC236}">
                <a16:creationId xmlns:a16="http://schemas.microsoft.com/office/drawing/2014/main" id="{87F2EBAE-5D5D-F9F7-4AB9-E1DE9D10C8C5}"/>
              </a:ext>
            </a:extLst>
          </p:cNvPr>
          <p:cNvSpPr/>
          <p:nvPr/>
        </p:nvSpPr>
        <p:spPr>
          <a:xfrm>
            <a:off x="0" y="0"/>
            <a:ext cx="9144000" cy="216000"/>
          </a:xfrm>
          <a:prstGeom prst="rect">
            <a:avLst/>
          </a:prstGeom>
          <a:gradFill flip="none" rotWithShape="1">
            <a:gsLst>
              <a:gs pos="0">
                <a:schemeClr val="accent1">
                  <a:lumMod val="100000"/>
                  <a:alpha val="85000"/>
                </a:schemeClr>
              </a:gs>
              <a:gs pos="100000">
                <a:schemeClr val="accent1">
                  <a:lumMod val="20000"/>
                  <a:lumOff val="80000"/>
                  <a:alpha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183801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_Righ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65A55F9-0F69-1503-258F-F8A8665DAFB1}"/>
              </a:ext>
            </a:extLst>
          </p:cNvPr>
          <p:cNvSpPr>
            <a:spLocks noGrp="1"/>
          </p:cNvSpPr>
          <p:nvPr>
            <p:ph type="title"/>
          </p:nvPr>
        </p:nvSpPr>
        <p:spPr>
          <a:xfrm>
            <a:off x="539553" y="540000"/>
            <a:ext cx="4608512" cy="867930"/>
          </a:xfrm>
          <a:prstGeom prst="rect">
            <a:avLst/>
          </a:prstGeom>
        </p:spPr>
        <p:txBody>
          <a:bodyPr wrap="square"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8152B369-8DB4-168B-20C3-2500751DAEBB}"/>
              </a:ext>
            </a:extLst>
          </p:cNvPr>
          <p:cNvSpPr>
            <a:spLocks noGrp="1"/>
          </p:cNvSpPr>
          <p:nvPr>
            <p:ph idx="14" hasCustomPrompt="1"/>
          </p:nvPr>
        </p:nvSpPr>
        <p:spPr>
          <a:xfrm>
            <a:off x="539553" y="1417181"/>
            <a:ext cx="4608512" cy="1143903"/>
          </a:xfrm>
          <a:prstGeom prst="rect">
            <a:avLst/>
          </a:prstGeom>
        </p:spPr>
        <p:txBody>
          <a:bodyPr wrap="square" lIns="0">
            <a:spAutoFit/>
          </a:bodyPr>
          <a:lstStyle>
            <a:lvl1pPr indent="-360000">
              <a:lnSpc>
                <a:spcPct val="100000"/>
              </a:lnSpc>
              <a:defRPr sz="2000" b="0" i="0">
                <a:latin typeface="Arial" panose="020B0604020202020204" pitchFamily="34" charset="0"/>
                <a:cs typeface="Arial" panose="020B0604020202020204" pitchFamily="34" charset="0"/>
              </a:defRPr>
            </a:lvl1pPr>
            <a:lvl2pPr marL="685800" indent="-360000">
              <a:lnSpc>
                <a:spcPct val="100000"/>
              </a:lnSpc>
              <a:buFont typeface="AppleSymbols" panose="02000000000000000000" pitchFamily="2" charset="-79"/>
              <a:buChar char="⎻"/>
              <a:defRPr sz="2000" b="0" i="0">
                <a:latin typeface="Arial" panose="020B0604020202020204" pitchFamily="34" charset="0"/>
                <a:cs typeface="Arial" panose="020B0604020202020204" pitchFamily="34" charset="0"/>
              </a:defRPr>
            </a:lvl2pPr>
            <a:lvl3pPr marL="1143000" indent="-360000">
              <a:lnSpc>
                <a:spcPct val="100000"/>
              </a:lnSpc>
              <a:buFont typeface="Wingdings" pitchFamily="2" charset="2"/>
              <a:buChar char="§"/>
              <a:defRPr sz="2000" b="0" i="0">
                <a:latin typeface="Arial" panose="020B0604020202020204" pitchFamily="34" charset="0"/>
                <a:cs typeface="Arial" panose="020B0604020202020204" pitchFamily="34" charset="0"/>
              </a:defRPr>
            </a:lvl3pPr>
            <a:lvl4pPr marL="1371600" indent="0">
              <a:buFont typeface="Courier New" panose="02070309020205020404" pitchFamily="49" charset="0"/>
              <a:buNone/>
              <a:defRPr sz="1600" b="0" i="0">
                <a:latin typeface="Arial" panose="020B0604020202020204" pitchFamily="34" charset="0"/>
                <a:cs typeface="Arial" panose="020B0604020202020204" pitchFamily="34" charset="0"/>
              </a:defRPr>
            </a:lvl4pPr>
          </a:lstStyle>
          <a:p>
            <a:pPr lvl="0"/>
            <a:r>
              <a:rPr lang="en-US" dirty="0"/>
              <a:t>First level</a:t>
            </a:r>
          </a:p>
          <a:p>
            <a:pPr lvl="1"/>
            <a:r>
              <a:rPr lang="en-US" dirty="0"/>
              <a:t>Second level</a:t>
            </a:r>
          </a:p>
          <a:p>
            <a:pPr lvl="2"/>
            <a:r>
              <a:rPr lang="en-US" dirty="0"/>
              <a:t>Third level</a:t>
            </a:r>
          </a:p>
        </p:txBody>
      </p:sp>
      <p:sp>
        <p:nvSpPr>
          <p:cNvPr id="10" name="Picture Placeholder 9">
            <a:extLst>
              <a:ext uri="{FF2B5EF4-FFF2-40B4-BE49-F238E27FC236}">
                <a16:creationId xmlns:a16="http://schemas.microsoft.com/office/drawing/2014/main" id="{148522A7-A8B8-E3DD-036A-5020E08680CB}"/>
              </a:ext>
            </a:extLst>
          </p:cNvPr>
          <p:cNvSpPr>
            <a:spLocks noGrp="1"/>
          </p:cNvSpPr>
          <p:nvPr>
            <p:ph type="pic" sz="quarter" idx="15"/>
          </p:nvPr>
        </p:nvSpPr>
        <p:spPr>
          <a:xfrm>
            <a:off x="5353200" y="0"/>
            <a:ext cx="3790800" cy="5143500"/>
          </a:xfrm>
          <a:prstGeom prst="rect">
            <a:avLst/>
          </a:prstGeom>
        </p:spPr>
        <p:txBody>
          <a:bodyPr/>
          <a:lstStyle>
            <a:lvl1pPr marL="0" indent="0">
              <a:buNone/>
              <a:defRPr>
                <a:latin typeface="+mj-lt"/>
              </a:defRPr>
            </a:lvl1pPr>
          </a:lstStyle>
          <a:p>
            <a:endParaRPr lang="en-AU" dirty="0"/>
          </a:p>
        </p:txBody>
      </p:sp>
    </p:spTree>
    <p:extLst>
      <p:ext uri="{BB962C8B-B14F-4D97-AF65-F5344CB8AC3E}">
        <p14:creationId xmlns:p14="http://schemas.microsoft.com/office/powerpoint/2010/main" val="2655313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CSQHC.png">
            <a:extLst>
              <a:ext uri="{FF2B5EF4-FFF2-40B4-BE49-F238E27FC236}">
                <a16:creationId xmlns:a16="http://schemas.microsoft.com/office/drawing/2014/main" id="{41AA49B3-9526-ED42-9661-41FB512025C8}"/>
              </a:ext>
            </a:extLst>
          </p:cNvPr>
          <p:cNvPicPr>
            <a:picLocks noChangeAspect="1"/>
          </p:cNvPicPr>
          <p:nvPr/>
        </p:nvPicPr>
        <p:blipFill>
          <a:blip r:embed="rId3"/>
          <a:stretch>
            <a:fillRect/>
          </a:stretch>
        </p:blipFill>
        <p:spPr>
          <a:xfrm>
            <a:off x="611560" y="4515966"/>
            <a:ext cx="3747128" cy="408921"/>
          </a:xfrm>
          <a:prstGeom prst="rect">
            <a:avLst/>
          </a:prstGeom>
        </p:spPr>
      </p:pic>
      <p:pic>
        <p:nvPicPr>
          <p:cNvPr id="3" name="Picture 2">
            <a:extLst>
              <a:ext uri="{FF2B5EF4-FFF2-40B4-BE49-F238E27FC236}">
                <a16:creationId xmlns:a16="http://schemas.microsoft.com/office/drawing/2014/main" id="{89EB8C52-99FE-1F44-B952-48546A2E51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676400"/>
          </a:xfrm>
          <a:prstGeom prst="rect">
            <a:avLst/>
          </a:prstGeom>
        </p:spPr>
      </p:pic>
    </p:spTree>
    <p:extLst>
      <p:ext uri="{BB962C8B-B14F-4D97-AF65-F5344CB8AC3E}">
        <p14:creationId xmlns:p14="http://schemas.microsoft.com/office/powerpoint/2010/main" val="2785808907"/>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440424"/>
      </p:ext>
    </p:extLst>
  </p:cSld>
  <p:clrMap bg1="lt1" tx1="dk1" bg2="lt2" tx2="dk2" accent1="accent1" accent2="accent2" accent3="accent3" accent4="accent4" accent5="accent5" accent6="accent6" hlink="hlink" folHlink="folHlink"/>
  <p:sldLayoutIdLst>
    <p:sldLayoutId id="2147483763" r:id="rId1"/>
    <p:sldLayoutId id="2147483744" r:id="rId2"/>
    <p:sldLayoutId id="2147483730" r:id="rId3"/>
    <p:sldLayoutId id="2147483743" r:id="rId4"/>
    <p:sldLayoutId id="2147483757" r:id="rId5"/>
    <p:sldLayoutId id="2147483768" r:id="rId6"/>
    <p:sldLayoutId id="2147483750" r:id="rId7"/>
    <p:sldLayoutId id="2147483765" r:id="rId8"/>
    <p:sldLayoutId id="2147483766" r:id="rId9"/>
    <p:sldLayoutId id="2147483762" r:id="rId10"/>
    <p:sldLayoutId id="2147483764" r:id="rId11"/>
    <p:sldLayoutId id="2147483758" r:id="rId12"/>
    <p:sldLayoutId id="2147483742" r:id="rId13"/>
    <p:sldLayoutId id="2147483759" r:id="rId14"/>
    <p:sldLayoutId id="2147483760" r:id="rId15"/>
    <p:sldLayoutId id="2147483761" r:id="rId16"/>
    <p:sldLayoutId id="2147483767" r:id="rId17"/>
    <p:sldLayoutId id="214748372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Regular"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Regular"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Regular"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Regular"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Regular"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hyperlink" Target="https://cdn.who.int/media/docs/default-source/integrated-health-services-(ihs)/infection-prevention-and-control/your-5-moments-for-hand-hygiene-poster.pdf?sfvrsn=83e2fb0e_16)&#8217;%20approach%20for%20preventing%20the%20transmission%20of%20microorganisms" TargetMode="External"/><Relationship Id="rId4" Type="http://schemas.openxmlformats.org/officeDocument/2006/relationships/hyperlink" Target="https://www.safetyandquality.gov.au/our-work/infection-prevention-and-control/national-hand-hygiene-initiative/what-hand-hygiene/5-moments-hand-hygien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hyperlink" Target="https://cdn.who.int/media/docs/default-source/patient-safety/how-to-handrub-poster.pdf?sfvrsn=9d2f6e89_11"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cdn.who.int/media/docs/default-source/patient-safety/how-to-handwash-poster.pdf?sfvrsn=7004a09d_7"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www.safetyandquality.gov.au/our-work/infection-prevention-and-control/national-hand-hygiene-initiative"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www.safetyandquality.gov.au/our-work/infection-prevention-and-control/national-hand-hygiene-initiative/national-audits-and-hhcapp-nhhi/audit-tools-nhhi"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https://www.safetyandquality.gov.au/our-work/infection-prevention-and-control/national-hand-hygiene-initiative/auditor-training-and-validation-nhhi/revalidation-requirements-hand-hygiene-auditors-and-hand-hygiene-auditor-educators-nhhi" TargetMode="External"/><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hyperlink" Target="https://www.safetyandquality.gov.au/our-work/infection-prevention-and-control/national-hand-hygiene-initiativ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safetyandquality.gov.au/standards/primary-and-community-healthcare" TargetMode="External"/><Relationship Id="rId2" Type="http://schemas.openxmlformats.org/officeDocument/2006/relationships/hyperlink" Target="https://www.safetyandquality.gov.au/standards/nsqhs-standards"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safetyandquality.gov.au/publications-and-resources/resource-library/infection-prevention-and-control-poster-standard-precautions-poster"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hyperlink" Target="https://www.safetyandquality.gov.au/our-work/infection-prevention-and-control/national-hand-hygiene-initiative/what-hand-hygiene"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6133862-27FD-394C-AC99-295B846BC534}"/>
              </a:ext>
            </a:extLst>
          </p:cNvPr>
          <p:cNvSpPr>
            <a:spLocks noGrp="1"/>
          </p:cNvSpPr>
          <p:nvPr>
            <p:ph type="title"/>
          </p:nvPr>
        </p:nvSpPr>
        <p:spPr>
          <a:xfrm>
            <a:off x="611560" y="1934001"/>
            <a:ext cx="7886700" cy="592022"/>
          </a:xfrm>
        </p:spPr>
        <p:txBody>
          <a:bodyPr/>
          <a:lstStyle/>
          <a:p>
            <a:r>
              <a:rPr lang="en-US" dirty="0">
                <a:solidFill>
                  <a:schemeClr val="accent1"/>
                </a:solidFill>
              </a:rPr>
              <a:t>Hand Hygiene</a:t>
            </a:r>
          </a:p>
        </p:txBody>
      </p:sp>
      <p:sp>
        <p:nvSpPr>
          <p:cNvPr id="4" name="Text Placeholder 3">
            <a:extLst>
              <a:ext uri="{FF2B5EF4-FFF2-40B4-BE49-F238E27FC236}">
                <a16:creationId xmlns:a16="http://schemas.microsoft.com/office/drawing/2014/main" id="{00062800-ECC2-BA6C-EA6C-C316452700CE}"/>
              </a:ext>
            </a:extLst>
          </p:cNvPr>
          <p:cNvSpPr>
            <a:spLocks noGrp="1"/>
          </p:cNvSpPr>
          <p:nvPr>
            <p:ph type="body" sz="quarter" idx="13"/>
          </p:nvPr>
        </p:nvSpPr>
        <p:spPr/>
        <p:txBody>
          <a:bodyPr/>
          <a:lstStyle/>
          <a:p>
            <a:endParaRPr lang="en-AU" dirty="0"/>
          </a:p>
        </p:txBody>
      </p:sp>
      <p:pic>
        <p:nvPicPr>
          <p:cNvPr id="3" name="Picture 2" descr="Logo, company name&#10;&#10;Description automatically generated">
            <a:extLst>
              <a:ext uri="{FF2B5EF4-FFF2-40B4-BE49-F238E27FC236}">
                <a16:creationId xmlns:a16="http://schemas.microsoft.com/office/drawing/2014/main" id="{EF51F923-B74E-ECEB-F8C9-5150B0964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339502"/>
            <a:ext cx="1080000" cy="1352160"/>
          </a:xfrm>
          <a:prstGeom prst="rect">
            <a:avLst/>
          </a:prstGeom>
        </p:spPr>
      </p:pic>
    </p:spTree>
    <p:extLst>
      <p:ext uri="{BB962C8B-B14F-4D97-AF65-F5344CB8AC3E}">
        <p14:creationId xmlns:p14="http://schemas.microsoft.com/office/powerpoint/2010/main" val="452303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ashing their hands under a running water faucet&#10;&#10;Description automatically generated">
            <a:extLst>
              <a:ext uri="{FF2B5EF4-FFF2-40B4-BE49-F238E27FC236}">
                <a16:creationId xmlns:a16="http://schemas.microsoft.com/office/drawing/2014/main" id="{76EC7F09-6507-C497-CF67-30AD7A6FB2CE}"/>
              </a:ext>
            </a:extLst>
          </p:cNvPr>
          <p:cNvPicPr>
            <a:picLocks noChangeAspect="1"/>
          </p:cNvPicPr>
          <p:nvPr/>
        </p:nvPicPr>
        <p:blipFill rotWithShape="1">
          <a:blip r:embed="rId3">
            <a:extLst>
              <a:ext uri="{28A0092B-C50C-407E-A947-70E740481C1C}">
                <a14:useLocalDpi xmlns:a14="http://schemas.microsoft.com/office/drawing/2010/main" val="0"/>
              </a:ext>
            </a:extLst>
          </a:blip>
          <a:srcRect l="27658" r="32158"/>
          <a:stretch/>
        </p:blipFill>
        <p:spPr>
          <a:xfrm>
            <a:off x="0" y="0"/>
            <a:ext cx="2880000" cy="5143500"/>
          </a:xfrm>
          <a:prstGeom prst="rect">
            <a:avLst/>
          </a:prstGeom>
        </p:spPr>
      </p:pic>
      <p:sp>
        <p:nvSpPr>
          <p:cNvPr id="3" name="Title 2">
            <a:extLst>
              <a:ext uri="{FF2B5EF4-FFF2-40B4-BE49-F238E27FC236}">
                <a16:creationId xmlns:a16="http://schemas.microsoft.com/office/drawing/2014/main" id="{FEBB6FC0-292D-D5CD-4999-AEA4F8BE6EE9}"/>
              </a:ext>
            </a:extLst>
          </p:cNvPr>
          <p:cNvSpPr>
            <a:spLocks noGrp="1"/>
          </p:cNvSpPr>
          <p:nvPr>
            <p:ph type="title"/>
          </p:nvPr>
        </p:nvSpPr>
        <p:spPr>
          <a:xfrm>
            <a:off x="3131840" y="267494"/>
            <a:ext cx="5688632" cy="535531"/>
          </a:xfrm>
        </p:spPr>
        <p:txBody>
          <a:bodyPr/>
          <a:lstStyle/>
          <a:p>
            <a:r>
              <a:rPr lang="en-AU" sz="3200" dirty="0"/>
              <a:t>When to use soap and water</a:t>
            </a:r>
            <a:endParaRPr lang="en-AU" dirty="0"/>
          </a:p>
        </p:txBody>
      </p:sp>
      <p:sp>
        <p:nvSpPr>
          <p:cNvPr id="5" name="Content Placeholder 4">
            <a:extLst>
              <a:ext uri="{FF2B5EF4-FFF2-40B4-BE49-F238E27FC236}">
                <a16:creationId xmlns:a16="http://schemas.microsoft.com/office/drawing/2014/main" id="{D0B4F45A-1EB2-8E8D-B743-ADCA2B7C4BD3}"/>
              </a:ext>
            </a:extLst>
          </p:cNvPr>
          <p:cNvSpPr>
            <a:spLocks noGrp="1"/>
          </p:cNvSpPr>
          <p:nvPr>
            <p:ph idx="14"/>
          </p:nvPr>
        </p:nvSpPr>
        <p:spPr>
          <a:xfrm>
            <a:off x="3165666" y="915566"/>
            <a:ext cx="5184576" cy="1862048"/>
          </a:xfrm>
        </p:spPr>
        <p:txBody>
          <a:bodyPr/>
          <a:lstStyle/>
          <a:p>
            <a:pPr marL="0" indent="0">
              <a:spcAft>
                <a:spcPts val="1200"/>
              </a:spcAft>
              <a:buNone/>
            </a:pPr>
            <a:r>
              <a:rPr lang="en-AU" sz="2000" dirty="0">
                <a:latin typeface="+mn-lt"/>
              </a:rPr>
              <a:t>Washing hands with soap and water is preferable when:</a:t>
            </a:r>
          </a:p>
          <a:p>
            <a:pPr marL="285750" indent="-285750">
              <a:spcBef>
                <a:spcPts val="600"/>
              </a:spcBef>
              <a:spcAft>
                <a:spcPts val="600"/>
              </a:spcAft>
              <a:buFont typeface="Arial" panose="020B0604020202020204" pitchFamily="34" charset="0"/>
              <a:buChar char="•"/>
            </a:pPr>
            <a:r>
              <a:rPr lang="en-AU" sz="2000" dirty="0">
                <a:latin typeface="+mn-lt"/>
              </a:rPr>
              <a:t>Hands are visibly dirty or contaminated</a:t>
            </a:r>
          </a:p>
          <a:p>
            <a:pPr marL="285750" indent="-285750">
              <a:spcBef>
                <a:spcPts val="600"/>
              </a:spcBef>
              <a:spcAft>
                <a:spcPts val="600"/>
              </a:spcAft>
              <a:buFont typeface="Arial" panose="020B0604020202020204" pitchFamily="34" charset="0"/>
              <a:buChar char="•"/>
            </a:pPr>
            <a:r>
              <a:rPr lang="en-AU" sz="2000" dirty="0">
                <a:latin typeface="+mn-lt"/>
              </a:rPr>
              <a:t>Caring for someone who has diarrhoea or is vomiting. </a:t>
            </a:r>
          </a:p>
        </p:txBody>
      </p:sp>
      <p:sp>
        <p:nvSpPr>
          <p:cNvPr id="7" name="Rectangle 6">
            <a:extLst>
              <a:ext uri="{FF2B5EF4-FFF2-40B4-BE49-F238E27FC236}">
                <a16:creationId xmlns:a16="http://schemas.microsoft.com/office/drawing/2014/main" id="{C8CB82E3-606F-6DAB-3261-A2A2CFECCFE9}"/>
              </a:ext>
            </a:extLst>
          </p:cNvPr>
          <p:cNvSpPr/>
          <p:nvPr/>
        </p:nvSpPr>
        <p:spPr>
          <a:xfrm>
            <a:off x="0" y="-1121"/>
            <a:ext cx="2880000" cy="5143500"/>
          </a:xfrm>
          <a:prstGeom prst="rect">
            <a:avLst/>
          </a:prstGeom>
          <a:gradFill>
            <a:gsLst>
              <a:gs pos="0">
                <a:schemeClr val="accent1">
                  <a:lumMod val="100000"/>
                  <a:alpha val="85000"/>
                </a:schemeClr>
              </a:gs>
              <a:gs pos="100000">
                <a:srgbClr val="AFEBFF">
                  <a:alpha val="49804"/>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700" dirty="0">
              <a:latin typeface="+mj-lt"/>
            </a:endParaRPr>
          </a:p>
        </p:txBody>
      </p:sp>
    </p:spTree>
    <p:extLst>
      <p:ext uri="{BB962C8B-B14F-4D97-AF65-F5344CB8AC3E}">
        <p14:creationId xmlns:p14="http://schemas.microsoft.com/office/powerpoint/2010/main" val="2428754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3C00-610A-76B3-1B0B-0B00F6A58321}"/>
              </a:ext>
            </a:extLst>
          </p:cNvPr>
          <p:cNvSpPr>
            <a:spLocks noGrp="1"/>
          </p:cNvSpPr>
          <p:nvPr>
            <p:ph type="title"/>
          </p:nvPr>
        </p:nvSpPr>
        <p:spPr>
          <a:xfrm>
            <a:off x="540000" y="540000"/>
            <a:ext cx="7886700" cy="590931"/>
          </a:xfrm>
        </p:spPr>
        <p:txBody>
          <a:bodyPr/>
          <a:lstStyle/>
          <a:p>
            <a:r>
              <a:rPr lang="en-AU" sz="3600" dirty="0"/>
              <a:t>Why</a:t>
            </a:r>
            <a:r>
              <a:rPr lang="en-AU" sz="3200" dirty="0"/>
              <a:t> is hand hygiene important?</a:t>
            </a:r>
          </a:p>
        </p:txBody>
      </p:sp>
      <p:sp>
        <p:nvSpPr>
          <p:cNvPr id="3" name="Content Placeholder 2">
            <a:extLst>
              <a:ext uri="{FF2B5EF4-FFF2-40B4-BE49-F238E27FC236}">
                <a16:creationId xmlns:a16="http://schemas.microsoft.com/office/drawing/2014/main" id="{19CF47A4-2B1D-B476-25E8-B1586E605436}"/>
              </a:ext>
            </a:extLst>
          </p:cNvPr>
          <p:cNvSpPr>
            <a:spLocks noGrp="1"/>
          </p:cNvSpPr>
          <p:nvPr>
            <p:ph idx="14"/>
          </p:nvPr>
        </p:nvSpPr>
        <p:spPr>
          <a:xfrm>
            <a:off x="540000" y="1131590"/>
            <a:ext cx="7560392" cy="2554545"/>
          </a:xfrm>
        </p:spPr>
        <p:txBody>
          <a:bodyPr/>
          <a:lstStyle/>
          <a:p>
            <a:pPr marL="0" indent="0">
              <a:lnSpc>
                <a:spcPct val="150000"/>
              </a:lnSpc>
              <a:spcBef>
                <a:spcPts val="900"/>
              </a:spcBef>
              <a:buSzPct val="100000"/>
              <a:buNone/>
            </a:pPr>
            <a:r>
              <a:rPr lang="en-AU" sz="2000" dirty="0">
                <a:solidFill>
                  <a:schemeClr val="tx1">
                    <a:lumMod val="85000"/>
                    <a:lumOff val="15000"/>
                  </a:schemeClr>
                </a:solidFill>
                <a:latin typeface="+mn-lt"/>
              </a:rPr>
              <a:t>Hand Hygiene:</a:t>
            </a:r>
          </a:p>
          <a:p>
            <a:pPr marL="355600" indent="-355600">
              <a:lnSpc>
                <a:spcPct val="100000"/>
              </a:lnSpc>
              <a:spcBef>
                <a:spcPts val="600"/>
              </a:spcBef>
              <a:buSzPct val="100000"/>
              <a:buFont typeface="Arial" panose="020B0604020202020204" pitchFamily="34" charset="0"/>
              <a:buChar char="•"/>
            </a:pPr>
            <a:r>
              <a:rPr lang="en-AU" sz="2000" dirty="0">
                <a:solidFill>
                  <a:schemeClr val="tx1">
                    <a:lumMod val="85000"/>
                    <a:lumOff val="15000"/>
                  </a:schemeClr>
                </a:solidFill>
                <a:latin typeface="+mn-lt"/>
              </a:rPr>
              <a:t>Is the single most effective action to prevent or reduce the spread of infectious agents/germs to patients and healthcare workers, and limits contamination of the healthcare environment</a:t>
            </a:r>
          </a:p>
          <a:p>
            <a:pPr marL="355600" indent="-355600">
              <a:lnSpc>
                <a:spcPct val="100000"/>
              </a:lnSpc>
              <a:spcBef>
                <a:spcPts val="600"/>
              </a:spcBef>
              <a:buSzPct val="100000"/>
              <a:buFont typeface="Arial" panose="020B0604020202020204" pitchFamily="34" charset="0"/>
              <a:buChar char="•"/>
            </a:pPr>
            <a:r>
              <a:rPr lang="en-AU" sz="2000" dirty="0">
                <a:solidFill>
                  <a:schemeClr val="tx1">
                    <a:lumMod val="85000"/>
                    <a:lumOff val="15000"/>
                  </a:schemeClr>
                </a:solidFill>
                <a:latin typeface="+mn-lt"/>
              </a:rPr>
              <a:t>Protects patients and yourself from healthcare-associated infections.</a:t>
            </a:r>
          </a:p>
        </p:txBody>
      </p:sp>
    </p:spTree>
    <p:extLst>
      <p:ext uri="{BB962C8B-B14F-4D97-AF65-F5344CB8AC3E}">
        <p14:creationId xmlns:p14="http://schemas.microsoft.com/office/powerpoint/2010/main" val="1362399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535531"/>
          </a:xfrm>
        </p:spPr>
        <p:txBody>
          <a:bodyPr/>
          <a:lstStyle/>
          <a:p>
            <a:r>
              <a:rPr lang="en-AU" dirty="0"/>
              <a:t>Who should perform hand hygiene</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540000" y="1131590"/>
            <a:ext cx="7886700" cy="3498394"/>
          </a:xfrm>
        </p:spPr>
        <p:txBody>
          <a:bodyPr/>
          <a:lstStyle/>
          <a:p>
            <a:pPr marL="0" indent="0">
              <a:lnSpc>
                <a:spcPct val="100000"/>
              </a:lnSpc>
              <a:spcAft>
                <a:spcPts val="800"/>
              </a:spcAft>
              <a:buNone/>
            </a:pPr>
            <a:r>
              <a:rPr lang="en-AU" sz="2000" b="1" i="0" dirty="0">
                <a:solidFill>
                  <a:srgbClr val="00A8DC"/>
                </a:solidFill>
                <a:effectLst/>
                <a:latin typeface="+mn-lt"/>
              </a:rPr>
              <a:t>Everyone</a:t>
            </a:r>
            <a:r>
              <a:rPr lang="en-AU" sz="2000" b="1" i="0" dirty="0">
                <a:effectLst/>
                <a:latin typeface="+mn-lt"/>
              </a:rPr>
              <a:t> </a:t>
            </a:r>
            <a:r>
              <a:rPr lang="en-AU" sz="2000" b="0" i="0" dirty="0">
                <a:effectLst/>
                <a:latin typeface="+mn-lt"/>
              </a:rPr>
              <a:t>should perform hand hygiene, whether at home, in hospital, or in the community to protect themselves and those around them.</a:t>
            </a:r>
          </a:p>
          <a:p>
            <a:pPr marL="0" indent="0" algn="l" fontAlgn="base" latinLnBrk="0">
              <a:buNone/>
            </a:pPr>
            <a:r>
              <a:rPr lang="en-AU" sz="2000" b="0" i="0" dirty="0">
                <a:solidFill>
                  <a:srgbClr val="000000"/>
                </a:solidFill>
                <a:effectLst/>
                <a:latin typeface="+mn-lt"/>
              </a:rPr>
              <a:t>Hand hygiene is important for you because you are exposed to:</a:t>
            </a:r>
          </a:p>
          <a:p>
            <a:pPr algn="l" fontAlgn="base">
              <a:spcBef>
                <a:spcPts val="600"/>
              </a:spcBef>
              <a:spcAft>
                <a:spcPts val="600"/>
              </a:spcAft>
              <a:buFont typeface="Arial" panose="020B0604020202020204" pitchFamily="34" charset="0"/>
              <a:buChar char="•"/>
            </a:pPr>
            <a:r>
              <a:rPr lang="en-AU" sz="2000" b="0" i="0" dirty="0">
                <a:solidFill>
                  <a:srgbClr val="000000"/>
                </a:solidFill>
                <a:effectLst/>
                <a:latin typeface="+mn-lt"/>
              </a:rPr>
              <a:t>Patients who may be colonised or infected with infectious agents/germs</a:t>
            </a:r>
          </a:p>
          <a:p>
            <a:pPr algn="l" fontAlgn="base">
              <a:spcBef>
                <a:spcPts val="600"/>
              </a:spcBef>
              <a:spcAft>
                <a:spcPts val="600"/>
              </a:spcAft>
              <a:buFont typeface="Arial" panose="020B0604020202020204" pitchFamily="34" charset="0"/>
              <a:buChar char="•"/>
            </a:pPr>
            <a:r>
              <a:rPr lang="en-AU" sz="2000" b="0" i="0" dirty="0">
                <a:solidFill>
                  <a:srgbClr val="000000"/>
                </a:solidFill>
                <a:effectLst/>
                <a:latin typeface="+mn-lt"/>
              </a:rPr>
              <a:t>Patient care equipment that may be contaminated with infectious agents/germs.</a:t>
            </a:r>
          </a:p>
          <a:p>
            <a:pPr marL="0" indent="0">
              <a:lnSpc>
                <a:spcPct val="100000"/>
              </a:lnSpc>
              <a:spcAft>
                <a:spcPts val="800"/>
              </a:spcAft>
              <a:buNone/>
            </a:pPr>
            <a:endParaRPr lang="en-AU" sz="2800" dirty="0">
              <a:latin typeface="+mn-lt"/>
            </a:endParaRPr>
          </a:p>
        </p:txBody>
      </p:sp>
    </p:spTree>
    <p:extLst>
      <p:ext uri="{BB962C8B-B14F-4D97-AF65-F5344CB8AC3E}">
        <p14:creationId xmlns:p14="http://schemas.microsoft.com/office/powerpoint/2010/main" val="4044414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535531"/>
          </a:xfrm>
        </p:spPr>
        <p:txBody>
          <a:bodyPr/>
          <a:lstStyle/>
          <a:p>
            <a:r>
              <a:rPr lang="en-AU" dirty="0"/>
              <a:t>Where is hand hygiene needed?</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540000" y="1131590"/>
            <a:ext cx="7886700" cy="4421723"/>
          </a:xfrm>
        </p:spPr>
        <p:txBody>
          <a:bodyPr/>
          <a:lstStyle/>
          <a:p>
            <a:pPr marL="0" indent="0">
              <a:lnSpc>
                <a:spcPct val="100000"/>
              </a:lnSpc>
              <a:spcAft>
                <a:spcPts val="800"/>
              </a:spcAft>
              <a:buNone/>
            </a:pPr>
            <a:r>
              <a:rPr lang="en-AU" sz="2000" i="0" dirty="0">
                <a:effectLst/>
                <a:latin typeface="+mn-lt"/>
              </a:rPr>
              <a:t>Appropriate hand hygiene is required </a:t>
            </a:r>
            <a:r>
              <a:rPr lang="en-AU" sz="2000" b="1" i="0" dirty="0">
                <a:solidFill>
                  <a:srgbClr val="00A8DC"/>
                </a:solidFill>
                <a:effectLst/>
                <a:latin typeface="+mn-lt"/>
              </a:rPr>
              <a:t>throughout the healthcare environment</a:t>
            </a:r>
            <a:r>
              <a:rPr lang="en-AU" sz="2000" i="0" dirty="0">
                <a:effectLst/>
                <a:latin typeface="+mn-lt"/>
              </a:rPr>
              <a:t>.</a:t>
            </a:r>
          </a:p>
          <a:p>
            <a:pPr marL="0" indent="0">
              <a:lnSpc>
                <a:spcPct val="100000"/>
              </a:lnSpc>
              <a:buNone/>
            </a:pPr>
            <a:r>
              <a:rPr lang="en-AU" sz="2000" b="0" i="0" dirty="0">
                <a:solidFill>
                  <a:srgbClr val="000000"/>
                </a:solidFill>
                <a:effectLst/>
                <a:latin typeface="+mn-lt"/>
              </a:rPr>
              <a:t>The healthcare environment refers to all clinical and non-clinical spaces within an organisation. For example:</a:t>
            </a:r>
          </a:p>
          <a:p>
            <a:pPr>
              <a:lnSpc>
                <a:spcPct val="100000"/>
              </a:lnSpc>
              <a:spcBef>
                <a:spcPts val="600"/>
              </a:spcBef>
              <a:spcAft>
                <a:spcPts val="600"/>
              </a:spcAft>
            </a:pPr>
            <a:r>
              <a:rPr lang="en-AU" sz="2000" dirty="0">
                <a:solidFill>
                  <a:srgbClr val="000000"/>
                </a:solidFill>
                <a:latin typeface="+mn-lt"/>
              </a:rPr>
              <a:t>P</a:t>
            </a:r>
            <a:r>
              <a:rPr lang="en-AU" sz="2000" b="0" i="0" dirty="0">
                <a:solidFill>
                  <a:srgbClr val="000000"/>
                </a:solidFill>
                <a:effectLst/>
                <a:latin typeface="+mn-lt"/>
              </a:rPr>
              <a:t>atient rooms and ward areas</a:t>
            </a:r>
          </a:p>
          <a:p>
            <a:pPr>
              <a:lnSpc>
                <a:spcPct val="100000"/>
              </a:lnSpc>
              <a:spcBef>
                <a:spcPts val="600"/>
              </a:spcBef>
              <a:spcAft>
                <a:spcPts val="600"/>
              </a:spcAft>
            </a:pPr>
            <a:r>
              <a:rPr lang="en-AU" sz="2000" dirty="0">
                <a:solidFill>
                  <a:srgbClr val="000000"/>
                </a:solidFill>
                <a:latin typeface="+mn-lt"/>
              </a:rPr>
              <a:t>C</a:t>
            </a:r>
            <a:r>
              <a:rPr lang="en-AU" sz="2000" b="0" i="0" dirty="0">
                <a:solidFill>
                  <a:srgbClr val="000000"/>
                </a:solidFill>
                <a:effectLst/>
                <a:latin typeface="+mn-lt"/>
              </a:rPr>
              <a:t>onsultation rooms</a:t>
            </a:r>
          </a:p>
          <a:p>
            <a:pPr>
              <a:lnSpc>
                <a:spcPct val="100000"/>
              </a:lnSpc>
              <a:spcBef>
                <a:spcPts val="600"/>
              </a:spcBef>
              <a:spcAft>
                <a:spcPts val="600"/>
              </a:spcAft>
            </a:pPr>
            <a:r>
              <a:rPr lang="en-AU" sz="2000" dirty="0">
                <a:solidFill>
                  <a:srgbClr val="000000"/>
                </a:solidFill>
                <a:latin typeface="+mn-lt"/>
              </a:rPr>
              <a:t>S</a:t>
            </a:r>
            <a:r>
              <a:rPr lang="en-AU" sz="2000" b="0" i="0" dirty="0">
                <a:solidFill>
                  <a:srgbClr val="000000"/>
                </a:solidFill>
                <a:effectLst/>
                <a:latin typeface="+mn-lt"/>
              </a:rPr>
              <a:t>tock storage areas</a:t>
            </a:r>
          </a:p>
          <a:p>
            <a:pPr>
              <a:lnSpc>
                <a:spcPct val="100000"/>
              </a:lnSpc>
              <a:spcBef>
                <a:spcPts val="600"/>
              </a:spcBef>
              <a:spcAft>
                <a:spcPts val="600"/>
              </a:spcAft>
            </a:pPr>
            <a:r>
              <a:rPr lang="en-AU" sz="2000" dirty="0">
                <a:solidFill>
                  <a:srgbClr val="000000"/>
                </a:solidFill>
                <a:latin typeface="+mn-lt"/>
              </a:rPr>
              <a:t>W</a:t>
            </a:r>
            <a:r>
              <a:rPr lang="en-AU" sz="2000" b="0" i="0" dirty="0">
                <a:solidFill>
                  <a:srgbClr val="000000"/>
                </a:solidFill>
                <a:effectLst/>
                <a:latin typeface="+mn-lt"/>
              </a:rPr>
              <a:t>aiting areas </a:t>
            </a:r>
          </a:p>
          <a:p>
            <a:pPr>
              <a:lnSpc>
                <a:spcPct val="100000"/>
              </a:lnSpc>
              <a:spcBef>
                <a:spcPts val="600"/>
              </a:spcBef>
              <a:spcAft>
                <a:spcPts val="600"/>
              </a:spcAft>
            </a:pPr>
            <a:r>
              <a:rPr lang="en-AU" sz="2000" dirty="0">
                <a:solidFill>
                  <a:srgbClr val="000000"/>
                </a:solidFill>
                <a:latin typeface="+mn-lt"/>
              </a:rPr>
              <a:t>C</a:t>
            </a:r>
            <a:r>
              <a:rPr lang="en-AU" sz="2000" b="0" i="0" dirty="0">
                <a:solidFill>
                  <a:srgbClr val="000000"/>
                </a:solidFill>
                <a:effectLst/>
                <a:latin typeface="+mn-lt"/>
              </a:rPr>
              <a:t>afeteria areas. </a:t>
            </a:r>
          </a:p>
          <a:p>
            <a:pPr marL="0" indent="0">
              <a:lnSpc>
                <a:spcPct val="100000"/>
              </a:lnSpc>
              <a:spcAft>
                <a:spcPts val="800"/>
              </a:spcAft>
              <a:buNone/>
            </a:pPr>
            <a:endParaRPr lang="en-AU" sz="2800" dirty="0">
              <a:latin typeface="+mn-lt"/>
            </a:endParaRPr>
          </a:p>
        </p:txBody>
      </p:sp>
    </p:spTree>
    <p:extLst>
      <p:ext uri="{BB962C8B-B14F-4D97-AF65-F5344CB8AC3E}">
        <p14:creationId xmlns:p14="http://schemas.microsoft.com/office/powerpoint/2010/main" val="407646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additive="base">
                                        <p:cTn id="13"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 calcmode="lin" valueType="num">
                                      <p:cBhvr additive="base">
                                        <p:cTn id="25"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535531"/>
          </a:xfrm>
        </p:spPr>
        <p:txBody>
          <a:bodyPr/>
          <a:lstStyle/>
          <a:p>
            <a:r>
              <a:rPr lang="en-AU" dirty="0"/>
              <a:t>Hand hygiene in healthcare environment</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2739435" y="1353161"/>
            <a:ext cx="5544392" cy="1985159"/>
          </a:xfrm>
        </p:spPr>
        <p:txBody>
          <a:bodyPr/>
          <a:lstStyle/>
          <a:p>
            <a:pPr marL="0" indent="0">
              <a:lnSpc>
                <a:spcPct val="100000"/>
              </a:lnSpc>
              <a:spcAft>
                <a:spcPts val="800"/>
              </a:spcAft>
              <a:buNone/>
            </a:pPr>
            <a:r>
              <a:rPr lang="en-AU" sz="2000" i="0" dirty="0">
                <a:effectLst/>
                <a:latin typeface="+mn-lt"/>
              </a:rPr>
              <a:t>Hand hygiene should be performed </a:t>
            </a:r>
            <a:r>
              <a:rPr lang="en-AU" sz="2000" b="1" dirty="0">
                <a:solidFill>
                  <a:srgbClr val="00A8DC"/>
                </a:solidFill>
              </a:rPr>
              <a:t>BEFORE</a:t>
            </a:r>
            <a:r>
              <a:rPr lang="en-AU" sz="2000" i="0" dirty="0">
                <a:effectLst/>
                <a:latin typeface="+mn-lt"/>
              </a:rPr>
              <a:t> entering the healthcare environment to minimise the risk of spreading infectious agents/germs to patients</a:t>
            </a:r>
          </a:p>
          <a:p>
            <a:pPr marL="0" indent="0">
              <a:lnSpc>
                <a:spcPct val="100000"/>
              </a:lnSpc>
              <a:spcAft>
                <a:spcPts val="800"/>
              </a:spcAft>
              <a:buNone/>
            </a:pPr>
            <a:endParaRPr lang="en-AU" sz="2800" dirty="0">
              <a:latin typeface="+mn-lt"/>
            </a:endParaRPr>
          </a:p>
        </p:txBody>
      </p:sp>
      <p:pic>
        <p:nvPicPr>
          <p:cNvPr id="4" name="Picture 3">
            <a:extLst>
              <a:ext uri="{FF2B5EF4-FFF2-40B4-BE49-F238E27FC236}">
                <a16:creationId xmlns:a16="http://schemas.microsoft.com/office/drawing/2014/main" id="{99CEFC10-72D8-6A1E-9D0D-8E7604AA057E}"/>
              </a:ext>
            </a:extLst>
          </p:cNvPr>
          <p:cNvPicPr>
            <a:picLocks noChangeAspect="1"/>
          </p:cNvPicPr>
          <p:nvPr/>
        </p:nvPicPr>
        <p:blipFill>
          <a:blip r:embed="rId3"/>
          <a:stretch>
            <a:fillRect/>
          </a:stretch>
        </p:blipFill>
        <p:spPr>
          <a:xfrm>
            <a:off x="593099" y="1292414"/>
            <a:ext cx="1903577" cy="1794653"/>
          </a:xfrm>
          <a:prstGeom prst="rect">
            <a:avLst/>
          </a:prstGeom>
        </p:spPr>
      </p:pic>
      <p:pic>
        <p:nvPicPr>
          <p:cNvPr id="6" name="Picture 5">
            <a:extLst>
              <a:ext uri="{FF2B5EF4-FFF2-40B4-BE49-F238E27FC236}">
                <a16:creationId xmlns:a16="http://schemas.microsoft.com/office/drawing/2014/main" id="{DBD0F5E5-A583-A04D-B8BF-39F2533FB2C4}"/>
              </a:ext>
            </a:extLst>
          </p:cNvPr>
          <p:cNvPicPr>
            <a:picLocks noChangeAspect="1"/>
          </p:cNvPicPr>
          <p:nvPr/>
        </p:nvPicPr>
        <p:blipFill>
          <a:blip r:embed="rId4"/>
          <a:stretch>
            <a:fillRect/>
          </a:stretch>
        </p:blipFill>
        <p:spPr>
          <a:xfrm>
            <a:off x="6353643" y="3070951"/>
            <a:ext cx="1930184" cy="1834997"/>
          </a:xfrm>
          <a:prstGeom prst="rect">
            <a:avLst/>
          </a:prstGeom>
        </p:spPr>
      </p:pic>
      <p:sp>
        <p:nvSpPr>
          <p:cNvPr id="8" name="Content Placeholder 6">
            <a:extLst>
              <a:ext uri="{FF2B5EF4-FFF2-40B4-BE49-F238E27FC236}">
                <a16:creationId xmlns:a16="http://schemas.microsoft.com/office/drawing/2014/main" id="{A473F692-85B6-4D32-F066-7ADB349DACCB}"/>
              </a:ext>
            </a:extLst>
          </p:cNvPr>
          <p:cNvSpPr txBox="1">
            <a:spLocks/>
          </p:cNvSpPr>
          <p:nvPr/>
        </p:nvSpPr>
        <p:spPr>
          <a:xfrm>
            <a:off x="593099" y="3291830"/>
            <a:ext cx="5543751" cy="2831544"/>
          </a:xfrm>
          <a:prstGeom prst="rect">
            <a:avLst/>
          </a:prstGeom>
        </p:spPr>
        <p:txBody>
          <a:bodyPr wrap="square" l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ppleSymbols" panose="02000000000000000000" pitchFamily="2" charset="-79"/>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Courier New" panose="02070309020205020404" pitchFamily="49" charset="0"/>
              <a:buNone/>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Regular"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None/>
            </a:pPr>
            <a:r>
              <a:rPr lang="en-AU" sz="2000" dirty="0">
                <a:solidFill>
                  <a:srgbClr val="000000"/>
                </a:solidFill>
              </a:rPr>
              <a:t>Hand hygiene should be performed </a:t>
            </a:r>
            <a:r>
              <a:rPr lang="en-AU" sz="2000" b="1" dirty="0">
                <a:solidFill>
                  <a:srgbClr val="00A8DC"/>
                </a:solidFill>
              </a:rPr>
              <a:t>AFTER</a:t>
            </a:r>
            <a:r>
              <a:rPr lang="en-AU" sz="2000" dirty="0">
                <a:solidFill>
                  <a:srgbClr val="000000"/>
                </a:solidFill>
              </a:rPr>
              <a:t> exiting </a:t>
            </a:r>
            <a:r>
              <a:rPr lang="en-AU" sz="2000" dirty="0"/>
              <a:t>the healthcare environment to minimise the risk of spreading infectious agents/germs from the patient to yourself, other people and the healthcare environment.</a:t>
            </a:r>
          </a:p>
          <a:p>
            <a:pPr marL="0" indent="0">
              <a:lnSpc>
                <a:spcPct val="100000"/>
              </a:lnSpc>
              <a:spcAft>
                <a:spcPts val="800"/>
              </a:spcAft>
              <a:buFont typeface="Arial" panose="020B0604020202020204" pitchFamily="34" charset="0"/>
              <a:buNone/>
            </a:pPr>
            <a:endParaRPr lang="en-AU" sz="2000" dirty="0">
              <a:solidFill>
                <a:srgbClr val="000000"/>
              </a:solidFill>
              <a:latin typeface="+mn-lt"/>
            </a:endParaRPr>
          </a:p>
          <a:p>
            <a:pPr marL="0" indent="0">
              <a:lnSpc>
                <a:spcPct val="100000"/>
              </a:lnSpc>
              <a:spcAft>
                <a:spcPts val="800"/>
              </a:spcAft>
              <a:buFont typeface="Arial" panose="020B0604020202020204" pitchFamily="34" charset="0"/>
              <a:buNone/>
            </a:pPr>
            <a:endParaRPr lang="en-AU" sz="2800" dirty="0">
              <a:latin typeface="+mn-lt"/>
            </a:endParaRPr>
          </a:p>
        </p:txBody>
      </p:sp>
    </p:spTree>
    <p:extLst>
      <p:ext uri="{BB962C8B-B14F-4D97-AF65-F5344CB8AC3E}">
        <p14:creationId xmlns:p14="http://schemas.microsoft.com/office/powerpoint/2010/main" val="18608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CA809-04BB-5393-D551-13E59CC5BA85}"/>
              </a:ext>
            </a:extLst>
          </p:cNvPr>
          <p:cNvSpPr>
            <a:spLocks noGrp="1"/>
          </p:cNvSpPr>
          <p:nvPr>
            <p:ph type="title"/>
          </p:nvPr>
        </p:nvSpPr>
        <p:spPr>
          <a:xfrm>
            <a:off x="540000" y="540000"/>
            <a:ext cx="7886700" cy="535531"/>
          </a:xfrm>
        </p:spPr>
        <p:txBody>
          <a:bodyPr/>
          <a:lstStyle/>
          <a:p>
            <a:r>
              <a:rPr lang="en-AU" dirty="0"/>
              <a:t>The healthcare environment </a:t>
            </a:r>
          </a:p>
        </p:txBody>
      </p:sp>
      <p:sp>
        <p:nvSpPr>
          <p:cNvPr id="4" name="Content Placeholder 3">
            <a:extLst>
              <a:ext uri="{FF2B5EF4-FFF2-40B4-BE49-F238E27FC236}">
                <a16:creationId xmlns:a16="http://schemas.microsoft.com/office/drawing/2014/main" id="{8ECE798F-8F26-1175-A894-20267CBC4A07}"/>
              </a:ext>
            </a:extLst>
          </p:cNvPr>
          <p:cNvSpPr>
            <a:spLocks noGrp="1"/>
          </p:cNvSpPr>
          <p:nvPr>
            <p:ph idx="14"/>
          </p:nvPr>
        </p:nvSpPr>
        <p:spPr>
          <a:xfrm>
            <a:off x="4353550" y="1131590"/>
            <a:ext cx="4538930" cy="3303076"/>
          </a:xfrm>
          <a:prstGeom prst="rect">
            <a:avLst/>
          </a:prstGeom>
        </p:spPr>
        <p:txBody>
          <a:bodyPr>
            <a:noAutofit/>
          </a:bodyPr>
          <a:lstStyle/>
          <a:p>
            <a:pPr marL="0" indent="0">
              <a:lnSpc>
                <a:spcPct val="100000"/>
              </a:lnSpc>
              <a:spcAft>
                <a:spcPts val="600"/>
              </a:spcAft>
              <a:buNone/>
            </a:pPr>
            <a:r>
              <a:rPr lang="en-US" sz="2000" dirty="0"/>
              <a:t>Within the healthcare environment, there are two zones where hand hygiene is critical:</a:t>
            </a:r>
          </a:p>
          <a:p>
            <a:pPr>
              <a:lnSpc>
                <a:spcPct val="100000"/>
              </a:lnSpc>
              <a:spcBef>
                <a:spcPts val="600"/>
              </a:spcBef>
              <a:spcAft>
                <a:spcPts val="600"/>
              </a:spcAft>
            </a:pPr>
            <a:r>
              <a:rPr lang="en-US" sz="2000" dirty="0"/>
              <a:t>The patient zone</a:t>
            </a:r>
          </a:p>
          <a:p>
            <a:pPr>
              <a:lnSpc>
                <a:spcPct val="100000"/>
              </a:lnSpc>
              <a:spcBef>
                <a:spcPts val="600"/>
              </a:spcBef>
              <a:spcAft>
                <a:spcPts val="600"/>
              </a:spcAft>
            </a:pPr>
            <a:r>
              <a:rPr lang="en-US" sz="2000" dirty="0"/>
              <a:t>The healthcare zone.</a:t>
            </a:r>
            <a:endParaRPr lang="en-AU" sz="2000" dirty="0"/>
          </a:p>
        </p:txBody>
      </p:sp>
      <p:pic>
        <p:nvPicPr>
          <p:cNvPr id="10" name="Picture 9">
            <a:extLst>
              <a:ext uri="{FF2B5EF4-FFF2-40B4-BE49-F238E27FC236}">
                <a16:creationId xmlns:a16="http://schemas.microsoft.com/office/drawing/2014/main" id="{6EF2B514-A314-D46E-BE67-3E2320BB85B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7126" y="1325202"/>
            <a:ext cx="3600000" cy="3251612"/>
          </a:xfrm>
          <a:prstGeom prst="rect">
            <a:avLst/>
          </a:prstGeom>
        </p:spPr>
      </p:pic>
      <p:sp>
        <p:nvSpPr>
          <p:cNvPr id="11" name="Rectangle 10">
            <a:extLst>
              <a:ext uri="{FF2B5EF4-FFF2-40B4-BE49-F238E27FC236}">
                <a16:creationId xmlns:a16="http://schemas.microsoft.com/office/drawing/2014/main" id="{40D45852-7881-C8E2-7AB4-38DA8BE9CC6D}"/>
              </a:ext>
            </a:extLst>
          </p:cNvPr>
          <p:cNvSpPr/>
          <p:nvPr/>
        </p:nvSpPr>
        <p:spPr>
          <a:xfrm rot="930117">
            <a:off x="974729" y="3570305"/>
            <a:ext cx="1826316" cy="276999"/>
          </a:xfrm>
          <a:prstGeom prst="rect">
            <a:avLst/>
          </a:prstGeom>
          <a:noFill/>
        </p:spPr>
        <p:txBody>
          <a:bodyPr wrap="square" lIns="91440" tIns="45720" rIns="91440" bIns="45720">
            <a:spAutoFit/>
            <a:scene3d>
              <a:camera prst="isometricOffAxis2Top">
                <a:rot lat="0" lon="21594000" rev="20700000"/>
              </a:camera>
              <a:lightRig rig="threePt" dir="t"/>
            </a:scene3d>
            <a:sp3d z="19050"/>
          </a:bodyPr>
          <a:lstStyle/>
          <a:p>
            <a:pPr algn="ctr"/>
            <a:r>
              <a:rPr lang="en-US" sz="1200" b="0" cap="none" spc="0" dirty="0">
                <a:ln w="0"/>
                <a:solidFill>
                  <a:schemeClr val="bg1"/>
                </a:solidFill>
                <a:effectLst>
                  <a:outerShdw blurRad="38100" dist="25400" dir="5400000" algn="ctr" rotWithShape="0">
                    <a:srgbClr val="6E747A">
                      <a:alpha val="43000"/>
                    </a:srgbClr>
                  </a:outerShdw>
                </a:effectLst>
              </a:rPr>
              <a:t>HEALTHCARE ZONE</a:t>
            </a:r>
          </a:p>
        </p:txBody>
      </p:sp>
    </p:spTree>
    <p:extLst>
      <p:ext uri="{BB962C8B-B14F-4D97-AF65-F5344CB8AC3E}">
        <p14:creationId xmlns:p14="http://schemas.microsoft.com/office/powerpoint/2010/main" val="1059953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0F1EF0-DD81-45A7-8C28-D86D11F38F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1560" y="1157322"/>
            <a:ext cx="3600000" cy="3251612"/>
          </a:xfrm>
          <a:prstGeom prst="rect">
            <a:avLst/>
          </a:prstGeom>
        </p:spPr>
      </p:pic>
      <p:sp>
        <p:nvSpPr>
          <p:cNvPr id="2" name="Title 1">
            <a:extLst>
              <a:ext uri="{FF2B5EF4-FFF2-40B4-BE49-F238E27FC236}">
                <a16:creationId xmlns:a16="http://schemas.microsoft.com/office/drawing/2014/main" id="{B5CCA809-04BB-5393-D551-13E59CC5BA85}"/>
              </a:ext>
            </a:extLst>
          </p:cNvPr>
          <p:cNvSpPr>
            <a:spLocks noGrp="1"/>
          </p:cNvSpPr>
          <p:nvPr>
            <p:ph type="title"/>
          </p:nvPr>
        </p:nvSpPr>
        <p:spPr>
          <a:xfrm>
            <a:off x="540000" y="540000"/>
            <a:ext cx="7886700" cy="535531"/>
          </a:xfrm>
        </p:spPr>
        <p:txBody>
          <a:bodyPr/>
          <a:lstStyle/>
          <a:p>
            <a:r>
              <a:rPr lang="en-AU" dirty="0"/>
              <a:t>The patient zone</a:t>
            </a:r>
          </a:p>
        </p:txBody>
      </p:sp>
      <p:sp>
        <p:nvSpPr>
          <p:cNvPr id="4" name="Content Placeholder 3">
            <a:extLst>
              <a:ext uri="{FF2B5EF4-FFF2-40B4-BE49-F238E27FC236}">
                <a16:creationId xmlns:a16="http://schemas.microsoft.com/office/drawing/2014/main" id="{8ECE798F-8F26-1175-A894-20267CBC4A07}"/>
              </a:ext>
            </a:extLst>
          </p:cNvPr>
          <p:cNvSpPr>
            <a:spLocks noGrp="1"/>
          </p:cNvSpPr>
          <p:nvPr>
            <p:ph idx="14"/>
          </p:nvPr>
        </p:nvSpPr>
        <p:spPr>
          <a:xfrm>
            <a:off x="4353550" y="1131590"/>
            <a:ext cx="4538930" cy="3303076"/>
          </a:xfrm>
          <a:prstGeom prst="rect">
            <a:avLst/>
          </a:prstGeom>
        </p:spPr>
        <p:txBody>
          <a:bodyPr>
            <a:noAutofit/>
          </a:bodyPr>
          <a:lstStyle/>
          <a:p>
            <a:pPr marL="0" indent="0">
              <a:lnSpc>
                <a:spcPct val="100000"/>
              </a:lnSpc>
              <a:spcAft>
                <a:spcPts val="600"/>
              </a:spcAft>
              <a:buNone/>
            </a:pPr>
            <a:r>
              <a:rPr lang="en-US" sz="2000" dirty="0"/>
              <a:t>The patient zone is a space dedicated to an individual patient for the duration of the patient’s stay, including:</a:t>
            </a:r>
          </a:p>
          <a:p>
            <a:pPr>
              <a:lnSpc>
                <a:spcPct val="100000"/>
              </a:lnSpc>
              <a:spcBef>
                <a:spcPts val="600"/>
              </a:spcBef>
              <a:spcAft>
                <a:spcPts val="600"/>
              </a:spcAft>
            </a:pPr>
            <a:r>
              <a:rPr lang="en-AU" sz="2000" dirty="0"/>
              <a:t>The patient</a:t>
            </a:r>
          </a:p>
          <a:p>
            <a:pPr>
              <a:lnSpc>
                <a:spcPct val="100000"/>
              </a:lnSpc>
              <a:spcBef>
                <a:spcPts val="600"/>
              </a:spcBef>
              <a:spcAft>
                <a:spcPts val="600"/>
              </a:spcAft>
            </a:pPr>
            <a:r>
              <a:rPr lang="en-AU" sz="2000" dirty="0"/>
              <a:t>Any equipment attached to the patient</a:t>
            </a:r>
          </a:p>
          <a:p>
            <a:pPr>
              <a:lnSpc>
                <a:spcPct val="100000"/>
              </a:lnSpc>
              <a:spcBef>
                <a:spcPts val="600"/>
              </a:spcBef>
              <a:spcAft>
                <a:spcPts val="600"/>
              </a:spcAft>
            </a:pPr>
            <a:r>
              <a:rPr lang="en-AU" sz="2000" dirty="0"/>
              <a:t>The patient's immediate surroundings. </a:t>
            </a:r>
          </a:p>
        </p:txBody>
      </p:sp>
    </p:spTree>
    <p:extLst>
      <p:ext uri="{BB962C8B-B14F-4D97-AF65-F5344CB8AC3E}">
        <p14:creationId xmlns:p14="http://schemas.microsoft.com/office/powerpoint/2010/main" val="2994734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535531"/>
          </a:xfrm>
        </p:spPr>
        <p:txBody>
          <a:bodyPr/>
          <a:lstStyle/>
          <a:p>
            <a:r>
              <a:rPr lang="en-AU" dirty="0"/>
              <a:t>Hand hygiene in patient zone</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2739435" y="1353161"/>
            <a:ext cx="5544392" cy="1677382"/>
          </a:xfrm>
        </p:spPr>
        <p:txBody>
          <a:bodyPr/>
          <a:lstStyle/>
          <a:p>
            <a:pPr marL="0" indent="0">
              <a:lnSpc>
                <a:spcPct val="100000"/>
              </a:lnSpc>
              <a:spcAft>
                <a:spcPts val="800"/>
              </a:spcAft>
              <a:buNone/>
            </a:pPr>
            <a:r>
              <a:rPr lang="en-AU" sz="2000" i="0" dirty="0">
                <a:effectLst/>
                <a:latin typeface="+mn-lt"/>
              </a:rPr>
              <a:t>Hand hygiene should be performed </a:t>
            </a:r>
            <a:r>
              <a:rPr lang="en-AU" sz="2000" b="1" dirty="0">
                <a:solidFill>
                  <a:srgbClr val="00A8DC"/>
                </a:solidFill>
              </a:rPr>
              <a:t>BEFORE</a:t>
            </a:r>
            <a:r>
              <a:rPr lang="en-AU" sz="2000" i="0" dirty="0">
                <a:effectLst/>
                <a:latin typeface="+mn-lt"/>
              </a:rPr>
              <a:t> entering the patient zone to minimise the risk of spreading infectious agents/germs to patients</a:t>
            </a:r>
          </a:p>
          <a:p>
            <a:pPr marL="0" indent="0">
              <a:lnSpc>
                <a:spcPct val="100000"/>
              </a:lnSpc>
              <a:spcAft>
                <a:spcPts val="800"/>
              </a:spcAft>
              <a:buNone/>
            </a:pPr>
            <a:endParaRPr lang="en-AU" sz="2800" dirty="0">
              <a:latin typeface="+mn-lt"/>
            </a:endParaRPr>
          </a:p>
        </p:txBody>
      </p:sp>
      <p:sp>
        <p:nvSpPr>
          <p:cNvPr id="8" name="Content Placeholder 6">
            <a:extLst>
              <a:ext uri="{FF2B5EF4-FFF2-40B4-BE49-F238E27FC236}">
                <a16:creationId xmlns:a16="http://schemas.microsoft.com/office/drawing/2014/main" id="{A473F692-85B6-4D32-F066-7ADB349DACCB}"/>
              </a:ext>
            </a:extLst>
          </p:cNvPr>
          <p:cNvSpPr txBox="1">
            <a:spLocks/>
          </p:cNvSpPr>
          <p:nvPr/>
        </p:nvSpPr>
        <p:spPr>
          <a:xfrm>
            <a:off x="593099" y="3291830"/>
            <a:ext cx="5543751" cy="2831544"/>
          </a:xfrm>
          <a:prstGeom prst="rect">
            <a:avLst/>
          </a:prstGeom>
        </p:spPr>
        <p:txBody>
          <a:bodyPr wrap="square" l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ppleSymbols" panose="02000000000000000000" pitchFamily="2" charset="-79"/>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Courier New" panose="02070309020205020404" pitchFamily="49" charset="0"/>
              <a:buNone/>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Regular"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None/>
            </a:pPr>
            <a:r>
              <a:rPr lang="en-AU" sz="2000" dirty="0">
                <a:solidFill>
                  <a:srgbClr val="000000"/>
                </a:solidFill>
              </a:rPr>
              <a:t>Hand hygiene should be performed </a:t>
            </a:r>
            <a:r>
              <a:rPr lang="en-AU" sz="2000" b="1" dirty="0">
                <a:solidFill>
                  <a:srgbClr val="00A8DC"/>
                </a:solidFill>
              </a:rPr>
              <a:t>AFTER</a:t>
            </a:r>
            <a:r>
              <a:rPr lang="en-AU" sz="2000" dirty="0">
                <a:solidFill>
                  <a:srgbClr val="000000"/>
                </a:solidFill>
              </a:rPr>
              <a:t> exiting </a:t>
            </a:r>
            <a:r>
              <a:rPr lang="en-AU" sz="2000" dirty="0"/>
              <a:t>the patient zone to minimise the risk of spreading infectious agents/germs from the patient to yourself, other people and the healthcare environment.</a:t>
            </a:r>
          </a:p>
          <a:p>
            <a:pPr marL="0" indent="0">
              <a:lnSpc>
                <a:spcPct val="100000"/>
              </a:lnSpc>
              <a:spcAft>
                <a:spcPts val="800"/>
              </a:spcAft>
              <a:buFont typeface="Arial" panose="020B0604020202020204" pitchFamily="34" charset="0"/>
              <a:buNone/>
            </a:pPr>
            <a:endParaRPr lang="en-AU" sz="2000" dirty="0">
              <a:solidFill>
                <a:srgbClr val="000000"/>
              </a:solidFill>
              <a:latin typeface="+mn-lt"/>
            </a:endParaRPr>
          </a:p>
          <a:p>
            <a:pPr marL="0" indent="0">
              <a:lnSpc>
                <a:spcPct val="100000"/>
              </a:lnSpc>
              <a:spcAft>
                <a:spcPts val="800"/>
              </a:spcAft>
              <a:buFont typeface="Arial" panose="020B0604020202020204" pitchFamily="34" charset="0"/>
              <a:buNone/>
            </a:pPr>
            <a:endParaRPr lang="en-AU" sz="2800" dirty="0">
              <a:latin typeface="+mn-lt"/>
            </a:endParaRPr>
          </a:p>
        </p:txBody>
      </p:sp>
      <p:pic>
        <p:nvPicPr>
          <p:cNvPr id="5" name="Picture 4">
            <a:extLst>
              <a:ext uri="{FF2B5EF4-FFF2-40B4-BE49-F238E27FC236}">
                <a16:creationId xmlns:a16="http://schemas.microsoft.com/office/drawing/2014/main" id="{00D523AD-6BC5-0CFD-356B-FB1312CCB8B1}"/>
              </a:ext>
            </a:extLst>
          </p:cNvPr>
          <p:cNvPicPr>
            <a:picLocks noChangeAspect="1"/>
          </p:cNvPicPr>
          <p:nvPr/>
        </p:nvPicPr>
        <p:blipFill rotWithShape="1">
          <a:blip r:embed="rId3"/>
          <a:srcRect r="4837" b="7438"/>
          <a:stretch/>
        </p:blipFill>
        <p:spPr>
          <a:xfrm>
            <a:off x="561625" y="1230785"/>
            <a:ext cx="1904400" cy="1794621"/>
          </a:xfrm>
          <a:prstGeom prst="rect">
            <a:avLst/>
          </a:prstGeom>
        </p:spPr>
      </p:pic>
      <p:pic>
        <p:nvPicPr>
          <p:cNvPr id="10" name="Picture 9">
            <a:extLst>
              <a:ext uri="{FF2B5EF4-FFF2-40B4-BE49-F238E27FC236}">
                <a16:creationId xmlns:a16="http://schemas.microsoft.com/office/drawing/2014/main" id="{99F3D238-56FC-FFEB-AE60-BBC0BD4CAD95}"/>
              </a:ext>
            </a:extLst>
          </p:cNvPr>
          <p:cNvPicPr>
            <a:picLocks noChangeAspect="1"/>
          </p:cNvPicPr>
          <p:nvPr/>
        </p:nvPicPr>
        <p:blipFill>
          <a:blip r:embed="rId4"/>
          <a:stretch>
            <a:fillRect/>
          </a:stretch>
        </p:blipFill>
        <p:spPr>
          <a:xfrm>
            <a:off x="6522300" y="3025406"/>
            <a:ext cx="1904400" cy="1800334"/>
          </a:xfrm>
          <a:prstGeom prst="rect">
            <a:avLst/>
          </a:prstGeom>
        </p:spPr>
      </p:pic>
    </p:spTree>
    <p:extLst>
      <p:ext uri="{BB962C8B-B14F-4D97-AF65-F5344CB8AC3E}">
        <p14:creationId xmlns:p14="http://schemas.microsoft.com/office/powerpoint/2010/main" val="315136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CA809-04BB-5393-D551-13E59CC5BA85}"/>
              </a:ext>
            </a:extLst>
          </p:cNvPr>
          <p:cNvSpPr>
            <a:spLocks noGrp="1"/>
          </p:cNvSpPr>
          <p:nvPr>
            <p:ph type="title"/>
          </p:nvPr>
        </p:nvSpPr>
        <p:spPr>
          <a:xfrm>
            <a:off x="540000" y="540000"/>
            <a:ext cx="7886700" cy="535531"/>
          </a:xfrm>
        </p:spPr>
        <p:txBody>
          <a:bodyPr/>
          <a:lstStyle/>
          <a:p>
            <a:r>
              <a:rPr lang="en-AU" dirty="0"/>
              <a:t>The healthcare zone</a:t>
            </a:r>
          </a:p>
        </p:txBody>
      </p:sp>
      <p:sp>
        <p:nvSpPr>
          <p:cNvPr id="4" name="Content Placeholder 3">
            <a:extLst>
              <a:ext uri="{FF2B5EF4-FFF2-40B4-BE49-F238E27FC236}">
                <a16:creationId xmlns:a16="http://schemas.microsoft.com/office/drawing/2014/main" id="{8ECE798F-8F26-1175-A894-20267CBC4A07}"/>
              </a:ext>
            </a:extLst>
          </p:cNvPr>
          <p:cNvSpPr>
            <a:spLocks noGrp="1"/>
          </p:cNvSpPr>
          <p:nvPr>
            <p:ph idx="14"/>
          </p:nvPr>
        </p:nvSpPr>
        <p:spPr>
          <a:xfrm>
            <a:off x="4281542" y="1131590"/>
            <a:ext cx="4322906" cy="3303076"/>
          </a:xfrm>
          <a:prstGeom prst="rect">
            <a:avLst/>
          </a:prstGeom>
        </p:spPr>
        <p:txBody>
          <a:bodyPr>
            <a:noAutofit/>
          </a:bodyPr>
          <a:lstStyle/>
          <a:p>
            <a:pPr marL="0" indent="0">
              <a:lnSpc>
                <a:spcPct val="100000"/>
              </a:lnSpc>
              <a:spcAft>
                <a:spcPts val="600"/>
              </a:spcAft>
              <a:buNone/>
              <a:tabLst>
                <a:tab pos="1524000" algn="l"/>
              </a:tabLst>
            </a:pPr>
            <a:r>
              <a:rPr lang="en-US" sz="2000" dirty="0"/>
              <a:t>The healthcare zone refers to all areas outside the patient zone, such as </a:t>
            </a:r>
            <a:r>
              <a:rPr lang="en-AU" sz="2000" dirty="0"/>
              <a:t>curtains, partitions, doors and any shared patient area.</a:t>
            </a:r>
          </a:p>
          <a:p>
            <a:pPr marL="0" indent="0">
              <a:lnSpc>
                <a:spcPct val="100000"/>
              </a:lnSpc>
              <a:spcAft>
                <a:spcPts val="600"/>
              </a:spcAft>
              <a:buNone/>
              <a:tabLst>
                <a:tab pos="1524000" algn="l"/>
              </a:tabLst>
            </a:pPr>
            <a:r>
              <a:rPr lang="en-AU" sz="2000" dirty="0"/>
              <a:t>The healthcare zone is shared by patients, healthcare workers and visitors and may be contaminated by infectious agents/germs from these individuals.</a:t>
            </a:r>
          </a:p>
          <a:p>
            <a:pPr marL="0" indent="0">
              <a:lnSpc>
                <a:spcPct val="100000"/>
              </a:lnSpc>
              <a:spcAft>
                <a:spcPts val="600"/>
              </a:spcAft>
              <a:buNone/>
              <a:tabLst>
                <a:tab pos="1524000" algn="l"/>
              </a:tabLst>
            </a:pPr>
            <a:endParaRPr lang="en-AU" sz="2000" dirty="0"/>
          </a:p>
        </p:txBody>
      </p:sp>
      <p:pic>
        <p:nvPicPr>
          <p:cNvPr id="3" name="Picture 2">
            <a:extLst>
              <a:ext uri="{FF2B5EF4-FFF2-40B4-BE49-F238E27FC236}">
                <a16:creationId xmlns:a16="http://schemas.microsoft.com/office/drawing/2014/main" id="{E3CAC9E0-2856-437B-BE67-C618F50841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7126" y="1239113"/>
            <a:ext cx="3543393" cy="3251612"/>
          </a:xfrm>
          <a:prstGeom prst="rect">
            <a:avLst/>
          </a:prstGeom>
        </p:spPr>
      </p:pic>
    </p:spTree>
    <p:extLst>
      <p:ext uri="{BB962C8B-B14F-4D97-AF65-F5344CB8AC3E}">
        <p14:creationId xmlns:p14="http://schemas.microsoft.com/office/powerpoint/2010/main" val="43552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535531"/>
          </a:xfrm>
        </p:spPr>
        <p:txBody>
          <a:bodyPr/>
          <a:lstStyle/>
          <a:p>
            <a:r>
              <a:rPr lang="en-AU" dirty="0"/>
              <a:t>Hand hygiene in healthcare zone</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2739435" y="1353161"/>
            <a:ext cx="5544392" cy="1985159"/>
          </a:xfrm>
        </p:spPr>
        <p:txBody>
          <a:bodyPr/>
          <a:lstStyle/>
          <a:p>
            <a:pPr marL="0" indent="0">
              <a:lnSpc>
                <a:spcPct val="100000"/>
              </a:lnSpc>
              <a:spcAft>
                <a:spcPts val="800"/>
              </a:spcAft>
              <a:buNone/>
            </a:pPr>
            <a:r>
              <a:rPr lang="en-AU" sz="2000" i="0" dirty="0">
                <a:effectLst/>
                <a:latin typeface="+mn-lt"/>
              </a:rPr>
              <a:t>Hand hygiene should be performed </a:t>
            </a:r>
            <a:r>
              <a:rPr lang="en-AU" sz="2000" b="1" dirty="0">
                <a:solidFill>
                  <a:srgbClr val="00A8DC"/>
                </a:solidFill>
              </a:rPr>
              <a:t>BEFORE</a:t>
            </a:r>
            <a:r>
              <a:rPr lang="en-AU" sz="2000" i="0" dirty="0">
                <a:effectLst/>
                <a:latin typeface="+mn-lt"/>
              </a:rPr>
              <a:t> entering the healthcare zone to minimise the risk of spreading infectious agents/germs to patients</a:t>
            </a:r>
          </a:p>
          <a:p>
            <a:pPr marL="0" indent="0">
              <a:lnSpc>
                <a:spcPct val="100000"/>
              </a:lnSpc>
              <a:spcAft>
                <a:spcPts val="800"/>
              </a:spcAft>
              <a:buNone/>
            </a:pPr>
            <a:endParaRPr lang="en-AU" sz="2800" dirty="0">
              <a:latin typeface="+mn-lt"/>
            </a:endParaRPr>
          </a:p>
        </p:txBody>
      </p:sp>
      <p:sp>
        <p:nvSpPr>
          <p:cNvPr id="8" name="Content Placeholder 6">
            <a:extLst>
              <a:ext uri="{FF2B5EF4-FFF2-40B4-BE49-F238E27FC236}">
                <a16:creationId xmlns:a16="http://schemas.microsoft.com/office/drawing/2014/main" id="{A473F692-85B6-4D32-F066-7ADB349DACCB}"/>
              </a:ext>
            </a:extLst>
          </p:cNvPr>
          <p:cNvSpPr txBox="1">
            <a:spLocks/>
          </p:cNvSpPr>
          <p:nvPr/>
        </p:nvSpPr>
        <p:spPr>
          <a:xfrm>
            <a:off x="593099" y="3291830"/>
            <a:ext cx="5543751" cy="2831544"/>
          </a:xfrm>
          <a:prstGeom prst="rect">
            <a:avLst/>
          </a:prstGeom>
        </p:spPr>
        <p:txBody>
          <a:bodyPr wrap="square" l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ppleSymbols" panose="02000000000000000000" pitchFamily="2" charset="-79"/>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Courier New" panose="02070309020205020404" pitchFamily="49" charset="0"/>
              <a:buNone/>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Regular"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Font typeface="Arial" panose="020B0604020202020204" pitchFamily="34" charset="0"/>
              <a:buNone/>
            </a:pPr>
            <a:r>
              <a:rPr lang="en-AU" sz="2000" dirty="0">
                <a:solidFill>
                  <a:srgbClr val="000000"/>
                </a:solidFill>
              </a:rPr>
              <a:t>Hand hygiene should be performed </a:t>
            </a:r>
            <a:r>
              <a:rPr lang="en-AU" sz="2000" b="1" dirty="0">
                <a:solidFill>
                  <a:srgbClr val="00A8DC"/>
                </a:solidFill>
              </a:rPr>
              <a:t>AFTER</a:t>
            </a:r>
            <a:r>
              <a:rPr lang="en-AU" sz="2000" dirty="0">
                <a:solidFill>
                  <a:srgbClr val="000000"/>
                </a:solidFill>
              </a:rPr>
              <a:t> exiting </a:t>
            </a:r>
            <a:r>
              <a:rPr lang="en-AU" sz="2000" dirty="0"/>
              <a:t>the healthcare zone to minimise the risk of spreading infectious agents/germs from the patient to yourself, other people and the healthcare environment.</a:t>
            </a:r>
          </a:p>
          <a:p>
            <a:pPr marL="0" indent="0">
              <a:lnSpc>
                <a:spcPct val="100000"/>
              </a:lnSpc>
              <a:spcAft>
                <a:spcPts val="800"/>
              </a:spcAft>
              <a:buFont typeface="Arial" panose="020B0604020202020204" pitchFamily="34" charset="0"/>
              <a:buNone/>
            </a:pPr>
            <a:endParaRPr lang="en-AU" sz="2000" dirty="0">
              <a:solidFill>
                <a:srgbClr val="000000"/>
              </a:solidFill>
              <a:latin typeface="+mn-lt"/>
            </a:endParaRPr>
          </a:p>
          <a:p>
            <a:pPr marL="0" indent="0">
              <a:lnSpc>
                <a:spcPct val="100000"/>
              </a:lnSpc>
              <a:spcAft>
                <a:spcPts val="800"/>
              </a:spcAft>
              <a:buFont typeface="Arial" panose="020B0604020202020204" pitchFamily="34" charset="0"/>
              <a:buNone/>
            </a:pPr>
            <a:endParaRPr lang="en-AU" sz="2800" dirty="0">
              <a:latin typeface="+mn-lt"/>
            </a:endParaRPr>
          </a:p>
        </p:txBody>
      </p:sp>
      <p:pic>
        <p:nvPicPr>
          <p:cNvPr id="4" name="Picture 3">
            <a:extLst>
              <a:ext uri="{FF2B5EF4-FFF2-40B4-BE49-F238E27FC236}">
                <a16:creationId xmlns:a16="http://schemas.microsoft.com/office/drawing/2014/main" id="{DD53C624-334C-89ED-9F62-63BE0529E132}"/>
              </a:ext>
            </a:extLst>
          </p:cNvPr>
          <p:cNvPicPr>
            <a:picLocks noChangeAspect="1"/>
          </p:cNvPicPr>
          <p:nvPr/>
        </p:nvPicPr>
        <p:blipFill>
          <a:blip r:embed="rId3"/>
          <a:stretch>
            <a:fillRect/>
          </a:stretch>
        </p:blipFill>
        <p:spPr>
          <a:xfrm>
            <a:off x="569512" y="1155193"/>
            <a:ext cx="1904400" cy="1790550"/>
          </a:xfrm>
          <a:prstGeom prst="rect">
            <a:avLst/>
          </a:prstGeom>
        </p:spPr>
      </p:pic>
      <p:pic>
        <p:nvPicPr>
          <p:cNvPr id="9" name="Picture 8">
            <a:extLst>
              <a:ext uri="{FF2B5EF4-FFF2-40B4-BE49-F238E27FC236}">
                <a16:creationId xmlns:a16="http://schemas.microsoft.com/office/drawing/2014/main" id="{3853911D-FEC3-38F1-7A1C-69F3DD58620E}"/>
              </a:ext>
            </a:extLst>
          </p:cNvPr>
          <p:cNvPicPr>
            <a:picLocks noChangeAspect="1"/>
          </p:cNvPicPr>
          <p:nvPr/>
        </p:nvPicPr>
        <p:blipFill>
          <a:blip r:embed="rId4"/>
          <a:stretch>
            <a:fillRect/>
          </a:stretch>
        </p:blipFill>
        <p:spPr>
          <a:xfrm>
            <a:off x="6435909" y="3030543"/>
            <a:ext cx="1904400" cy="1801180"/>
          </a:xfrm>
          <a:prstGeom prst="rect">
            <a:avLst/>
          </a:prstGeom>
        </p:spPr>
      </p:pic>
    </p:spTree>
    <p:extLst>
      <p:ext uri="{BB962C8B-B14F-4D97-AF65-F5344CB8AC3E}">
        <p14:creationId xmlns:p14="http://schemas.microsoft.com/office/powerpoint/2010/main" val="40752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803F-3A34-42D2-95E0-BBFCB0E3B3C0}"/>
              </a:ext>
            </a:extLst>
          </p:cNvPr>
          <p:cNvSpPr>
            <a:spLocks noGrp="1"/>
          </p:cNvSpPr>
          <p:nvPr>
            <p:ph type="title"/>
          </p:nvPr>
        </p:nvSpPr>
        <p:spPr>
          <a:xfrm>
            <a:off x="540000" y="540000"/>
            <a:ext cx="7886700" cy="590931"/>
          </a:xfrm>
          <a:prstGeom prst="rect">
            <a:avLst/>
          </a:prstGeom>
        </p:spPr>
        <p:txBody>
          <a:bodyPr/>
          <a:lstStyle/>
          <a:p>
            <a:r>
              <a:rPr lang="en-AU" sz="3600" dirty="0"/>
              <a:t>Acknowledgement of Country</a:t>
            </a:r>
          </a:p>
        </p:txBody>
      </p:sp>
      <p:sp>
        <p:nvSpPr>
          <p:cNvPr id="8" name="Text Placeholder 7">
            <a:extLst>
              <a:ext uri="{FF2B5EF4-FFF2-40B4-BE49-F238E27FC236}">
                <a16:creationId xmlns:a16="http://schemas.microsoft.com/office/drawing/2014/main" id="{78D7817C-C8F2-CB85-AC5B-798D13007583}"/>
              </a:ext>
            </a:extLst>
          </p:cNvPr>
          <p:cNvSpPr>
            <a:spLocks noGrp="1"/>
          </p:cNvSpPr>
          <p:nvPr>
            <p:ph type="body" idx="4294967295"/>
          </p:nvPr>
        </p:nvSpPr>
        <p:spPr>
          <a:xfrm>
            <a:off x="467545" y="1347614"/>
            <a:ext cx="3024336" cy="3255886"/>
          </a:xfrm>
          <a:prstGeom prst="rect">
            <a:avLst/>
          </a:prstGeom>
        </p:spPr>
        <p:txBody>
          <a:bodyPr/>
          <a:lstStyle/>
          <a:p>
            <a:pPr marL="0" indent="0">
              <a:buNone/>
            </a:pPr>
            <a:r>
              <a:rPr lang="en-AU" sz="1800" b="0" i="0" dirty="0">
                <a:effectLst/>
                <a:latin typeface="+mj-lt"/>
              </a:rPr>
              <a:t>I would like to acknowledge the Traditional Owners and Custodians of the lands on which we meet today and pay my respects to Elders past, present and emerging.</a:t>
            </a:r>
          </a:p>
          <a:p>
            <a:pPr marL="0" indent="0">
              <a:buNone/>
            </a:pPr>
            <a:r>
              <a:rPr lang="en-AU" sz="1800" b="0" i="0" dirty="0">
                <a:effectLst/>
                <a:latin typeface="+mj-lt"/>
              </a:rPr>
              <a:t>I would like to extend that acknowledgement and respect to any Aboriginal and Torres Strait Islander peoples here today.</a:t>
            </a:r>
            <a:endParaRPr lang="en-AU" sz="1800" dirty="0">
              <a:latin typeface="+mj-lt"/>
            </a:endParaRPr>
          </a:p>
          <a:p>
            <a:pPr marL="0" indent="0">
              <a:buNone/>
            </a:pPr>
            <a:endParaRPr lang="en-AU" dirty="0"/>
          </a:p>
        </p:txBody>
      </p:sp>
      <p:pic>
        <p:nvPicPr>
          <p:cNvPr id="6" name="Picture 5" descr="Background pattern&#10;&#10;Description automatically generated">
            <a:extLst>
              <a:ext uri="{FF2B5EF4-FFF2-40B4-BE49-F238E27FC236}">
                <a16:creationId xmlns:a16="http://schemas.microsoft.com/office/drawing/2014/main" id="{163A95B6-FE97-4E81-A429-5C80347478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1" y="1419622"/>
            <a:ext cx="5040930" cy="2835523"/>
          </a:xfrm>
          <a:prstGeom prst="rect">
            <a:avLst/>
          </a:prstGeom>
        </p:spPr>
      </p:pic>
      <p:sp>
        <p:nvSpPr>
          <p:cNvPr id="2" name="TextBox 1">
            <a:extLst>
              <a:ext uri="{FF2B5EF4-FFF2-40B4-BE49-F238E27FC236}">
                <a16:creationId xmlns:a16="http://schemas.microsoft.com/office/drawing/2014/main" id="{2AA3EFDE-FBE0-A67B-6B6B-9E468D373D39}"/>
              </a:ext>
            </a:extLst>
          </p:cNvPr>
          <p:cNvSpPr txBox="1"/>
          <p:nvPr/>
        </p:nvSpPr>
        <p:spPr>
          <a:xfrm>
            <a:off x="3491881" y="4266337"/>
            <a:ext cx="5040930" cy="877163"/>
          </a:xfrm>
          <a:prstGeom prst="rect">
            <a:avLst/>
          </a:prstGeom>
          <a:noFill/>
        </p:spPr>
        <p:txBody>
          <a:bodyPr wrap="square" rtlCol="0">
            <a:spAutoFit/>
          </a:bodyPr>
          <a:lstStyle/>
          <a:p>
            <a:r>
              <a:rPr kumimoji="0" lang="en-NZ"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The artwork was designed for the Commission ‘s Reconciliation Action Plan b</a:t>
            </a: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y Kylie Hill, a proud </a:t>
            </a:r>
            <a:r>
              <a:rPr kumimoji="0" lang="en-AU" sz="11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Kalkadoon</a:t>
            </a: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and </a:t>
            </a:r>
            <a:r>
              <a:rPr kumimoji="0" lang="en-AU" sz="11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Waanyi</a:t>
            </a: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woman from Mount Isa in far North Queensland. </a:t>
            </a:r>
            <a:endPar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AU" dirty="0"/>
          </a:p>
        </p:txBody>
      </p:sp>
    </p:spTree>
    <p:extLst>
      <p:ext uri="{BB962C8B-B14F-4D97-AF65-F5344CB8AC3E}">
        <p14:creationId xmlns:p14="http://schemas.microsoft.com/office/powerpoint/2010/main" val="3166005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CA809-04BB-5393-D551-13E59CC5BA85}"/>
              </a:ext>
            </a:extLst>
          </p:cNvPr>
          <p:cNvSpPr>
            <a:spLocks noGrp="1"/>
          </p:cNvSpPr>
          <p:nvPr>
            <p:ph type="title"/>
          </p:nvPr>
        </p:nvSpPr>
        <p:spPr>
          <a:xfrm>
            <a:off x="540000" y="540000"/>
            <a:ext cx="7886700" cy="535531"/>
          </a:xfrm>
        </p:spPr>
        <p:txBody>
          <a:bodyPr/>
          <a:lstStyle/>
          <a:p>
            <a:r>
              <a:rPr lang="en-AU" dirty="0"/>
              <a:t>Curtains, partitions and doors</a:t>
            </a:r>
          </a:p>
        </p:txBody>
      </p:sp>
      <p:sp>
        <p:nvSpPr>
          <p:cNvPr id="4" name="Content Placeholder 3">
            <a:extLst>
              <a:ext uri="{FF2B5EF4-FFF2-40B4-BE49-F238E27FC236}">
                <a16:creationId xmlns:a16="http://schemas.microsoft.com/office/drawing/2014/main" id="{8ECE798F-8F26-1175-A894-20267CBC4A07}"/>
              </a:ext>
            </a:extLst>
          </p:cNvPr>
          <p:cNvSpPr>
            <a:spLocks noGrp="1"/>
          </p:cNvSpPr>
          <p:nvPr>
            <p:ph idx="14"/>
          </p:nvPr>
        </p:nvSpPr>
        <p:spPr>
          <a:xfrm>
            <a:off x="537126" y="1131590"/>
            <a:ext cx="7707282" cy="3303076"/>
          </a:xfrm>
          <a:prstGeom prst="rect">
            <a:avLst/>
          </a:prstGeom>
        </p:spPr>
        <p:txBody>
          <a:bodyPr>
            <a:noAutofit/>
          </a:bodyPr>
          <a:lstStyle/>
          <a:p>
            <a:pPr marL="0" indent="0" algn="l" fontAlgn="base" latinLnBrk="0">
              <a:spcAft>
                <a:spcPts val="1200"/>
              </a:spcAft>
              <a:buNone/>
            </a:pPr>
            <a:r>
              <a:rPr lang="en-AU" sz="2000" b="0" i="0" dirty="0">
                <a:solidFill>
                  <a:srgbClr val="000000"/>
                </a:solidFill>
                <a:effectLst/>
                <a:latin typeface="+mn-lt"/>
              </a:rPr>
              <a:t>Curtains, partitions and doors are the boundary between the patient zone and healthcare zone. </a:t>
            </a:r>
          </a:p>
          <a:p>
            <a:pPr marL="0" indent="0" algn="l" fontAlgn="base" latinLnBrk="0">
              <a:spcAft>
                <a:spcPts val="1200"/>
              </a:spcAft>
              <a:buNone/>
            </a:pPr>
            <a:r>
              <a:rPr lang="en-AU" sz="2000" b="0" i="0" dirty="0">
                <a:solidFill>
                  <a:srgbClr val="000000"/>
                </a:solidFill>
                <a:effectLst/>
                <a:latin typeface="+mn-lt"/>
              </a:rPr>
              <a:t>They are not always cleaned between patients and so are potentially contaminated with infectious agents/germs. </a:t>
            </a:r>
          </a:p>
          <a:p>
            <a:pPr marL="0" indent="0" algn="l" fontAlgn="base" latinLnBrk="0">
              <a:buNone/>
            </a:pPr>
            <a:r>
              <a:rPr lang="en-AU" sz="2000" b="0" i="0" dirty="0">
                <a:effectLst/>
                <a:latin typeface="+mn-lt"/>
              </a:rPr>
              <a:t>Hand hygiene should be performed:</a:t>
            </a:r>
          </a:p>
          <a:p>
            <a:pPr algn="l" fontAlgn="base" latinLnBrk="0">
              <a:spcBef>
                <a:spcPts val="600"/>
              </a:spcBef>
              <a:spcAft>
                <a:spcPts val="600"/>
              </a:spcAft>
              <a:buFont typeface="Arial" panose="020B0604020202020204" pitchFamily="34" charset="0"/>
              <a:buChar char="•"/>
            </a:pPr>
            <a:r>
              <a:rPr lang="en-AU" sz="2000" b="1" dirty="0">
                <a:solidFill>
                  <a:srgbClr val="00A8DC"/>
                </a:solidFill>
              </a:rPr>
              <a:t>AFTER</a:t>
            </a:r>
            <a:r>
              <a:rPr lang="en-AU" sz="2000" b="1" i="0" dirty="0">
                <a:solidFill>
                  <a:srgbClr val="000000"/>
                </a:solidFill>
                <a:effectLst/>
                <a:latin typeface="+mn-lt"/>
              </a:rPr>
              <a:t> </a:t>
            </a:r>
            <a:r>
              <a:rPr lang="en-AU" sz="2000" b="0" i="0" dirty="0">
                <a:solidFill>
                  <a:srgbClr val="000000"/>
                </a:solidFill>
                <a:effectLst/>
                <a:latin typeface="+mn-lt"/>
              </a:rPr>
              <a:t>touching the curtains, partitions or doors and</a:t>
            </a:r>
            <a:r>
              <a:rPr lang="en-AU" sz="2000" b="1" dirty="0">
                <a:solidFill>
                  <a:srgbClr val="00A8DC"/>
                </a:solidFill>
              </a:rPr>
              <a:t> BEFORE </a:t>
            </a:r>
            <a:r>
              <a:rPr lang="en-AU" sz="2000" dirty="0"/>
              <a:t>touching the patient</a:t>
            </a:r>
            <a:endParaRPr lang="en-AU" sz="2000" b="0" i="0" dirty="0">
              <a:solidFill>
                <a:srgbClr val="000000"/>
              </a:solidFill>
              <a:effectLst/>
              <a:latin typeface="+mn-lt"/>
            </a:endParaRPr>
          </a:p>
          <a:p>
            <a:pPr algn="l" fontAlgn="base">
              <a:spcBef>
                <a:spcPts val="600"/>
              </a:spcBef>
              <a:spcAft>
                <a:spcPts val="600"/>
              </a:spcAft>
              <a:buFont typeface="Arial" panose="020B0604020202020204" pitchFamily="34" charset="0"/>
              <a:buChar char="•"/>
            </a:pPr>
            <a:r>
              <a:rPr lang="en-AU" sz="2000" b="1" dirty="0">
                <a:solidFill>
                  <a:srgbClr val="00A8DC"/>
                </a:solidFill>
              </a:rPr>
              <a:t>AFTER </a:t>
            </a:r>
            <a:r>
              <a:rPr lang="en-AU" sz="2000" b="0" i="0" dirty="0">
                <a:solidFill>
                  <a:srgbClr val="000000"/>
                </a:solidFill>
                <a:effectLst/>
                <a:latin typeface="+mn-lt"/>
              </a:rPr>
              <a:t>touching the patient or their surroundings and</a:t>
            </a:r>
            <a:r>
              <a:rPr lang="en-AU" sz="2000" b="1" i="0" dirty="0">
                <a:solidFill>
                  <a:srgbClr val="000000"/>
                </a:solidFill>
                <a:effectLst/>
                <a:latin typeface="+mn-lt"/>
              </a:rPr>
              <a:t> </a:t>
            </a:r>
            <a:r>
              <a:rPr lang="en-AU" sz="2000" b="1" dirty="0">
                <a:solidFill>
                  <a:srgbClr val="00A8DC"/>
                </a:solidFill>
              </a:rPr>
              <a:t>BEFORE </a:t>
            </a:r>
            <a:r>
              <a:rPr lang="en-AU" sz="2000" b="0" i="0" dirty="0">
                <a:solidFill>
                  <a:srgbClr val="000000"/>
                </a:solidFill>
                <a:effectLst/>
                <a:latin typeface="+mn-lt"/>
              </a:rPr>
              <a:t>touching the curtains, partitions or doors.</a:t>
            </a:r>
            <a:endParaRPr lang="en-AU" sz="2000" dirty="0"/>
          </a:p>
        </p:txBody>
      </p:sp>
    </p:spTree>
    <p:extLst>
      <p:ext uri="{BB962C8B-B14F-4D97-AF65-F5344CB8AC3E}">
        <p14:creationId xmlns:p14="http://schemas.microsoft.com/office/powerpoint/2010/main" val="1723199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93F7CD-6580-C430-A06C-C3F188A64755}"/>
              </a:ext>
            </a:extLst>
          </p:cNvPr>
          <p:cNvPicPr>
            <a:picLocks/>
          </p:cNvPicPr>
          <p:nvPr/>
        </p:nvPicPr>
        <p:blipFill rotWithShape="1">
          <a:blip r:embed="rId3"/>
          <a:srcRect t="-8448"/>
          <a:stretch/>
        </p:blipFill>
        <p:spPr>
          <a:xfrm>
            <a:off x="4984244" y="1075500"/>
            <a:ext cx="3836228" cy="3492863"/>
          </a:xfrm>
          <a:prstGeom prst="rect">
            <a:avLst/>
          </a:prstGeom>
          <a:solidFill>
            <a:schemeClr val="bg1"/>
          </a:solidFill>
        </p:spPr>
      </p:pic>
      <p:sp>
        <p:nvSpPr>
          <p:cNvPr id="2" name="Title 1">
            <a:extLst>
              <a:ext uri="{FF2B5EF4-FFF2-40B4-BE49-F238E27FC236}">
                <a16:creationId xmlns:a16="http://schemas.microsoft.com/office/drawing/2014/main" id="{EFBD2939-9A4A-DBF9-F0BD-F8EC13C21EA8}"/>
              </a:ext>
            </a:extLst>
          </p:cNvPr>
          <p:cNvSpPr>
            <a:spLocks noGrp="1"/>
          </p:cNvSpPr>
          <p:nvPr>
            <p:ph type="title"/>
          </p:nvPr>
        </p:nvSpPr>
        <p:spPr>
          <a:xfrm>
            <a:off x="540000" y="540000"/>
            <a:ext cx="7886700" cy="535531"/>
          </a:xfrm>
        </p:spPr>
        <p:txBody>
          <a:bodyPr/>
          <a:lstStyle/>
          <a:p>
            <a:r>
              <a:rPr lang="en-AU" dirty="0"/>
              <a:t>The 5 Moments for Hand Hygiene</a:t>
            </a:r>
          </a:p>
        </p:txBody>
      </p:sp>
      <p:sp>
        <p:nvSpPr>
          <p:cNvPr id="4" name="Content Placeholder 3">
            <a:extLst>
              <a:ext uri="{FF2B5EF4-FFF2-40B4-BE49-F238E27FC236}">
                <a16:creationId xmlns:a16="http://schemas.microsoft.com/office/drawing/2014/main" id="{8ECE798F-8F26-1175-A894-20267CBC4A07}"/>
              </a:ext>
            </a:extLst>
          </p:cNvPr>
          <p:cNvSpPr>
            <a:spLocks noGrp="1"/>
          </p:cNvSpPr>
          <p:nvPr>
            <p:ph idx="14"/>
          </p:nvPr>
        </p:nvSpPr>
        <p:spPr>
          <a:xfrm>
            <a:off x="537126" y="1131590"/>
            <a:ext cx="4466922" cy="4113947"/>
          </a:xfrm>
          <a:prstGeom prst="rect">
            <a:avLst/>
          </a:prstGeom>
        </p:spPr>
        <p:txBody>
          <a:bodyPr/>
          <a:lstStyle/>
          <a:p>
            <a:pPr marL="0" indent="0">
              <a:lnSpc>
                <a:spcPct val="100000"/>
              </a:lnSpc>
              <a:spcBef>
                <a:spcPts val="1200"/>
              </a:spcBef>
              <a:spcAft>
                <a:spcPts val="600"/>
              </a:spcAft>
              <a:buSzPct val="100000"/>
              <a:buNone/>
            </a:pPr>
            <a:r>
              <a:rPr lang="en-US" sz="2000" dirty="0">
                <a:solidFill>
                  <a:schemeClr val="tx1">
                    <a:lumMod val="85000"/>
                    <a:lumOff val="15000"/>
                  </a:schemeClr>
                </a:solidFill>
              </a:rPr>
              <a:t>There are five critical times during patient care when hand hygiene can prevent the spread of infectious agents/germs and the onset of severe illness.</a:t>
            </a:r>
          </a:p>
          <a:p>
            <a:pPr marL="0" indent="0">
              <a:lnSpc>
                <a:spcPct val="100000"/>
              </a:lnSpc>
              <a:spcBef>
                <a:spcPts val="1200"/>
              </a:spcBef>
              <a:spcAft>
                <a:spcPts val="600"/>
              </a:spcAft>
              <a:buSzPct val="100000"/>
              <a:buNone/>
            </a:pPr>
            <a:r>
              <a:rPr lang="en-US" sz="2000" dirty="0">
                <a:solidFill>
                  <a:schemeClr val="tx1">
                    <a:lumMod val="85000"/>
                    <a:lumOff val="15000"/>
                  </a:schemeClr>
                </a:solidFill>
              </a:rPr>
              <a:t>These are known as the “</a:t>
            </a:r>
            <a:r>
              <a:rPr lang="en-US" sz="2000" dirty="0">
                <a:solidFill>
                  <a:schemeClr val="tx1">
                    <a:lumMod val="85000"/>
                    <a:lumOff val="15000"/>
                  </a:schemeClr>
                </a:solidFill>
                <a:hlinkClick r:id="rId4"/>
              </a:rPr>
              <a:t>5 Moments for Hand Hygiene</a:t>
            </a:r>
            <a:r>
              <a:rPr lang="en-US" sz="2000" dirty="0">
                <a:solidFill>
                  <a:schemeClr val="tx1">
                    <a:lumMod val="85000"/>
                    <a:lumOff val="15000"/>
                  </a:schemeClr>
                </a:solidFill>
              </a:rPr>
              <a:t>”</a:t>
            </a:r>
          </a:p>
          <a:p>
            <a:pPr marL="0" indent="0">
              <a:lnSpc>
                <a:spcPct val="100000"/>
              </a:lnSpc>
              <a:spcBef>
                <a:spcPts val="1200"/>
              </a:spcBef>
              <a:spcAft>
                <a:spcPts val="600"/>
              </a:spcAft>
              <a:buSzPct val="100000"/>
              <a:buNone/>
            </a:pPr>
            <a:r>
              <a:rPr lang="en-US" sz="2000" dirty="0">
                <a:solidFill>
                  <a:schemeClr val="tx1">
                    <a:lumMod val="85000"/>
                    <a:lumOff val="15000"/>
                  </a:schemeClr>
                </a:solidFill>
              </a:rPr>
              <a:t>It’s a theoretical model based on the World Health Organization’s ‘</a:t>
            </a:r>
            <a:r>
              <a:rPr lang="en-US" sz="2000" dirty="0">
                <a:solidFill>
                  <a:schemeClr val="tx1">
                    <a:lumMod val="85000"/>
                    <a:lumOff val="15000"/>
                  </a:schemeClr>
                </a:solidFill>
                <a:hlinkClick r:id="rId5"/>
              </a:rPr>
              <a:t>Your 5 Moments for Hand Hygiene</a:t>
            </a:r>
            <a:r>
              <a:rPr lang="en-US" sz="2000" dirty="0">
                <a:solidFill>
                  <a:schemeClr val="tx1">
                    <a:lumMod val="85000"/>
                    <a:lumOff val="15000"/>
                  </a:schemeClr>
                </a:solidFill>
              </a:rPr>
              <a:t>’ approach.</a:t>
            </a:r>
          </a:p>
          <a:p>
            <a:pPr marL="0" indent="0">
              <a:lnSpc>
                <a:spcPct val="100000"/>
              </a:lnSpc>
              <a:spcAft>
                <a:spcPts val="600"/>
              </a:spcAft>
              <a:buNone/>
            </a:pPr>
            <a:endParaRPr lang="en-AU" sz="1800" dirty="0"/>
          </a:p>
        </p:txBody>
      </p:sp>
      <p:pic>
        <p:nvPicPr>
          <p:cNvPr id="5" name="Picture 4">
            <a:extLst>
              <a:ext uri="{FF2B5EF4-FFF2-40B4-BE49-F238E27FC236}">
                <a16:creationId xmlns:a16="http://schemas.microsoft.com/office/drawing/2014/main" id="{A16CE5B9-15F7-3A55-FCEB-FAAEDA1EED1E}"/>
              </a:ext>
            </a:extLst>
          </p:cNvPr>
          <p:cNvPicPr>
            <a:picLocks noChangeAspect="1"/>
          </p:cNvPicPr>
          <p:nvPr/>
        </p:nvPicPr>
        <p:blipFill>
          <a:blip r:embed="rId6"/>
          <a:stretch>
            <a:fillRect/>
          </a:stretch>
        </p:blipFill>
        <p:spPr>
          <a:xfrm>
            <a:off x="4932472" y="1146297"/>
            <a:ext cx="3888000" cy="3402000"/>
          </a:xfrm>
          <a:prstGeom prst="rect">
            <a:avLst/>
          </a:prstGeom>
        </p:spPr>
      </p:pic>
      <p:pic>
        <p:nvPicPr>
          <p:cNvPr id="10" name="Picture 9">
            <a:extLst>
              <a:ext uri="{FF2B5EF4-FFF2-40B4-BE49-F238E27FC236}">
                <a16:creationId xmlns:a16="http://schemas.microsoft.com/office/drawing/2014/main" id="{7BCB0C9B-57BA-467F-8D9F-A320B440CFE3}"/>
              </a:ext>
            </a:extLst>
          </p:cNvPr>
          <p:cNvPicPr>
            <a:picLocks noChangeAspect="1"/>
          </p:cNvPicPr>
          <p:nvPr/>
        </p:nvPicPr>
        <p:blipFill>
          <a:blip r:embed="rId7"/>
          <a:stretch>
            <a:fillRect/>
          </a:stretch>
        </p:blipFill>
        <p:spPr>
          <a:xfrm>
            <a:off x="4998526" y="1179839"/>
            <a:ext cx="3749938" cy="3356308"/>
          </a:xfrm>
          <a:prstGeom prst="rect">
            <a:avLst/>
          </a:prstGeom>
        </p:spPr>
      </p:pic>
    </p:spTree>
    <p:extLst>
      <p:ext uri="{BB962C8B-B14F-4D97-AF65-F5344CB8AC3E}">
        <p14:creationId xmlns:p14="http://schemas.microsoft.com/office/powerpoint/2010/main" val="27139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499"/>
                                          </p:stCondLst>
                                        </p:cTn>
                                        <p:tgtEl>
                                          <p:spTgt spid="3"/>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500"/>
                                  </p:stCondLst>
                                  <p:childTnLst>
                                    <p:set>
                                      <p:cBhvr>
                                        <p:cTn id="9" dur="1" fill="hold">
                                          <p:stCondLst>
                                            <p:cond delay="1499"/>
                                          </p:stCondLst>
                                        </p:cTn>
                                        <p:tgtEl>
                                          <p:spTgt spid="5"/>
                                        </p:tgtEl>
                                        <p:attrNameLst>
                                          <p:attrName>style.visibility</p:attrName>
                                        </p:attrNameLst>
                                      </p:cBhvr>
                                      <p:to>
                                        <p:strVal val="visible"/>
                                      </p:to>
                                    </p:set>
                                  </p:childTnLst>
                                </p:cTn>
                              </p:par>
                            </p:childTnLst>
                          </p:cTn>
                        </p:par>
                        <p:par>
                          <p:cTn id="10" fill="hold">
                            <p:stCondLst>
                              <p:cond delay="4500"/>
                            </p:stCondLst>
                            <p:childTnLst>
                              <p:par>
                                <p:cTn id="11" presetID="1" presetClass="entr" presetSubtype="0" fill="hold" nodeType="afterEffect">
                                  <p:stCondLst>
                                    <p:cond delay="1500"/>
                                  </p:stCondLst>
                                  <p:childTnLst>
                                    <p:set>
                                      <p:cBhvr>
                                        <p:cTn id="12" dur="1" fill="hold">
                                          <p:stCondLst>
                                            <p:cond delay="1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EEC507-97F5-C0F9-2C6D-45D633E5ABC7}"/>
              </a:ext>
            </a:extLst>
          </p:cNvPr>
          <p:cNvSpPr>
            <a:spLocks noGrp="1"/>
          </p:cNvSpPr>
          <p:nvPr>
            <p:ph type="title"/>
          </p:nvPr>
        </p:nvSpPr>
        <p:spPr>
          <a:xfrm>
            <a:off x="539552" y="540000"/>
            <a:ext cx="8136877" cy="978729"/>
          </a:xfrm>
        </p:spPr>
        <p:txBody>
          <a:bodyPr/>
          <a:lstStyle/>
          <a:p>
            <a:r>
              <a:rPr lang="en-AU" sz="3200" dirty="0"/>
              <a:t>Before touching a patient (known as a Moment 1)</a:t>
            </a:r>
          </a:p>
        </p:txBody>
      </p:sp>
      <p:sp>
        <p:nvSpPr>
          <p:cNvPr id="4" name="Content Placeholder 3">
            <a:extLst>
              <a:ext uri="{FF2B5EF4-FFF2-40B4-BE49-F238E27FC236}">
                <a16:creationId xmlns:a16="http://schemas.microsoft.com/office/drawing/2014/main" id="{E4511D86-D1C7-CC8E-9D48-A42BFF2F3AEF}"/>
              </a:ext>
            </a:extLst>
          </p:cNvPr>
          <p:cNvSpPr>
            <a:spLocks noGrp="1"/>
          </p:cNvSpPr>
          <p:nvPr>
            <p:ph idx="14"/>
          </p:nvPr>
        </p:nvSpPr>
        <p:spPr>
          <a:xfrm>
            <a:off x="539552" y="1565280"/>
            <a:ext cx="4458317" cy="2518638"/>
          </a:xfrm>
        </p:spPr>
        <p:txBody>
          <a:bodyPr/>
          <a:lstStyle/>
          <a:p>
            <a:pPr marL="355600">
              <a:buNone/>
            </a:pPr>
            <a:r>
              <a:rPr lang="en-AU" sz="1800" b="1" kern="1200" dirty="0">
                <a:effectLst/>
                <a:latin typeface="+mn-lt"/>
                <a:ea typeface="Times New Roman" panose="02020603050405020304" pitchFamily="18" charset="0"/>
              </a:rPr>
              <a:t>When:</a:t>
            </a:r>
            <a:r>
              <a:rPr lang="en-AU" sz="1800" kern="1200" dirty="0">
                <a:effectLst/>
                <a:latin typeface="+mn-lt"/>
                <a:ea typeface="Times New Roman" panose="02020603050405020304" pitchFamily="18" charset="0"/>
              </a:rPr>
              <a:t> </a:t>
            </a:r>
            <a:endParaRPr lang="en-AU" sz="1800" dirty="0">
              <a:effectLst/>
              <a:latin typeface="+mn-lt"/>
              <a:ea typeface="Calibri" panose="020F0502020204030204" pitchFamily="34" charset="0"/>
            </a:endParaRPr>
          </a:p>
          <a:p>
            <a:pPr marL="355600"/>
            <a:r>
              <a:rPr lang="en-AU" sz="1800" dirty="0">
                <a:solidFill>
                  <a:schemeClr val="tx1">
                    <a:lumMod val="85000"/>
                    <a:lumOff val="15000"/>
                  </a:schemeClr>
                </a:solidFill>
                <a:latin typeface="+mn-lt"/>
              </a:rPr>
              <a:t>Perform hand hygiene before</a:t>
            </a:r>
            <a:r>
              <a:rPr lang="en-AU" sz="1800" kern="1200" dirty="0">
                <a:effectLst/>
                <a:latin typeface="+mn-lt"/>
                <a:ea typeface="Times New Roman" panose="02020603050405020304" pitchFamily="18" charset="0"/>
              </a:rPr>
              <a:t> touching a patient.</a:t>
            </a:r>
          </a:p>
          <a:p>
            <a:pPr marL="0" indent="0">
              <a:spcBef>
                <a:spcPts val="1800"/>
              </a:spcBef>
              <a:buNone/>
            </a:pPr>
            <a:r>
              <a:rPr lang="en-AU" sz="1800" b="1" kern="1200" dirty="0">
                <a:effectLst/>
                <a:latin typeface="+mn-lt"/>
                <a:ea typeface="Times New Roman" panose="02020603050405020304" pitchFamily="18" charset="0"/>
              </a:rPr>
              <a:t>Why:</a:t>
            </a:r>
            <a:endParaRPr lang="en-AU" sz="1800" dirty="0">
              <a:effectLst/>
              <a:latin typeface="+mn-lt"/>
              <a:ea typeface="Calibri" panose="020F0502020204030204" pitchFamily="34" charset="0"/>
            </a:endParaRPr>
          </a:p>
          <a:p>
            <a:pPr marL="355600">
              <a:spcAft>
                <a:spcPts val="800"/>
              </a:spcAft>
            </a:pPr>
            <a:r>
              <a:rPr lang="en-AU" sz="1800" dirty="0">
                <a:solidFill>
                  <a:schemeClr val="tx1">
                    <a:lumMod val="85000"/>
                    <a:lumOff val="15000"/>
                  </a:schemeClr>
                </a:solidFill>
                <a:latin typeface="+mn-lt"/>
              </a:rPr>
              <a:t>To protect the patient against acquiring infectious agents/germs from the hands of the healthcare worker.</a:t>
            </a:r>
          </a:p>
        </p:txBody>
      </p:sp>
      <p:pic>
        <p:nvPicPr>
          <p:cNvPr id="5" name="Picture 2" descr="A graphic to show the first moment for hand hygiene - a patient in a hospital bed and a blue arrow with text 'Before touching a patient' is pointing at the patient.">
            <a:extLst>
              <a:ext uri="{FF2B5EF4-FFF2-40B4-BE49-F238E27FC236}">
                <a16:creationId xmlns:a16="http://schemas.microsoft.com/office/drawing/2014/main" id="{E317FA3E-F5EA-4986-98A1-92DA24A4AD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2411" y="1427846"/>
            <a:ext cx="4071589" cy="27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150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82E2F-8437-06C1-CBB6-F564068B708B}"/>
              </a:ext>
            </a:extLst>
          </p:cNvPr>
          <p:cNvSpPr>
            <a:spLocks noGrp="1"/>
          </p:cNvSpPr>
          <p:nvPr>
            <p:ph type="title"/>
          </p:nvPr>
        </p:nvSpPr>
        <p:spPr>
          <a:xfrm>
            <a:off x="540000" y="540000"/>
            <a:ext cx="7886700" cy="978729"/>
          </a:xfrm>
        </p:spPr>
        <p:txBody>
          <a:bodyPr/>
          <a:lstStyle/>
          <a:p>
            <a:r>
              <a:rPr lang="en-AU" sz="3200" dirty="0"/>
              <a:t>Before a procedure (known as a Moment 2)</a:t>
            </a:r>
          </a:p>
        </p:txBody>
      </p:sp>
      <p:sp>
        <p:nvSpPr>
          <p:cNvPr id="4" name="Content Placeholder 3">
            <a:extLst>
              <a:ext uri="{FF2B5EF4-FFF2-40B4-BE49-F238E27FC236}">
                <a16:creationId xmlns:a16="http://schemas.microsoft.com/office/drawing/2014/main" id="{4C3087B7-96A4-990C-F000-08180E0BFCAD}"/>
              </a:ext>
            </a:extLst>
          </p:cNvPr>
          <p:cNvSpPr>
            <a:spLocks noGrp="1"/>
          </p:cNvSpPr>
          <p:nvPr>
            <p:ph idx="14"/>
          </p:nvPr>
        </p:nvSpPr>
        <p:spPr>
          <a:xfrm>
            <a:off x="540000" y="1533805"/>
            <a:ext cx="4464048" cy="3054169"/>
          </a:xfrm>
        </p:spPr>
        <p:txBody>
          <a:bodyPr/>
          <a:lstStyle/>
          <a:p>
            <a:pPr marL="214313">
              <a:buNone/>
              <a:tabLst>
                <a:tab pos="442913" algn="l"/>
              </a:tabLst>
            </a:pPr>
            <a:r>
              <a:rPr lang="en-AU" sz="1800" b="1" kern="1200" dirty="0">
                <a:effectLst/>
                <a:latin typeface="+mn-lt"/>
                <a:ea typeface="Times New Roman" panose="02020603050405020304" pitchFamily="18" charset="0"/>
              </a:rPr>
              <a:t>When:</a:t>
            </a:r>
            <a:r>
              <a:rPr lang="en-AU" sz="1800" kern="1200" dirty="0">
                <a:effectLst/>
                <a:latin typeface="+mn-lt"/>
                <a:ea typeface="Times New Roman" panose="02020603050405020304" pitchFamily="18" charset="0"/>
              </a:rPr>
              <a:t> </a:t>
            </a:r>
            <a:endParaRPr lang="en-AU" sz="1800" dirty="0">
              <a:effectLst/>
              <a:latin typeface="+mn-lt"/>
              <a:ea typeface="Calibri" panose="020F0502020204030204" pitchFamily="34" charset="0"/>
            </a:endParaRPr>
          </a:p>
          <a:p>
            <a:pPr marL="355600" indent="-355600">
              <a:spcAft>
                <a:spcPts val="800"/>
              </a:spcAft>
            </a:pPr>
            <a:r>
              <a:rPr lang="en-AU" sz="1800" dirty="0">
                <a:solidFill>
                  <a:schemeClr val="tx1">
                    <a:lumMod val="85000"/>
                    <a:lumOff val="15000"/>
                  </a:schemeClr>
                </a:solidFill>
                <a:latin typeface="+mn-lt"/>
              </a:rPr>
              <a:t>Perform hand hygiene i</a:t>
            </a:r>
            <a:r>
              <a:rPr lang="en-AU" sz="1800" kern="1200" dirty="0">
                <a:effectLst/>
                <a:latin typeface="+mn-lt"/>
                <a:ea typeface="Times New Roman" panose="02020603050405020304" pitchFamily="18" charset="0"/>
              </a:rPr>
              <a:t>mmediately before a procedure.</a:t>
            </a:r>
            <a:endParaRPr lang="en-AU" sz="1800" dirty="0">
              <a:effectLst/>
              <a:latin typeface="+mn-lt"/>
              <a:ea typeface="Calibri" panose="020F0502020204030204" pitchFamily="34" charset="0"/>
            </a:endParaRPr>
          </a:p>
          <a:p>
            <a:pPr>
              <a:buNone/>
            </a:pPr>
            <a:r>
              <a:rPr lang="en-AU" sz="1800" b="1" kern="1200" dirty="0">
                <a:effectLst/>
                <a:latin typeface="+mn-lt"/>
                <a:ea typeface="Times New Roman" panose="02020603050405020304" pitchFamily="18" charset="0"/>
              </a:rPr>
              <a:t>Why:</a:t>
            </a:r>
            <a:endParaRPr lang="en-AU" sz="1800" dirty="0">
              <a:effectLst/>
              <a:latin typeface="+mn-lt"/>
              <a:ea typeface="Calibri" panose="020F0502020204030204" pitchFamily="34" charset="0"/>
            </a:endParaRPr>
          </a:p>
          <a:p>
            <a:pPr marL="355600" indent="-355600">
              <a:spcAft>
                <a:spcPts val="800"/>
              </a:spcAft>
            </a:pPr>
            <a:r>
              <a:rPr lang="en-AU" sz="1800" kern="1200" dirty="0">
                <a:effectLst/>
                <a:latin typeface="+mn-lt"/>
                <a:ea typeface="DengXian Light" panose="02010600030101010101" pitchFamily="2" charset="-122"/>
              </a:rPr>
              <a:t>To protect the patient against infectious </a:t>
            </a:r>
            <a:r>
              <a:rPr lang="en-AU" sz="1800" dirty="0">
                <a:latin typeface="+mn-lt"/>
                <a:ea typeface="DengXian Light" panose="02010600030101010101" pitchFamily="2" charset="-122"/>
              </a:rPr>
              <a:t>agents/germs (including the patient’s own) entering </a:t>
            </a:r>
            <a:r>
              <a:rPr lang="en-AU" sz="1800" kern="1200" dirty="0">
                <a:effectLst/>
                <a:latin typeface="+mn-lt"/>
                <a:ea typeface="DengXian Light" panose="02010600030101010101" pitchFamily="2" charset="-122"/>
              </a:rPr>
              <a:t>the patient’s body during a procedure.</a:t>
            </a:r>
          </a:p>
          <a:p>
            <a:pPr indent="0">
              <a:spcAft>
                <a:spcPts val="800"/>
              </a:spcAft>
              <a:buNone/>
            </a:pPr>
            <a:endParaRPr lang="en-AU" sz="1800" dirty="0">
              <a:latin typeface="+mj-lt"/>
            </a:endParaRPr>
          </a:p>
        </p:txBody>
      </p:sp>
      <p:pic>
        <p:nvPicPr>
          <p:cNvPr id="5" name="Picture 2" descr="A graphic to show the second moment for hand hygiene - a patient in a hospital bed and a blue arrow with text 'Before a procedure' is pointing at the patient's IV equipment beside their bed.">
            <a:extLst>
              <a:ext uri="{FF2B5EF4-FFF2-40B4-BE49-F238E27FC236}">
                <a16:creationId xmlns:a16="http://schemas.microsoft.com/office/drawing/2014/main" id="{81F20C27-A23F-4378-833E-BB57F1B8F1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399530"/>
            <a:ext cx="3965695" cy="2832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010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82E2F-8437-06C1-CBB6-F564068B708B}"/>
              </a:ext>
            </a:extLst>
          </p:cNvPr>
          <p:cNvSpPr>
            <a:spLocks noGrp="1"/>
          </p:cNvSpPr>
          <p:nvPr>
            <p:ph type="title"/>
          </p:nvPr>
        </p:nvSpPr>
        <p:spPr>
          <a:xfrm>
            <a:off x="539552" y="540000"/>
            <a:ext cx="8136877" cy="978729"/>
          </a:xfrm>
        </p:spPr>
        <p:txBody>
          <a:bodyPr/>
          <a:lstStyle/>
          <a:p>
            <a:r>
              <a:rPr lang="en-AU" sz="3200" dirty="0"/>
              <a:t>After a procedure or body fluid exposure risk (known as a Moment 3)</a:t>
            </a:r>
          </a:p>
        </p:txBody>
      </p:sp>
      <p:sp>
        <p:nvSpPr>
          <p:cNvPr id="4" name="Content Placeholder 3">
            <a:extLst>
              <a:ext uri="{FF2B5EF4-FFF2-40B4-BE49-F238E27FC236}">
                <a16:creationId xmlns:a16="http://schemas.microsoft.com/office/drawing/2014/main" id="{687DEC4A-26B6-34EF-A69C-8FC0F54BF5DE}"/>
              </a:ext>
            </a:extLst>
          </p:cNvPr>
          <p:cNvSpPr>
            <a:spLocks noGrp="1"/>
          </p:cNvSpPr>
          <p:nvPr>
            <p:ph idx="14"/>
          </p:nvPr>
        </p:nvSpPr>
        <p:spPr>
          <a:xfrm>
            <a:off x="526873" y="1518729"/>
            <a:ext cx="4894010" cy="2262158"/>
          </a:xfrm>
        </p:spPr>
        <p:txBody>
          <a:bodyPr/>
          <a:lstStyle/>
          <a:p>
            <a:pPr>
              <a:spcBef>
                <a:spcPts val="600"/>
              </a:spcBef>
              <a:buNone/>
            </a:pPr>
            <a:r>
              <a:rPr lang="en-AU" sz="1800" b="1" dirty="0">
                <a:latin typeface="+mn-lt"/>
                <a:ea typeface="Times New Roman" panose="02020603050405020304" pitchFamily="18" charset="0"/>
              </a:rPr>
              <a:t>When:</a:t>
            </a:r>
            <a:endParaRPr lang="en-AU" sz="1800" dirty="0">
              <a:latin typeface="+mn-lt"/>
              <a:ea typeface="Calibri" panose="020F0502020204030204" pitchFamily="34" charset="0"/>
            </a:endParaRPr>
          </a:p>
          <a:p>
            <a:pPr marL="457200">
              <a:spcBef>
                <a:spcPts val="600"/>
              </a:spcBef>
            </a:pPr>
            <a:r>
              <a:rPr lang="en-AU" sz="1800" dirty="0">
                <a:solidFill>
                  <a:schemeClr val="tx1">
                    <a:lumMod val="85000"/>
                    <a:lumOff val="15000"/>
                  </a:schemeClr>
                </a:solidFill>
                <a:latin typeface="+mn-lt"/>
              </a:rPr>
              <a:t>Perform hand hygiene i</a:t>
            </a:r>
            <a:r>
              <a:rPr lang="en-AU" sz="1800" dirty="0">
                <a:latin typeface="+mn-lt"/>
                <a:ea typeface="Times New Roman" panose="02020603050405020304" pitchFamily="18" charset="0"/>
              </a:rPr>
              <a:t>mmediately after a procedure or body fluid exposure risk.</a:t>
            </a:r>
          </a:p>
          <a:p>
            <a:pPr>
              <a:spcBef>
                <a:spcPts val="600"/>
              </a:spcBef>
              <a:buNone/>
            </a:pPr>
            <a:r>
              <a:rPr lang="en-AU" sz="1800" b="1" dirty="0">
                <a:latin typeface="+mn-lt"/>
                <a:ea typeface="Times New Roman" panose="02020603050405020304" pitchFamily="18" charset="0"/>
              </a:rPr>
              <a:t>Why:</a:t>
            </a:r>
            <a:endParaRPr lang="en-AU" sz="1800" dirty="0">
              <a:latin typeface="+mn-lt"/>
              <a:ea typeface="Calibri" panose="020F0502020204030204" pitchFamily="34" charset="0"/>
            </a:endParaRPr>
          </a:p>
          <a:p>
            <a:pPr marL="457200">
              <a:spcBef>
                <a:spcPts val="600"/>
              </a:spcBef>
              <a:spcAft>
                <a:spcPts val="800"/>
              </a:spcAft>
            </a:pPr>
            <a:r>
              <a:rPr lang="en-AU" sz="1800" dirty="0">
                <a:latin typeface="+mn-lt"/>
                <a:ea typeface="Times New Roman" panose="02020603050405020304" pitchFamily="18" charset="0"/>
              </a:rPr>
              <a:t>To protect healthcare worker and surroundings from becoming contaminated with </a:t>
            </a:r>
            <a:r>
              <a:rPr lang="en-AU" sz="1800" kern="1200" dirty="0">
                <a:effectLst/>
                <a:latin typeface="+mn-lt"/>
                <a:ea typeface="Times New Roman" panose="02020603050405020304" pitchFamily="18" charset="0"/>
              </a:rPr>
              <a:t>infectious agents/germs.</a:t>
            </a:r>
          </a:p>
        </p:txBody>
      </p:sp>
      <p:pic>
        <p:nvPicPr>
          <p:cNvPr id="7" name="Picture 2" descr="A graphic to show the third moment for hand hygiene - a patient in a hospital bed and a blue arrow with text 'After a procedure or body fluid exposure risk' is pointing away from the patient bed area.">
            <a:extLst>
              <a:ext uri="{FF2B5EF4-FFF2-40B4-BE49-F238E27FC236}">
                <a16:creationId xmlns:a16="http://schemas.microsoft.com/office/drawing/2014/main" id="{6DC4BFAB-6F13-4FB2-8D95-7B5430AD4D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7329" y="1394944"/>
            <a:ext cx="3527159"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615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82E2F-8437-06C1-CBB6-F564068B708B}"/>
              </a:ext>
            </a:extLst>
          </p:cNvPr>
          <p:cNvSpPr>
            <a:spLocks noGrp="1"/>
          </p:cNvSpPr>
          <p:nvPr>
            <p:ph type="title"/>
          </p:nvPr>
        </p:nvSpPr>
        <p:spPr>
          <a:xfrm>
            <a:off x="539552" y="540000"/>
            <a:ext cx="8136877" cy="978729"/>
          </a:xfrm>
        </p:spPr>
        <p:txBody>
          <a:bodyPr/>
          <a:lstStyle/>
          <a:p>
            <a:r>
              <a:rPr lang="en-AU" sz="3200" dirty="0"/>
              <a:t>After touching a patient (known as a Moment 4)</a:t>
            </a:r>
          </a:p>
        </p:txBody>
      </p:sp>
      <p:pic>
        <p:nvPicPr>
          <p:cNvPr id="7" name="Picture 2" descr="A graphic to show the fourth moment for hand hygiene - a patient in a hospital bed and a blue arrow with text 'After touching a patient' is pointing away from the patient bed area.">
            <a:extLst>
              <a:ext uri="{FF2B5EF4-FFF2-40B4-BE49-F238E27FC236}">
                <a16:creationId xmlns:a16="http://schemas.microsoft.com/office/drawing/2014/main" id="{2C128698-D59A-4149-89D6-EF7AB69C2B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185750"/>
            <a:ext cx="4189648" cy="261013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902274-958D-F1F2-B134-6646ED86AADD}"/>
              </a:ext>
            </a:extLst>
          </p:cNvPr>
          <p:cNvSpPr>
            <a:spLocks noGrp="1"/>
          </p:cNvSpPr>
          <p:nvPr>
            <p:ph idx="14"/>
          </p:nvPr>
        </p:nvSpPr>
        <p:spPr>
          <a:xfrm>
            <a:off x="540834" y="1523856"/>
            <a:ext cx="4536504" cy="2693045"/>
          </a:xfrm>
        </p:spPr>
        <p:txBody>
          <a:bodyPr/>
          <a:lstStyle/>
          <a:p>
            <a:pPr>
              <a:buNone/>
            </a:pPr>
            <a:r>
              <a:rPr lang="en-AU" sz="1800" b="1" kern="1200" dirty="0">
                <a:effectLst/>
                <a:latin typeface="+mn-lt"/>
                <a:ea typeface="Times New Roman" panose="02020603050405020304" pitchFamily="18" charset="0"/>
              </a:rPr>
              <a:t>When:</a:t>
            </a:r>
            <a:r>
              <a:rPr lang="en-AU" sz="1800" kern="1200" dirty="0">
                <a:effectLst/>
                <a:latin typeface="+mn-lt"/>
                <a:ea typeface="Times New Roman" panose="02020603050405020304" pitchFamily="18" charset="0"/>
              </a:rPr>
              <a:t> </a:t>
            </a:r>
            <a:endParaRPr lang="en-AU" sz="1800" dirty="0">
              <a:effectLst/>
              <a:latin typeface="+mn-lt"/>
              <a:ea typeface="Calibri" panose="020F0502020204030204" pitchFamily="34" charset="0"/>
            </a:endParaRPr>
          </a:p>
          <a:p>
            <a:pPr marL="457200"/>
            <a:r>
              <a:rPr lang="en-AU" sz="1800" dirty="0">
                <a:solidFill>
                  <a:schemeClr val="tx1">
                    <a:lumMod val="85000"/>
                    <a:lumOff val="15000"/>
                  </a:schemeClr>
                </a:solidFill>
                <a:latin typeface="+mn-lt"/>
              </a:rPr>
              <a:t>Perform hand hygiene a</a:t>
            </a:r>
            <a:r>
              <a:rPr lang="en-AU" sz="1800" kern="1200" dirty="0">
                <a:effectLst/>
                <a:latin typeface="+mn-lt"/>
                <a:ea typeface="Times New Roman" panose="02020603050405020304" pitchFamily="18" charset="0"/>
              </a:rPr>
              <a:t>fter touching a patient.</a:t>
            </a:r>
            <a:endParaRPr lang="en-AU" sz="1800" dirty="0">
              <a:effectLst/>
              <a:latin typeface="+mn-lt"/>
              <a:ea typeface="Calibri" panose="020F0502020204030204" pitchFamily="34" charset="0"/>
            </a:endParaRPr>
          </a:p>
          <a:p>
            <a:pPr>
              <a:buNone/>
            </a:pPr>
            <a:r>
              <a:rPr lang="en-AU" sz="1800" b="1" kern="1200" dirty="0">
                <a:effectLst/>
                <a:latin typeface="+mn-lt"/>
                <a:ea typeface="Times New Roman" panose="02020603050405020304" pitchFamily="18" charset="0"/>
              </a:rPr>
              <a:t>Why:</a:t>
            </a:r>
            <a:endParaRPr lang="en-AU" sz="1800" dirty="0">
              <a:effectLst/>
              <a:latin typeface="+mn-lt"/>
              <a:ea typeface="Calibri" panose="020F0502020204030204" pitchFamily="34" charset="0"/>
            </a:endParaRPr>
          </a:p>
          <a:p>
            <a:pPr marL="457200">
              <a:spcAft>
                <a:spcPts val="800"/>
              </a:spcAft>
            </a:pPr>
            <a:r>
              <a:rPr lang="en-AU" sz="1800" kern="1200" dirty="0">
                <a:effectLst/>
                <a:latin typeface="+mn-lt"/>
                <a:ea typeface="Times New Roman" panose="02020603050405020304" pitchFamily="18" charset="0"/>
              </a:rPr>
              <a:t>To protect the healthcare worker and surroundings from becoming contaminated with infectious agents/germs.</a:t>
            </a:r>
          </a:p>
        </p:txBody>
      </p:sp>
    </p:spTree>
    <p:extLst>
      <p:ext uri="{BB962C8B-B14F-4D97-AF65-F5344CB8AC3E}">
        <p14:creationId xmlns:p14="http://schemas.microsoft.com/office/powerpoint/2010/main" val="2383261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82E2F-8437-06C1-CBB6-F564068B708B}"/>
              </a:ext>
            </a:extLst>
          </p:cNvPr>
          <p:cNvSpPr>
            <a:spLocks noGrp="1"/>
          </p:cNvSpPr>
          <p:nvPr>
            <p:ph type="title"/>
          </p:nvPr>
        </p:nvSpPr>
        <p:spPr>
          <a:xfrm>
            <a:off x="539552" y="540000"/>
            <a:ext cx="8424936" cy="978729"/>
          </a:xfrm>
        </p:spPr>
        <p:txBody>
          <a:bodyPr/>
          <a:lstStyle/>
          <a:p>
            <a:r>
              <a:rPr lang="en-AU" sz="3200" dirty="0"/>
              <a:t>After touching a patient’s surroundings (known as a Moment 5)</a:t>
            </a:r>
          </a:p>
        </p:txBody>
      </p:sp>
      <p:pic>
        <p:nvPicPr>
          <p:cNvPr id="7" name="Picture 2" descr="A graphic to show the fifth moment for hand hygiene - a patient in a hospital bed and a blue arrow with text 'After touching a patient's surroundings' is pointing away from a zoomed in depiction of hospital equipment.">
            <a:extLst>
              <a:ext uri="{FF2B5EF4-FFF2-40B4-BE49-F238E27FC236}">
                <a16:creationId xmlns:a16="http://schemas.microsoft.com/office/drawing/2014/main" id="{17A815C8-26C7-4A66-98DC-1BDE240759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376746"/>
            <a:ext cx="3674915" cy="322675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0A72C0C1-FFF9-9C2F-DC65-5863430DEF37}"/>
              </a:ext>
            </a:extLst>
          </p:cNvPr>
          <p:cNvSpPr>
            <a:spLocks noGrp="1"/>
          </p:cNvSpPr>
          <p:nvPr>
            <p:ph idx="14"/>
          </p:nvPr>
        </p:nvSpPr>
        <p:spPr>
          <a:xfrm>
            <a:off x="539552" y="1563489"/>
            <a:ext cx="4824536" cy="3085460"/>
          </a:xfrm>
        </p:spPr>
        <p:txBody>
          <a:bodyPr/>
          <a:lstStyle/>
          <a:p>
            <a:pPr marL="0" lvl="1">
              <a:spcAft>
                <a:spcPts val="800"/>
              </a:spcAft>
              <a:buNone/>
            </a:pPr>
            <a:r>
              <a:rPr lang="en-AU" sz="1800" b="1" dirty="0">
                <a:latin typeface="+mn-lt"/>
                <a:ea typeface="Times New Roman" panose="02020603050405020304" pitchFamily="18" charset="0"/>
              </a:rPr>
              <a:t>When:</a:t>
            </a:r>
            <a:r>
              <a:rPr lang="en-AU" sz="1800" dirty="0">
                <a:latin typeface="+mn-lt"/>
                <a:ea typeface="Times New Roman" panose="02020603050405020304" pitchFamily="18" charset="0"/>
              </a:rPr>
              <a:t> </a:t>
            </a:r>
            <a:endParaRPr lang="en-AU" sz="1800" dirty="0">
              <a:latin typeface="+mn-lt"/>
              <a:ea typeface="Calibri" panose="020F0502020204030204" pitchFamily="34" charset="0"/>
            </a:endParaRPr>
          </a:p>
          <a:p>
            <a:pPr marL="355600" indent="-355600">
              <a:spcBef>
                <a:spcPts val="600"/>
              </a:spcBef>
              <a:spcAft>
                <a:spcPts val="600"/>
              </a:spcAft>
            </a:pPr>
            <a:r>
              <a:rPr lang="en-AU" sz="1800" dirty="0">
                <a:solidFill>
                  <a:schemeClr val="tx1">
                    <a:lumMod val="85000"/>
                    <a:lumOff val="15000"/>
                  </a:schemeClr>
                </a:solidFill>
                <a:latin typeface="+mn-lt"/>
              </a:rPr>
              <a:t>Perform hand hygiene a</a:t>
            </a:r>
            <a:r>
              <a:rPr lang="en-AU" sz="1800" dirty="0">
                <a:latin typeface="+mn-lt"/>
                <a:ea typeface="Times New Roman" panose="02020603050405020304" pitchFamily="18" charset="0"/>
              </a:rPr>
              <a:t>fter leaving the patient zone if you have touched anything in the patient zone but not the patient.</a:t>
            </a:r>
          </a:p>
          <a:p>
            <a:pPr marL="0" lvl="1">
              <a:spcAft>
                <a:spcPts val="800"/>
              </a:spcAft>
              <a:buFont typeface="Arial" panose="020B0604020202020204" pitchFamily="34" charset="0"/>
              <a:buNone/>
            </a:pPr>
            <a:r>
              <a:rPr lang="en-AU" sz="1800" b="1" dirty="0">
                <a:latin typeface="+mn-lt"/>
                <a:ea typeface="Times New Roman" panose="02020603050405020304" pitchFamily="18" charset="0"/>
              </a:rPr>
              <a:t>Why:</a:t>
            </a:r>
            <a:endParaRPr lang="en-AU" sz="1800" dirty="0">
              <a:latin typeface="+mn-lt"/>
              <a:ea typeface="Calibri" panose="020F0502020204030204" pitchFamily="34" charset="0"/>
            </a:endParaRPr>
          </a:p>
          <a:p>
            <a:pPr marL="355600" indent="-355600">
              <a:spcBef>
                <a:spcPts val="600"/>
              </a:spcBef>
              <a:spcAft>
                <a:spcPts val="600"/>
              </a:spcAft>
            </a:pPr>
            <a:r>
              <a:rPr lang="en-AU" sz="1800" dirty="0">
                <a:latin typeface="+mn-lt"/>
                <a:ea typeface="Times New Roman" panose="02020603050405020304" pitchFamily="18" charset="0"/>
              </a:rPr>
              <a:t>To </a:t>
            </a:r>
            <a:r>
              <a:rPr lang="en-AU" sz="1800" dirty="0">
                <a:latin typeface="+mn-lt"/>
              </a:rPr>
              <a:t>protect</a:t>
            </a:r>
            <a:r>
              <a:rPr lang="en-AU" sz="1800" dirty="0">
                <a:latin typeface="+mn-lt"/>
                <a:ea typeface="Times New Roman" panose="02020603050405020304" pitchFamily="18" charset="0"/>
              </a:rPr>
              <a:t> the healthcare worker and the healthcare environment from becoming contaminated with infectious agents/germs</a:t>
            </a:r>
            <a:r>
              <a:rPr lang="en-AU" sz="1800" kern="1200" dirty="0">
                <a:effectLst/>
                <a:latin typeface="+mn-lt"/>
                <a:ea typeface="Times New Roman" panose="02020603050405020304" pitchFamily="18" charset="0"/>
              </a:rPr>
              <a:t>.</a:t>
            </a:r>
          </a:p>
        </p:txBody>
      </p:sp>
    </p:spTree>
    <p:extLst>
      <p:ext uri="{BB962C8B-B14F-4D97-AF65-F5344CB8AC3E}">
        <p14:creationId xmlns:p14="http://schemas.microsoft.com/office/powerpoint/2010/main" val="894809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CA809-04BB-5393-D551-13E59CC5BA85}"/>
              </a:ext>
            </a:extLst>
          </p:cNvPr>
          <p:cNvSpPr>
            <a:spLocks noGrp="1"/>
          </p:cNvSpPr>
          <p:nvPr>
            <p:ph type="title"/>
          </p:nvPr>
        </p:nvSpPr>
        <p:spPr>
          <a:xfrm>
            <a:off x="540000" y="540000"/>
            <a:ext cx="7886700" cy="535531"/>
          </a:xfrm>
        </p:spPr>
        <p:txBody>
          <a:bodyPr/>
          <a:lstStyle/>
          <a:p>
            <a:r>
              <a:rPr lang="en-AU" dirty="0"/>
              <a:t>Scenario 1</a:t>
            </a:r>
          </a:p>
        </p:txBody>
      </p:sp>
      <p:sp>
        <p:nvSpPr>
          <p:cNvPr id="4" name="Content Placeholder 3">
            <a:extLst>
              <a:ext uri="{FF2B5EF4-FFF2-40B4-BE49-F238E27FC236}">
                <a16:creationId xmlns:a16="http://schemas.microsoft.com/office/drawing/2014/main" id="{8ECE798F-8F26-1175-A894-20267CBC4A07}"/>
              </a:ext>
            </a:extLst>
          </p:cNvPr>
          <p:cNvSpPr>
            <a:spLocks noGrp="1"/>
          </p:cNvSpPr>
          <p:nvPr>
            <p:ph idx="14"/>
          </p:nvPr>
        </p:nvSpPr>
        <p:spPr>
          <a:xfrm>
            <a:off x="537126" y="1131590"/>
            <a:ext cx="7707282" cy="3303076"/>
          </a:xfrm>
          <a:prstGeom prst="rect">
            <a:avLst/>
          </a:prstGeom>
        </p:spPr>
        <p:txBody>
          <a:bodyPr>
            <a:noAutofit/>
          </a:bodyPr>
          <a:lstStyle/>
          <a:p>
            <a:pPr marL="0" indent="0" algn="l" fontAlgn="base" latinLnBrk="0">
              <a:spcAft>
                <a:spcPts val="1200"/>
              </a:spcAft>
              <a:buNone/>
            </a:pPr>
            <a:r>
              <a:rPr lang="en-AU" sz="2000" dirty="0"/>
              <a:t>Lisa is a doctor. She is seeing several patients today. As she moves between each patient in a four-bedded room, she may touch curtains in the room.</a:t>
            </a:r>
          </a:p>
          <a:p>
            <a:pPr marL="0" indent="0" algn="l" fontAlgn="base" latinLnBrk="0">
              <a:spcAft>
                <a:spcPts val="1200"/>
              </a:spcAft>
              <a:buNone/>
            </a:pPr>
            <a:r>
              <a:rPr lang="en-AU" sz="2000" b="1" dirty="0"/>
              <a:t>When should Lisa perform hand hygiene?</a:t>
            </a:r>
          </a:p>
          <a:p>
            <a:pPr fontAlgn="base">
              <a:spcBef>
                <a:spcPts val="600"/>
              </a:spcBef>
              <a:spcAft>
                <a:spcPts val="600"/>
              </a:spcAft>
            </a:pPr>
            <a:r>
              <a:rPr lang="en-AU" sz="2000" dirty="0"/>
              <a:t>After touching curtain</a:t>
            </a:r>
          </a:p>
          <a:p>
            <a:pPr fontAlgn="base">
              <a:spcBef>
                <a:spcPts val="600"/>
              </a:spcBef>
              <a:spcAft>
                <a:spcPts val="600"/>
              </a:spcAft>
            </a:pPr>
            <a:r>
              <a:rPr lang="en-AU" sz="2000" dirty="0"/>
              <a:t>Before touching a patient</a:t>
            </a:r>
          </a:p>
          <a:p>
            <a:pPr fontAlgn="base">
              <a:spcBef>
                <a:spcPts val="600"/>
              </a:spcBef>
              <a:spcAft>
                <a:spcPts val="600"/>
              </a:spcAft>
            </a:pPr>
            <a:r>
              <a:rPr lang="en-AU" sz="2000" dirty="0"/>
              <a:t>After touching a patient.</a:t>
            </a:r>
          </a:p>
        </p:txBody>
      </p:sp>
    </p:spTree>
    <p:extLst>
      <p:ext uri="{BB962C8B-B14F-4D97-AF65-F5344CB8AC3E}">
        <p14:creationId xmlns:p14="http://schemas.microsoft.com/office/powerpoint/2010/main" val="384423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CA809-04BB-5393-D551-13E59CC5BA85}"/>
              </a:ext>
            </a:extLst>
          </p:cNvPr>
          <p:cNvSpPr>
            <a:spLocks noGrp="1"/>
          </p:cNvSpPr>
          <p:nvPr>
            <p:ph type="title"/>
          </p:nvPr>
        </p:nvSpPr>
        <p:spPr>
          <a:xfrm>
            <a:off x="540000" y="540000"/>
            <a:ext cx="7886700" cy="535531"/>
          </a:xfrm>
        </p:spPr>
        <p:txBody>
          <a:bodyPr/>
          <a:lstStyle/>
          <a:p>
            <a:r>
              <a:rPr lang="en-AU" dirty="0"/>
              <a:t>Scenario 2</a:t>
            </a:r>
          </a:p>
        </p:txBody>
      </p:sp>
      <p:sp>
        <p:nvSpPr>
          <p:cNvPr id="4" name="Content Placeholder 3">
            <a:extLst>
              <a:ext uri="{FF2B5EF4-FFF2-40B4-BE49-F238E27FC236}">
                <a16:creationId xmlns:a16="http://schemas.microsoft.com/office/drawing/2014/main" id="{8ECE798F-8F26-1175-A894-20267CBC4A07}"/>
              </a:ext>
            </a:extLst>
          </p:cNvPr>
          <p:cNvSpPr>
            <a:spLocks noGrp="1"/>
          </p:cNvSpPr>
          <p:nvPr>
            <p:ph idx="14"/>
          </p:nvPr>
        </p:nvSpPr>
        <p:spPr>
          <a:xfrm>
            <a:off x="537126" y="1131590"/>
            <a:ext cx="7707282" cy="3303076"/>
          </a:xfrm>
          <a:prstGeom prst="rect">
            <a:avLst/>
          </a:prstGeom>
        </p:spPr>
        <p:txBody>
          <a:bodyPr>
            <a:noAutofit/>
          </a:bodyPr>
          <a:lstStyle/>
          <a:p>
            <a:pPr marL="0" indent="0" algn="l" fontAlgn="base" latinLnBrk="0">
              <a:spcAft>
                <a:spcPts val="1200"/>
              </a:spcAft>
              <a:buNone/>
            </a:pPr>
            <a:r>
              <a:rPr lang="en-AU" sz="2000" dirty="0"/>
              <a:t>Mike is a student nurse. He is assisting a patient with diarrhoea and vomiting to toilet. </a:t>
            </a:r>
          </a:p>
          <a:p>
            <a:pPr marL="0" indent="0" algn="l" fontAlgn="base" latinLnBrk="0">
              <a:spcAft>
                <a:spcPts val="1200"/>
              </a:spcAft>
              <a:buNone/>
            </a:pPr>
            <a:r>
              <a:rPr lang="en-AU" sz="2000" b="1" dirty="0"/>
              <a:t>When should Mike perform hand hygiene?</a:t>
            </a:r>
          </a:p>
          <a:p>
            <a:pPr fontAlgn="base">
              <a:spcBef>
                <a:spcPts val="600"/>
              </a:spcBef>
              <a:spcAft>
                <a:spcPts val="600"/>
              </a:spcAft>
            </a:pPr>
            <a:r>
              <a:rPr lang="en-AU" sz="2000" dirty="0"/>
              <a:t>Before putting on gloves to assist the patient</a:t>
            </a:r>
          </a:p>
          <a:p>
            <a:pPr fontAlgn="base">
              <a:spcBef>
                <a:spcPts val="600"/>
              </a:spcBef>
              <a:spcAft>
                <a:spcPts val="600"/>
              </a:spcAft>
            </a:pPr>
            <a:r>
              <a:rPr lang="en-AU" sz="2000" dirty="0"/>
              <a:t>After removing gloves.</a:t>
            </a:r>
          </a:p>
          <a:p>
            <a:pPr marL="0" indent="0" fontAlgn="base">
              <a:spcAft>
                <a:spcPts val="1200"/>
              </a:spcAft>
              <a:buNone/>
            </a:pPr>
            <a:r>
              <a:rPr lang="en-AU" sz="2000" b="1" dirty="0"/>
              <a:t>How should Mike perform hand hygiene after removing gloves?</a:t>
            </a:r>
          </a:p>
          <a:p>
            <a:pPr marL="0" indent="0" fontAlgn="base">
              <a:spcBef>
                <a:spcPts val="600"/>
              </a:spcBef>
              <a:spcAft>
                <a:spcPts val="600"/>
              </a:spcAft>
              <a:buNone/>
            </a:pPr>
            <a:r>
              <a:rPr lang="en-AU" sz="2000" dirty="0"/>
              <a:t>Wash his hands with soap and water.</a:t>
            </a:r>
          </a:p>
        </p:txBody>
      </p:sp>
    </p:spTree>
    <p:extLst>
      <p:ext uri="{BB962C8B-B14F-4D97-AF65-F5344CB8AC3E}">
        <p14:creationId xmlns:p14="http://schemas.microsoft.com/office/powerpoint/2010/main" val="254440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 calcmode="lin" valueType="num">
                                      <p:cBhvr additive="base">
                                        <p:cTn id="17"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535531"/>
          </a:xfrm>
        </p:spPr>
        <p:txBody>
          <a:bodyPr/>
          <a:lstStyle/>
          <a:p>
            <a:r>
              <a:rPr lang="en-AU" dirty="0"/>
              <a:t>Shared clinical equipment</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540000" y="1131590"/>
            <a:ext cx="7886700" cy="2426305"/>
          </a:xfrm>
        </p:spPr>
        <p:txBody>
          <a:bodyPr/>
          <a:lstStyle/>
          <a:p>
            <a:pPr marL="0" indent="0">
              <a:lnSpc>
                <a:spcPct val="100000"/>
              </a:lnSpc>
              <a:spcAft>
                <a:spcPts val="800"/>
              </a:spcAft>
              <a:buNone/>
            </a:pPr>
            <a:r>
              <a:rPr lang="en-AU" sz="2000" dirty="0">
                <a:latin typeface="+mn-lt"/>
              </a:rPr>
              <a:t>Shared clinical equipment is equipment that: </a:t>
            </a:r>
          </a:p>
          <a:p>
            <a:pPr>
              <a:lnSpc>
                <a:spcPct val="100000"/>
              </a:lnSpc>
              <a:spcBef>
                <a:spcPts val="600"/>
              </a:spcBef>
              <a:spcAft>
                <a:spcPts val="600"/>
              </a:spcAft>
            </a:pPr>
            <a:r>
              <a:rPr lang="en-AU" sz="2000" dirty="0">
                <a:latin typeface="+mn-lt"/>
              </a:rPr>
              <a:t>Can be used on multiple patients </a:t>
            </a:r>
          </a:p>
          <a:p>
            <a:pPr>
              <a:lnSpc>
                <a:spcPct val="100000"/>
              </a:lnSpc>
              <a:spcBef>
                <a:spcPts val="600"/>
              </a:spcBef>
              <a:spcAft>
                <a:spcPts val="600"/>
              </a:spcAft>
            </a:pPr>
            <a:r>
              <a:rPr lang="en-AU" sz="2000" dirty="0">
                <a:latin typeface="+mn-lt"/>
              </a:rPr>
              <a:t>May be moved between patient zones and healthcare zones during patient care</a:t>
            </a:r>
          </a:p>
          <a:p>
            <a:pPr>
              <a:lnSpc>
                <a:spcPct val="100000"/>
              </a:lnSpc>
              <a:spcBef>
                <a:spcPts val="600"/>
              </a:spcBef>
              <a:spcAft>
                <a:spcPts val="600"/>
              </a:spcAft>
            </a:pPr>
            <a:r>
              <a:rPr lang="en-AU" sz="2000" dirty="0">
                <a:latin typeface="+mn-lt"/>
              </a:rPr>
              <a:t>Is exposed to multiple patients and can be a source of infection transmission. </a:t>
            </a:r>
          </a:p>
        </p:txBody>
      </p:sp>
    </p:spTree>
    <p:extLst>
      <p:ext uri="{BB962C8B-B14F-4D97-AF65-F5344CB8AC3E}">
        <p14:creationId xmlns:p14="http://schemas.microsoft.com/office/powerpoint/2010/main" val="4181460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using a pump of liquid&#10;&#10;Description automatically generated">
            <a:extLst>
              <a:ext uri="{FF2B5EF4-FFF2-40B4-BE49-F238E27FC236}">
                <a16:creationId xmlns:a16="http://schemas.microsoft.com/office/drawing/2014/main" id="{CAA62A49-FC60-3439-2C07-77F8CF012CEA}"/>
              </a:ext>
            </a:extLst>
          </p:cNvPr>
          <p:cNvPicPr>
            <a:picLocks noChangeAspect="1"/>
          </p:cNvPicPr>
          <p:nvPr/>
        </p:nvPicPr>
        <p:blipFill rotWithShape="1">
          <a:blip r:embed="rId3">
            <a:extLst>
              <a:ext uri="{28A0092B-C50C-407E-A947-70E740481C1C}">
                <a14:useLocalDpi xmlns:a14="http://schemas.microsoft.com/office/drawing/2010/main" val="0"/>
              </a:ext>
            </a:extLst>
          </a:blip>
          <a:srcRect l="32046" r="19760"/>
          <a:stretch/>
        </p:blipFill>
        <p:spPr>
          <a:xfrm>
            <a:off x="5360077" y="-2"/>
            <a:ext cx="3783592" cy="5143502"/>
          </a:xfrm>
          <a:prstGeom prst="rect">
            <a:avLst/>
          </a:prstGeom>
        </p:spPr>
      </p:pic>
      <p:sp>
        <p:nvSpPr>
          <p:cNvPr id="2" name="TextBox 1">
            <a:extLst>
              <a:ext uri="{FF2B5EF4-FFF2-40B4-BE49-F238E27FC236}">
                <a16:creationId xmlns:a16="http://schemas.microsoft.com/office/drawing/2014/main" id="{1DB4F16E-47D5-92C5-115D-A1CD51725DE9}"/>
              </a:ext>
            </a:extLst>
          </p:cNvPr>
          <p:cNvSpPr txBox="1"/>
          <p:nvPr/>
        </p:nvSpPr>
        <p:spPr>
          <a:xfrm>
            <a:off x="1151706" y="2049204"/>
            <a:ext cx="4127139" cy="734240"/>
          </a:xfrm>
          <a:prstGeom prst="rect">
            <a:avLst/>
          </a:prstGeom>
          <a:noFill/>
        </p:spPr>
        <p:txBody>
          <a:bodyPr wrap="square" rtlCol="0" anchor="ctr" anchorCtr="0">
            <a:spAutoFit/>
          </a:bodyPr>
          <a:lstStyle/>
          <a:p>
            <a:pPr>
              <a:lnSpc>
                <a:spcPts val="2648"/>
              </a:lnSpc>
            </a:pPr>
            <a:r>
              <a:rPr lang="en-US" sz="2000" dirty="0">
                <a:solidFill>
                  <a:schemeClr val="tx1">
                    <a:lumMod val="75000"/>
                    <a:lumOff val="25000"/>
                  </a:schemeClr>
                </a:solidFill>
                <a:latin typeface="+mj-lt"/>
                <a:ea typeface="Open Sans Semibold" charset="0"/>
                <a:cs typeface="Open Sans Semibold" charset="0"/>
              </a:rPr>
              <a:t>Know when and how to perform good hand hygiene</a:t>
            </a:r>
          </a:p>
        </p:txBody>
      </p:sp>
      <p:sp>
        <p:nvSpPr>
          <p:cNvPr id="4" name="TextBox 3">
            <a:extLst>
              <a:ext uri="{FF2B5EF4-FFF2-40B4-BE49-F238E27FC236}">
                <a16:creationId xmlns:a16="http://schemas.microsoft.com/office/drawing/2014/main" id="{8D381591-787B-BB0A-CF5D-44BC77559B11}"/>
              </a:ext>
            </a:extLst>
          </p:cNvPr>
          <p:cNvSpPr txBox="1"/>
          <p:nvPr/>
        </p:nvSpPr>
        <p:spPr>
          <a:xfrm>
            <a:off x="1164941" y="1203598"/>
            <a:ext cx="4142021" cy="734240"/>
          </a:xfrm>
          <a:prstGeom prst="rect">
            <a:avLst/>
          </a:prstGeom>
          <a:noFill/>
        </p:spPr>
        <p:txBody>
          <a:bodyPr wrap="square" rtlCol="0" anchor="ctr" anchorCtr="0">
            <a:spAutoFit/>
          </a:bodyPr>
          <a:lstStyle/>
          <a:p>
            <a:pPr>
              <a:lnSpc>
                <a:spcPts val="2648"/>
              </a:lnSpc>
            </a:pPr>
            <a:r>
              <a:rPr lang="en-US" sz="2000" dirty="0">
                <a:solidFill>
                  <a:schemeClr val="tx1">
                    <a:lumMod val="75000"/>
                    <a:lumOff val="25000"/>
                  </a:schemeClr>
                </a:solidFill>
                <a:latin typeface="+mj-lt"/>
                <a:ea typeface="Open Sans Semibold" charset="0"/>
                <a:cs typeface="Open Sans Semibold" charset="0"/>
              </a:rPr>
              <a:t>Know what hand hygiene is and why it is important</a:t>
            </a:r>
          </a:p>
        </p:txBody>
      </p:sp>
      <p:cxnSp>
        <p:nvCxnSpPr>
          <p:cNvPr id="6" name="Straight Connector 5">
            <a:extLst>
              <a:ext uri="{FF2B5EF4-FFF2-40B4-BE49-F238E27FC236}">
                <a16:creationId xmlns:a16="http://schemas.microsoft.com/office/drawing/2014/main" id="{450C3400-0794-A3A4-7929-07FBA8D7EC43}"/>
              </a:ext>
            </a:extLst>
          </p:cNvPr>
          <p:cNvCxnSpPr>
            <a:cxnSpLocks/>
          </p:cNvCxnSpPr>
          <p:nvPr/>
        </p:nvCxnSpPr>
        <p:spPr>
          <a:xfrm>
            <a:off x="1164940" y="1949482"/>
            <a:ext cx="334531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2241DCF-6CD9-DDB9-5648-CC7DB0CCE313}"/>
              </a:ext>
            </a:extLst>
          </p:cNvPr>
          <p:cNvCxnSpPr>
            <a:cxnSpLocks/>
          </p:cNvCxnSpPr>
          <p:nvPr/>
        </p:nvCxnSpPr>
        <p:spPr>
          <a:xfrm>
            <a:off x="1151706" y="3795886"/>
            <a:ext cx="334531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6B14836-B016-3436-938B-02B386A9E8B3}"/>
              </a:ext>
            </a:extLst>
          </p:cNvPr>
          <p:cNvSpPr txBox="1"/>
          <p:nvPr/>
        </p:nvSpPr>
        <p:spPr>
          <a:xfrm>
            <a:off x="1157148" y="3925742"/>
            <a:ext cx="4127138" cy="734240"/>
          </a:xfrm>
          <a:prstGeom prst="rect">
            <a:avLst/>
          </a:prstGeom>
          <a:noFill/>
        </p:spPr>
        <p:txBody>
          <a:bodyPr wrap="square" rtlCol="0" anchor="ctr" anchorCtr="0">
            <a:spAutoFit/>
          </a:bodyPr>
          <a:lstStyle/>
          <a:p>
            <a:pPr>
              <a:lnSpc>
                <a:spcPts val="2648"/>
              </a:lnSpc>
            </a:pPr>
            <a:r>
              <a:rPr lang="en-US" sz="2000" dirty="0">
                <a:solidFill>
                  <a:schemeClr val="tx1">
                    <a:lumMod val="75000"/>
                    <a:lumOff val="25000"/>
                  </a:schemeClr>
                </a:solidFill>
                <a:latin typeface="+mj-lt"/>
                <a:ea typeface="Open Sans Semibold" charset="0"/>
                <a:cs typeface="Open Sans Semibold" charset="0"/>
              </a:rPr>
              <a:t>Know why hand hygiene compliance is monitored</a:t>
            </a:r>
          </a:p>
        </p:txBody>
      </p:sp>
      <p:pic>
        <p:nvPicPr>
          <p:cNvPr id="12" name="Graphic 11">
            <a:extLst>
              <a:ext uri="{FF2B5EF4-FFF2-40B4-BE49-F238E27FC236}">
                <a16:creationId xmlns:a16="http://schemas.microsoft.com/office/drawing/2014/main" id="{84667C9E-1871-2C19-3599-F2A671DA18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9050" y="1275606"/>
            <a:ext cx="540000" cy="540000"/>
          </a:xfrm>
          <a:prstGeom prst="rect">
            <a:avLst/>
          </a:prstGeom>
        </p:spPr>
      </p:pic>
      <p:pic>
        <p:nvPicPr>
          <p:cNvPr id="15" name="Graphic 14">
            <a:extLst>
              <a:ext uri="{FF2B5EF4-FFF2-40B4-BE49-F238E27FC236}">
                <a16:creationId xmlns:a16="http://schemas.microsoft.com/office/drawing/2014/main" id="{7CFC3ACA-A3E4-E42B-5F30-1BF4CADF44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836" y="2146324"/>
            <a:ext cx="540000" cy="540000"/>
          </a:xfrm>
          <a:prstGeom prst="rect">
            <a:avLst/>
          </a:prstGeom>
        </p:spPr>
      </p:pic>
      <p:pic>
        <p:nvPicPr>
          <p:cNvPr id="16" name="Graphic 15">
            <a:extLst>
              <a:ext uri="{FF2B5EF4-FFF2-40B4-BE49-F238E27FC236}">
                <a16:creationId xmlns:a16="http://schemas.microsoft.com/office/drawing/2014/main" id="{DE8EDA3F-09D7-807F-C9D2-8378DF541B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1357" y="4022862"/>
            <a:ext cx="540000" cy="540000"/>
          </a:xfrm>
          <a:prstGeom prst="rect">
            <a:avLst/>
          </a:prstGeom>
        </p:spPr>
      </p:pic>
      <p:sp>
        <p:nvSpPr>
          <p:cNvPr id="14" name="Rectangle 13">
            <a:extLst>
              <a:ext uri="{FF2B5EF4-FFF2-40B4-BE49-F238E27FC236}">
                <a16:creationId xmlns:a16="http://schemas.microsoft.com/office/drawing/2014/main" id="{A1EA1179-9236-7F21-699A-F6B84305A23A}"/>
              </a:ext>
            </a:extLst>
          </p:cNvPr>
          <p:cNvSpPr/>
          <p:nvPr/>
        </p:nvSpPr>
        <p:spPr>
          <a:xfrm>
            <a:off x="5368098" y="1"/>
            <a:ext cx="3789033" cy="5143499"/>
          </a:xfrm>
          <a:prstGeom prst="rect">
            <a:avLst/>
          </a:prstGeom>
          <a:gradFill>
            <a:gsLst>
              <a:gs pos="0">
                <a:srgbClr val="005470">
                  <a:alpha val="84706"/>
                </a:srgbClr>
              </a:gs>
              <a:gs pos="100000">
                <a:srgbClr val="AFEBFF">
                  <a:alpha val="49804"/>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700" dirty="0">
              <a:latin typeface="+mj-lt"/>
            </a:endParaRPr>
          </a:p>
        </p:txBody>
      </p:sp>
      <p:sp>
        <p:nvSpPr>
          <p:cNvPr id="5" name="Title 2">
            <a:extLst>
              <a:ext uri="{FF2B5EF4-FFF2-40B4-BE49-F238E27FC236}">
                <a16:creationId xmlns:a16="http://schemas.microsoft.com/office/drawing/2014/main" id="{6302A174-BC51-CB04-5727-FD768F068F93}"/>
              </a:ext>
            </a:extLst>
          </p:cNvPr>
          <p:cNvSpPr txBox="1">
            <a:spLocks/>
          </p:cNvSpPr>
          <p:nvPr/>
        </p:nvSpPr>
        <p:spPr>
          <a:xfrm>
            <a:off x="540000" y="540000"/>
            <a:ext cx="4536876" cy="5355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solidFill>
                  <a:schemeClr val="tx2"/>
                </a:solidFill>
              </a:rPr>
              <a:t>Learning objectives</a:t>
            </a:r>
          </a:p>
        </p:txBody>
      </p:sp>
      <p:cxnSp>
        <p:nvCxnSpPr>
          <p:cNvPr id="3" name="Straight Connector 2">
            <a:extLst>
              <a:ext uri="{FF2B5EF4-FFF2-40B4-BE49-F238E27FC236}">
                <a16:creationId xmlns:a16="http://schemas.microsoft.com/office/drawing/2014/main" id="{3149118A-484B-9B4C-E85F-B8A0AA8D5C91}"/>
              </a:ext>
            </a:extLst>
          </p:cNvPr>
          <p:cNvCxnSpPr>
            <a:cxnSpLocks/>
          </p:cNvCxnSpPr>
          <p:nvPr/>
        </p:nvCxnSpPr>
        <p:spPr>
          <a:xfrm>
            <a:off x="1164940" y="2859782"/>
            <a:ext cx="334531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D9140DF-138A-958B-D414-4DAD1FFD4709}"/>
              </a:ext>
            </a:extLst>
          </p:cNvPr>
          <p:cNvSpPr txBox="1"/>
          <p:nvPr/>
        </p:nvSpPr>
        <p:spPr>
          <a:xfrm>
            <a:off x="1121515" y="2963024"/>
            <a:ext cx="3955361" cy="734240"/>
          </a:xfrm>
          <a:prstGeom prst="rect">
            <a:avLst/>
          </a:prstGeom>
          <a:noFill/>
        </p:spPr>
        <p:txBody>
          <a:bodyPr wrap="square" rtlCol="0" anchor="ctr" anchorCtr="0">
            <a:spAutoFit/>
          </a:bodyPr>
          <a:lstStyle/>
          <a:p>
            <a:pPr>
              <a:lnSpc>
                <a:spcPts val="2648"/>
              </a:lnSpc>
            </a:pPr>
            <a:r>
              <a:rPr lang="en-US" sz="2000" dirty="0">
                <a:solidFill>
                  <a:schemeClr val="tx1">
                    <a:lumMod val="75000"/>
                    <a:lumOff val="25000"/>
                  </a:schemeClr>
                </a:solidFill>
                <a:latin typeface="+mj-lt"/>
                <a:ea typeface="Open Sans Semibold" charset="0"/>
                <a:cs typeface="Open Sans Semibold" charset="0"/>
              </a:rPr>
              <a:t>Know how to look after your hands</a:t>
            </a:r>
          </a:p>
        </p:txBody>
      </p:sp>
      <p:pic>
        <p:nvPicPr>
          <p:cNvPr id="8" name="Graphic 7">
            <a:extLst>
              <a:ext uri="{FF2B5EF4-FFF2-40B4-BE49-F238E27FC236}">
                <a16:creationId xmlns:a16="http://schemas.microsoft.com/office/drawing/2014/main" id="{C0310080-DD0F-6010-3574-A33D094187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841" y="3064026"/>
            <a:ext cx="540000" cy="540000"/>
          </a:xfrm>
          <a:prstGeom prst="rect">
            <a:avLst/>
          </a:prstGeom>
        </p:spPr>
      </p:pic>
    </p:spTree>
    <p:extLst>
      <p:ext uri="{BB962C8B-B14F-4D97-AF65-F5344CB8AC3E}">
        <p14:creationId xmlns:p14="http://schemas.microsoft.com/office/powerpoint/2010/main" val="3012994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6337590" cy="535531"/>
          </a:xfrm>
        </p:spPr>
        <p:txBody>
          <a:bodyPr/>
          <a:lstStyle/>
          <a:p>
            <a:r>
              <a:rPr lang="en-AU" dirty="0"/>
              <a:t>Cleaning of shared clinical equipment</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540000" y="1563638"/>
            <a:ext cx="6624288" cy="2734082"/>
          </a:xfrm>
        </p:spPr>
        <p:txBody>
          <a:bodyPr/>
          <a:lstStyle/>
          <a:p>
            <a:pPr marL="0" indent="0">
              <a:lnSpc>
                <a:spcPct val="100000"/>
              </a:lnSpc>
              <a:spcAft>
                <a:spcPts val="800"/>
              </a:spcAft>
              <a:buNone/>
            </a:pPr>
            <a:r>
              <a:rPr lang="en-AU" sz="2000" dirty="0">
                <a:latin typeface="+mn-lt"/>
              </a:rPr>
              <a:t>To prevent contamination of shared clinical equipment, you should:</a:t>
            </a:r>
          </a:p>
          <a:p>
            <a:pPr>
              <a:lnSpc>
                <a:spcPct val="100000"/>
              </a:lnSpc>
              <a:spcBef>
                <a:spcPts val="600"/>
              </a:spcBef>
              <a:spcAft>
                <a:spcPts val="600"/>
              </a:spcAft>
            </a:pPr>
            <a:r>
              <a:rPr lang="en-AU" sz="2000" dirty="0">
                <a:latin typeface="+mn-lt"/>
              </a:rPr>
              <a:t>Clean the equipment between each patient and before storage </a:t>
            </a:r>
          </a:p>
          <a:p>
            <a:pPr>
              <a:lnSpc>
                <a:spcPct val="100000"/>
              </a:lnSpc>
              <a:spcBef>
                <a:spcPts val="600"/>
              </a:spcBef>
              <a:spcAft>
                <a:spcPts val="600"/>
              </a:spcAft>
            </a:pPr>
            <a:r>
              <a:rPr lang="en-AU" sz="2000" dirty="0">
                <a:latin typeface="+mn-lt"/>
              </a:rPr>
              <a:t>Perform hand hygiene before and after using the equipment on patient</a:t>
            </a:r>
          </a:p>
          <a:p>
            <a:pPr>
              <a:lnSpc>
                <a:spcPct val="100000"/>
              </a:lnSpc>
              <a:spcBef>
                <a:spcPts val="600"/>
              </a:spcBef>
              <a:spcAft>
                <a:spcPts val="600"/>
              </a:spcAft>
            </a:pPr>
            <a:r>
              <a:rPr lang="en-AU" sz="2000" dirty="0">
                <a:latin typeface="+mn-lt"/>
              </a:rPr>
              <a:t>Perform hand hygiene after cleaning the equipment. </a:t>
            </a:r>
          </a:p>
        </p:txBody>
      </p:sp>
      <p:pic>
        <p:nvPicPr>
          <p:cNvPr id="10" name="Picture 9">
            <a:extLst>
              <a:ext uri="{FF2B5EF4-FFF2-40B4-BE49-F238E27FC236}">
                <a16:creationId xmlns:a16="http://schemas.microsoft.com/office/drawing/2014/main" id="{6C65E888-5568-0F90-F3E6-EA92D18E7D64}"/>
              </a:ext>
            </a:extLst>
          </p:cNvPr>
          <p:cNvPicPr>
            <a:picLocks noChangeAspect="1"/>
          </p:cNvPicPr>
          <p:nvPr/>
        </p:nvPicPr>
        <p:blipFill>
          <a:blip r:embed="rId3"/>
          <a:stretch>
            <a:fillRect/>
          </a:stretch>
        </p:blipFill>
        <p:spPr>
          <a:xfrm>
            <a:off x="7380312" y="-20538"/>
            <a:ext cx="1763688" cy="5164038"/>
          </a:xfrm>
          <a:prstGeom prst="rect">
            <a:avLst/>
          </a:prstGeom>
        </p:spPr>
      </p:pic>
    </p:spTree>
    <p:extLst>
      <p:ext uri="{BB962C8B-B14F-4D97-AF65-F5344CB8AC3E}">
        <p14:creationId xmlns:p14="http://schemas.microsoft.com/office/powerpoint/2010/main" val="2038666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535531"/>
          </a:xfrm>
        </p:spPr>
        <p:txBody>
          <a:bodyPr/>
          <a:lstStyle/>
          <a:p>
            <a:r>
              <a:rPr lang="en-AU" dirty="0"/>
              <a:t>When else is hand hygiene needed?</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540000" y="1131590"/>
            <a:ext cx="7886700" cy="3216265"/>
          </a:xfrm>
        </p:spPr>
        <p:txBody>
          <a:bodyPr/>
          <a:lstStyle/>
          <a:p>
            <a:pPr marL="0" indent="0">
              <a:lnSpc>
                <a:spcPct val="100000"/>
              </a:lnSpc>
              <a:spcAft>
                <a:spcPts val="800"/>
              </a:spcAft>
              <a:buNone/>
            </a:pPr>
            <a:r>
              <a:rPr lang="en-AU" sz="2000" i="0" dirty="0">
                <a:effectLst/>
                <a:latin typeface="+mn-lt"/>
              </a:rPr>
              <a:t>Hand hygiene should be done </a:t>
            </a:r>
            <a:r>
              <a:rPr lang="en-AU" sz="2000" b="1" dirty="0">
                <a:solidFill>
                  <a:srgbClr val="00A8DC"/>
                </a:solidFill>
              </a:rPr>
              <a:t>BEFORE </a:t>
            </a:r>
            <a:r>
              <a:rPr lang="en-AU" sz="2000" i="0" dirty="0">
                <a:effectLst/>
                <a:latin typeface="+mn-lt"/>
              </a:rPr>
              <a:t>:</a:t>
            </a:r>
          </a:p>
          <a:p>
            <a:pPr>
              <a:lnSpc>
                <a:spcPct val="100000"/>
              </a:lnSpc>
              <a:spcAft>
                <a:spcPts val="800"/>
              </a:spcAft>
            </a:pPr>
            <a:r>
              <a:rPr lang="en-AU" sz="2000" i="0" dirty="0">
                <a:effectLst/>
                <a:latin typeface="+mn-lt"/>
              </a:rPr>
              <a:t>Starting and leaving work</a:t>
            </a:r>
          </a:p>
          <a:p>
            <a:pPr>
              <a:lnSpc>
                <a:spcPct val="100000"/>
              </a:lnSpc>
              <a:spcAft>
                <a:spcPts val="800"/>
              </a:spcAft>
            </a:pPr>
            <a:r>
              <a:rPr lang="en-AU" sz="2000" dirty="0">
                <a:solidFill>
                  <a:srgbClr val="000000"/>
                </a:solidFill>
                <a:latin typeface="+mn-lt"/>
              </a:rPr>
              <a:t>Eating or handling food or drinks</a:t>
            </a:r>
          </a:p>
          <a:p>
            <a:pPr>
              <a:lnSpc>
                <a:spcPct val="100000"/>
              </a:lnSpc>
              <a:spcAft>
                <a:spcPts val="800"/>
              </a:spcAft>
            </a:pPr>
            <a:r>
              <a:rPr lang="en-AU" sz="2000" b="0" i="0" dirty="0">
                <a:solidFill>
                  <a:srgbClr val="000000"/>
                </a:solidFill>
                <a:effectLst/>
                <a:latin typeface="+mn-lt"/>
              </a:rPr>
              <a:t>Using shared computers or mobile devices</a:t>
            </a:r>
          </a:p>
          <a:p>
            <a:pPr>
              <a:lnSpc>
                <a:spcPct val="100000"/>
              </a:lnSpc>
              <a:spcAft>
                <a:spcPts val="800"/>
              </a:spcAft>
            </a:pPr>
            <a:r>
              <a:rPr lang="en-AU" sz="2000" dirty="0">
                <a:solidFill>
                  <a:srgbClr val="000000"/>
                </a:solidFill>
                <a:latin typeface="+mn-lt"/>
              </a:rPr>
              <a:t>Using gloves and other items of personal protective equipment.</a:t>
            </a:r>
          </a:p>
          <a:p>
            <a:pPr marL="0" indent="0">
              <a:lnSpc>
                <a:spcPct val="100000"/>
              </a:lnSpc>
              <a:spcAft>
                <a:spcPts val="800"/>
              </a:spcAft>
              <a:buNone/>
            </a:pPr>
            <a:endParaRPr lang="en-AU" sz="2800" dirty="0">
              <a:latin typeface="+mn-lt"/>
            </a:endParaRPr>
          </a:p>
        </p:txBody>
      </p:sp>
    </p:spTree>
    <p:extLst>
      <p:ext uri="{BB962C8B-B14F-4D97-AF65-F5344CB8AC3E}">
        <p14:creationId xmlns:p14="http://schemas.microsoft.com/office/powerpoint/2010/main" val="3596326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535531"/>
          </a:xfrm>
        </p:spPr>
        <p:txBody>
          <a:bodyPr/>
          <a:lstStyle/>
          <a:p>
            <a:r>
              <a:rPr lang="en-AU" dirty="0"/>
              <a:t>When else is hand hygiene needed?</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540000" y="1131590"/>
            <a:ext cx="7886700" cy="4370427"/>
          </a:xfrm>
        </p:spPr>
        <p:txBody>
          <a:bodyPr/>
          <a:lstStyle/>
          <a:p>
            <a:pPr marL="0" indent="0">
              <a:lnSpc>
                <a:spcPct val="100000"/>
              </a:lnSpc>
              <a:spcAft>
                <a:spcPts val="800"/>
              </a:spcAft>
              <a:buNone/>
            </a:pPr>
            <a:r>
              <a:rPr lang="en-AU" sz="2000" i="0" dirty="0">
                <a:effectLst/>
                <a:latin typeface="+mn-lt"/>
              </a:rPr>
              <a:t>Hand hygiene should be done </a:t>
            </a:r>
            <a:r>
              <a:rPr lang="en-AU" sz="2000" b="1" dirty="0">
                <a:solidFill>
                  <a:srgbClr val="00A8DC"/>
                </a:solidFill>
              </a:rPr>
              <a:t>AFTER </a:t>
            </a:r>
            <a:r>
              <a:rPr lang="en-AU" sz="2000" i="0" dirty="0">
                <a:effectLst/>
                <a:latin typeface="+mn-lt"/>
              </a:rPr>
              <a:t>:</a:t>
            </a:r>
          </a:p>
          <a:p>
            <a:pPr>
              <a:lnSpc>
                <a:spcPct val="100000"/>
              </a:lnSpc>
              <a:spcBef>
                <a:spcPts val="600"/>
              </a:spcBef>
            </a:pPr>
            <a:r>
              <a:rPr lang="en-AU" sz="2000" dirty="0">
                <a:latin typeface="+mn-lt"/>
              </a:rPr>
              <a:t>Going to the toilet</a:t>
            </a:r>
          </a:p>
          <a:p>
            <a:pPr>
              <a:lnSpc>
                <a:spcPct val="100000"/>
              </a:lnSpc>
              <a:spcBef>
                <a:spcPts val="600"/>
              </a:spcBef>
            </a:pPr>
            <a:r>
              <a:rPr lang="en-AU" sz="2000" dirty="0">
                <a:solidFill>
                  <a:srgbClr val="000000"/>
                </a:solidFill>
                <a:latin typeface="+mn-lt"/>
              </a:rPr>
              <a:t>Blowing, wiping or touching your nose or mouth</a:t>
            </a:r>
          </a:p>
          <a:p>
            <a:pPr>
              <a:lnSpc>
                <a:spcPct val="100000"/>
              </a:lnSpc>
              <a:spcBef>
                <a:spcPts val="600"/>
              </a:spcBef>
            </a:pPr>
            <a:r>
              <a:rPr lang="en-AU" sz="2000" dirty="0">
                <a:solidFill>
                  <a:srgbClr val="000000"/>
                </a:solidFill>
                <a:latin typeface="+mn-lt"/>
              </a:rPr>
              <a:t>Smoking</a:t>
            </a:r>
          </a:p>
          <a:p>
            <a:pPr>
              <a:lnSpc>
                <a:spcPct val="100000"/>
              </a:lnSpc>
              <a:spcBef>
                <a:spcPts val="600"/>
              </a:spcBef>
            </a:pPr>
            <a:r>
              <a:rPr lang="en-AU" sz="2000" dirty="0">
                <a:solidFill>
                  <a:srgbClr val="000000"/>
                </a:solidFill>
                <a:latin typeface="+mn-lt"/>
              </a:rPr>
              <a:t>Removing gloves and other items of personal protective equipment</a:t>
            </a:r>
          </a:p>
          <a:p>
            <a:pPr>
              <a:lnSpc>
                <a:spcPct val="100000"/>
              </a:lnSpc>
              <a:spcBef>
                <a:spcPts val="600"/>
              </a:spcBef>
            </a:pPr>
            <a:r>
              <a:rPr lang="en-AU" sz="2000" dirty="0">
                <a:solidFill>
                  <a:srgbClr val="000000"/>
                </a:solidFill>
                <a:latin typeface="+mn-lt"/>
              </a:rPr>
              <a:t>Contact with body fluid or items potentially contaminated with body fluid </a:t>
            </a:r>
          </a:p>
          <a:p>
            <a:pPr>
              <a:lnSpc>
                <a:spcPct val="100000"/>
              </a:lnSpc>
              <a:spcBef>
                <a:spcPts val="600"/>
              </a:spcBef>
            </a:pPr>
            <a:r>
              <a:rPr lang="en-AU" sz="2000" dirty="0">
                <a:solidFill>
                  <a:srgbClr val="000000"/>
                </a:solidFill>
                <a:latin typeface="+mn-lt"/>
              </a:rPr>
              <a:t>Handling used linen, equipment or waste</a:t>
            </a:r>
          </a:p>
          <a:p>
            <a:pPr>
              <a:lnSpc>
                <a:spcPct val="100000"/>
              </a:lnSpc>
              <a:spcBef>
                <a:spcPts val="600"/>
              </a:spcBef>
            </a:pPr>
            <a:r>
              <a:rPr lang="en-AU" sz="2000" dirty="0">
                <a:solidFill>
                  <a:srgbClr val="000000"/>
                </a:solidFill>
                <a:latin typeface="+mn-lt"/>
              </a:rPr>
              <a:t>Being in a healthcare environment where there is an outbreak of an infectious disease.</a:t>
            </a:r>
          </a:p>
          <a:p>
            <a:pPr marL="0" indent="0">
              <a:lnSpc>
                <a:spcPct val="100000"/>
              </a:lnSpc>
              <a:spcAft>
                <a:spcPts val="800"/>
              </a:spcAft>
              <a:buNone/>
            </a:pPr>
            <a:endParaRPr lang="en-AU" sz="2800" dirty="0">
              <a:latin typeface="+mn-lt"/>
            </a:endParaRPr>
          </a:p>
        </p:txBody>
      </p:sp>
    </p:spTree>
    <p:extLst>
      <p:ext uri="{BB962C8B-B14F-4D97-AF65-F5344CB8AC3E}">
        <p14:creationId xmlns:p14="http://schemas.microsoft.com/office/powerpoint/2010/main" val="2366107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535531"/>
          </a:xfrm>
        </p:spPr>
        <p:txBody>
          <a:bodyPr/>
          <a:lstStyle/>
          <a:p>
            <a:r>
              <a:rPr lang="en-AU" dirty="0"/>
              <a:t>How to perform hand hygiene?</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540000" y="1275606"/>
            <a:ext cx="7886700" cy="1369606"/>
          </a:xfrm>
        </p:spPr>
        <p:txBody>
          <a:bodyPr/>
          <a:lstStyle/>
          <a:p>
            <a:pPr marL="0" indent="0">
              <a:lnSpc>
                <a:spcPct val="100000"/>
              </a:lnSpc>
              <a:spcAft>
                <a:spcPts val="800"/>
              </a:spcAft>
              <a:buNone/>
            </a:pPr>
            <a:r>
              <a:rPr lang="en-AU" sz="2000" dirty="0"/>
              <a:t>There are important steps to follow when performing hand hygiene using:</a:t>
            </a:r>
          </a:p>
          <a:p>
            <a:pPr marL="0" indent="0">
              <a:lnSpc>
                <a:spcPct val="100000"/>
              </a:lnSpc>
              <a:spcAft>
                <a:spcPts val="800"/>
              </a:spcAft>
              <a:buNone/>
            </a:pPr>
            <a:endParaRPr lang="en-AU" sz="2800" dirty="0">
              <a:latin typeface="+mn-lt"/>
            </a:endParaRPr>
          </a:p>
        </p:txBody>
      </p:sp>
      <p:pic>
        <p:nvPicPr>
          <p:cNvPr id="5" name="Picture 4">
            <a:extLst>
              <a:ext uri="{FF2B5EF4-FFF2-40B4-BE49-F238E27FC236}">
                <a16:creationId xmlns:a16="http://schemas.microsoft.com/office/drawing/2014/main" id="{10283562-96F8-3F6D-2525-A4F28139077A}"/>
              </a:ext>
            </a:extLst>
          </p:cNvPr>
          <p:cNvPicPr>
            <a:picLocks noChangeAspect="1"/>
          </p:cNvPicPr>
          <p:nvPr/>
        </p:nvPicPr>
        <p:blipFill>
          <a:blip r:embed="rId3"/>
          <a:stretch>
            <a:fillRect/>
          </a:stretch>
        </p:blipFill>
        <p:spPr>
          <a:xfrm>
            <a:off x="1107758" y="2201834"/>
            <a:ext cx="2569324" cy="2393343"/>
          </a:xfrm>
          <a:prstGeom prst="rect">
            <a:avLst/>
          </a:prstGeom>
        </p:spPr>
      </p:pic>
      <p:pic>
        <p:nvPicPr>
          <p:cNvPr id="9" name="Picture 8">
            <a:extLst>
              <a:ext uri="{FF2B5EF4-FFF2-40B4-BE49-F238E27FC236}">
                <a16:creationId xmlns:a16="http://schemas.microsoft.com/office/drawing/2014/main" id="{CC1B8A1B-0C32-28C6-D014-1D2B06CA928C}"/>
              </a:ext>
            </a:extLst>
          </p:cNvPr>
          <p:cNvPicPr>
            <a:picLocks noChangeAspect="1"/>
          </p:cNvPicPr>
          <p:nvPr/>
        </p:nvPicPr>
        <p:blipFill>
          <a:blip r:embed="rId4"/>
          <a:stretch>
            <a:fillRect/>
          </a:stretch>
        </p:blipFill>
        <p:spPr>
          <a:xfrm>
            <a:off x="5466920" y="2163040"/>
            <a:ext cx="2585880" cy="2424934"/>
          </a:xfrm>
          <a:prstGeom prst="rect">
            <a:avLst/>
          </a:prstGeom>
        </p:spPr>
      </p:pic>
    </p:spTree>
    <p:extLst>
      <p:ext uri="{BB962C8B-B14F-4D97-AF65-F5344CB8AC3E}">
        <p14:creationId xmlns:p14="http://schemas.microsoft.com/office/powerpoint/2010/main" val="3638380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535531"/>
          </a:xfrm>
        </p:spPr>
        <p:txBody>
          <a:bodyPr/>
          <a:lstStyle/>
          <a:p>
            <a:r>
              <a:rPr lang="en-AU" dirty="0"/>
              <a:t>Using an ABHR (or hand sanitiser)</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3635896" y="1131591"/>
            <a:ext cx="4836735" cy="3380413"/>
          </a:xfrm>
        </p:spPr>
        <p:txBody>
          <a:bodyPr/>
          <a:lstStyle/>
          <a:p>
            <a:pPr marL="457200" indent="-457200" algn="l" fontAlgn="base">
              <a:buFont typeface="+mj-lt"/>
              <a:buAutoNum type="arabicPeriod"/>
            </a:pPr>
            <a:r>
              <a:rPr lang="en-AU" sz="2000" b="0" i="0" dirty="0">
                <a:solidFill>
                  <a:srgbClr val="000000"/>
                </a:solidFill>
                <a:effectLst/>
                <a:latin typeface="+mn-lt"/>
              </a:rPr>
              <a:t>Apply an adequate amount of ABHR in the palm of your hands</a:t>
            </a:r>
          </a:p>
          <a:p>
            <a:pPr marL="457200" indent="-457200" algn="l" fontAlgn="base">
              <a:buFont typeface="+mj-lt"/>
              <a:buAutoNum type="arabicPeriod"/>
            </a:pPr>
            <a:endParaRPr lang="en-AU" sz="2000" b="0" i="0" dirty="0">
              <a:solidFill>
                <a:srgbClr val="000000"/>
              </a:solidFill>
              <a:effectLst/>
              <a:latin typeface="+mn-lt"/>
            </a:endParaRPr>
          </a:p>
          <a:p>
            <a:pPr marL="457200" indent="-457200" algn="l" fontAlgn="base">
              <a:buFont typeface="+mj-lt"/>
              <a:buAutoNum type="arabicPeriod"/>
            </a:pPr>
            <a:r>
              <a:rPr lang="en-AU" sz="2000" b="0" i="0" dirty="0">
                <a:solidFill>
                  <a:srgbClr val="000000"/>
                </a:solidFill>
                <a:effectLst/>
                <a:latin typeface="+mn-lt"/>
              </a:rPr>
              <a:t>Rub the ABHR over all surfaces of your hands including your fingers, finger tips, webs, thumbs and wrists</a:t>
            </a:r>
          </a:p>
          <a:p>
            <a:pPr marL="457200" indent="-457200" algn="l" fontAlgn="base">
              <a:buFont typeface="+mj-lt"/>
              <a:buAutoNum type="arabicPeriod"/>
            </a:pPr>
            <a:endParaRPr lang="en-AU" sz="2000" b="0" i="0" dirty="0">
              <a:solidFill>
                <a:srgbClr val="000000"/>
              </a:solidFill>
              <a:effectLst/>
              <a:latin typeface="+mn-lt"/>
            </a:endParaRPr>
          </a:p>
          <a:p>
            <a:pPr marL="457200" indent="-457200" algn="l" fontAlgn="base">
              <a:buFont typeface="+mj-lt"/>
              <a:buAutoNum type="arabicPeriod"/>
            </a:pPr>
            <a:r>
              <a:rPr lang="en-AU" sz="2000" b="0" i="0" dirty="0">
                <a:solidFill>
                  <a:srgbClr val="000000"/>
                </a:solidFill>
                <a:effectLst/>
                <a:latin typeface="+mn-lt"/>
              </a:rPr>
              <a:t>Allow your hands to dry.</a:t>
            </a:r>
          </a:p>
          <a:p>
            <a:pPr marL="0" indent="0">
              <a:lnSpc>
                <a:spcPct val="100000"/>
              </a:lnSpc>
              <a:spcAft>
                <a:spcPts val="800"/>
              </a:spcAft>
              <a:buNone/>
            </a:pPr>
            <a:endParaRPr lang="en-AU" sz="2800" dirty="0">
              <a:latin typeface="+mn-lt"/>
            </a:endParaRPr>
          </a:p>
        </p:txBody>
      </p:sp>
      <p:pic>
        <p:nvPicPr>
          <p:cNvPr id="9" name="Picture 8">
            <a:extLst>
              <a:ext uri="{FF2B5EF4-FFF2-40B4-BE49-F238E27FC236}">
                <a16:creationId xmlns:a16="http://schemas.microsoft.com/office/drawing/2014/main" id="{932736FC-BBC4-F1F7-7E8F-428F437DADD6}"/>
              </a:ext>
            </a:extLst>
          </p:cNvPr>
          <p:cNvPicPr>
            <a:picLocks noChangeAspect="1"/>
          </p:cNvPicPr>
          <p:nvPr/>
        </p:nvPicPr>
        <p:blipFill>
          <a:blip r:embed="rId3"/>
          <a:stretch>
            <a:fillRect/>
          </a:stretch>
        </p:blipFill>
        <p:spPr>
          <a:xfrm>
            <a:off x="539552" y="1160859"/>
            <a:ext cx="2418626" cy="343584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955AD31A-7249-EA9E-EE41-C8C1CFD5E33C}"/>
              </a:ext>
            </a:extLst>
          </p:cNvPr>
          <p:cNvSpPr txBox="1"/>
          <p:nvPr/>
        </p:nvSpPr>
        <p:spPr>
          <a:xfrm>
            <a:off x="539552" y="4708578"/>
            <a:ext cx="3108543" cy="230832"/>
          </a:xfrm>
          <a:prstGeom prst="rect">
            <a:avLst/>
          </a:prstGeom>
          <a:noFill/>
        </p:spPr>
        <p:txBody>
          <a:bodyPr wrap="none" rtlCol="0">
            <a:spAutoFit/>
          </a:bodyPr>
          <a:lstStyle/>
          <a:p>
            <a:r>
              <a:rPr lang="en-AU" sz="900" dirty="0"/>
              <a:t>Source: WHO </a:t>
            </a:r>
            <a:r>
              <a:rPr lang="en-AU" sz="900" dirty="0">
                <a:hlinkClick r:id="rId4"/>
              </a:rPr>
              <a:t>How to handrub?</a:t>
            </a:r>
            <a:r>
              <a:rPr lang="en-AU" sz="900" dirty="0"/>
              <a:t> Last update 4 May 2009</a:t>
            </a:r>
          </a:p>
        </p:txBody>
      </p:sp>
    </p:spTree>
    <p:extLst>
      <p:ext uri="{BB962C8B-B14F-4D97-AF65-F5344CB8AC3E}">
        <p14:creationId xmlns:p14="http://schemas.microsoft.com/office/powerpoint/2010/main" val="748658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535531"/>
          </a:xfrm>
        </p:spPr>
        <p:txBody>
          <a:bodyPr/>
          <a:lstStyle/>
          <a:p>
            <a:r>
              <a:rPr lang="en-AU" dirty="0"/>
              <a:t>Using soap and water</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3635896" y="1131590"/>
            <a:ext cx="4968104" cy="4339650"/>
          </a:xfrm>
        </p:spPr>
        <p:txBody>
          <a:bodyPr/>
          <a:lstStyle/>
          <a:p>
            <a:pPr marL="446088" indent="-446088" algn="l" fontAlgn="base">
              <a:buFont typeface="+mj-lt"/>
              <a:buAutoNum type="arabicPeriod"/>
            </a:pPr>
            <a:r>
              <a:rPr lang="en-AU" sz="2000" b="0" i="0" dirty="0">
                <a:solidFill>
                  <a:srgbClr val="000000"/>
                </a:solidFill>
                <a:effectLst/>
                <a:latin typeface="+mn-lt"/>
              </a:rPr>
              <a:t>Wet hands with clean, running water</a:t>
            </a:r>
          </a:p>
          <a:p>
            <a:pPr marL="446088" indent="-446088" algn="l" fontAlgn="base">
              <a:buFont typeface="+mj-lt"/>
              <a:buAutoNum type="arabicPeriod"/>
            </a:pPr>
            <a:r>
              <a:rPr lang="en-AU" sz="2000" b="0" i="0" dirty="0">
                <a:solidFill>
                  <a:srgbClr val="000000"/>
                </a:solidFill>
                <a:effectLst/>
                <a:latin typeface="+mn-lt"/>
              </a:rPr>
              <a:t>Apply an adequate soap to hands </a:t>
            </a:r>
          </a:p>
          <a:p>
            <a:pPr marL="446088" indent="-446088" algn="l" fontAlgn="base">
              <a:buFont typeface="+mj-lt"/>
              <a:buAutoNum type="arabicPeriod"/>
            </a:pPr>
            <a:r>
              <a:rPr lang="en-AU" sz="2000" b="0" i="0" dirty="0">
                <a:solidFill>
                  <a:srgbClr val="000000"/>
                </a:solidFill>
                <a:effectLst/>
                <a:latin typeface="+mn-lt"/>
              </a:rPr>
              <a:t>Lather soap over all surfaces of your hands including your fingers, webs, thumbs and wrists</a:t>
            </a:r>
          </a:p>
          <a:p>
            <a:pPr marL="446088" indent="-446088" algn="l" fontAlgn="base">
              <a:buFont typeface="+mj-lt"/>
              <a:buAutoNum type="arabicPeriod"/>
            </a:pPr>
            <a:r>
              <a:rPr lang="en-AU" sz="2000" b="0" i="0" dirty="0">
                <a:solidFill>
                  <a:srgbClr val="000000"/>
                </a:solidFill>
                <a:effectLst/>
                <a:latin typeface="+mn-lt"/>
              </a:rPr>
              <a:t>Scrub your hands for at least 20 seconds</a:t>
            </a:r>
          </a:p>
          <a:p>
            <a:pPr marL="446088" indent="-446088" algn="l" fontAlgn="base">
              <a:buFont typeface="+mj-lt"/>
              <a:buAutoNum type="arabicPeriod"/>
            </a:pPr>
            <a:r>
              <a:rPr lang="en-AU" sz="2000" b="0" i="0" dirty="0">
                <a:solidFill>
                  <a:srgbClr val="000000"/>
                </a:solidFill>
                <a:effectLst/>
                <a:latin typeface="+mn-lt"/>
              </a:rPr>
              <a:t>Rinse your hands well under clean, running water</a:t>
            </a:r>
          </a:p>
          <a:p>
            <a:pPr marL="446088" indent="-446088" algn="l" fontAlgn="base">
              <a:buFont typeface="+mj-lt"/>
              <a:buAutoNum type="arabicPeriod"/>
            </a:pPr>
            <a:r>
              <a:rPr lang="en-AU" sz="2000" b="0" i="0" dirty="0">
                <a:solidFill>
                  <a:srgbClr val="000000"/>
                </a:solidFill>
                <a:effectLst/>
                <a:latin typeface="+mn-lt"/>
              </a:rPr>
              <a:t>Dry your hands using a clean single-use paper towel.</a:t>
            </a:r>
          </a:p>
          <a:p>
            <a:pPr marL="0" indent="0">
              <a:lnSpc>
                <a:spcPct val="100000"/>
              </a:lnSpc>
              <a:spcAft>
                <a:spcPts val="800"/>
              </a:spcAft>
              <a:buNone/>
            </a:pPr>
            <a:endParaRPr lang="en-AU" sz="2800" dirty="0">
              <a:latin typeface="+mn-lt"/>
            </a:endParaRPr>
          </a:p>
        </p:txBody>
      </p:sp>
      <p:sp>
        <p:nvSpPr>
          <p:cNvPr id="10" name="TextBox 9">
            <a:extLst>
              <a:ext uri="{FF2B5EF4-FFF2-40B4-BE49-F238E27FC236}">
                <a16:creationId xmlns:a16="http://schemas.microsoft.com/office/drawing/2014/main" id="{955AD31A-7249-EA9E-EE41-C8C1CFD5E33C}"/>
              </a:ext>
            </a:extLst>
          </p:cNvPr>
          <p:cNvSpPr txBox="1"/>
          <p:nvPr/>
        </p:nvSpPr>
        <p:spPr>
          <a:xfrm>
            <a:off x="467544" y="4708578"/>
            <a:ext cx="3179075" cy="230832"/>
          </a:xfrm>
          <a:prstGeom prst="rect">
            <a:avLst/>
          </a:prstGeom>
          <a:noFill/>
        </p:spPr>
        <p:txBody>
          <a:bodyPr wrap="none" rtlCol="0">
            <a:spAutoFit/>
          </a:bodyPr>
          <a:lstStyle/>
          <a:p>
            <a:r>
              <a:rPr lang="en-AU" sz="900" dirty="0"/>
              <a:t>Source: WHO </a:t>
            </a:r>
            <a:r>
              <a:rPr lang="en-AU" sz="900" dirty="0">
                <a:hlinkClick r:id="rId3"/>
              </a:rPr>
              <a:t>How to handwash?</a:t>
            </a:r>
            <a:r>
              <a:rPr lang="en-AU" sz="900" dirty="0"/>
              <a:t> Last update 4 May 2009</a:t>
            </a:r>
          </a:p>
        </p:txBody>
      </p:sp>
      <p:pic>
        <p:nvPicPr>
          <p:cNvPr id="8" name="Picture 7">
            <a:extLst>
              <a:ext uri="{FF2B5EF4-FFF2-40B4-BE49-F238E27FC236}">
                <a16:creationId xmlns:a16="http://schemas.microsoft.com/office/drawing/2014/main" id="{EDD20261-0B35-6BE7-6288-5BAA99C4752C}"/>
              </a:ext>
            </a:extLst>
          </p:cNvPr>
          <p:cNvPicPr>
            <a:picLocks noChangeAspect="1"/>
          </p:cNvPicPr>
          <p:nvPr/>
        </p:nvPicPr>
        <p:blipFill>
          <a:blip r:embed="rId4"/>
          <a:stretch>
            <a:fillRect/>
          </a:stretch>
        </p:blipFill>
        <p:spPr>
          <a:xfrm>
            <a:off x="539552" y="1179891"/>
            <a:ext cx="2433244" cy="343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3047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535531"/>
          </a:xfrm>
        </p:spPr>
        <p:txBody>
          <a:bodyPr/>
          <a:lstStyle/>
          <a:p>
            <a:r>
              <a:rPr lang="en-AU" dirty="0"/>
              <a:t>Enhancing hand hygiene</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540000" y="1131590"/>
            <a:ext cx="7886700" cy="4267835"/>
          </a:xfrm>
        </p:spPr>
        <p:txBody>
          <a:bodyPr/>
          <a:lstStyle/>
          <a:p>
            <a:pPr marL="0" indent="0">
              <a:lnSpc>
                <a:spcPct val="100000"/>
              </a:lnSpc>
              <a:spcBef>
                <a:spcPts val="600"/>
              </a:spcBef>
              <a:spcAft>
                <a:spcPts val="600"/>
              </a:spcAft>
              <a:buNone/>
            </a:pPr>
            <a:r>
              <a:rPr lang="en-AU" sz="2000" dirty="0">
                <a:solidFill>
                  <a:srgbClr val="000000"/>
                </a:solidFill>
                <a:latin typeface="+mn-lt"/>
              </a:rPr>
              <a:t>Clothing, jewellery, and nail treatments can harbour infectious agents/germs that can be transferred to others, the healthcare environment and equipment. </a:t>
            </a:r>
          </a:p>
          <a:p>
            <a:pPr marL="0" indent="0">
              <a:lnSpc>
                <a:spcPct val="100000"/>
              </a:lnSpc>
              <a:spcAft>
                <a:spcPts val="800"/>
              </a:spcAft>
              <a:buNone/>
            </a:pPr>
            <a:r>
              <a:rPr lang="en-AU" sz="2000" dirty="0">
                <a:solidFill>
                  <a:srgbClr val="000000"/>
                </a:solidFill>
                <a:latin typeface="+mn-lt"/>
              </a:rPr>
              <a:t>The following practical actions you can take to improve hand hygiene practice and help to prevent the spread of infectious agents/germs in your workplace:</a:t>
            </a:r>
          </a:p>
          <a:p>
            <a:pPr>
              <a:lnSpc>
                <a:spcPct val="100000"/>
              </a:lnSpc>
              <a:spcBef>
                <a:spcPts val="600"/>
              </a:spcBef>
            </a:pPr>
            <a:r>
              <a:rPr lang="en-AU" sz="2000" dirty="0">
                <a:solidFill>
                  <a:srgbClr val="000000"/>
                </a:solidFill>
                <a:latin typeface="+mn-lt"/>
              </a:rPr>
              <a:t>Keeping nails natural, short and clean</a:t>
            </a:r>
          </a:p>
          <a:p>
            <a:pPr>
              <a:lnSpc>
                <a:spcPct val="100000"/>
              </a:lnSpc>
              <a:spcBef>
                <a:spcPts val="600"/>
              </a:spcBef>
            </a:pPr>
            <a:r>
              <a:rPr lang="en-AU" sz="2000" dirty="0">
                <a:solidFill>
                  <a:srgbClr val="000000"/>
                </a:solidFill>
                <a:latin typeface="+mn-lt"/>
              </a:rPr>
              <a:t>Being bare below the elbows (i.e. </a:t>
            </a:r>
            <a:r>
              <a:rPr lang="en-AU" sz="2000" dirty="0">
                <a:solidFill>
                  <a:srgbClr val="000000"/>
                </a:solidFill>
              </a:rPr>
              <a:t>hands and forearms are free of jewellery and clothing).</a:t>
            </a:r>
            <a:endParaRPr lang="en-AU" sz="2000" dirty="0">
              <a:solidFill>
                <a:srgbClr val="000000"/>
              </a:solidFill>
              <a:latin typeface="+mn-lt"/>
            </a:endParaRPr>
          </a:p>
          <a:p>
            <a:pPr>
              <a:lnSpc>
                <a:spcPct val="100000"/>
              </a:lnSpc>
              <a:spcBef>
                <a:spcPts val="600"/>
              </a:spcBef>
            </a:pPr>
            <a:endParaRPr lang="en-AU" sz="2000" dirty="0">
              <a:solidFill>
                <a:srgbClr val="000000"/>
              </a:solidFill>
              <a:latin typeface="+mn-lt"/>
            </a:endParaRPr>
          </a:p>
          <a:p>
            <a:pPr marL="0" indent="0">
              <a:lnSpc>
                <a:spcPct val="100000"/>
              </a:lnSpc>
              <a:spcAft>
                <a:spcPts val="800"/>
              </a:spcAft>
              <a:buNone/>
            </a:pPr>
            <a:endParaRPr lang="en-AU" sz="2800" dirty="0">
              <a:latin typeface="+mn-lt"/>
            </a:endParaRPr>
          </a:p>
        </p:txBody>
      </p:sp>
    </p:spTree>
    <p:extLst>
      <p:ext uri="{BB962C8B-B14F-4D97-AF65-F5344CB8AC3E}">
        <p14:creationId xmlns:p14="http://schemas.microsoft.com/office/powerpoint/2010/main" val="640493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BB6FC0-292D-D5CD-4999-AEA4F8BE6EE9}"/>
              </a:ext>
            </a:extLst>
          </p:cNvPr>
          <p:cNvSpPr>
            <a:spLocks noGrp="1"/>
          </p:cNvSpPr>
          <p:nvPr>
            <p:ph type="title"/>
          </p:nvPr>
        </p:nvSpPr>
        <p:spPr>
          <a:xfrm>
            <a:off x="3419872" y="267494"/>
            <a:ext cx="5400600" cy="535531"/>
          </a:xfrm>
        </p:spPr>
        <p:txBody>
          <a:bodyPr/>
          <a:lstStyle/>
          <a:p>
            <a:r>
              <a:rPr lang="en-AU" dirty="0"/>
              <a:t>Skin on your hands</a:t>
            </a:r>
          </a:p>
        </p:txBody>
      </p:sp>
      <p:sp>
        <p:nvSpPr>
          <p:cNvPr id="5" name="Content Placeholder 4">
            <a:extLst>
              <a:ext uri="{FF2B5EF4-FFF2-40B4-BE49-F238E27FC236}">
                <a16:creationId xmlns:a16="http://schemas.microsoft.com/office/drawing/2014/main" id="{D0B4F45A-1EB2-8E8D-B743-ADCA2B7C4BD3}"/>
              </a:ext>
            </a:extLst>
          </p:cNvPr>
          <p:cNvSpPr>
            <a:spLocks noGrp="1"/>
          </p:cNvSpPr>
          <p:nvPr>
            <p:ph idx="14"/>
          </p:nvPr>
        </p:nvSpPr>
        <p:spPr>
          <a:xfrm>
            <a:off x="3419872" y="911428"/>
            <a:ext cx="5040560" cy="2554545"/>
          </a:xfrm>
        </p:spPr>
        <p:txBody>
          <a:bodyPr/>
          <a:lstStyle/>
          <a:p>
            <a:pPr marL="0" indent="0">
              <a:lnSpc>
                <a:spcPct val="100000"/>
              </a:lnSpc>
              <a:spcBef>
                <a:spcPts val="600"/>
              </a:spcBef>
              <a:spcAft>
                <a:spcPts val="600"/>
              </a:spcAft>
              <a:buNone/>
            </a:pPr>
            <a:r>
              <a:rPr lang="en-AU" sz="2000" dirty="0">
                <a:solidFill>
                  <a:srgbClr val="000000"/>
                </a:solidFill>
                <a:latin typeface="+mn-lt"/>
              </a:rPr>
              <a:t>Intact skin is a natural defence against infection. </a:t>
            </a:r>
          </a:p>
          <a:p>
            <a:pPr marL="0" indent="0">
              <a:lnSpc>
                <a:spcPct val="100000"/>
              </a:lnSpc>
              <a:spcBef>
                <a:spcPts val="600"/>
              </a:spcBef>
              <a:spcAft>
                <a:spcPts val="600"/>
              </a:spcAft>
              <a:buNone/>
            </a:pPr>
            <a:r>
              <a:rPr lang="en-AU" sz="2000" dirty="0">
                <a:solidFill>
                  <a:srgbClr val="000000"/>
                </a:solidFill>
                <a:latin typeface="+mn-lt"/>
              </a:rPr>
              <a:t>Dermatitis, cuts and abrasions are possible entry sites for infectious agents. </a:t>
            </a:r>
          </a:p>
          <a:p>
            <a:pPr marL="0" indent="0">
              <a:lnSpc>
                <a:spcPct val="100000"/>
              </a:lnSpc>
              <a:spcBef>
                <a:spcPts val="600"/>
              </a:spcBef>
              <a:spcAft>
                <a:spcPts val="600"/>
              </a:spcAft>
              <a:buNone/>
            </a:pPr>
            <a:r>
              <a:rPr lang="en-AU" sz="2000" dirty="0">
                <a:solidFill>
                  <a:srgbClr val="000000"/>
                </a:solidFill>
                <a:latin typeface="+mn-lt"/>
              </a:rPr>
              <a:t>Dry, irritated and damaged hands carry more infectious agents and are a risk to yourself and your patients.</a:t>
            </a:r>
          </a:p>
        </p:txBody>
      </p:sp>
      <p:pic>
        <p:nvPicPr>
          <p:cNvPr id="9" name="Picture 8" descr="Close-up of a person scratching their hand&#10;&#10;Description automatically generated">
            <a:extLst>
              <a:ext uri="{FF2B5EF4-FFF2-40B4-BE49-F238E27FC236}">
                <a16:creationId xmlns:a16="http://schemas.microsoft.com/office/drawing/2014/main" id="{46B91D4F-C25A-2C47-0B7B-CF555655980C}"/>
              </a:ext>
            </a:extLst>
          </p:cNvPr>
          <p:cNvPicPr>
            <a:picLocks noChangeAspect="1"/>
          </p:cNvPicPr>
          <p:nvPr/>
        </p:nvPicPr>
        <p:blipFill rotWithShape="1">
          <a:blip r:embed="rId3">
            <a:extLst>
              <a:ext uri="{28A0092B-C50C-407E-A947-70E740481C1C}">
                <a14:useLocalDpi xmlns:a14="http://schemas.microsoft.com/office/drawing/2010/main" val="0"/>
              </a:ext>
            </a:extLst>
          </a:blip>
          <a:srcRect l="25828" r="31204"/>
          <a:stretch/>
        </p:blipFill>
        <p:spPr>
          <a:xfrm>
            <a:off x="1" y="0"/>
            <a:ext cx="2987824" cy="5164038"/>
          </a:xfrm>
          <a:prstGeom prst="rect">
            <a:avLst/>
          </a:prstGeom>
        </p:spPr>
      </p:pic>
      <p:sp>
        <p:nvSpPr>
          <p:cNvPr id="6" name="Rectangle 5">
            <a:extLst>
              <a:ext uri="{FF2B5EF4-FFF2-40B4-BE49-F238E27FC236}">
                <a16:creationId xmlns:a16="http://schemas.microsoft.com/office/drawing/2014/main" id="{12AD77A4-EBF6-0F03-09E0-568F01F74699}"/>
              </a:ext>
            </a:extLst>
          </p:cNvPr>
          <p:cNvSpPr/>
          <p:nvPr/>
        </p:nvSpPr>
        <p:spPr>
          <a:xfrm>
            <a:off x="0" y="-20538"/>
            <a:ext cx="2987823" cy="5184576"/>
          </a:xfrm>
          <a:prstGeom prst="rect">
            <a:avLst/>
          </a:prstGeom>
          <a:gradFill>
            <a:gsLst>
              <a:gs pos="0">
                <a:schemeClr val="accent1">
                  <a:lumMod val="100000"/>
                  <a:alpha val="85000"/>
                </a:schemeClr>
              </a:gs>
              <a:gs pos="100000">
                <a:srgbClr val="AFEBFF">
                  <a:alpha val="49804"/>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700" dirty="0">
              <a:latin typeface="+mj-lt"/>
            </a:endParaRPr>
          </a:p>
        </p:txBody>
      </p:sp>
    </p:spTree>
    <p:extLst>
      <p:ext uri="{BB962C8B-B14F-4D97-AF65-F5344CB8AC3E}">
        <p14:creationId xmlns:p14="http://schemas.microsoft.com/office/powerpoint/2010/main" val="1739077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535531"/>
          </a:xfrm>
        </p:spPr>
        <p:txBody>
          <a:bodyPr/>
          <a:lstStyle/>
          <a:p>
            <a:r>
              <a:rPr lang="en-AU" dirty="0"/>
              <a:t>Look after your hands</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540000" y="1090354"/>
            <a:ext cx="7886700" cy="3785652"/>
          </a:xfrm>
        </p:spPr>
        <p:txBody>
          <a:bodyPr/>
          <a:lstStyle/>
          <a:p>
            <a:pPr marL="0" indent="0">
              <a:lnSpc>
                <a:spcPct val="100000"/>
              </a:lnSpc>
              <a:spcBef>
                <a:spcPts val="600"/>
              </a:spcBef>
              <a:spcAft>
                <a:spcPts val="600"/>
              </a:spcAft>
              <a:buNone/>
            </a:pPr>
            <a:r>
              <a:rPr lang="en-AU" sz="2000" dirty="0">
                <a:solidFill>
                  <a:srgbClr val="000000"/>
                </a:solidFill>
                <a:latin typeface="+mn-lt"/>
              </a:rPr>
              <a:t>Tips:</a:t>
            </a:r>
          </a:p>
          <a:p>
            <a:pPr>
              <a:lnSpc>
                <a:spcPct val="100000"/>
              </a:lnSpc>
              <a:spcBef>
                <a:spcPts val="600"/>
              </a:spcBef>
              <a:spcAft>
                <a:spcPts val="600"/>
              </a:spcAft>
            </a:pPr>
            <a:r>
              <a:rPr lang="en-AU" sz="2000" dirty="0">
                <a:solidFill>
                  <a:srgbClr val="000000"/>
                </a:solidFill>
                <a:latin typeface="+mn-lt"/>
              </a:rPr>
              <a:t>Avoid irritants on the skin, </a:t>
            </a:r>
            <a:r>
              <a:rPr lang="en-AU" sz="2000" b="0" i="0" dirty="0">
                <a:solidFill>
                  <a:srgbClr val="000000"/>
                </a:solidFill>
                <a:effectLst/>
                <a:latin typeface="+mn-lt"/>
              </a:rPr>
              <a:t>such as chemicals, heat, dirt and sweating/moisture</a:t>
            </a:r>
            <a:endParaRPr lang="en-AU" sz="2000" dirty="0">
              <a:solidFill>
                <a:srgbClr val="000000"/>
              </a:solidFill>
              <a:latin typeface="+mn-lt"/>
            </a:endParaRPr>
          </a:p>
          <a:p>
            <a:pPr>
              <a:lnSpc>
                <a:spcPct val="100000"/>
              </a:lnSpc>
              <a:spcBef>
                <a:spcPts val="600"/>
              </a:spcBef>
              <a:spcAft>
                <a:spcPts val="600"/>
              </a:spcAft>
            </a:pPr>
            <a:r>
              <a:rPr lang="en-AU" sz="2000" dirty="0">
                <a:solidFill>
                  <a:srgbClr val="000000"/>
                </a:solidFill>
                <a:latin typeface="+mn-lt"/>
              </a:rPr>
              <a:t>Dry your hands thoroughly after washing with soap and water</a:t>
            </a:r>
          </a:p>
          <a:p>
            <a:pPr>
              <a:lnSpc>
                <a:spcPct val="100000"/>
              </a:lnSpc>
              <a:spcBef>
                <a:spcPts val="600"/>
              </a:spcBef>
              <a:spcAft>
                <a:spcPts val="600"/>
              </a:spcAft>
            </a:pPr>
            <a:r>
              <a:rPr lang="en-AU" sz="2000" dirty="0">
                <a:solidFill>
                  <a:srgbClr val="000000"/>
                </a:solidFill>
                <a:latin typeface="+mn-lt"/>
              </a:rPr>
              <a:t>Moisturise your hands regularly</a:t>
            </a:r>
          </a:p>
          <a:p>
            <a:pPr>
              <a:lnSpc>
                <a:spcPct val="100000"/>
              </a:lnSpc>
              <a:spcBef>
                <a:spcPts val="600"/>
              </a:spcBef>
              <a:spcAft>
                <a:spcPts val="600"/>
              </a:spcAft>
            </a:pPr>
            <a:r>
              <a:rPr lang="en-AU" sz="2000" dirty="0">
                <a:solidFill>
                  <a:srgbClr val="000000"/>
                </a:solidFill>
                <a:latin typeface="+mn-lt"/>
              </a:rPr>
              <a:t>Protect irritated or damaged skin on your hands with a waterproof film or dressing</a:t>
            </a:r>
          </a:p>
          <a:p>
            <a:pPr>
              <a:lnSpc>
                <a:spcPct val="100000"/>
              </a:lnSpc>
              <a:spcBef>
                <a:spcPts val="600"/>
              </a:spcBef>
              <a:spcAft>
                <a:spcPts val="600"/>
              </a:spcAft>
            </a:pPr>
            <a:r>
              <a:rPr lang="en-AU" sz="2000" dirty="0">
                <a:solidFill>
                  <a:srgbClr val="000000"/>
                </a:solidFill>
                <a:latin typeface="+mn-lt"/>
              </a:rPr>
              <a:t>Report skin problems on your hands to management</a:t>
            </a:r>
          </a:p>
          <a:p>
            <a:pPr>
              <a:lnSpc>
                <a:spcPct val="100000"/>
              </a:lnSpc>
              <a:spcBef>
                <a:spcPts val="600"/>
              </a:spcBef>
              <a:spcAft>
                <a:spcPts val="600"/>
              </a:spcAft>
            </a:pPr>
            <a:r>
              <a:rPr lang="en-AU" sz="2000" dirty="0">
                <a:solidFill>
                  <a:srgbClr val="000000"/>
                </a:solidFill>
                <a:latin typeface="+mn-lt"/>
              </a:rPr>
              <a:t>Seek professional advise if you have irritated or damaged skin.</a:t>
            </a:r>
            <a:endParaRPr lang="en-AU" sz="2800" dirty="0">
              <a:latin typeface="+mn-lt"/>
            </a:endParaRPr>
          </a:p>
        </p:txBody>
      </p:sp>
    </p:spTree>
    <p:extLst>
      <p:ext uri="{BB962C8B-B14F-4D97-AF65-F5344CB8AC3E}">
        <p14:creationId xmlns:p14="http://schemas.microsoft.com/office/powerpoint/2010/main" val="2398571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978729"/>
          </a:xfrm>
        </p:spPr>
        <p:txBody>
          <a:bodyPr/>
          <a:lstStyle/>
          <a:p>
            <a:r>
              <a:rPr lang="en-AU" dirty="0"/>
              <a:t>Monitoring hand hygiene in the healthcare environment</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540000" y="1518729"/>
            <a:ext cx="7886700" cy="3631763"/>
          </a:xfrm>
        </p:spPr>
        <p:txBody>
          <a:bodyPr/>
          <a:lstStyle/>
          <a:p>
            <a:pPr marL="0" indent="0">
              <a:lnSpc>
                <a:spcPct val="100000"/>
              </a:lnSpc>
              <a:spcBef>
                <a:spcPts val="600"/>
              </a:spcBef>
              <a:spcAft>
                <a:spcPts val="600"/>
              </a:spcAft>
              <a:buNone/>
            </a:pPr>
            <a:r>
              <a:rPr lang="en-AU" sz="2000" dirty="0">
                <a:latin typeface="+mn-lt"/>
              </a:rPr>
              <a:t>Monitoring hand hygiene helps to identify opportunities to: </a:t>
            </a:r>
          </a:p>
          <a:p>
            <a:pPr>
              <a:lnSpc>
                <a:spcPct val="100000"/>
              </a:lnSpc>
              <a:spcBef>
                <a:spcPts val="600"/>
              </a:spcBef>
              <a:spcAft>
                <a:spcPts val="600"/>
              </a:spcAft>
            </a:pPr>
            <a:r>
              <a:rPr lang="en-AU" sz="2000" dirty="0">
                <a:latin typeface="+mn-lt"/>
              </a:rPr>
              <a:t>Improve hand hygiene practice</a:t>
            </a:r>
          </a:p>
          <a:p>
            <a:pPr>
              <a:lnSpc>
                <a:spcPct val="100000"/>
              </a:lnSpc>
              <a:spcBef>
                <a:spcPts val="600"/>
              </a:spcBef>
              <a:spcAft>
                <a:spcPts val="600"/>
              </a:spcAft>
            </a:pPr>
            <a:r>
              <a:rPr lang="en-AU" sz="2000" dirty="0">
                <a:latin typeface="+mn-lt"/>
              </a:rPr>
              <a:t>Provide healthcare workers with positive feedback when correct hand hygiene is observed</a:t>
            </a:r>
          </a:p>
          <a:p>
            <a:pPr>
              <a:lnSpc>
                <a:spcPct val="100000"/>
              </a:lnSpc>
              <a:spcBef>
                <a:spcPts val="600"/>
              </a:spcBef>
              <a:spcAft>
                <a:spcPts val="600"/>
              </a:spcAft>
            </a:pPr>
            <a:r>
              <a:rPr lang="en-AU" sz="2000" dirty="0">
                <a:latin typeface="+mn-lt"/>
              </a:rPr>
              <a:t>Assist with monitoring the effects of hand hygiene practice on infection rates</a:t>
            </a:r>
          </a:p>
          <a:p>
            <a:pPr>
              <a:lnSpc>
                <a:spcPct val="100000"/>
              </a:lnSpc>
              <a:spcBef>
                <a:spcPts val="600"/>
              </a:spcBef>
              <a:spcAft>
                <a:spcPts val="600"/>
              </a:spcAft>
            </a:pPr>
            <a:r>
              <a:rPr lang="en-AU" sz="2000" dirty="0">
                <a:latin typeface="+mn-lt"/>
              </a:rPr>
              <a:t>Inform and reassure patients and the community of your organisation's safety culture.</a:t>
            </a:r>
          </a:p>
          <a:p>
            <a:pPr>
              <a:lnSpc>
                <a:spcPct val="100000"/>
              </a:lnSpc>
              <a:spcBef>
                <a:spcPts val="600"/>
              </a:spcBef>
              <a:spcAft>
                <a:spcPts val="600"/>
              </a:spcAft>
            </a:pPr>
            <a:endParaRPr lang="en-AU" sz="2000" dirty="0">
              <a:latin typeface="+mn-lt"/>
            </a:endParaRPr>
          </a:p>
        </p:txBody>
      </p:sp>
    </p:spTree>
    <p:extLst>
      <p:ext uri="{BB962C8B-B14F-4D97-AF65-F5344CB8AC3E}">
        <p14:creationId xmlns:p14="http://schemas.microsoft.com/office/powerpoint/2010/main" val="1514407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0DE3F-EA0D-6E43-8DF4-2C931E7F05ED}"/>
              </a:ext>
            </a:extLst>
          </p:cNvPr>
          <p:cNvSpPr>
            <a:spLocks noGrp="1"/>
          </p:cNvSpPr>
          <p:nvPr>
            <p:ph type="title"/>
          </p:nvPr>
        </p:nvSpPr>
        <p:spPr>
          <a:xfrm>
            <a:off x="540000" y="540000"/>
            <a:ext cx="7886700" cy="535531"/>
          </a:xfrm>
        </p:spPr>
        <p:txBody>
          <a:bodyPr/>
          <a:lstStyle/>
          <a:p>
            <a:r>
              <a:rPr lang="en-US" sz="3200" dirty="0"/>
              <a:t>The National Hand Hygiene Initiative</a:t>
            </a:r>
          </a:p>
        </p:txBody>
      </p:sp>
      <p:sp>
        <p:nvSpPr>
          <p:cNvPr id="7" name="Content Placeholder 6">
            <a:extLst>
              <a:ext uri="{FF2B5EF4-FFF2-40B4-BE49-F238E27FC236}">
                <a16:creationId xmlns:a16="http://schemas.microsoft.com/office/drawing/2014/main" id="{FF50A8F7-FDB0-1A89-81D1-870C63EDE914}"/>
              </a:ext>
            </a:extLst>
          </p:cNvPr>
          <p:cNvSpPr>
            <a:spLocks noGrp="1"/>
          </p:cNvSpPr>
          <p:nvPr>
            <p:ph idx="14"/>
          </p:nvPr>
        </p:nvSpPr>
        <p:spPr>
          <a:xfrm>
            <a:off x="540000" y="1131590"/>
            <a:ext cx="7886700" cy="3993401"/>
          </a:xfrm>
        </p:spPr>
        <p:txBody>
          <a:bodyPr/>
          <a:lstStyle/>
          <a:p>
            <a:pPr marL="0" indent="0">
              <a:lnSpc>
                <a:spcPct val="100000"/>
              </a:lnSpc>
              <a:spcAft>
                <a:spcPts val="600"/>
              </a:spcAft>
              <a:buNone/>
            </a:pPr>
            <a:r>
              <a:rPr lang="en-US" sz="1800" b="0" i="0" u="none" strike="noStrike" dirty="0">
                <a:solidFill>
                  <a:srgbClr val="000000"/>
                </a:solidFill>
                <a:effectLst/>
                <a:latin typeface="+mn-lt"/>
              </a:rPr>
              <a:t>The Australian Commission on Safety and Quality in Health Care (the Commission) established the </a:t>
            </a:r>
            <a:r>
              <a:rPr lang="en-US" sz="1800" b="0" i="0" u="none" strike="noStrike" dirty="0">
                <a:solidFill>
                  <a:srgbClr val="000000"/>
                </a:solidFill>
                <a:effectLst/>
                <a:latin typeface="+mn-lt"/>
                <a:hlinkClick r:id="rId3"/>
              </a:rPr>
              <a:t>National Hand Hygiene Initiative</a:t>
            </a:r>
            <a:r>
              <a:rPr lang="en-US" sz="1800" b="0" i="0" u="none" strike="noStrike" dirty="0">
                <a:solidFill>
                  <a:srgbClr val="000000"/>
                </a:solidFill>
                <a:effectLst/>
                <a:latin typeface="+mn-lt"/>
              </a:rPr>
              <a:t> (NHHI) to prevent and reduce healthcare-associated infections in Australian healthcare settings.</a:t>
            </a:r>
          </a:p>
          <a:p>
            <a:pPr marL="0" indent="0">
              <a:lnSpc>
                <a:spcPct val="100000"/>
              </a:lnSpc>
              <a:spcBef>
                <a:spcPts val="600"/>
              </a:spcBef>
              <a:buNone/>
            </a:pPr>
            <a:r>
              <a:rPr lang="en-US" sz="1800" b="0" i="0" u="none" strike="noStrike" dirty="0">
                <a:solidFill>
                  <a:srgbClr val="000000"/>
                </a:solidFill>
                <a:effectLst/>
                <a:latin typeface="+mn-lt"/>
              </a:rPr>
              <a:t>Key elements of the NHHI are:</a:t>
            </a:r>
          </a:p>
          <a:p>
            <a:pPr marL="355600" indent="-355600">
              <a:lnSpc>
                <a:spcPct val="100000"/>
              </a:lnSpc>
              <a:spcBef>
                <a:spcPts val="600"/>
              </a:spcBef>
              <a:buSzPct val="100000"/>
            </a:pPr>
            <a:r>
              <a:rPr lang="en-US" sz="1800" dirty="0">
                <a:solidFill>
                  <a:schemeClr val="tx1">
                    <a:lumMod val="85000"/>
                    <a:lumOff val="15000"/>
                  </a:schemeClr>
                </a:solidFill>
                <a:latin typeface="+mn-lt"/>
              </a:rPr>
              <a:t>Promoting the use of alcohol-based hand rub at the point of care</a:t>
            </a:r>
          </a:p>
          <a:p>
            <a:pPr marL="355600" indent="-355600">
              <a:lnSpc>
                <a:spcPct val="100000"/>
              </a:lnSpc>
              <a:spcBef>
                <a:spcPts val="600"/>
              </a:spcBef>
              <a:buSzPct val="100000"/>
            </a:pPr>
            <a:r>
              <a:rPr lang="en-US" sz="1800" dirty="0">
                <a:solidFill>
                  <a:schemeClr val="tx1">
                    <a:lumMod val="85000"/>
                    <a:lumOff val="15000"/>
                  </a:schemeClr>
                </a:solidFill>
                <a:latin typeface="+mn-lt"/>
              </a:rPr>
              <a:t>Ensuring standardised hand hygiene and infection prevention and control education</a:t>
            </a:r>
          </a:p>
          <a:p>
            <a:pPr marL="355600" indent="-355600">
              <a:lnSpc>
                <a:spcPct val="100000"/>
              </a:lnSpc>
              <a:spcBef>
                <a:spcPts val="600"/>
              </a:spcBef>
              <a:buSzPct val="100000"/>
            </a:pPr>
            <a:r>
              <a:rPr lang="en-US" sz="1800" dirty="0">
                <a:solidFill>
                  <a:schemeClr val="tx1">
                    <a:lumMod val="85000"/>
                    <a:lumOff val="15000"/>
                  </a:schemeClr>
                </a:solidFill>
                <a:latin typeface="+mn-lt"/>
              </a:rPr>
              <a:t>Monitoring hand hygiene compliance and providing feedback,</a:t>
            </a:r>
            <a:br>
              <a:rPr lang="en-US" sz="1800" dirty="0">
                <a:solidFill>
                  <a:schemeClr val="tx1">
                    <a:lumMod val="85000"/>
                    <a:lumOff val="15000"/>
                  </a:schemeClr>
                </a:solidFill>
                <a:latin typeface="+mn-lt"/>
              </a:rPr>
            </a:br>
            <a:r>
              <a:rPr lang="en-US" sz="1800" dirty="0">
                <a:solidFill>
                  <a:schemeClr val="tx1">
                    <a:lumMod val="85000"/>
                    <a:lumOff val="15000"/>
                  </a:schemeClr>
                </a:solidFill>
                <a:latin typeface="+mn-lt"/>
              </a:rPr>
              <a:t>as part of a quality improvement approach</a:t>
            </a:r>
          </a:p>
          <a:p>
            <a:pPr marL="355600" indent="-355600">
              <a:lnSpc>
                <a:spcPct val="100000"/>
              </a:lnSpc>
              <a:spcBef>
                <a:spcPts val="600"/>
              </a:spcBef>
              <a:buSzPct val="100000"/>
            </a:pPr>
            <a:r>
              <a:rPr lang="en-US" sz="1800" dirty="0">
                <a:solidFill>
                  <a:schemeClr val="tx1">
                    <a:lumMod val="85000"/>
                    <a:lumOff val="15000"/>
                  </a:schemeClr>
                </a:solidFill>
                <a:latin typeface="+mn-lt"/>
              </a:rPr>
              <a:t>Identifying targeted opportunities for improving hand hygiene</a:t>
            </a:r>
            <a:br>
              <a:rPr lang="en-US" sz="1800" dirty="0">
                <a:solidFill>
                  <a:schemeClr val="tx1">
                    <a:lumMod val="85000"/>
                    <a:lumOff val="15000"/>
                  </a:schemeClr>
                </a:solidFill>
                <a:latin typeface="+mn-lt"/>
              </a:rPr>
            </a:br>
            <a:r>
              <a:rPr lang="en-US" sz="1800" dirty="0">
                <a:solidFill>
                  <a:schemeClr val="tx1">
                    <a:lumMod val="85000"/>
                    <a:lumOff val="15000"/>
                  </a:schemeClr>
                </a:solidFill>
                <a:latin typeface="+mn-lt"/>
              </a:rPr>
              <a:t>compliance.</a:t>
            </a:r>
            <a:endParaRPr lang="en-AU" sz="1800" dirty="0">
              <a:solidFill>
                <a:schemeClr val="tx1">
                  <a:lumMod val="85000"/>
                  <a:lumOff val="15000"/>
                </a:schemeClr>
              </a:solidFill>
              <a:latin typeface="+mn-lt"/>
            </a:endParaRPr>
          </a:p>
        </p:txBody>
      </p:sp>
    </p:spTree>
    <p:extLst>
      <p:ext uri="{BB962C8B-B14F-4D97-AF65-F5344CB8AC3E}">
        <p14:creationId xmlns:p14="http://schemas.microsoft.com/office/powerpoint/2010/main" val="2227277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535531"/>
          </a:xfrm>
        </p:spPr>
        <p:txBody>
          <a:bodyPr/>
          <a:lstStyle/>
          <a:p>
            <a:r>
              <a:rPr lang="en-AU" dirty="0"/>
              <a:t>How is hand hygiene monitored</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540000" y="1162362"/>
            <a:ext cx="7886700" cy="4370427"/>
          </a:xfrm>
        </p:spPr>
        <p:txBody>
          <a:bodyPr/>
          <a:lstStyle/>
          <a:p>
            <a:pPr marL="0" indent="0">
              <a:lnSpc>
                <a:spcPct val="100000"/>
              </a:lnSpc>
              <a:spcBef>
                <a:spcPts val="600"/>
              </a:spcBef>
              <a:spcAft>
                <a:spcPts val="600"/>
              </a:spcAft>
              <a:buNone/>
            </a:pPr>
            <a:r>
              <a:rPr lang="en-AU" sz="2000" dirty="0">
                <a:solidFill>
                  <a:srgbClr val="000000"/>
                </a:solidFill>
                <a:latin typeface="+mn-lt"/>
              </a:rPr>
              <a:t>Hand hygiene can be monitored through:</a:t>
            </a:r>
          </a:p>
          <a:p>
            <a:pPr>
              <a:lnSpc>
                <a:spcPct val="100000"/>
              </a:lnSpc>
              <a:spcBef>
                <a:spcPts val="600"/>
              </a:spcBef>
              <a:spcAft>
                <a:spcPts val="600"/>
              </a:spcAft>
            </a:pPr>
            <a:r>
              <a:rPr lang="en-AU" sz="2000" dirty="0">
                <a:solidFill>
                  <a:srgbClr val="000000"/>
                </a:solidFill>
                <a:latin typeface="+mn-lt"/>
              </a:rPr>
              <a:t>Direct observation of healthcare worker hand hygiene compliance (auditing) based on the 5 Moments for Hand Hygiene</a:t>
            </a:r>
          </a:p>
          <a:p>
            <a:pPr>
              <a:lnSpc>
                <a:spcPct val="100000"/>
              </a:lnSpc>
              <a:spcBef>
                <a:spcPts val="600"/>
              </a:spcBef>
              <a:spcAft>
                <a:spcPts val="600"/>
              </a:spcAft>
            </a:pPr>
            <a:r>
              <a:rPr lang="en-AU" sz="2000" dirty="0">
                <a:solidFill>
                  <a:srgbClr val="000000"/>
                </a:solidFill>
                <a:latin typeface="+mn-lt"/>
              </a:rPr>
              <a:t>Uptake of workforce hand hygiene education and training</a:t>
            </a:r>
          </a:p>
          <a:p>
            <a:pPr>
              <a:lnSpc>
                <a:spcPct val="100000"/>
              </a:lnSpc>
              <a:spcBef>
                <a:spcPts val="600"/>
              </a:spcBef>
              <a:spcAft>
                <a:spcPts val="600"/>
              </a:spcAft>
            </a:pPr>
            <a:r>
              <a:rPr lang="en-AU" sz="2000" dirty="0">
                <a:solidFill>
                  <a:srgbClr val="000000"/>
                </a:solidFill>
                <a:latin typeface="+mn-lt"/>
              </a:rPr>
              <a:t>Assessment of workforce hand hygiene technique and/or knowledge</a:t>
            </a:r>
          </a:p>
          <a:p>
            <a:pPr>
              <a:lnSpc>
                <a:spcPct val="100000"/>
              </a:lnSpc>
              <a:spcBef>
                <a:spcPts val="600"/>
              </a:spcBef>
              <a:spcAft>
                <a:spcPts val="600"/>
              </a:spcAft>
            </a:pPr>
            <a:r>
              <a:rPr lang="en-AU" sz="2000" dirty="0">
                <a:solidFill>
                  <a:srgbClr val="000000"/>
                </a:solidFill>
                <a:latin typeface="+mn-lt"/>
              </a:rPr>
              <a:t>Audits of product availability, placement and usage</a:t>
            </a:r>
          </a:p>
          <a:p>
            <a:pPr>
              <a:lnSpc>
                <a:spcPct val="100000"/>
              </a:lnSpc>
              <a:spcBef>
                <a:spcPts val="600"/>
              </a:spcBef>
              <a:spcAft>
                <a:spcPts val="600"/>
              </a:spcAft>
            </a:pPr>
            <a:r>
              <a:rPr lang="en-AU" sz="2000" dirty="0">
                <a:solidFill>
                  <a:srgbClr val="000000"/>
                </a:solidFill>
                <a:latin typeface="+mn-lt"/>
              </a:rPr>
              <a:t>Client or patient experience surveys.</a:t>
            </a:r>
          </a:p>
          <a:p>
            <a:pPr marL="0" indent="0">
              <a:lnSpc>
                <a:spcPct val="100000"/>
              </a:lnSpc>
              <a:spcBef>
                <a:spcPts val="600"/>
              </a:spcBef>
              <a:spcAft>
                <a:spcPts val="600"/>
              </a:spcAft>
              <a:buNone/>
            </a:pPr>
            <a:r>
              <a:rPr lang="en-AU" sz="2000" dirty="0">
                <a:solidFill>
                  <a:srgbClr val="000000"/>
                </a:solidFill>
                <a:latin typeface="+mn-lt"/>
              </a:rPr>
              <a:t>Audit tools can be accessible through the </a:t>
            </a:r>
            <a:r>
              <a:rPr lang="en-AU" sz="2000" dirty="0">
                <a:solidFill>
                  <a:srgbClr val="000000"/>
                </a:solidFill>
                <a:latin typeface="+mn-lt"/>
                <a:hlinkClick r:id="rId3"/>
              </a:rPr>
              <a:t>Commission’s website</a:t>
            </a:r>
            <a:r>
              <a:rPr lang="en-AU" sz="2000" dirty="0">
                <a:solidFill>
                  <a:srgbClr val="000000"/>
                </a:solidFill>
                <a:latin typeface="+mn-lt"/>
              </a:rPr>
              <a:t>.</a:t>
            </a:r>
          </a:p>
          <a:p>
            <a:pPr marL="0" indent="0">
              <a:lnSpc>
                <a:spcPct val="100000"/>
              </a:lnSpc>
              <a:spcBef>
                <a:spcPts val="600"/>
              </a:spcBef>
              <a:spcAft>
                <a:spcPts val="600"/>
              </a:spcAft>
              <a:buNone/>
            </a:pPr>
            <a:endParaRPr lang="en-AU" sz="2800" dirty="0">
              <a:latin typeface="+mn-lt"/>
            </a:endParaRPr>
          </a:p>
        </p:txBody>
      </p:sp>
    </p:spTree>
    <p:extLst>
      <p:ext uri="{BB962C8B-B14F-4D97-AF65-F5344CB8AC3E}">
        <p14:creationId xmlns:p14="http://schemas.microsoft.com/office/powerpoint/2010/main" val="4028298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978729"/>
          </a:xfrm>
        </p:spPr>
        <p:txBody>
          <a:bodyPr/>
          <a:lstStyle/>
          <a:p>
            <a:r>
              <a:rPr lang="en-AU" dirty="0"/>
              <a:t>How can hand hygiene compliance be improved?</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540000" y="1563639"/>
            <a:ext cx="7886700" cy="2769989"/>
          </a:xfrm>
        </p:spPr>
        <p:txBody>
          <a:bodyPr/>
          <a:lstStyle/>
          <a:p>
            <a:pPr marL="0" indent="0">
              <a:lnSpc>
                <a:spcPct val="100000"/>
              </a:lnSpc>
              <a:spcBef>
                <a:spcPts val="600"/>
              </a:spcBef>
              <a:spcAft>
                <a:spcPts val="600"/>
              </a:spcAft>
              <a:buNone/>
            </a:pPr>
            <a:r>
              <a:rPr lang="en-AU" sz="2000" dirty="0">
                <a:effectLst/>
                <a:latin typeface="+mn-lt"/>
                <a:ea typeface="SimSun" panose="02010600030101010101" pitchFamily="2" charset="-122"/>
                <a:cs typeface="Times New Roman" panose="02020603050405020304" pitchFamily="18" charset="0"/>
              </a:rPr>
              <a:t>Hand hygiene compliance audit and other hand hygiene program compliance data can be used to develop strategies and resources that meet the workforce’s specific needs. </a:t>
            </a:r>
          </a:p>
          <a:p>
            <a:pPr marL="0" indent="0">
              <a:lnSpc>
                <a:spcPct val="100000"/>
              </a:lnSpc>
              <a:spcBef>
                <a:spcPts val="600"/>
              </a:spcBef>
              <a:spcAft>
                <a:spcPts val="600"/>
              </a:spcAft>
              <a:buNone/>
            </a:pPr>
            <a:r>
              <a:rPr lang="en-AU" sz="2000" dirty="0">
                <a:effectLst/>
                <a:latin typeface="+mn-lt"/>
                <a:ea typeface="SimSun" panose="02010600030101010101" pitchFamily="2" charset="-122"/>
                <a:cs typeface="Times New Roman" panose="02020603050405020304" pitchFamily="18" charset="0"/>
              </a:rPr>
              <a:t>This may include:</a:t>
            </a:r>
          </a:p>
          <a:p>
            <a:pPr algn="l" fontAlgn="base">
              <a:spcBef>
                <a:spcPts val="600"/>
              </a:spcBef>
              <a:spcAft>
                <a:spcPts val="600"/>
              </a:spcAft>
              <a:buFont typeface="Arial" panose="020B0604020202020204" pitchFamily="34" charset="0"/>
              <a:buChar char="•"/>
            </a:pPr>
            <a:r>
              <a:rPr lang="en-AU" sz="2000" dirty="0">
                <a:solidFill>
                  <a:srgbClr val="000000"/>
                </a:solidFill>
                <a:latin typeface="+mn-lt"/>
              </a:rPr>
              <a:t>Increasing h</a:t>
            </a:r>
            <a:r>
              <a:rPr lang="en-AU" sz="2000" b="0" i="0" dirty="0">
                <a:solidFill>
                  <a:srgbClr val="000000"/>
                </a:solidFill>
                <a:effectLst/>
                <a:latin typeface="+mn-lt"/>
              </a:rPr>
              <a:t>and hygiene products accessibility</a:t>
            </a:r>
          </a:p>
          <a:p>
            <a:pPr algn="l" fontAlgn="base">
              <a:spcBef>
                <a:spcPts val="600"/>
              </a:spcBef>
              <a:spcAft>
                <a:spcPts val="600"/>
              </a:spcAft>
              <a:buFont typeface="Arial" panose="020B0604020202020204" pitchFamily="34" charset="0"/>
              <a:buChar char="•"/>
            </a:pPr>
            <a:r>
              <a:rPr lang="en-AU" sz="2000" dirty="0">
                <a:solidFill>
                  <a:srgbClr val="000000"/>
                </a:solidFill>
                <a:latin typeface="+mn-lt"/>
              </a:rPr>
              <a:t>Providing</a:t>
            </a:r>
            <a:r>
              <a:rPr lang="en-AU" sz="2000" b="0" i="0" dirty="0">
                <a:solidFill>
                  <a:srgbClr val="000000"/>
                </a:solidFill>
                <a:effectLst/>
                <a:latin typeface="+mn-lt"/>
              </a:rPr>
              <a:t> targeted education sessions </a:t>
            </a:r>
          </a:p>
          <a:p>
            <a:pPr algn="l" fontAlgn="base">
              <a:spcBef>
                <a:spcPts val="600"/>
              </a:spcBef>
              <a:spcAft>
                <a:spcPts val="600"/>
              </a:spcAft>
              <a:buFont typeface="Arial" panose="020B0604020202020204" pitchFamily="34" charset="0"/>
              <a:buChar char="•"/>
            </a:pPr>
            <a:r>
              <a:rPr lang="en-AU" sz="2000" dirty="0">
                <a:solidFill>
                  <a:srgbClr val="000000"/>
                </a:solidFill>
                <a:latin typeface="+mn-lt"/>
              </a:rPr>
              <a:t>Developing and reviewing hand hygiene education materials.</a:t>
            </a:r>
          </a:p>
        </p:txBody>
      </p:sp>
    </p:spTree>
    <p:extLst>
      <p:ext uri="{BB962C8B-B14F-4D97-AF65-F5344CB8AC3E}">
        <p14:creationId xmlns:p14="http://schemas.microsoft.com/office/powerpoint/2010/main" val="3549552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540000" y="540000"/>
            <a:ext cx="7886700" cy="535531"/>
          </a:xfrm>
        </p:spPr>
        <p:txBody>
          <a:bodyPr/>
          <a:lstStyle/>
          <a:p>
            <a:r>
              <a:rPr lang="en-AU" dirty="0"/>
              <a:t>How can you get involved?</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540000" y="1075531"/>
            <a:ext cx="7992440" cy="3939540"/>
          </a:xfrm>
        </p:spPr>
        <p:txBody>
          <a:bodyPr/>
          <a:lstStyle/>
          <a:p>
            <a:pPr marL="0" indent="0">
              <a:lnSpc>
                <a:spcPct val="100000"/>
              </a:lnSpc>
              <a:spcBef>
                <a:spcPts val="600"/>
              </a:spcBef>
              <a:spcAft>
                <a:spcPts val="600"/>
              </a:spcAft>
              <a:buNone/>
            </a:pPr>
            <a:r>
              <a:rPr lang="en-AU" sz="2000" dirty="0">
                <a:solidFill>
                  <a:srgbClr val="000000"/>
                </a:solidFill>
                <a:latin typeface="+mn-lt"/>
              </a:rPr>
              <a:t>You can:</a:t>
            </a:r>
          </a:p>
          <a:p>
            <a:pPr>
              <a:lnSpc>
                <a:spcPct val="100000"/>
              </a:lnSpc>
              <a:spcBef>
                <a:spcPts val="600"/>
              </a:spcBef>
              <a:spcAft>
                <a:spcPts val="600"/>
              </a:spcAft>
            </a:pPr>
            <a:r>
              <a:rPr lang="en-AU" sz="2000" dirty="0">
                <a:solidFill>
                  <a:srgbClr val="000000"/>
                </a:solidFill>
                <a:latin typeface="+mn-lt"/>
              </a:rPr>
              <a:t>Be a role model by promoting hand hygiene to patients, their carers and your colleagues</a:t>
            </a:r>
          </a:p>
          <a:p>
            <a:pPr>
              <a:lnSpc>
                <a:spcPct val="100000"/>
              </a:lnSpc>
              <a:spcBef>
                <a:spcPts val="600"/>
              </a:spcBef>
              <a:spcAft>
                <a:spcPts val="600"/>
              </a:spcAft>
            </a:pPr>
            <a:r>
              <a:rPr lang="en-AU" sz="2000" dirty="0">
                <a:solidFill>
                  <a:srgbClr val="000000"/>
                </a:solidFill>
                <a:latin typeface="+mn-lt"/>
              </a:rPr>
              <a:t>Get involved with hand hygiene and infection prevention and control activities in your organisation</a:t>
            </a:r>
          </a:p>
          <a:p>
            <a:pPr>
              <a:lnSpc>
                <a:spcPct val="100000"/>
              </a:lnSpc>
              <a:spcBef>
                <a:spcPts val="600"/>
              </a:spcBef>
              <a:spcAft>
                <a:spcPts val="600"/>
              </a:spcAft>
            </a:pPr>
            <a:r>
              <a:rPr lang="en-AU" sz="2000" dirty="0">
                <a:solidFill>
                  <a:srgbClr val="000000"/>
                </a:solidFill>
                <a:latin typeface="+mn-lt"/>
              </a:rPr>
              <a:t>Become a </a:t>
            </a:r>
            <a:r>
              <a:rPr lang="en-AU" sz="2000" dirty="0">
                <a:solidFill>
                  <a:srgbClr val="000000"/>
                </a:solidFill>
                <a:latin typeface="+mn-lt"/>
                <a:hlinkClick r:id="rId3"/>
              </a:rPr>
              <a:t>Hand Hygiene Auditor or Hand Hygiene Auditor Educator </a:t>
            </a:r>
            <a:endParaRPr lang="en-AU" sz="2000" dirty="0">
              <a:solidFill>
                <a:srgbClr val="000000"/>
              </a:solidFill>
              <a:latin typeface="+mn-lt"/>
            </a:endParaRPr>
          </a:p>
          <a:p>
            <a:pPr>
              <a:lnSpc>
                <a:spcPct val="100000"/>
              </a:lnSpc>
              <a:spcBef>
                <a:spcPts val="600"/>
              </a:spcBef>
              <a:spcAft>
                <a:spcPts val="600"/>
              </a:spcAft>
            </a:pPr>
            <a:r>
              <a:rPr lang="en-AU" sz="2000" dirty="0">
                <a:solidFill>
                  <a:srgbClr val="000000"/>
                </a:solidFill>
                <a:latin typeface="+mn-lt"/>
              </a:rPr>
              <a:t>Help promote local hand hygiene and infection prevention and control initiatives </a:t>
            </a:r>
          </a:p>
          <a:p>
            <a:pPr>
              <a:lnSpc>
                <a:spcPct val="100000"/>
              </a:lnSpc>
              <a:spcBef>
                <a:spcPts val="600"/>
              </a:spcBef>
              <a:spcAft>
                <a:spcPts val="600"/>
              </a:spcAft>
            </a:pPr>
            <a:r>
              <a:rPr lang="en-AU" sz="2000" dirty="0">
                <a:solidFill>
                  <a:srgbClr val="000000"/>
                </a:solidFill>
                <a:latin typeface="+mn-lt"/>
              </a:rPr>
              <a:t>Ensure your team meetings include agenda items for hand hygiene and infection prevention and control.</a:t>
            </a:r>
            <a:endParaRPr lang="en-AU" sz="2800" dirty="0">
              <a:latin typeface="+mn-lt"/>
            </a:endParaRPr>
          </a:p>
        </p:txBody>
      </p:sp>
    </p:spTree>
    <p:extLst>
      <p:ext uri="{BB962C8B-B14F-4D97-AF65-F5344CB8AC3E}">
        <p14:creationId xmlns:p14="http://schemas.microsoft.com/office/powerpoint/2010/main" val="264885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sharpenSoften amount="-2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2FC580-4F6A-D311-E7E4-9D27B512FD2D}"/>
              </a:ext>
            </a:extLst>
          </p:cNvPr>
          <p:cNvSpPr>
            <a:spLocks noGrp="1"/>
          </p:cNvSpPr>
          <p:nvPr>
            <p:ph type="title"/>
          </p:nvPr>
        </p:nvSpPr>
        <p:spPr>
          <a:xfrm>
            <a:off x="628650" y="748334"/>
            <a:ext cx="7886700" cy="3637919"/>
          </a:xfrm>
        </p:spPr>
        <p:txBody>
          <a:bodyPr/>
          <a:lstStyle/>
          <a:p>
            <a:pPr marL="0" indent="0" algn="l">
              <a:spcAft>
                <a:spcPts val="1200"/>
              </a:spcAft>
              <a:buNone/>
            </a:pPr>
            <a:r>
              <a:rPr lang="en-AU" sz="3200" cap="none" dirty="0">
                <a:ln w="0"/>
                <a:effectLst>
                  <a:outerShdw blurRad="38100" dist="19050" dir="2700000" algn="tl" rotWithShape="0">
                    <a:schemeClr val="dk1">
                      <a:alpha val="40000"/>
                    </a:schemeClr>
                  </a:outerShdw>
                </a:effectLst>
              </a:rPr>
              <a:t>All healthcare workers have a role to play in ensuring patient and healthcare worker safety and a clean and safe healthcare environment</a:t>
            </a:r>
            <a:br>
              <a:rPr lang="en-AU" sz="3200" cap="none" dirty="0">
                <a:ln w="0"/>
                <a:effectLst>
                  <a:outerShdw blurRad="38100" dist="19050" dir="2700000" algn="tl" rotWithShape="0">
                    <a:schemeClr val="dk1">
                      <a:alpha val="40000"/>
                    </a:schemeClr>
                  </a:outerShdw>
                </a:effectLst>
              </a:rPr>
            </a:br>
            <a:br>
              <a:rPr lang="en-AU" sz="3200" cap="none" dirty="0">
                <a:ln w="0"/>
                <a:effectLst>
                  <a:outerShdw blurRad="38100" dist="19050" dir="2700000" algn="tl" rotWithShape="0">
                    <a:schemeClr val="dk1">
                      <a:alpha val="40000"/>
                    </a:schemeClr>
                  </a:outerShdw>
                </a:effectLst>
              </a:rPr>
            </a:br>
            <a:r>
              <a:rPr lang="en-AU" sz="3200" cap="none" dirty="0">
                <a:ln w="0"/>
                <a:effectLst>
                  <a:outerShdw blurRad="38100" dist="19050" dir="2700000" algn="tl" rotWithShape="0">
                    <a:schemeClr val="dk1">
                      <a:alpha val="40000"/>
                    </a:schemeClr>
                  </a:outerShdw>
                </a:effectLst>
              </a:rPr>
              <a:t>A fundamental part of this role is performing </a:t>
            </a:r>
            <a:r>
              <a:rPr lang="en-AU" sz="3200" cap="none" dirty="0">
                <a:ln w="0"/>
                <a:solidFill>
                  <a:schemeClr val="accent2">
                    <a:lumMod val="40000"/>
                    <a:lumOff val="60000"/>
                  </a:schemeClr>
                </a:solidFill>
                <a:effectLst>
                  <a:outerShdw blurRad="38100" dist="19050" dir="2700000" algn="tl" rotWithShape="0">
                    <a:schemeClr val="dk1">
                      <a:alpha val="40000"/>
                    </a:schemeClr>
                  </a:outerShdw>
                </a:effectLst>
              </a:rPr>
              <a:t>hand hygiene </a:t>
            </a:r>
            <a:r>
              <a:rPr lang="en-AU" sz="3200" cap="none" dirty="0">
                <a:ln w="0"/>
                <a:effectLst>
                  <a:outerShdw blurRad="38100" dist="19050" dir="2700000" algn="tl" rotWithShape="0">
                    <a:schemeClr val="dk1">
                      <a:alpha val="40000"/>
                    </a:schemeClr>
                  </a:outerShdw>
                </a:effectLst>
              </a:rPr>
              <a:t>correctly, at the right time.</a:t>
            </a:r>
          </a:p>
        </p:txBody>
      </p:sp>
    </p:spTree>
    <p:extLst>
      <p:ext uri="{BB962C8B-B14F-4D97-AF65-F5344CB8AC3E}">
        <p14:creationId xmlns:p14="http://schemas.microsoft.com/office/powerpoint/2010/main" val="899307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F0362AFE-730B-1FF7-57CA-334C0D94FE66}"/>
              </a:ext>
            </a:extLst>
          </p:cNvPr>
          <p:cNvPicPr>
            <a:picLocks noChangeAspect="1"/>
          </p:cNvPicPr>
          <p:nvPr/>
        </p:nvPicPr>
        <p:blipFill>
          <a:blip r:embed="rId2" cstate="print">
            <a:extLst>
              <a:ext uri="{28A0092B-C50C-407E-A947-70E740481C1C}">
                <a14:useLocalDpi xmlns:a14="http://schemas.microsoft.com/office/drawing/2010/main" val="0"/>
              </a:ext>
            </a:extLst>
          </a:blip>
          <a:srcRect l="13157" r="13157"/>
          <a:stretch/>
        </p:blipFill>
        <p:spPr>
          <a:xfrm>
            <a:off x="5353980" y="0"/>
            <a:ext cx="3790020" cy="5143500"/>
          </a:xfrm>
          <a:prstGeom prst="rect">
            <a:avLst/>
          </a:prstGeom>
        </p:spPr>
      </p:pic>
      <p:sp>
        <p:nvSpPr>
          <p:cNvPr id="9" name="Title 8">
            <a:extLst>
              <a:ext uri="{FF2B5EF4-FFF2-40B4-BE49-F238E27FC236}">
                <a16:creationId xmlns:a16="http://schemas.microsoft.com/office/drawing/2014/main" id="{1AEE8ACE-4F4A-98F4-1111-9E234AD4AF3F}"/>
              </a:ext>
            </a:extLst>
          </p:cNvPr>
          <p:cNvSpPr>
            <a:spLocks noGrp="1"/>
          </p:cNvSpPr>
          <p:nvPr>
            <p:ph type="title"/>
          </p:nvPr>
        </p:nvSpPr>
        <p:spPr>
          <a:xfrm>
            <a:off x="899592" y="2081353"/>
            <a:ext cx="3790800" cy="535531"/>
          </a:xfrm>
        </p:spPr>
        <p:txBody>
          <a:bodyPr/>
          <a:lstStyle/>
          <a:p>
            <a:pPr algn="ctr"/>
            <a:r>
              <a:rPr lang="en-AU" dirty="0"/>
              <a:t>Questions?</a:t>
            </a:r>
          </a:p>
        </p:txBody>
      </p:sp>
      <p:sp>
        <p:nvSpPr>
          <p:cNvPr id="5" name="Rectangle 4">
            <a:extLst>
              <a:ext uri="{FF2B5EF4-FFF2-40B4-BE49-F238E27FC236}">
                <a16:creationId xmlns:a16="http://schemas.microsoft.com/office/drawing/2014/main" id="{CF562EE4-96DD-D72F-1CD7-2CD174F5163B}"/>
              </a:ext>
            </a:extLst>
          </p:cNvPr>
          <p:cNvSpPr/>
          <p:nvPr/>
        </p:nvSpPr>
        <p:spPr>
          <a:xfrm>
            <a:off x="5353200" y="-450"/>
            <a:ext cx="3790800" cy="5144400"/>
          </a:xfrm>
          <a:prstGeom prst="rect">
            <a:avLst/>
          </a:prstGeom>
          <a:gradFill>
            <a:gsLst>
              <a:gs pos="0">
                <a:schemeClr val="accent1">
                  <a:alpha val="85000"/>
                </a:schemeClr>
              </a:gs>
              <a:gs pos="100000">
                <a:schemeClr val="accent1">
                  <a:lumMod val="20000"/>
                  <a:lumOff val="80000"/>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1788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E3A42CF-FFAB-46FE-B52E-5CF71FF25FA1}"/>
              </a:ext>
            </a:extLst>
          </p:cNvPr>
          <p:cNvSpPr/>
          <p:nvPr/>
        </p:nvSpPr>
        <p:spPr>
          <a:xfrm>
            <a:off x="611560" y="3075806"/>
            <a:ext cx="576064" cy="55839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 name="Picture 2">
            <a:extLst>
              <a:ext uri="{FF2B5EF4-FFF2-40B4-BE49-F238E27FC236}">
                <a16:creationId xmlns:a16="http://schemas.microsoft.com/office/drawing/2014/main" id="{A997D2E5-87F1-43C1-BEA6-CC6EF6FEE5B1}"/>
              </a:ext>
            </a:extLst>
          </p:cNvPr>
          <p:cNvPicPr>
            <a:picLocks noChangeAspect="1"/>
          </p:cNvPicPr>
          <p:nvPr/>
        </p:nvPicPr>
        <p:blipFill>
          <a:blip r:embed="rId3"/>
          <a:stretch>
            <a:fillRect/>
          </a:stretch>
        </p:blipFill>
        <p:spPr>
          <a:xfrm>
            <a:off x="712564" y="3147814"/>
            <a:ext cx="374055" cy="414381"/>
          </a:xfrm>
          <a:prstGeom prst="rect">
            <a:avLst/>
          </a:prstGeom>
        </p:spPr>
      </p:pic>
      <p:sp>
        <p:nvSpPr>
          <p:cNvPr id="5" name="TextBox 4">
            <a:extLst>
              <a:ext uri="{FF2B5EF4-FFF2-40B4-BE49-F238E27FC236}">
                <a16:creationId xmlns:a16="http://schemas.microsoft.com/office/drawing/2014/main" id="{515C631A-3A44-43B7-92CD-A25B499CC9FA}"/>
              </a:ext>
            </a:extLst>
          </p:cNvPr>
          <p:cNvSpPr txBox="1"/>
          <p:nvPr/>
        </p:nvSpPr>
        <p:spPr>
          <a:xfrm>
            <a:off x="1298188" y="3185727"/>
            <a:ext cx="4176464" cy="338554"/>
          </a:xfrm>
          <a:prstGeom prst="rect">
            <a:avLst/>
          </a:prstGeom>
          <a:noFill/>
        </p:spPr>
        <p:txBody>
          <a:bodyPr wrap="square" rtlCol="0">
            <a:spAutoFit/>
          </a:bodyPr>
          <a:lstStyle/>
          <a:p>
            <a:pPr algn="l"/>
            <a:r>
              <a:rPr lang="en-AU" sz="1600" b="1" i="0" dirty="0">
                <a:solidFill>
                  <a:srgbClr val="1178A2"/>
                </a:solidFill>
                <a:effectLst/>
                <a:latin typeface="Arial" panose="020B0604020202020204" pitchFamily="34" charset="0"/>
                <a:cs typeface="Arial" panose="020B0604020202020204" pitchFamily="34" charset="0"/>
                <a:hlinkClick r:id="rId4"/>
              </a:rPr>
              <a:t>National Hand Hygiene Initiative</a:t>
            </a:r>
            <a:endParaRPr lang="en-AU" sz="1600" b="1" i="0" dirty="0">
              <a:solidFill>
                <a:srgbClr val="1178A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038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BFD03-FDC3-5CB6-81D0-BB41E2D20027}"/>
              </a:ext>
            </a:extLst>
          </p:cNvPr>
          <p:cNvSpPr>
            <a:spLocks noGrp="1"/>
          </p:cNvSpPr>
          <p:nvPr>
            <p:ph type="title"/>
          </p:nvPr>
        </p:nvSpPr>
        <p:spPr>
          <a:xfrm>
            <a:off x="540000" y="540000"/>
            <a:ext cx="7886700" cy="535531"/>
          </a:xfrm>
        </p:spPr>
        <p:txBody>
          <a:bodyPr/>
          <a:lstStyle/>
          <a:p>
            <a:r>
              <a:rPr lang="en-AU" sz="3200" dirty="0"/>
              <a:t>Monitoring hand hygiene compliance </a:t>
            </a:r>
          </a:p>
        </p:txBody>
      </p:sp>
      <p:sp>
        <p:nvSpPr>
          <p:cNvPr id="3" name="Content Placeholder 2">
            <a:extLst>
              <a:ext uri="{FF2B5EF4-FFF2-40B4-BE49-F238E27FC236}">
                <a16:creationId xmlns:a16="http://schemas.microsoft.com/office/drawing/2014/main" id="{4A369889-D6C8-8535-1F1C-F6673F2BE146}"/>
              </a:ext>
            </a:extLst>
          </p:cNvPr>
          <p:cNvSpPr>
            <a:spLocks noGrp="1"/>
          </p:cNvSpPr>
          <p:nvPr>
            <p:ph idx="14"/>
          </p:nvPr>
        </p:nvSpPr>
        <p:spPr>
          <a:xfrm>
            <a:off x="540000" y="1203598"/>
            <a:ext cx="7886700" cy="3430683"/>
          </a:xfrm>
        </p:spPr>
        <p:txBody>
          <a:bodyPr/>
          <a:lstStyle/>
          <a:p>
            <a:pPr marL="0" indent="0" algn="l" fontAlgn="base">
              <a:spcBef>
                <a:spcPts val="600"/>
              </a:spcBef>
              <a:spcAft>
                <a:spcPts val="600"/>
              </a:spcAft>
              <a:buNone/>
            </a:pPr>
            <a:r>
              <a:rPr lang="en-AU" sz="1800" b="0" i="0" dirty="0">
                <a:solidFill>
                  <a:srgbClr val="000000"/>
                </a:solidFill>
                <a:effectLst/>
                <a:latin typeface="+mn-lt"/>
                <a:ea typeface="Open Sans" panose="020B0606030504020204" pitchFamily="34" charset="0"/>
                <a:cs typeface="Open Sans" panose="020B0606030504020204" pitchFamily="34" charset="0"/>
              </a:rPr>
              <a:t>The </a:t>
            </a:r>
            <a:r>
              <a:rPr lang="en-AU" sz="1800" b="0" i="0" dirty="0">
                <a:solidFill>
                  <a:srgbClr val="000000"/>
                </a:solidFill>
                <a:effectLst/>
                <a:latin typeface="+mn-lt"/>
                <a:ea typeface="Open Sans" panose="020B0606030504020204" pitchFamily="34" charset="0"/>
                <a:cs typeface="Open Sans" panose="020B0606030504020204" pitchFamily="34" charset="0"/>
                <a:hlinkClick r:id="rId2"/>
              </a:rPr>
              <a:t>National Safety and Quality Health Service (NSQHS) Standards</a:t>
            </a:r>
            <a:r>
              <a:rPr lang="en-AU" sz="1800" b="1" i="0" dirty="0">
                <a:solidFill>
                  <a:srgbClr val="000000"/>
                </a:solidFill>
                <a:effectLst/>
                <a:latin typeface="+mn-lt"/>
                <a:ea typeface="Open Sans" panose="020B0606030504020204" pitchFamily="34" charset="0"/>
                <a:cs typeface="Open Sans" panose="020B0606030504020204" pitchFamily="34" charset="0"/>
              </a:rPr>
              <a:t> </a:t>
            </a:r>
            <a:r>
              <a:rPr lang="en-AU" sz="1800" b="0" i="0" dirty="0">
                <a:solidFill>
                  <a:srgbClr val="000000"/>
                </a:solidFill>
                <a:effectLst/>
                <a:latin typeface="+mn-lt"/>
                <a:ea typeface="Open Sans" panose="020B0606030504020204" pitchFamily="34" charset="0"/>
                <a:cs typeface="Open Sans" panose="020B0606030504020204" pitchFamily="34" charset="0"/>
              </a:rPr>
              <a:t>and the </a:t>
            </a:r>
            <a:r>
              <a:rPr lang="en-AU" sz="1800" b="0" i="0" dirty="0">
                <a:solidFill>
                  <a:srgbClr val="000000"/>
                </a:solidFill>
                <a:effectLst/>
                <a:latin typeface="+mn-lt"/>
                <a:ea typeface="Open Sans" panose="020B0606030504020204" pitchFamily="34" charset="0"/>
                <a:cs typeface="Open Sans" panose="020B0606030504020204" pitchFamily="34" charset="0"/>
                <a:hlinkClick r:id="rId3"/>
              </a:rPr>
              <a:t>National Safety and Quality Primary and Community Healthcare Standards</a:t>
            </a:r>
            <a:r>
              <a:rPr lang="en-AU" sz="1800" b="0" i="0" dirty="0">
                <a:solidFill>
                  <a:srgbClr val="000000"/>
                </a:solidFill>
                <a:effectLst/>
                <a:latin typeface="+mn-lt"/>
                <a:ea typeface="Open Sans" panose="020B0606030504020204" pitchFamily="34" charset="0"/>
                <a:cs typeface="Open Sans" panose="020B0606030504020204" pitchFamily="34" charset="0"/>
              </a:rPr>
              <a:t> require health services to have processes that ensure hand hygiene is incorporated in their overarching infection prevention and control program as part of standard precautions.</a:t>
            </a:r>
          </a:p>
          <a:p>
            <a:pPr marL="0" indent="0" algn="l" fontAlgn="base">
              <a:spcBef>
                <a:spcPts val="600"/>
              </a:spcBef>
              <a:spcAft>
                <a:spcPts val="600"/>
              </a:spcAft>
              <a:buNone/>
            </a:pPr>
            <a:r>
              <a:rPr lang="en-AU" sz="1800" b="0" i="0" dirty="0">
                <a:solidFill>
                  <a:srgbClr val="000000"/>
                </a:solidFill>
                <a:effectLst/>
                <a:latin typeface="+mn-lt"/>
                <a:ea typeface="Open Sans" panose="020B0606030504020204" pitchFamily="34" charset="0"/>
                <a:cs typeface="Open Sans" panose="020B0606030504020204" pitchFamily="34" charset="0"/>
              </a:rPr>
              <a:t>Health services accredited to these Standards may be required to collect hand hygiene compliance data for national audits.</a:t>
            </a:r>
          </a:p>
          <a:p>
            <a:pPr marL="0" indent="0" algn="l" fontAlgn="base">
              <a:spcBef>
                <a:spcPts val="600"/>
              </a:spcBef>
              <a:spcAft>
                <a:spcPts val="600"/>
              </a:spcAft>
              <a:buNone/>
            </a:pPr>
            <a:r>
              <a:rPr lang="en-AU" sz="1800" b="0" i="0" dirty="0">
                <a:solidFill>
                  <a:srgbClr val="000000"/>
                </a:solidFill>
                <a:effectLst/>
                <a:latin typeface="+mn-lt"/>
                <a:ea typeface="Open Sans" panose="020B0606030504020204" pitchFamily="34" charset="0"/>
                <a:cs typeface="Open Sans" panose="020B0606030504020204" pitchFamily="34" charset="0"/>
              </a:rPr>
              <a:t>Hand hygiene audit data, and data on healthcare-associated infections are used to support infection prevention and control quality improvement strategies.</a:t>
            </a:r>
          </a:p>
          <a:p>
            <a:endParaRPr lang="en-AU" dirty="0"/>
          </a:p>
        </p:txBody>
      </p:sp>
    </p:spTree>
    <p:extLst>
      <p:ext uri="{BB962C8B-B14F-4D97-AF65-F5344CB8AC3E}">
        <p14:creationId xmlns:p14="http://schemas.microsoft.com/office/powerpoint/2010/main" val="736784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88FCC-6168-9688-F87C-08A3C4D35B5D}"/>
              </a:ext>
            </a:extLst>
          </p:cNvPr>
          <p:cNvSpPr>
            <a:spLocks noGrp="1"/>
          </p:cNvSpPr>
          <p:nvPr>
            <p:ph type="title"/>
          </p:nvPr>
        </p:nvSpPr>
        <p:spPr>
          <a:xfrm>
            <a:off x="540000" y="540000"/>
            <a:ext cx="7886700" cy="535531"/>
          </a:xfrm>
        </p:spPr>
        <p:txBody>
          <a:bodyPr/>
          <a:lstStyle/>
          <a:p>
            <a:r>
              <a:rPr lang="en-AU" sz="3200" dirty="0"/>
              <a:t>Healthcare-associated infections</a:t>
            </a:r>
          </a:p>
        </p:txBody>
      </p:sp>
      <p:sp>
        <p:nvSpPr>
          <p:cNvPr id="3" name="Content Placeholder 2">
            <a:extLst>
              <a:ext uri="{FF2B5EF4-FFF2-40B4-BE49-F238E27FC236}">
                <a16:creationId xmlns:a16="http://schemas.microsoft.com/office/drawing/2014/main" id="{939ECBE5-CAE7-A517-A55D-1A403536780B}"/>
              </a:ext>
            </a:extLst>
          </p:cNvPr>
          <p:cNvSpPr>
            <a:spLocks noGrp="1"/>
          </p:cNvSpPr>
          <p:nvPr>
            <p:ph idx="14"/>
          </p:nvPr>
        </p:nvSpPr>
        <p:spPr>
          <a:xfrm>
            <a:off x="526540" y="1059582"/>
            <a:ext cx="7886700" cy="3329116"/>
          </a:xfrm>
        </p:spPr>
        <p:txBody>
          <a:bodyPr/>
          <a:lstStyle/>
          <a:p>
            <a:pPr marL="0" indent="0">
              <a:spcAft>
                <a:spcPts val="1200"/>
              </a:spcAft>
              <a:buNone/>
            </a:pPr>
            <a:r>
              <a:rPr lang="en-AU" sz="2000" dirty="0"/>
              <a:t>Healthcare-associated infections (HAIs):</a:t>
            </a:r>
          </a:p>
          <a:p>
            <a:pPr>
              <a:spcBef>
                <a:spcPts val="600"/>
              </a:spcBef>
              <a:spcAft>
                <a:spcPts val="600"/>
              </a:spcAft>
            </a:pPr>
            <a:r>
              <a:rPr lang="en-AU" sz="2000" dirty="0"/>
              <a:t>Are infections acquired in the healthcare environment or because of the delivery of health care</a:t>
            </a:r>
          </a:p>
          <a:p>
            <a:pPr>
              <a:spcBef>
                <a:spcPts val="600"/>
              </a:spcBef>
              <a:spcAft>
                <a:spcPts val="600"/>
              </a:spcAft>
            </a:pPr>
            <a:r>
              <a:rPr lang="en-AU" sz="2000" dirty="0"/>
              <a:t>May develops during a patient’s stay in hospital or some time after the patient has been discharged</a:t>
            </a:r>
          </a:p>
          <a:p>
            <a:pPr>
              <a:spcBef>
                <a:spcPts val="600"/>
              </a:spcBef>
              <a:spcAft>
                <a:spcPts val="600"/>
              </a:spcAft>
            </a:pPr>
            <a:r>
              <a:rPr lang="en-AU" sz="2000" dirty="0"/>
              <a:t>Can prolong recovery, add to complications, increase care requirements, and can even lead to death. </a:t>
            </a:r>
          </a:p>
          <a:p>
            <a:pPr marL="0" indent="0">
              <a:spcAft>
                <a:spcPts val="1200"/>
              </a:spcAft>
              <a:buNone/>
            </a:pPr>
            <a:r>
              <a:rPr lang="en-AU" sz="2000" dirty="0"/>
              <a:t>People working in or visiting a healthcare environment are also at risk of acquiring a HAI.</a:t>
            </a:r>
          </a:p>
        </p:txBody>
      </p:sp>
    </p:spTree>
    <p:extLst>
      <p:ext uri="{BB962C8B-B14F-4D97-AF65-F5344CB8AC3E}">
        <p14:creationId xmlns:p14="http://schemas.microsoft.com/office/powerpoint/2010/main" val="435707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88FCC-6168-9688-F87C-08A3C4D35B5D}"/>
              </a:ext>
            </a:extLst>
          </p:cNvPr>
          <p:cNvSpPr>
            <a:spLocks noGrp="1"/>
          </p:cNvSpPr>
          <p:nvPr>
            <p:ph type="title"/>
          </p:nvPr>
        </p:nvSpPr>
        <p:spPr>
          <a:xfrm>
            <a:off x="540000" y="540000"/>
            <a:ext cx="7886700" cy="535531"/>
          </a:xfrm>
        </p:spPr>
        <p:txBody>
          <a:bodyPr/>
          <a:lstStyle/>
          <a:p>
            <a:r>
              <a:rPr lang="en-AU" sz="3200" dirty="0"/>
              <a:t>Standard precautions</a:t>
            </a:r>
          </a:p>
        </p:txBody>
      </p:sp>
      <p:sp>
        <p:nvSpPr>
          <p:cNvPr id="3" name="Content Placeholder 2">
            <a:extLst>
              <a:ext uri="{FF2B5EF4-FFF2-40B4-BE49-F238E27FC236}">
                <a16:creationId xmlns:a16="http://schemas.microsoft.com/office/drawing/2014/main" id="{939ECBE5-CAE7-A517-A55D-1A403536780B}"/>
              </a:ext>
            </a:extLst>
          </p:cNvPr>
          <p:cNvSpPr>
            <a:spLocks noGrp="1"/>
          </p:cNvSpPr>
          <p:nvPr>
            <p:ph idx="14"/>
          </p:nvPr>
        </p:nvSpPr>
        <p:spPr>
          <a:xfrm>
            <a:off x="3419872" y="1134233"/>
            <a:ext cx="5269596" cy="3729226"/>
          </a:xfrm>
        </p:spPr>
        <p:txBody>
          <a:bodyPr/>
          <a:lstStyle/>
          <a:p>
            <a:pPr marL="0" indent="0">
              <a:spcAft>
                <a:spcPts val="1200"/>
              </a:spcAft>
              <a:buNone/>
            </a:pPr>
            <a:r>
              <a:rPr lang="en-AU" sz="2000" dirty="0"/>
              <a:t>Standard precautions are:</a:t>
            </a:r>
          </a:p>
          <a:p>
            <a:pPr>
              <a:spcBef>
                <a:spcPts val="600"/>
              </a:spcBef>
              <a:spcAft>
                <a:spcPts val="600"/>
              </a:spcAft>
            </a:pPr>
            <a:r>
              <a:rPr lang="en-AU" sz="2000" dirty="0"/>
              <a:t>Minimum infection prevention and control practices that must always be used for all patients, in all situations</a:t>
            </a:r>
          </a:p>
          <a:p>
            <a:pPr>
              <a:spcBef>
                <a:spcPts val="600"/>
              </a:spcBef>
              <a:spcAft>
                <a:spcPts val="600"/>
              </a:spcAft>
            </a:pPr>
            <a:r>
              <a:rPr lang="en-AU" sz="2000" dirty="0"/>
              <a:t>Used to reduce or prevent the transmission of infectious agents/germs and to render and maintain objects and healthcare settings as free as possible from infectious agents.</a:t>
            </a:r>
          </a:p>
          <a:p>
            <a:pPr marL="0" indent="0">
              <a:spcAft>
                <a:spcPts val="1200"/>
              </a:spcAft>
              <a:buNone/>
            </a:pPr>
            <a:r>
              <a:rPr lang="en-AU" sz="2000" dirty="0"/>
              <a:t>Hand hygiene is one element of standard precautions.</a:t>
            </a:r>
          </a:p>
        </p:txBody>
      </p:sp>
      <p:pic>
        <p:nvPicPr>
          <p:cNvPr id="5" name="Picture 4">
            <a:hlinkClick r:id="rId3"/>
            <a:extLst>
              <a:ext uri="{FF2B5EF4-FFF2-40B4-BE49-F238E27FC236}">
                <a16:creationId xmlns:a16="http://schemas.microsoft.com/office/drawing/2014/main" id="{4F5066F1-D133-7E12-E90A-9920C2B853A6}"/>
              </a:ext>
            </a:extLst>
          </p:cNvPr>
          <p:cNvPicPr>
            <a:picLocks noChangeAspect="1"/>
          </p:cNvPicPr>
          <p:nvPr/>
        </p:nvPicPr>
        <p:blipFill>
          <a:blip r:embed="rId4"/>
          <a:stretch>
            <a:fillRect/>
          </a:stretch>
        </p:blipFill>
        <p:spPr>
          <a:xfrm>
            <a:off x="526540" y="1134233"/>
            <a:ext cx="2601514" cy="3673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2215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3C00-610A-76B3-1B0B-0B00F6A58321}"/>
              </a:ext>
            </a:extLst>
          </p:cNvPr>
          <p:cNvSpPr>
            <a:spLocks noGrp="1"/>
          </p:cNvSpPr>
          <p:nvPr>
            <p:ph type="title"/>
          </p:nvPr>
        </p:nvSpPr>
        <p:spPr>
          <a:xfrm>
            <a:off x="540000" y="540000"/>
            <a:ext cx="7886700" cy="535531"/>
          </a:xfrm>
        </p:spPr>
        <p:txBody>
          <a:bodyPr/>
          <a:lstStyle/>
          <a:p>
            <a:r>
              <a:rPr lang="en-AU" sz="3200" dirty="0"/>
              <a:t>What is hand hygiene?</a:t>
            </a:r>
          </a:p>
        </p:txBody>
      </p:sp>
      <p:sp>
        <p:nvSpPr>
          <p:cNvPr id="3" name="Content Placeholder 2">
            <a:extLst>
              <a:ext uri="{FF2B5EF4-FFF2-40B4-BE49-F238E27FC236}">
                <a16:creationId xmlns:a16="http://schemas.microsoft.com/office/drawing/2014/main" id="{19CF47A4-2B1D-B476-25E8-B1586E605436}"/>
              </a:ext>
            </a:extLst>
          </p:cNvPr>
          <p:cNvSpPr>
            <a:spLocks noGrp="1"/>
          </p:cNvSpPr>
          <p:nvPr>
            <p:ph idx="14"/>
          </p:nvPr>
        </p:nvSpPr>
        <p:spPr>
          <a:xfrm>
            <a:off x="540000" y="1134199"/>
            <a:ext cx="7704408" cy="2698175"/>
          </a:xfrm>
        </p:spPr>
        <p:txBody>
          <a:bodyPr/>
          <a:lstStyle/>
          <a:p>
            <a:pPr marL="0" indent="0">
              <a:spcAft>
                <a:spcPts val="1200"/>
              </a:spcAft>
              <a:buNone/>
            </a:pPr>
            <a:r>
              <a:rPr lang="en-AU" sz="2000" dirty="0">
                <a:latin typeface="+mn-lt"/>
                <a:hlinkClick r:id="rId2"/>
              </a:rPr>
              <a:t>Hand hygiene</a:t>
            </a:r>
            <a:r>
              <a:rPr lang="en-AU" sz="2000" dirty="0">
                <a:latin typeface="+mn-lt"/>
              </a:rPr>
              <a:t> is the single most effective action to reduce the spread of infectious agents/germs in health care.</a:t>
            </a:r>
          </a:p>
          <a:p>
            <a:pPr marL="0" indent="0">
              <a:spcAft>
                <a:spcPts val="1200"/>
              </a:spcAft>
              <a:buNone/>
            </a:pPr>
            <a:r>
              <a:rPr lang="en-AU" sz="2000" dirty="0">
                <a:latin typeface="+mn-lt"/>
              </a:rPr>
              <a:t>Hand hygiene refers to actions taken to clean your hands by:</a:t>
            </a:r>
          </a:p>
          <a:p>
            <a:pPr>
              <a:spcBef>
                <a:spcPts val="600"/>
              </a:spcBef>
              <a:spcAft>
                <a:spcPts val="600"/>
              </a:spcAft>
            </a:pPr>
            <a:r>
              <a:rPr lang="en-AU" sz="2000" dirty="0">
                <a:latin typeface="+mn-lt"/>
              </a:rPr>
              <a:t>Applying an alcohol-based hand rub (AHBR) to the surface of your hands (including liquids, gels and foams)</a:t>
            </a:r>
          </a:p>
          <a:p>
            <a:pPr>
              <a:spcBef>
                <a:spcPts val="600"/>
              </a:spcBef>
              <a:spcAft>
                <a:spcPts val="600"/>
              </a:spcAft>
            </a:pPr>
            <a:r>
              <a:rPr lang="en-AU" sz="2000" b="0" i="0" dirty="0">
                <a:solidFill>
                  <a:srgbClr val="000000"/>
                </a:solidFill>
                <a:effectLst/>
                <a:latin typeface="+mn-lt"/>
              </a:rPr>
              <a:t>Washing your hands with soap or a soap solution (non-antimicrobial or antimicrobial) and water.</a:t>
            </a:r>
          </a:p>
        </p:txBody>
      </p:sp>
    </p:spTree>
    <p:extLst>
      <p:ext uri="{BB962C8B-B14F-4D97-AF65-F5344CB8AC3E}">
        <p14:creationId xmlns:p14="http://schemas.microsoft.com/office/powerpoint/2010/main" val="1082425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DB9585-5AE3-47E4-A81E-4652BD9AE774}"/>
              </a:ext>
            </a:extLst>
          </p:cNvPr>
          <p:cNvPicPr>
            <a:picLocks noChangeAspect="1"/>
          </p:cNvPicPr>
          <p:nvPr/>
        </p:nvPicPr>
        <p:blipFill rotWithShape="1">
          <a:blip r:embed="rId3"/>
          <a:srcRect l="26606"/>
          <a:stretch/>
        </p:blipFill>
        <p:spPr>
          <a:xfrm>
            <a:off x="-9442" y="-20537"/>
            <a:ext cx="2880000" cy="5164038"/>
          </a:xfrm>
          <a:prstGeom prst="rect">
            <a:avLst/>
          </a:prstGeom>
        </p:spPr>
      </p:pic>
      <p:sp>
        <p:nvSpPr>
          <p:cNvPr id="3" name="Title 2">
            <a:extLst>
              <a:ext uri="{FF2B5EF4-FFF2-40B4-BE49-F238E27FC236}">
                <a16:creationId xmlns:a16="http://schemas.microsoft.com/office/drawing/2014/main" id="{FEBB6FC0-292D-D5CD-4999-AEA4F8BE6EE9}"/>
              </a:ext>
            </a:extLst>
          </p:cNvPr>
          <p:cNvSpPr>
            <a:spLocks noGrp="1"/>
          </p:cNvSpPr>
          <p:nvPr>
            <p:ph type="title"/>
          </p:nvPr>
        </p:nvSpPr>
        <p:spPr>
          <a:xfrm>
            <a:off x="3131840" y="267494"/>
            <a:ext cx="5688632" cy="535531"/>
          </a:xfrm>
        </p:spPr>
        <p:txBody>
          <a:bodyPr/>
          <a:lstStyle/>
          <a:p>
            <a:r>
              <a:rPr lang="en-AU" dirty="0"/>
              <a:t>When to use ABHR</a:t>
            </a:r>
          </a:p>
        </p:txBody>
      </p:sp>
      <p:sp>
        <p:nvSpPr>
          <p:cNvPr id="5" name="Content Placeholder 4">
            <a:extLst>
              <a:ext uri="{FF2B5EF4-FFF2-40B4-BE49-F238E27FC236}">
                <a16:creationId xmlns:a16="http://schemas.microsoft.com/office/drawing/2014/main" id="{D0B4F45A-1EB2-8E8D-B743-ADCA2B7C4BD3}"/>
              </a:ext>
            </a:extLst>
          </p:cNvPr>
          <p:cNvSpPr>
            <a:spLocks noGrp="1"/>
          </p:cNvSpPr>
          <p:nvPr>
            <p:ph idx="14"/>
          </p:nvPr>
        </p:nvSpPr>
        <p:spPr>
          <a:xfrm>
            <a:off x="3131840" y="911428"/>
            <a:ext cx="5328592" cy="3400931"/>
          </a:xfrm>
        </p:spPr>
        <p:txBody>
          <a:bodyPr/>
          <a:lstStyle/>
          <a:p>
            <a:pPr marL="0" indent="0">
              <a:spcAft>
                <a:spcPts val="1200"/>
              </a:spcAft>
              <a:buNone/>
            </a:pPr>
            <a:r>
              <a:rPr lang="en-AU" sz="2000" dirty="0">
                <a:latin typeface="+mn-lt"/>
              </a:rPr>
              <a:t>ABHR (or hand sanitiser) is appropriate for all situations where hands are not visibly dirty and has the following advantages:</a:t>
            </a:r>
          </a:p>
          <a:p>
            <a:pPr marL="285750" indent="-285750">
              <a:spcBef>
                <a:spcPts val="600"/>
              </a:spcBef>
              <a:spcAft>
                <a:spcPts val="600"/>
              </a:spcAft>
              <a:buFont typeface="Arial" panose="020B0604020202020204" pitchFamily="34" charset="0"/>
              <a:buChar char="•"/>
            </a:pPr>
            <a:r>
              <a:rPr lang="en-AU" sz="2000" dirty="0">
                <a:latin typeface="+mn-lt"/>
              </a:rPr>
              <a:t>It takes only 15 to 20 seconds to decontaminate hands</a:t>
            </a:r>
          </a:p>
          <a:p>
            <a:pPr marL="285750" indent="-285750">
              <a:spcBef>
                <a:spcPts val="600"/>
              </a:spcBef>
              <a:spcAft>
                <a:spcPts val="600"/>
              </a:spcAft>
              <a:buFont typeface="Arial" panose="020B0604020202020204" pitchFamily="34" charset="0"/>
              <a:buChar char="•"/>
            </a:pPr>
            <a:r>
              <a:rPr lang="en-AU" sz="2000" dirty="0">
                <a:latin typeface="+mn-lt"/>
              </a:rPr>
              <a:t>It is less irritating and drying for skin than soap and water</a:t>
            </a:r>
          </a:p>
          <a:p>
            <a:pPr marL="285750" indent="-285750">
              <a:spcBef>
                <a:spcPts val="600"/>
              </a:spcBef>
              <a:spcAft>
                <a:spcPts val="600"/>
              </a:spcAft>
              <a:buFont typeface="Arial" panose="020B0604020202020204" pitchFamily="34" charset="0"/>
              <a:buChar char="•"/>
            </a:pPr>
            <a:r>
              <a:rPr lang="en-AU" sz="2000" dirty="0">
                <a:latin typeface="+mn-lt"/>
              </a:rPr>
              <a:t>It does not require running water or paper towels to dry hands, which reduces waste and helps achieve sustainability objectives.</a:t>
            </a:r>
          </a:p>
        </p:txBody>
      </p:sp>
      <p:sp>
        <p:nvSpPr>
          <p:cNvPr id="6" name="Rectangle 5">
            <a:extLst>
              <a:ext uri="{FF2B5EF4-FFF2-40B4-BE49-F238E27FC236}">
                <a16:creationId xmlns:a16="http://schemas.microsoft.com/office/drawing/2014/main" id="{12AD77A4-EBF6-0F03-09E0-568F01F74699}"/>
              </a:ext>
            </a:extLst>
          </p:cNvPr>
          <p:cNvSpPr/>
          <p:nvPr/>
        </p:nvSpPr>
        <p:spPr>
          <a:xfrm>
            <a:off x="-9442" y="-20538"/>
            <a:ext cx="2880000" cy="5164038"/>
          </a:xfrm>
          <a:prstGeom prst="rect">
            <a:avLst/>
          </a:prstGeom>
          <a:gradFill>
            <a:gsLst>
              <a:gs pos="0">
                <a:schemeClr val="accent1">
                  <a:lumMod val="100000"/>
                  <a:alpha val="85000"/>
                </a:schemeClr>
              </a:gs>
              <a:gs pos="100000">
                <a:srgbClr val="AFEBFF">
                  <a:alpha val="49804"/>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700" dirty="0">
              <a:latin typeface="+mj-lt"/>
            </a:endParaRPr>
          </a:p>
        </p:txBody>
      </p:sp>
    </p:spTree>
    <p:extLst>
      <p:ext uri="{BB962C8B-B14F-4D97-AF65-F5344CB8AC3E}">
        <p14:creationId xmlns:p14="http://schemas.microsoft.com/office/powerpoint/2010/main" val="3346831469"/>
      </p:ext>
    </p:extLst>
  </p:cSld>
  <p:clrMapOvr>
    <a:masterClrMapping/>
  </p:clrMapOvr>
</p:sld>
</file>

<file path=ppt/theme/theme1.xml><?xml version="1.0" encoding="utf-8"?>
<a:theme xmlns:a="http://schemas.openxmlformats.org/drawingml/2006/main" name="Presentation no logo">
  <a:themeElements>
    <a:clrScheme name="ACSQHC_Auditor Training">
      <a:dk1>
        <a:sysClr val="windowText" lastClr="000000"/>
      </a:dk1>
      <a:lt1>
        <a:sysClr val="window" lastClr="FFFFFF"/>
      </a:lt1>
      <a:dk2>
        <a:srgbClr val="1178A2"/>
      </a:dk2>
      <a:lt2>
        <a:srgbClr val="F4F2E7"/>
      </a:lt2>
      <a:accent1>
        <a:srgbClr val="1178A2"/>
      </a:accent1>
      <a:accent2>
        <a:srgbClr val="E07C00"/>
      </a:accent2>
      <a:accent3>
        <a:srgbClr val="005470"/>
      </a:accent3>
      <a:accent4>
        <a:srgbClr val="00A8DC"/>
      </a:accent4>
      <a:accent5>
        <a:srgbClr val="2C9942"/>
      </a:accent5>
      <a:accent6>
        <a:srgbClr val="E1251B"/>
      </a:accent6>
      <a:hlink>
        <a:srgbClr val="0065A4"/>
      </a:hlink>
      <a:folHlink>
        <a:srgbClr val="732B90"/>
      </a:folHlink>
    </a:clrScheme>
    <a:fontScheme name="ACSQH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F0CA60F-057E-C449-A14D-52365A5C22F8}" vid="{56D8381C-71BB-4041-B067-9FB86F53C1B7}"/>
    </a:ext>
  </a:extLst>
</a:theme>
</file>

<file path=ppt/theme/theme2.xml><?xml version="1.0" encoding="utf-8"?>
<a:theme xmlns:a="http://schemas.openxmlformats.org/drawingml/2006/main" name="Content slides">
  <a:themeElements>
    <a:clrScheme name="ACSQHC_Auditor Training">
      <a:dk1>
        <a:sysClr val="windowText" lastClr="000000"/>
      </a:dk1>
      <a:lt1>
        <a:sysClr val="window" lastClr="FFFFFF"/>
      </a:lt1>
      <a:dk2>
        <a:srgbClr val="1178A2"/>
      </a:dk2>
      <a:lt2>
        <a:srgbClr val="F4F2E7"/>
      </a:lt2>
      <a:accent1>
        <a:srgbClr val="1178A2"/>
      </a:accent1>
      <a:accent2>
        <a:srgbClr val="E07C00"/>
      </a:accent2>
      <a:accent3>
        <a:srgbClr val="005470"/>
      </a:accent3>
      <a:accent4>
        <a:srgbClr val="00A8DC"/>
      </a:accent4>
      <a:accent5>
        <a:srgbClr val="2C9942"/>
      </a:accent5>
      <a:accent6>
        <a:srgbClr val="E1251B"/>
      </a:accent6>
      <a:hlink>
        <a:srgbClr val="0065A4"/>
      </a:hlink>
      <a:folHlink>
        <a:srgbClr val="732B90"/>
      </a:folHlink>
    </a:clrScheme>
    <a:fontScheme name="ACSQH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F0CA60F-057E-C449-A14D-52365A5C22F8}" vid="{425DF3BB-5B02-1D42-8C26-5E31BB58A5F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8743DCC77DB274DB22D4DDF53FCBF5F" ma:contentTypeVersion="17" ma:contentTypeDescription="Create a new document." ma:contentTypeScope="" ma:versionID="536a4c590158fd68cb58c2dfacc14914">
  <xsd:schema xmlns:xsd="http://www.w3.org/2001/XMLSchema" xmlns:xs="http://www.w3.org/2001/XMLSchema" xmlns:p="http://schemas.microsoft.com/office/2006/metadata/properties" xmlns:ns2="4498f89d-1eae-456b-90f1-fc78c5fe8b2a" xmlns:ns3="ac66711c-8613-4dde-a928-6bd510ab7da4" targetNamespace="http://schemas.microsoft.com/office/2006/metadata/properties" ma:root="true" ma:fieldsID="237cf29351cec230e1b2250148bf5c99" ns2:_="" ns3:_="">
    <xsd:import namespace="4498f89d-1eae-456b-90f1-fc78c5fe8b2a"/>
    <xsd:import namespace="ac66711c-8613-4dde-a928-6bd510ab7d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98f89d-1eae-456b-90f1-fc78c5fe8b2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3bf5309-f60c-4adc-92cd-c2ac96d59903}" ma:internalName="TaxCatchAll" ma:showField="CatchAllData" ma:web="4498f89d-1eae-456b-90f1-fc78c5fe8b2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66711c-8613-4dde-a928-6bd510ab7d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9927c38-8944-418e-ac9b-4d6e7554302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050D58-8131-4192-8730-A773C3DD1496}">
  <ds:schemaRefs>
    <ds:schemaRef ds:uri="http://schemas.microsoft.com/sharepoint/v3/contenttype/forms"/>
  </ds:schemaRefs>
</ds:datastoreItem>
</file>

<file path=customXml/itemProps2.xml><?xml version="1.0" encoding="utf-8"?>
<ds:datastoreItem xmlns:ds="http://schemas.openxmlformats.org/officeDocument/2006/customXml" ds:itemID="{02CFD0CF-3E35-4A1E-9EC2-2BEE81F12E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98f89d-1eae-456b-90f1-fc78c5fe8b2a"/>
    <ds:schemaRef ds:uri="ac66711c-8613-4dde-a928-6bd510ab7d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 March 2019</Template>
  <TotalTime>26784</TotalTime>
  <Words>3133</Words>
  <Application>Microsoft Office PowerPoint</Application>
  <PresentationFormat>On-screen Show (16:9)</PresentationFormat>
  <Paragraphs>310</Paragraphs>
  <Slides>45</Slides>
  <Notes>41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45</vt:i4>
      </vt:variant>
    </vt:vector>
  </HeadingPairs>
  <TitlesOfParts>
    <vt:vector size="61" baseType="lpstr">
      <vt:lpstr>AppleSymbols</vt:lpstr>
      <vt:lpstr>Arial</vt:lpstr>
      <vt:lpstr>Calibri</vt:lpstr>
      <vt:lpstr>Courier New</vt:lpstr>
      <vt:lpstr>inherit</vt:lpstr>
      <vt:lpstr>merriweather</vt:lpstr>
      <vt:lpstr>Open Sans</vt:lpstr>
      <vt:lpstr>Open Sans Semibold</vt:lpstr>
      <vt:lpstr>OpenSans</vt:lpstr>
      <vt:lpstr>Symbol</vt:lpstr>
      <vt:lpstr>Trebuchet MS Regular</vt:lpstr>
      <vt:lpstr>var(--font-family-body)</vt:lpstr>
      <vt:lpstr>var(--font-family-head)</vt:lpstr>
      <vt:lpstr>Wingdings</vt:lpstr>
      <vt:lpstr>Presentation no logo</vt:lpstr>
      <vt:lpstr>Content slides</vt:lpstr>
      <vt:lpstr>Hand Hygiene</vt:lpstr>
      <vt:lpstr>Acknowledgement of Country</vt:lpstr>
      <vt:lpstr>PowerPoint Presentation</vt:lpstr>
      <vt:lpstr>The National Hand Hygiene Initiative</vt:lpstr>
      <vt:lpstr>Monitoring hand hygiene compliance </vt:lpstr>
      <vt:lpstr>Healthcare-associated infections</vt:lpstr>
      <vt:lpstr>Standard precautions</vt:lpstr>
      <vt:lpstr>What is hand hygiene?</vt:lpstr>
      <vt:lpstr>When to use ABHR</vt:lpstr>
      <vt:lpstr>When to use soap and water</vt:lpstr>
      <vt:lpstr>Why is hand hygiene important?</vt:lpstr>
      <vt:lpstr>Who should perform hand hygiene</vt:lpstr>
      <vt:lpstr>Where is hand hygiene needed?</vt:lpstr>
      <vt:lpstr>Hand hygiene in healthcare environment</vt:lpstr>
      <vt:lpstr>The healthcare environment </vt:lpstr>
      <vt:lpstr>The patient zone</vt:lpstr>
      <vt:lpstr>Hand hygiene in patient zone</vt:lpstr>
      <vt:lpstr>The healthcare zone</vt:lpstr>
      <vt:lpstr>Hand hygiene in healthcare zone</vt:lpstr>
      <vt:lpstr>Curtains, partitions and doors</vt:lpstr>
      <vt:lpstr>The 5 Moments for Hand Hygiene</vt:lpstr>
      <vt:lpstr>Before touching a patient (known as a Moment 1)</vt:lpstr>
      <vt:lpstr>Before a procedure (known as a Moment 2)</vt:lpstr>
      <vt:lpstr>After a procedure or body fluid exposure risk (known as a Moment 3)</vt:lpstr>
      <vt:lpstr>After touching a patient (known as a Moment 4)</vt:lpstr>
      <vt:lpstr>After touching a patient’s surroundings (known as a Moment 5)</vt:lpstr>
      <vt:lpstr>Scenario 1</vt:lpstr>
      <vt:lpstr>Scenario 2</vt:lpstr>
      <vt:lpstr>Shared clinical equipment</vt:lpstr>
      <vt:lpstr>Cleaning of shared clinical equipment</vt:lpstr>
      <vt:lpstr>When else is hand hygiene needed?</vt:lpstr>
      <vt:lpstr>When else is hand hygiene needed?</vt:lpstr>
      <vt:lpstr>How to perform hand hygiene?</vt:lpstr>
      <vt:lpstr>Using an ABHR (or hand sanitiser)</vt:lpstr>
      <vt:lpstr>Using soap and water</vt:lpstr>
      <vt:lpstr>Enhancing hand hygiene</vt:lpstr>
      <vt:lpstr>Skin on your hands</vt:lpstr>
      <vt:lpstr>Look after your hands</vt:lpstr>
      <vt:lpstr>Monitoring hand hygiene in the healthcare environment</vt:lpstr>
      <vt:lpstr>How is hand hygiene monitored</vt:lpstr>
      <vt:lpstr>How can hand hygiene compliance be improved?</vt:lpstr>
      <vt:lpstr>How can you get involved?</vt:lpstr>
      <vt:lpstr>All healthcare workers have a role to play in ensuring patient and healthcare worker safety and a clean and safe healthcare environment  A fundamental part of this role is performing hand hygiene correctly, at the right time.</vt:lpstr>
      <vt:lpstr>Questions?</vt:lpstr>
      <vt:lpstr>PowerPoint Presentation</vt:lpstr>
    </vt:vector>
  </TitlesOfParts>
  <Company>Department of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RIGBY, Sandra</dc:creator>
  <cp:lastModifiedBy>LIAO, Serina</cp:lastModifiedBy>
  <cp:revision>241</cp:revision>
  <cp:lastPrinted>2023-03-15T02:24:59Z</cp:lastPrinted>
  <dcterms:created xsi:type="dcterms:W3CDTF">2021-02-18T23:29:08Z</dcterms:created>
  <dcterms:modified xsi:type="dcterms:W3CDTF">2023-09-06T01:56:27Z</dcterms:modified>
</cp:coreProperties>
</file>