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93" r:id="rId1"/>
    <p:sldMasterId id="2147483706" r:id="rId2"/>
  </p:sldMasterIdLst>
  <p:notesMasterIdLst>
    <p:notesMasterId r:id="rId14"/>
  </p:notesMasterIdLst>
  <p:handoutMasterIdLst>
    <p:handoutMasterId r:id="rId15"/>
  </p:handoutMasterIdLst>
  <p:sldIdLst>
    <p:sldId id="280" r:id="rId3"/>
    <p:sldId id="444" r:id="rId4"/>
    <p:sldId id="296" r:id="rId5"/>
    <p:sldId id="297" r:id="rId6"/>
    <p:sldId id="294" r:id="rId7"/>
    <p:sldId id="281" r:id="rId8"/>
    <p:sldId id="287" r:id="rId9"/>
    <p:sldId id="295" r:id="rId10"/>
    <p:sldId id="445" r:id="rId11"/>
    <p:sldId id="298" r:id="rId12"/>
    <p:sldId id="284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5" userDrawn="1">
          <p15:clr>
            <a:srgbClr val="A4A3A4"/>
          </p15:clr>
        </p15:guide>
        <p15:guide id="3" orient="horz" pos="527" userDrawn="1">
          <p15:clr>
            <a:srgbClr val="A4A3A4"/>
          </p15:clr>
        </p15:guide>
        <p15:guide id="4" orient="horz" pos="3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E5EDB1B-8478-4222-0CC1-311CB44195AF}" name="CAMPBELL, Elise" initials="CE" userId="S::Elise.CAMPBELL@safetyandquality.gov.au::48d49a50-d716-432b-94cb-3a766c9057d7" providerId="AD"/>
  <p188:author id="{E505D176-6C52-6C8F-9E00-4A44A287862C}" name="SWAMINATHAN, Girish" initials="SG" userId="S::Girish.Swaminathan@safetyandquality.gov.au::238da7ef-30b5-47a6-b91f-ce3858e92517" providerId="AD"/>
  <p188:author id="{CD787F87-9192-9DF5-2477-F58BFB6D9268}" name="CALDWELL, Jennifer" initials="CJ" userId="S::Jennifer.Caldwell@safetyandquality.gov.au::f71a1a7b-e75a-490c-917f-8d66694a04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70"/>
    <a:srgbClr val="1178A2"/>
    <a:srgbClr val="00A8DE"/>
    <a:srgbClr val="FF5050"/>
    <a:srgbClr val="2B7770"/>
    <a:srgbClr val="00B0F0"/>
    <a:srgbClr val="E69C18"/>
    <a:srgbClr val="00B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2645D-F6EB-474B-B083-64F74B6C7197}" v="19" dt="2023-09-26T09:12:51.2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84065" autoAdjust="0"/>
  </p:normalViewPr>
  <p:slideViewPr>
    <p:cSldViewPr>
      <p:cViewPr>
        <p:scale>
          <a:sx n="80" d="100"/>
          <a:sy n="80" d="100"/>
        </p:scale>
        <p:origin x="1122" y="78"/>
      </p:cViewPr>
      <p:guideLst>
        <p:guide pos="385"/>
        <p:guide orient="horz" pos="527"/>
        <p:guide orient="horz" pos="3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76" d="100"/>
          <a:sy n="176" d="100"/>
        </p:scale>
        <p:origin x="464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CB46E1-7F9F-4E11-8414-B441F467A963}" type="doc">
      <dgm:prSet loTypeId="urn:microsoft.com/office/officeart/2005/8/layout/cycle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AU"/>
        </a:p>
      </dgm:t>
    </dgm:pt>
    <dgm:pt modelId="{46C2432F-EF6F-4FCD-907D-67A9C6A84FF0}">
      <dgm:prSet phldrT="[Text]"/>
      <dgm:spPr/>
      <dgm:t>
        <a:bodyPr/>
        <a:lstStyle/>
        <a:p>
          <a:r>
            <a:rPr lang="en-AU" b="1" dirty="0">
              <a:solidFill>
                <a:srgbClr val="005470"/>
              </a:solidFill>
            </a:rPr>
            <a:t>Reduce</a:t>
          </a:r>
        </a:p>
      </dgm:t>
    </dgm:pt>
    <dgm:pt modelId="{371C8031-C79F-460E-B974-EF01C6EC5290}" type="parTrans" cxnId="{58ACCFD1-3F6C-4257-8F6E-E1074A160A10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9741C613-1A5F-413C-B2EC-C5254C7B64A1}" type="sibTrans" cxnId="{58ACCFD1-3F6C-4257-8F6E-E1074A160A10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ACD718F9-4389-4A9E-97C3-4E74F297BD7E}">
      <dgm:prSet phldrT="[Text]"/>
      <dgm:spPr/>
      <dgm:t>
        <a:bodyPr/>
        <a:lstStyle/>
        <a:p>
          <a:r>
            <a:rPr lang="en-AU" b="1" dirty="0">
              <a:solidFill>
                <a:srgbClr val="005470"/>
              </a:solidFill>
            </a:rPr>
            <a:t>Reuse</a:t>
          </a:r>
        </a:p>
      </dgm:t>
    </dgm:pt>
    <dgm:pt modelId="{512C798B-78AD-47AB-94B0-06D00AACB6C0}" type="parTrans" cxnId="{7CBEABEA-9585-4FEA-A240-3B04B49607A2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68704B9D-C02C-49BF-A4D0-8125C39E57E9}" type="sibTrans" cxnId="{7CBEABEA-9585-4FEA-A240-3B04B49607A2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AFE7832B-BF0D-4620-93E0-EB299C741DF6}">
      <dgm:prSet phldrT="[Text]"/>
      <dgm:spPr/>
      <dgm:t>
        <a:bodyPr/>
        <a:lstStyle/>
        <a:p>
          <a:r>
            <a:rPr lang="en-AU" b="1" dirty="0">
              <a:solidFill>
                <a:srgbClr val="005470"/>
              </a:solidFill>
            </a:rPr>
            <a:t>Recycle</a:t>
          </a:r>
        </a:p>
      </dgm:t>
    </dgm:pt>
    <dgm:pt modelId="{FE680A78-7C4A-4100-BDF6-F91826B027E1}" type="parTrans" cxnId="{085D2022-A29C-4625-92D6-11E6412EFF8F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B2BA457A-7C3B-4970-B4E9-FF45FE99B04B}" type="sibTrans" cxnId="{085D2022-A29C-4625-92D6-11E6412EFF8F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C78A9503-7652-4888-BE85-7591541C0743}">
      <dgm:prSet phldrT="[Text]"/>
      <dgm:spPr/>
      <dgm:t>
        <a:bodyPr/>
        <a:lstStyle/>
        <a:p>
          <a:r>
            <a:rPr lang="en-AU" b="1" dirty="0">
              <a:solidFill>
                <a:srgbClr val="005470"/>
              </a:solidFill>
            </a:rPr>
            <a:t>Rethink</a:t>
          </a:r>
        </a:p>
      </dgm:t>
    </dgm:pt>
    <dgm:pt modelId="{FE05831B-0E9E-44EB-BC99-8D6D9D379268}" type="parTrans" cxnId="{E477C7F4-0370-451F-A8C7-11F91AD17198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F281BA40-7CDF-4949-94F8-FE1D374196E1}" type="sibTrans" cxnId="{E477C7F4-0370-451F-A8C7-11F91AD17198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7FED4C3D-8FB3-400D-B5CF-D9D3ADBCB776}">
      <dgm:prSet phldrT="[Text]"/>
      <dgm:spPr/>
      <dgm:t>
        <a:bodyPr/>
        <a:lstStyle/>
        <a:p>
          <a:r>
            <a:rPr lang="en-AU" b="1" dirty="0">
              <a:solidFill>
                <a:srgbClr val="005470"/>
              </a:solidFill>
            </a:rPr>
            <a:t>Research</a:t>
          </a:r>
        </a:p>
      </dgm:t>
    </dgm:pt>
    <dgm:pt modelId="{0CDEE725-A96B-4C0A-8C11-0F0B763B6B0F}" type="parTrans" cxnId="{620EFD9C-8D4B-4751-89E3-FD01FC6CDE00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77F1AA85-DD1E-4299-AB11-05B4CA185F1E}" type="sibTrans" cxnId="{620EFD9C-8D4B-4751-89E3-FD01FC6CDE00}">
      <dgm:prSet/>
      <dgm:spPr/>
      <dgm:t>
        <a:bodyPr/>
        <a:lstStyle/>
        <a:p>
          <a:endParaRPr lang="en-AU" b="1">
            <a:solidFill>
              <a:srgbClr val="005470"/>
            </a:solidFill>
          </a:endParaRPr>
        </a:p>
      </dgm:t>
    </dgm:pt>
    <dgm:pt modelId="{A85CFDE4-F18D-4F73-BC34-B17517EDE2AE}" type="pres">
      <dgm:prSet presAssocID="{0CCB46E1-7F9F-4E11-8414-B441F467A963}" presName="cycle" presStyleCnt="0">
        <dgm:presLayoutVars>
          <dgm:dir/>
          <dgm:resizeHandles val="exact"/>
        </dgm:presLayoutVars>
      </dgm:prSet>
      <dgm:spPr/>
    </dgm:pt>
    <dgm:pt modelId="{676FF728-30D5-43CD-AE62-B9E1B9B7B743}" type="pres">
      <dgm:prSet presAssocID="{46C2432F-EF6F-4FCD-907D-67A9C6A84FF0}" presName="dummy" presStyleCnt="0"/>
      <dgm:spPr/>
    </dgm:pt>
    <dgm:pt modelId="{3F86DB41-FAD7-4B35-9A1B-F1D38655F997}" type="pres">
      <dgm:prSet presAssocID="{46C2432F-EF6F-4FCD-907D-67A9C6A84FF0}" presName="node" presStyleLbl="revTx" presStyleIdx="0" presStyleCnt="5">
        <dgm:presLayoutVars>
          <dgm:bulletEnabled val="1"/>
        </dgm:presLayoutVars>
      </dgm:prSet>
      <dgm:spPr/>
    </dgm:pt>
    <dgm:pt modelId="{2A295F6A-3395-4167-B8BF-F16389D11DC7}" type="pres">
      <dgm:prSet presAssocID="{9741C613-1A5F-413C-B2EC-C5254C7B64A1}" presName="sibTrans" presStyleLbl="node1" presStyleIdx="0" presStyleCnt="5" custLinFactNeighborX="1419" custLinFactNeighborY="3"/>
      <dgm:spPr/>
    </dgm:pt>
    <dgm:pt modelId="{A3D8E543-6207-40CD-853C-0767BCAFFC45}" type="pres">
      <dgm:prSet presAssocID="{ACD718F9-4389-4A9E-97C3-4E74F297BD7E}" presName="dummy" presStyleCnt="0"/>
      <dgm:spPr/>
    </dgm:pt>
    <dgm:pt modelId="{F59D68C7-F52C-44A4-81FE-DC6334B09BAB}" type="pres">
      <dgm:prSet presAssocID="{ACD718F9-4389-4A9E-97C3-4E74F297BD7E}" presName="node" presStyleLbl="revTx" presStyleIdx="1" presStyleCnt="5">
        <dgm:presLayoutVars>
          <dgm:bulletEnabled val="1"/>
        </dgm:presLayoutVars>
      </dgm:prSet>
      <dgm:spPr/>
    </dgm:pt>
    <dgm:pt modelId="{494D9CA5-9C11-4AFB-8EED-65C2BB1ACA94}" type="pres">
      <dgm:prSet presAssocID="{68704B9D-C02C-49BF-A4D0-8125C39E57E9}" presName="sibTrans" presStyleLbl="node1" presStyleIdx="1" presStyleCnt="5"/>
      <dgm:spPr/>
    </dgm:pt>
    <dgm:pt modelId="{5A8DEDFB-1598-4713-8EAF-EF1C8A4C6ED5}" type="pres">
      <dgm:prSet presAssocID="{AFE7832B-BF0D-4620-93E0-EB299C741DF6}" presName="dummy" presStyleCnt="0"/>
      <dgm:spPr/>
    </dgm:pt>
    <dgm:pt modelId="{303D7802-180A-47E8-92DF-846A54EFBBD7}" type="pres">
      <dgm:prSet presAssocID="{AFE7832B-BF0D-4620-93E0-EB299C741DF6}" presName="node" presStyleLbl="revTx" presStyleIdx="2" presStyleCnt="5">
        <dgm:presLayoutVars>
          <dgm:bulletEnabled val="1"/>
        </dgm:presLayoutVars>
      </dgm:prSet>
      <dgm:spPr/>
    </dgm:pt>
    <dgm:pt modelId="{659F22F4-E043-4928-B59B-C6D6C805CAE7}" type="pres">
      <dgm:prSet presAssocID="{B2BA457A-7C3B-4970-B4E9-FF45FE99B04B}" presName="sibTrans" presStyleLbl="node1" presStyleIdx="2" presStyleCnt="5"/>
      <dgm:spPr/>
    </dgm:pt>
    <dgm:pt modelId="{412633C2-10B7-49DD-BB37-6A4426B7AE0F}" type="pres">
      <dgm:prSet presAssocID="{C78A9503-7652-4888-BE85-7591541C0743}" presName="dummy" presStyleCnt="0"/>
      <dgm:spPr/>
    </dgm:pt>
    <dgm:pt modelId="{5B2A9127-4BCA-446B-B71C-C3AA78315F99}" type="pres">
      <dgm:prSet presAssocID="{C78A9503-7652-4888-BE85-7591541C0743}" presName="node" presStyleLbl="revTx" presStyleIdx="3" presStyleCnt="5">
        <dgm:presLayoutVars>
          <dgm:bulletEnabled val="1"/>
        </dgm:presLayoutVars>
      </dgm:prSet>
      <dgm:spPr/>
    </dgm:pt>
    <dgm:pt modelId="{2BA4A110-F6D4-45DA-A8DC-A5BAD4555C0C}" type="pres">
      <dgm:prSet presAssocID="{F281BA40-7CDF-4949-94F8-FE1D374196E1}" presName="sibTrans" presStyleLbl="node1" presStyleIdx="3" presStyleCnt="5"/>
      <dgm:spPr/>
    </dgm:pt>
    <dgm:pt modelId="{3E35F93C-E6C3-4DC9-A70E-C6DE3AF93445}" type="pres">
      <dgm:prSet presAssocID="{7FED4C3D-8FB3-400D-B5CF-D9D3ADBCB776}" presName="dummy" presStyleCnt="0"/>
      <dgm:spPr/>
    </dgm:pt>
    <dgm:pt modelId="{B51D8CDC-39B1-4BF5-88AE-DC4B058312E2}" type="pres">
      <dgm:prSet presAssocID="{7FED4C3D-8FB3-400D-B5CF-D9D3ADBCB776}" presName="node" presStyleLbl="revTx" presStyleIdx="4" presStyleCnt="5">
        <dgm:presLayoutVars>
          <dgm:bulletEnabled val="1"/>
        </dgm:presLayoutVars>
      </dgm:prSet>
      <dgm:spPr/>
    </dgm:pt>
    <dgm:pt modelId="{B07BF3F2-795E-4FCA-93E7-883E29CCC1D1}" type="pres">
      <dgm:prSet presAssocID="{77F1AA85-DD1E-4299-AB11-05B4CA185F1E}" presName="sibTrans" presStyleLbl="node1" presStyleIdx="4" presStyleCnt="5"/>
      <dgm:spPr/>
    </dgm:pt>
  </dgm:ptLst>
  <dgm:cxnLst>
    <dgm:cxn modelId="{307A2408-60EE-4539-9A67-741E25B98BDC}" type="presOf" srcId="{C78A9503-7652-4888-BE85-7591541C0743}" destId="{5B2A9127-4BCA-446B-B71C-C3AA78315F99}" srcOrd="0" destOrd="0" presId="urn:microsoft.com/office/officeart/2005/8/layout/cycle1"/>
    <dgm:cxn modelId="{0BEBAC15-7EB4-4906-AF5F-8A4F450B302D}" type="presOf" srcId="{B2BA457A-7C3B-4970-B4E9-FF45FE99B04B}" destId="{659F22F4-E043-4928-B59B-C6D6C805CAE7}" srcOrd="0" destOrd="0" presId="urn:microsoft.com/office/officeart/2005/8/layout/cycle1"/>
    <dgm:cxn modelId="{085D2022-A29C-4625-92D6-11E6412EFF8F}" srcId="{0CCB46E1-7F9F-4E11-8414-B441F467A963}" destId="{AFE7832B-BF0D-4620-93E0-EB299C741DF6}" srcOrd="2" destOrd="0" parTransId="{FE680A78-7C4A-4100-BDF6-F91826B027E1}" sibTransId="{B2BA457A-7C3B-4970-B4E9-FF45FE99B04B}"/>
    <dgm:cxn modelId="{A7FD4E30-143F-459C-9705-6F249318F8C0}" type="presOf" srcId="{0CCB46E1-7F9F-4E11-8414-B441F467A963}" destId="{A85CFDE4-F18D-4F73-BC34-B17517EDE2AE}" srcOrd="0" destOrd="0" presId="urn:microsoft.com/office/officeart/2005/8/layout/cycle1"/>
    <dgm:cxn modelId="{D0A54E4E-BB4D-44C8-A6A8-88F973BDEE25}" type="presOf" srcId="{46C2432F-EF6F-4FCD-907D-67A9C6A84FF0}" destId="{3F86DB41-FAD7-4B35-9A1B-F1D38655F997}" srcOrd="0" destOrd="0" presId="urn:microsoft.com/office/officeart/2005/8/layout/cycle1"/>
    <dgm:cxn modelId="{B478C24E-E16A-4B31-8D41-1C60CB5C5A86}" type="presOf" srcId="{7FED4C3D-8FB3-400D-B5CF-D9D3ADBCB776}" destId="{B51D8CDC-39B1-4BF5-88AE-DC4B058312E2}" srcOrd="0" destOrd="0" presId="urn:microsoft.com/office/officeart/2005/8/layout/cycle1"/>
    <dgm:cxn modelId="{7E1E5C70-73A3-4C93-8ABF-F29D4F4E622B}" type="presOf" srcId="{9741C613-1A5F-413C-B2EC-C5254C7B64A1}" destId="{2A295F6A-3395-4167-B8BF-F16389D11DC7}" srcOrd="0" destOrd="0" presId="urn:microsoft.com/office/officeart/2005/8/layout/cycle1"/>
    <dgm:cxn modelId="{5E5E2C7D-D301-46B6-979D-CF046042AF3F}" type="presOf" srcId="{ACD718F9-4389-4A9E-97C3-4E74F297BD7E}" destId="{F59D68C7-F52C-44A4-81FE-DC6334B09BAB}" srcOrd="0" destOrd="0" presId="urn:microsoft.com/office/officeart/2005/8/layout/cycle1"/>
    <dgm:cxn modelId="{620EFD9C-8D4B-4751-89E3-FD01FC6CDE00}" srcId="{0CCB46E1-7F9F-4E11-8414-B441F467A963}" destId="{7FED4C3D-8FB3-400D-B5CF-D9D3ADBCB776}" srcOrd="4" destOrd="0" parTransId="{0CDEE725-A96B-4C0A-8C11-0F0B763B6B0F}" sibTransId="{77F1AA85-DD1E-4299-AB11-05B4CA185F1E}"/>
    <dgm:cxn modelId="{7FA8C9A1-49A3-4A78-8A84-D3D80CEB97D9}" type="presOf" srcId="{F281BA40-7CDF-4949-94F8-FE1D374196E1}" destId="{2BA4A110-F6D4-45DA-A8DC-A5BAD4555C0C}" srcOrd="0" destOrd="0" presId="urn:microsoft.com/office/officeart/2005/8/layout/cycle1"/>
    <dgm:cxn modelId="{CF0035A3-652B-4C7E-944D-9787669AFB9D}" type="presOf" srcId="{AFE7832B-BF0D-4620-93E0-EB299C741DF6}" destId="{303D7802-180A-47E8-92DF-846A54EFBBD7}" srcOrd="0" destOrd="0" presId="urn:microsoft.com/office/officeart/2005/8/layout/cycle1"/>
    <dgm:cxn modelId="{04380DBA-66D2-4C2B-AAA9-0BB4704C6CCB}" type="presOf" srcId="{68704B9D-C02C-49BF-A4D0-8125C39E57E9}" destId="{494D9CA5-9C11-4AFB-8EED-65C2BB1ACA94}" srcOrd="0" destOrd="0" presId="urn:microsoft.com/office/officeart/2005/8/layout/cycle1"/>
    <dgm:cxn modelId="{39BF68E2-8E5A-46E1-B6F5-97DA98D86EA6}" type="presOf" srcId="{77F1AA85-DD1E-4299-AB11-05B4CA185F1E}" destId="{B07BF3F2-795E-4FCA-93E7-883E29CCC1D1}" srcOrd="0" destOrd="0" presId="urn:microsoft.com/office/officeart/2005/8/layout/cycle1"/>
    <dgm:cxn modelId="{7CBEABEA-9585-4FEA-A240-3B04B49607A2}" srcId="{0CCB46E1-7F9F-4E11-8414-B441F467A963}" destId="{ACD718F9-4389-4A9E-97C3-4E74F297BD7E}" srcOrd="1" destOrd="0" parTransId="{512C798B-78AD-47AB-94B0-06D00AACB6C0}" sibTransId="{68704B9D-C02C-49BF-A4D0-8125C39E57E9}"/>
    <dgm:cxn modelId="{58ACCFD1-3F6C-4257-8F6E-E1074A160A10}" srcId="{0CCB46E1-7F9F-4E11-8414-B441F467A963}" destId="{46C2432F-EF6F-4FCD-907D-67A9C6A84FF0}" srcOrd="0" destOrd="0" parTransId="{371C8031-C79F-460E-B974-EF01C6EC5290}" sibTransId="{9741C613-1A5F-413C-B2EC-C5254C7B64A1}"/>
    <dgm:cxn modelId="{E477C7F4-0370-451F-A8C7-11F91AD17198}" srcId="{0CCB46E1-7F9F-4E11-8414-B441F467A963}" destId="{C78A9503-7652-4888-BE85-7591541C0743}" srcOrd="3" destOrd="0" parTransId="{FE05831B-0E9E-44EB-BC99-8D6D9D379268}" sibTransId="{F281BA40-7CDF-4949-94F8-FE1D374196E1}"/>
    <dgm:cxn modelId="{32EA0305-0B1B-48E8-B853-468AAB374DD0}" type="presParOf" srcId="{A85CFDE4-F18D-4F73-BC34-B17517EDE2AE}" destId="{676FF728-30D5-43CD-AE62-B9E1B9B7B743}" srcOrd="0" destOrd="0" presId="urn:microsoft.com/office/officeart/2005/8/layout/cycle1"/>
    <dgm:cxn modelId="{D2C62A55-1C14-40B8-9AFE-7E7740CBF842}" type="presParOf" srcId="{A85CFDE4-F18D-4F73-BC34-B17517EDE2AE}" destId="{3F86DB41-FAD7-4B35-9A1B-F1D38655F997}" srcOrd="1" destOrd="0" presId="urn:microsoft.com/office/officeart/2005/8/layout/cycle1"/>
    <dgm:cxn modelId="{0C130F9C-0B86-4909-91F5-ADB7EFFC4800}" type="presParOf" srcId="{A85CFDE4-F18D-4F73-BC34-B17517EDE2AE}" destId="{2A295F6A-3395-4167-B8BF-F16389D11DC7}" srcOrd="2" destOrd="0" presId="urn:microsoft.com/office/officeart/2005/8/layout/cycle1"/>
    <dgm:cxn modelId="{A8512C30-C285-4E0B-975A-5A9C02105134}" type="presParOf" srcId="{A85CFDE4-F18D-4F73-BC34-B17517EDE2AE}" destId="{A3D8E543-6207-40CD-853C-0767BCAFFC45}" srcOrd="3" destOrd="0" presId="urn:microsoft.com/office/officeart/2005/8/layout/cycle1"/>
    <dgm:cxn modelId="{21EDBD85-9E2C-43D7-982E-99DB0918F401}" type="presParOf" srcId="{A85CFDE4-F18D-4F73-BC34-B17517EDE2AE}" destId="{F59D68C7-F52C-44A4-81FE-DC6334B09BAB}" srcOrd="4" destOrd="0" presId="urn:microsoft.com/office/officeart/2005/8/layout/cycle1"/>
    <dgm:cxn modelId="{8EECA215-5A35-45E7-9AD7-30618DFA8C2A}" type="presParOf" srcId="{A85CFDE4-F18D-4F73-BC34-B17517EDE2AE}" destId="{494D9CA5-9C11-4AFB-8EED-65C2BB1ACA94}" srcOrd="5" destOrd="0" presId="urn:microsoft.com/office/officeart/2005/8/layout/cycle1"/>
    <dgm:cxn modelId="{6446F668-5564-4507-8667-F6252921B46F}" type="presParOf" srcId="{A85CFDE4-F18D-4F73-BC34-B17517EDE2AE}" destId="{5A8DEDFB-1598-4713-8EAF-EF1C8A4C6ED5}" srcOrd="6" destOrd="0" presId="urn:microsoft.com/office/officeart/2005/8/layout/cycle1"/>
    <dgm:cxn modelId="{42A823A8-F21C-4FED-9C47-C35E70C8C2A9}" type="presParOf" srcId="{A85CFDE4-F18D-4F73-BC34-B17517EDE2AE}" destId="{303D7802-180A-47E8-92DF-846A54EFBBD7}" srcOrd="7" destOrd="0" presId="urn:microsoft.com/office/officeart/2005/8/layout/cycle1"/>
    <dgm:cxn modelId="{8652FFB8-70CC-40FD-BFDE-9AADEC84816F}" type="presParOf" srcId="{A85CFDE4-F18D-4F73-BC34-B17517EDE2AE}" destId="{659F22F4-E043-4928-B59B-C6D6C805CAE7}" srcOrd="8" destOrd="0" presId="urn:microsoft.com/office/officeart/2005/8/layout/cycle1"/>
    <dgm:cxn modelId="{74FEBF18-A10E-4397-9FEC-7E31FC22479C}" type="presParOf" srcId="{A85CFDE4-F18D-4F73-BC34-B17517EDE2AE}" destId="{412633C2-10B7-49DD-BB37-6A4426B7AE0F}" srcOrd="9" destOrd="0" presId="urn:microsoft.com/office/officeart/2005/8/layout/cycle1"/>
    <dgm:cxn modelId="{1B4559E6-00B2-4E35-967D-4846FCCA6447}" type="presParOf" srcId="{A85CFDE4-F18D-4F73-BC34-B17517EDE2AE}" destId="{5B2A9127-4BCA-446B-B71C-C3AA78315F99}" srcOrd="10" destOrd="0" presId="urn:microsoft.com/office/officeart/2005/8/layout/cycle1"/>
    <dgm:cxn modelId="{E93942FB-3D6B-4DF5-BC72-81903A388295}" type="presParOf" srcId="{A85CFDE4-F18D-4F73-BC34-B17517EDE2AE}" destId="{2BA4A110-F6D4-45DA-A8DC-A5BAD4555C0C}" srcOrd="11" destOrd="0" presId="urn:microsoft.com/office/officeart/2005/8/layout/cycle1"/>
    <dgm:cxn modelId="{53173F32-83E6-4CDC-BA2F-C0086E15A57B}" type="presParOf" srcId="{A85CFDE4-F18D-4F73-BC34-B17517EDE2AE}" destId="{3E35F93C-E6C3-4DC9-A70E-C6DE3AF93445}" srcOrd="12" destOrd="0" presId="urn:microsoft.com/office/officeart/2005/8/layout/cycle1"/>
    <dgm:cxn modelId="{8A810AF7-290C-496C-8461-5C70D59C291F}" type="presParOf" srcId="{A85CFDE4-F18D-4F73-BC34-B17517EDE2AE}" destId="{B51D8CDC-39B1-4BF5-88AE-DC4B058312E2}" srcOrd="13" destOrd="0" presId="urn:microsoft.com/office/officeart/2005/8/layout/cycle1"/>
    <dgm:cxn modelId="{43F38E75-878F-4388-AF82-602F4276538F}" type="presParOf" srcId="{A85CFDE4-F18D-4F73-BC34-B17517EDE2AE}" destId="{B07BF3F2-795E-4FCA-93E7-883E29CCC1D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6DB41-FAD7-4B35-9A1B-F1D38655F997}">
      <dsp:nvSpPr>
        <dsp:cNvPr id="0" name=""/>
        <dsp:cNvSpPr/>
      </dsp:nvSpPr>
      <dsp:spPr>
        <a:xfrm>
          <a:off x="1427028" y="14140"/>
          <a:ext cx="498922" cy="49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900" b="1" kern="1200" dirty="0">
              <a:solidFill>
                <a:srgbClr val="005470"/>
              </a:solidFill>
            </a:rPr>
            <a:t>Reduce</a:t>
          </a:r>
        </a:p>
      </dsp:txBody>
      <dsp:txXfrm>
        <a:off x="1427028" y="14140"/>
        <a:ext cx="498922" cy="498922"/>
      </dsp:txXfrm>
    </dsp:sp>
    <dsp:sp modelId="{2A295F6A-3395-4167-B8BF-F16389D11DC7}">
      <dsp:nvSpPr>
        <dsp:cNvPr id="0" name=""/>
        <dsp:cNvSpPr/>
      </dsp:nvSpPr>
      <dsp:spPr>
        <a:xfrm>
          <a:off x="278461" y="-416"/>
          <a:ext cx="1872481" cy="1872481"/>
        </a:xfrm>
        <a:prstGeom prst="circularArrow">
          <a:avLst>
            <a:gd name="adj1" fmla="val 5196"/>
            <a:gd name="adj2" fmla="val 335594"/>
            <a:gd name="adj3" fmla="val 21294543"/>
            <a:gd name="adj4" fmla="val 19765099"/>
            <a:gd name="adj5" fmla="val 606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D68C7-F52C-44A4-81FE-DC6334B09BAB}">
      <dsp:nvSpPr>
        <dsp:cNvPr id="0" name=""/>
        <dsp:cNvSpPr/>
      </dsp:nvSpPr>
      <dsp:spPr>
        <a:xfrm>
          <a:off x="1728849" y="943051"/>
          <a:ext cx="498922" cy="49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900" b="1" kern="1200" dirty="0">
              <a:solidFill>
                <a:srgbClr val="005470"/>
              </a:solidFill>
            </a:rPr>
            <a:t>Reuse</a:t>
          </a:r>
        </a:p>
      </dsp:txBody>
      <dsp:txXfrm>
        <a:off x="1728849" y="943051"/>
        <a:ext cx="498922" cy="498922"/>
      </dsp:txXfrm>
    </dsp:sp>
    <dsp:sp modelId="{494D9CA5-9C11-4AFB-8EED-65C2BB1ACA94}">
      <dsp:nvSpPr>
        <dsp:cNvPr id="0" name=""/>
        <dsp:cNvSpPr/>
      </dsp:nvSpPr>
      <dsp:spPr>
        <a:xfrm>
          <a:off x="251891" y="-472"/>
          <a:ext cx="1872481" cy="1872481"/>
        </a:xfrm>
        <a:prstGeom prst="circularArrow">
          <a:avLst>
            <a:gd name="adj1" fmla="val 5196"/>
            <a:gd name="adj2" fmla="val 335594"/>
            <a:gd name="adj3" fmla="val 4016046"/>
            <a:gd name="adj4" fmla="val 2252195"/>
            <a:gd name="adj5" fmla="val 6062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D7802-180A-47E8-92DF-846A54EFBBD7}">
      <dsp:nvSpPr>
        <dsp:cNvPr id="0" name=""/>
        <dsp:cNvSpPr/>
      </dsp:nvSpPr>
      <dsp:spPr>
        <a:xfrm>
          <a:off x="938670" y="1517150"/>
          <a:ext cx="498922" cy="49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900" b="1" kern="1200" dirty="0">
              <a:solidFill>
                <a:srgbClr val="005470"/>
              </a:solidFill>
            </a:rPr>
            <a:t>Recycle</a:t>
          </a:r>
        </a:p>
      </dsp:txBody>
      <dsp:txXfrm>
        <a:off x="938670" y="1517150"/>
        <a:ext cx="498922" cy="498922"/>
      </dsp:txXfrm>
    </dsp:sp>
    <dsp:sp modelId="{659F22F4-E043-4928-B59B-C6D6C805CAE7}">
      <dsp:nvSpPr>
        <dsp:cNvPr id="0" name=""/>
        <dsp:cNvSpPr/>
      </dsp:nvSpPr>
      <dsp:spPr>
        <a:xfrm>
          <a:off x="251891" y="-472"/>
          <a:ext cx="1872481" cy="1872481"/>
        </a:xfrm>
        <a:prstGeom prst="circularArrow">
          <a:avLst>
            <a:gd name="adj1" fmla="val 5196"/>
            <a:gd name="adj2" fmla="val 335594"/>
            <a:gd name="adj3" fmla="val 8212212"/>
            <a:gd name="adj4" fmla="val 6448360"/>
            <a:gd name="adj5" fmla="val 6062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A9127-4BCA-446B-B71C-C3AA78315F99}">
      <dsp:nvSpPr>
        <dsp:cNvPr id="0" name=""/>
        <dsp:cNvSpPr/>
      </dsp:nvSpPr>
      <dsp:spPr>
        <a:xfrm>
          <a:off x="148491" y="943051"/>
          <a:ext cx="498922" cy="49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900" b="1" kern="1200" dirty="0">
              <a:solidFill>
                <a:srgbClr val="005470"/>
              </a:solidFill>
            </a:rPr>
            <a:t>Rethink</a:t>
          </a:r>
        </a:p>
      </dsp:txBody>
      <dsp:txXfrm>
        <a:off x="148491" y="943051"/>
        <a:ext cx="498922" cy="498922"/>
      </dsp:txXfrm>
    </dsp:sp>
    <dsp:sp modelId="{2BA4A110-F6D4-45DA-A8DC-A5BAD4555C0C}">
      <dsp:nvSpPr>
        <dsp:cNvPr id="0" name=""/>
        <dsp:cNvSpPr/>
      </dsp:nvSpPr>
      <dsp:spPr>
        <a:xfrm>
          <a:off x="251891" y="-472"/>
          <a:ext cx="1872481" cy="1872481"/>
        </a:xfrm>
        <a:prstGeom prst="circularArrow">
          <a:avLst>
            <a:gd name="adj1" fmla="val 5196"/>
            <a:gd name="adj2" fmla="val 335594"/>
            <a:gd name="adj3" fmla="val 12299307"/>
            <a:gd name="adj4" fmla="val 10769864"/>
            <a:gd name="adj5" fmla="val 6062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1D8CDC-39B1-4BF5-88AE-DC4B058312E2}">
      <dsp:nvSpPr>
        <dsp:cNvPr id="0" name=""/>
        <dsp:cNvSpPr/>
      </dsp:nvSpPr>
      <dsp:spPr>
        <a:xfrm>
          <a:off x="450313" y="14140"/>
          <a:ext cx="498922" cy="49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900" b="1" kern="1200" dirty="0">
              <a:solidFill>
                <a:srgbClr val="005470"/>
              </a:solidFill>
            </a:rPr>
            <a:t>Research</a:t>
          </a:r>
        </a:p>
      </dsp:txBody>
      <dsp:txXfrm>
        <a:off x="450313" y="14140"/>
        <a:ext cx="498922" cy="498922"/>
      </dsp:txXfrm>
    </dsp:sp>
    <dsp:sp modelId="{B07BF3F2-795E-4FCA-93E7-883E29CCC1D1}">
      <dsp:nvSpPr>
        <dsp:cNvPr id="0" name=""/>
        <dsp:cNvSpPr/>
      </dsp:nvSpPr>
      <dsp:spPr>
        <a:xfrm>
          <a:off x="251891" y="-472"/>
          <a:ext cx="1872481" cy="1872481"/>
        </a:xfrm>
        <a:prstGeom prst="circularArrow">
          <a:avLst>
            <a:gd name="adj1" fmla="val 5196"/>
            <a:gd name="adj2" fmla="val 335594"/>
            <a:gd name="adj3" fmla="val 16867031"/>
            <a:gd name="adj4" fmla="val 15197376"/>
            <a:gd name="adj5" fmla="val 6062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E68E32-ECC4-F342-A3BD-7D19DDB048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BB8DDD-C490-814F-8FD3-B0730B876C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C03B5-7D07-6142-87B9-5C6E10C52C29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13038-73C6-D94C-94CA-E19DE9DA61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461265-2436-5647-B5C3-1C224B66F69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F9C4A-7916-5F45-8BEC-3646CF416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13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Trebuchet MS Regular" panose="020B0603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Trebuchet MS Regular" panose="020B0603020202020204" pitchFamily="34" charset="0"/>
              </a:defRPr>
            </a:lvl1pPr>
          </a:lstStyle>
          <a:p>
            <a:fld id="{85A4AFB6-7DEA-42A7-8BC5-503BE8A3E058}" type="datetimeFigureOut">
              <a:rPr lang="en-AU" smtClean="0"/>
              <a:pPr/>
              <a:t>4/10/2023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Trebuchet MS Regular" panose="020B0603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Trebuchet MS Regular" panose="020B0603020202020204" pitchFamily="34" charset="0"/>
              </a:defRPr>
            </a:lvl1pPr>
          </a:lstStyle>
          <a:p>
            <a:fld id="{97F8EF85-857E-48BB-85B3-3FE552A3C34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422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Trebuchet MS Regular" panose="020B0603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Trebuchet MS Regular" panose="020B0603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Trebuchet MS Regular" panose="020B0603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Trebuchet MS Regular" panose="020B0603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Trebuchet MS Regular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F8EF85-857E-48BB-85B3-3FE552A3C346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 Regular" panose="020B0603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 Regular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8788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8EF85-857E-48BB-85B3-3FE552A3C346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4222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8EF85-857E-48BB-85B3-3FE552A3C346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0069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8EF85-857E-48BB-85B3-3FE552A3C346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8540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8EF85-857E-48BB-85B3-3FE552A3C346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996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8EF85-857E-48BB-85B3-3FE552A3C346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4373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8EF85-857E-48BB-85B3-3FE552A3C346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9082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A17A8A-419D-6D40-A044-64C4E7105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763704"/>
            <a:ext cx="7886700" cy="592022"/>
          </a:xfrm>
          <a:prstGeom prst="rect">
            <a:avLst/>
          </a:prstGeom>
        </p:spPr>
        <p:txBody>
          <a:bodyPr lIns="0" tIns="4680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00547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F5E2F92-08D8-6048-B8C5-E361814A13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2409732"/>
            <a:ext cx="7886700" cy="341632"/>
          </a:xfrm>
          <a:prstGeom prst="rect">
            <a:avLst/>
          </a:prstGeom>
        </p:spPr>
        <p:txBody>
          <a:bodyPr lIns="0">
            <a:spAutoFit/>
          </a:bodyPr>
          <a:lstStyle>
            <a:lvl1pPr marL="0" indent="0">
              <a:buFontTx/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178A2"/>
                </a:solidFill>
              </a:rPr>
              <a:t>CLICK TO EDIT MASTER SUBTITLE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EEC38-31C8-F445-9362-57B69C1B25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3813888"/>
            <a:ext cx="5473700" cy="323850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8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 marL="9144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3pPr>
            <a:lvl4pPr marL="13716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4pPr>
            <a:lvl5pPr marL="18288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presenter’s name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594A2E-2D23-2C45-9E10-EB87A1CBC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56176" y="4569972"/>
            <a:ext cx="2341712" cy="273844"/>
          </a:xfrm>
          <a:prstGeom prst="rect">
            <a:avLst/>
          </a:prstGeom>
        </p:spPr>
        <p:txBody>
          <a:bodyPr vert="horz" lIns="91440" tIns="45720" rIns="0" bIns="0" rtlCol="0" anchor="b" anchorCtr="0"/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sz="1100" dirty="0"/>
              <a:t>8 March 2019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847146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4" userDrawn="1">
          <p15:clr>
            <a:srgbClr val="FBAE40"/>
          </p15:clr>
        </p15:guide>
        <p15:guide id="2" pos="38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0BD37AF4-060B-C744-8F29-E939BAFE4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590931"/>
          </a:xfrm>
          <a:prstGeom prst="rect">
            <a:avLst/>
          </a:prstGeom>
        </p:spPr>
        <p:txBody>
          <a:bodyPr l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1178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A4C864-720A-EF4E-ADF8-2F40DDBB8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E04470D-94B9-E64E-AE2C-47F5936799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A6B65C-F14C-D441-BA3D-5787ECB31E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4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AF246-631B-EA42-B621-773962A4AB3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0239" y="1287875"/>
            <a:ext cx="3868737" cy="590931"/>
          </a:xfrm>
          <a:prstGeom prst="rect">
            <a:avLst/>
          </a:prstGeom>
        </p:spPr>
        <p:txBody>
          <a:bodyPr lIns="0" anchor="b">
            <a:spAutoFit/>
          </a:bodyPr>
          <a:lstStyle>
            <a:lvl1pPr marL="0" indent="0">
              <a:buNone/>
              <a:defRPr sz="1800" b="1" i="0">
                <a:solidFill>
                  <a:srgbClr val="117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SUBTITLE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168D6C-2494-A245-88D7-2840C4C6A1D5}"/>
              </a:ext>
            </a:extLst>
          </p:cNvPr>
          <p:cNvSpPr>
            <a:spLocks noGrp="1" noChangeAspect="1"/>
          </p:cNvSpPr>
          <p:nvPr>
            <p:ph type="body" sz="quarter" idx="3" hasCustomPrompt="1"/>
          </p:nvPr>
        </p:nvSpPr>
        <p:spPr>
          <a:xfrm>
            <a:off x="4629150" y="1287875"/>
            <a:ext cx="3887788" cy="590931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buNone/>
              <a:defRPr lang="en-US" sz="1800" b="1" i="0" kern="1200" dirty="0">
                <a:solidFill>
                  <a:srgbClr val="1178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SUBTITLE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936F2D-E01F-5C45-A80B-53C3EA0F6E0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0238" y="1923678"/>
            <a:ext cx="3879558" cy="136498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ppleSymbols" panose="02000000000000000000" pitchFamily="2" charset="-79"/>
              <a:buChar char="⎻"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1D3A3B-EDDF-CE42-BB62-C9FACE103B07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636181" y="1923678"/>
            <a:ext cx="3879558" cy="136498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ppleSymbols" panose="02000000000000000000" pitchFamily="2" charset="-79"/>
              <a:buChar char="⎻"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7C4EC66-7ADC-8D47-911C-610FBB793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1102EF8B-B189-5849-AFC0-419592341B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401DE307-BE40-244F-99B8-9157E7543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A17FFEA0-FA86-BB40-A73E-C9FD99A76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590931"/>
          </a:xfrm>
          <a:prstGeom prst="rect">
            <a:avLst/>
          </a:prstGeom>
        </p:spPr>
        <p:txBody>
          <a:bodyPr l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1178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1729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7AD8FF2-3F8A-9148-84FB-0F2597500A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69219"/>
            <a:ext cx="3806502" cy="136498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ppleSymbols" panose="02000000000000000000" pitchFamily="2" charset="-79"/>
              <a:buChar char="⎻"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B5352FD-9513-004E-81AB-0E73BEF6F6F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74670" y="1369219"/>
            <a:ext cx="3842269" cy="136498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ppleSymbols" panose="02000000000000000000" pitchFamily="2" charset="-79"/>
              <a:buChar char="⎻"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5F8DB0E-A2FD-2349-BA5C-7F2ECD39A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FCA8E4-EBE6-C547-A607-743C8DCC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14A2921-B986-F84C-8558-048D5EF67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AF1C0180-C641-584F-A50E-7AFD7C7F6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590931"/>
          </a:xfrm>
          <a:prstGeom prst="rect">
            <a:avLst/>
          </a:prstGeom>
        </p:spPr>
        <p:txBody>
          <a:bodyPr l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1178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452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2B63AD0-AF62-1C4D-9CAC-49A4FA3A60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1188" y="1383618"/>
            <a:ext cx="4896916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B9641584-AA35-1943-8B7F-C2210544872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24128" y="2895786"/>
            <a:ext cx="2791222" cy="135015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600" dirty="0"/>
              <a:t>Insert picture</a:t>
            </a:r>
            <a:endParaRPr lang="en-US" dirty="0"/>
          </a:p>
        </p:txBody>
      </p:sp>
      <p:sp>
        <p:nvSpPr>
          <p:cNvPr id="11" name="Chart Placeholder 2">
            <a:extLst>
              <a:ext uri="{FF2B5EF4-FFF2-40B4-BE49-F238E27FC236}">
                <a16:creationId xmlns:a16="http://schemas.microsoft.com/office/drawing/2014/main" id="{C316484E-EDC0-9142-91E1-08CF64C7F0F6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5724129" y="1355774"/>
            <a:ext cx="2790825" cy="137790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chart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66CB89E-74FF-0244-ABFF-4385F3DC40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7EB5868-8531-794A-94A6-8B264238C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938AAA3-A414-F048-8E1D-4E502B3B3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13B15BC4-15E0-DE4D-8083-CAF48A603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590931"/>
          </a:xfrm>
          <a:prstGeom prst="rect">
            <a:avLst/>
          </a:prstGeom>
        </p:spPr>
        <p:txBody>
          <a:bodyPr l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1178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4577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D6B6D-E5BB-8F48-BBD2-1C6331794AD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1543050"/>
            <a:ext cx="3653730" cy="313932"/>
          </a:xfrm>
          <a:prstGeom prst="rect">
            <a:avLst/>
          </a:prstGeom>
        </p:spPr>
        <p:txBody>
          <a:bodyPr lIns="0">
            <a:sp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7274511-D8B3-2E4B-916E-9A428FCCB4A4}"/>
              </a:ext>
            </a:extLst>
          </p:cNvPr>
          <p:cNvSpPr txBox="1">
            <a:spLocks/>
          </p:cNvSpPr>
          <p:nvPr userDrawn="1"/>
        </p:nvSpPr>
        <p:spPr>
          <a:xfrm>
            <a:off x="611560" y="495887"/>
            <a:ext cx="3672408" cy="978729"/>
          </a:xfrm>
          <a:prstGeom prst="rect">
            <a:avLst/>
          </a:prstGeom>
        </p:spPr>
        <p:txBody>
          <a:bodyPr wrap="square" lIns="0" rIns="0" anchor="b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1178A2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050DA104-2C03-7048-A02B-113AF64E156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643438" y="740569"/>
            <a:ext cx="3871912" cy="366117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600" dirty="0"/>
              <a:t>Insert picture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A85FB56-BB12-DE44-B1AC-B1487CFFACBF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348E47B-247C-B447-8B4A-34B313E55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47279D6-30D5-3747-A68B-663EA8E92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01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D6B6D-E5BB-8F48-BBD2-1C6331794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3365698" cy="313932"/>
          </a:xfrm>
          <a:prstGeom prst="rect">
            <a:avLst/>
          </a:prstGeom>
        </p:spPr>
        <p:txBody>
          <a:bodyPr lIns="0">
            <a:sp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073DCD6B-8643-024A-90F3-A33435884B8F}"/>
              </a:ext>
            </a:extLst>
          </p:cNvPr>
          <p:cNvSpPr>
            <a:spLocks noGrp="1" noChangeAspect="1"/>
          </p:cNvSpPr>
          <p:nvPr>
            <p:ph type="body" sz="quarter" idx="3" hasCustomPrompt="1"/>
          </p:nvPr>
        </p:nvSpPr>
        <p:spPr>
          <a:xfrm>
            <a:off x="4629150" y="948131"/>
            <a:ext cx="3887788" cy="341632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buNone/>
              <a:defRPr lang="en-US" sz="1800" b="1" i="0" kern="1200" dirty="0">
                <a:solidFill>
                  <a:srgbClr val="1178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EA3BA9A-CF68-024A-B96F-821FAE15048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29150" y="1334636"/>
            <a:ext cx="3886200" cy="136498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ppleSymbols" panose="02000000000000000000" pitchFamily="2" charset="-79"/>
              <a:buChar char="⎻"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7274511-D8B3-2E4B-916E-9A428FCCB4A4}"/>
              </a:ext>
            </a:extLst>
          </p:cNvPr>
          <p:cNvSpPr txBox="1">
            <a:spLocks/>
          </p:cNvSpPr>
          <p:nvPr userDrawn="1"/>
        </p:nvSpPr>
        <p:spPr>
          <a:xfrm>
            <a:off x="611560" y="495887"/>
            <a:ext cx="3384376" cy="978729"/>
          </a:xfrm>
          <a:prstGeom prst="rect">
            <a:avLst/>
          </a:prstGeom>
        </p:spPr>
        <p:txBody>
          <a:bodyPr lIns="0" rIns="0" anchor="b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1178A2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A85FB56-BB12-DE44-B1AC-B1487CFFACBF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348E47B-247C-B447-8B4A-34B313E554F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47279D6-30D5-3747-A68B-663EA8E92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63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C362DE-27AB-264F-BD99-B5B2A2CE9A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6881" cy="5164177"/>
          </a:xfrm>
          <a:prstGeom prst="rect">
            <a:avLst/>
          </a:prstGeom>
        </p:spPr>
      </p:pic>
      <p:pic>
        <p:nvPicPr>
          <p:cNvPr id="7" name="Picture 6" descr="ACSQHC.png">
            <a:extLst>
              <a:ext uri="{FF2B5EF4-FFF2-40B4-BE49-F238E27FC236}">
                <a16:creationId xmlns:a16="http://schemas.microsoft.com/office/drawing/2014/main" id="{7029393B-01E7-0C49-A200-2B33538AB5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1560" y="4515966"/>
            <a:ext cx="3747128" cy="40892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CE58B9F-1CB4-6846-83AE-16F28E7CD68D}"/>
              </a:ext>
            </a:extLst>
          </p:cNvPr>
          <p:cNvSpPr txBox="1"/>
          <p:nvPr userDrawn="1"/>
        </p:nvSpPr>
        <p:spPr>
          <a:xfrm>
            <a:off x="1331640" y="843558"/>
            <a:ext cx="33123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1600" b="1" dirty="0" err="1">
                <a:solidFill>
                  <a:srgbClr val="117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Safetyandquality.gov.au</a:t>
            </a:r>
            <a:endParaRPr lang="en-US" sz="1600" b="1" dirty="0">
              <a:solidFill>
                <a:srgbClr val="1178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1200"/>
              </a:spcAft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1200"/>
              </a:spcAft>
            </a:pPr>
            <a:r>
              <a:rPr lang="en-US" sz="1600" b="1" dirty="0">
                <a:solidFill>
                  <a:srgbClr val="117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Twitter.com/ACSQHC</a:t>
            </a:r>
          </a:p>
          <a:p>
            <a:pPr lvl="0">
              <a:spcAft>
                <a:spcPts val="1200"/>
              </a:spcAft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1200"/>
              </a:spcAft>
            </a:pPr>
            <a:r>
              <a:rPr lang="en-US" sz="1600" b="1" dirty="0" err="1">
                <a:solidFill>
                  <a:srgbClr val="117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Youtube.com</a:t>
            </a:r>
            <a:r>
              <a:rPr lang="en-US" sz="1600" b="1" dirty="0">
                <a:solidFill>
                  <a:srgbClr val="117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/user/ACSQHC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D56B1EF5-522D-0C42-9BDC-20CCA6633E0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3219822"/>
            <a:ext cx="5473700" cy="968470"/>
          </a:xfrm>
          <a:prstGeom prst="rect">
            <a:avLst/>
          </a:prstGeom>
        </p:spPr>
        <p:txBody>
          <a:bodyPr lIns="0" anchor="b" anchorCtr="0">
            <a:spAutoFit/>
          </a:bodyPr>
          <a:lstStyle>
            <a:lvl1pPr marL="0" indent="0">
              <a:spcBef>
                <a:spcPts val="500"/>
              </a:spcBef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 marL="9144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3pPr>
            <a:lvl4pPr marL="13716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4pPr>
            <a:lvl5pPr marL="18288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Staff name</a:t>
            </a:r>
          </a:p>
          <a:p>
            <a:pPr lvl="0"/>
            <a:r>
              <a:rPr lang="en-US" dirty="0" err="1"/>
              <a:t>staffname@safetyandquality.gov.au</a:t>
            </a:r>
            <a:endParaRPr lang="en-US" dirty="0"/>
          </a:p>
          <a:p>
            <a:pPr lvl="0"/>
            <a:r>
              <a:rPr lang="en-US" dirty="0" err="1"/>
              <a:t>www.safetyandquality.gov.au</a:t>
            </a:r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0F7320B-D123-5F47-B3EF-286CC1EA8A7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75" y="712345"/>
            <a:ext cx="602910" cy="213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5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A4F52740-CF06-BB50-0DB7-0C31F6999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886700" cy="480131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i="0" kern="1200" baseline="0" dirty="0">
                <a:solidFill>
                  <a:srgbClr val="1178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2E140B-63F9-F0A3-B0A8-6EAC28425473}"/>
              </a:ext>
            </a:extLst>
          </p:cNvPr>
          <p:cNvSpPr/>
          <p:nvPr/>
        </p:nvSpPr>
        <p:spPr>
          <a:xfrm>
            <a:off x="0" y="0"/>
            <a:ext cx="9144000" cy="216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100000"/>
                  <a:alpha val="85000"/>
                </a:schemeClr>
              </a:gs>
              <a:gs pos="100000">
                <a:schemeClr val="accent1">
                  <a:lumMod val="20000"/>
                  <a:lumOff val="80000"/>
                  <a:alpha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010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A17A8A-419D-6D40-A044-64C4E7105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763704"/>
            <a:ext cx="7886700" cy="592022"/>
          </a:xfrm>
          <a:prstGeom prst="rect">
            <a:avLst/>
          </a:prstGeom>
        </p:spPr>
        <p:txBody>
          <a:bodyPr lIns="0" tIns="4680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00547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F5E2F92-08D8-6048-B8C5-E361814A13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2409732"/>
            <a:ext cx="7886700" cy="341632"/>
          </a:xfrm>
          <a:prstGeom prst="rect">
            <a:avLst/>
          </a:prstGeom>
        </p:spPr>
        <p:txBody>
          <a:bodyPr lIns="0">
            <a:spAutoFit/>
          </a:bodyPr>
          <a:lstStyle>
            <a:lvl1pPr marL="0" indent="0">
              <a:buFontTx/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178A2"/>
                </a:solidFill>
              </a:rPr>
              <a:t>CLICK TO EDIT MASTER SUBTITLE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EEC38-31C8-F445-9362-57B69C1B25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3813888"/>
            <a:ext cx="5473700" cy="323850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8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 marL="9144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3pPr>
            <a:lvl4pPr marL="13716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4pPr>
            <a:lvl5pPr marL="18288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presenter’s name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594A2E-2D23-2C45-9E10-EB87A1CBC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56176" y="4569972"/>
            <a:ext cx="2341712" cy="273844"/>
          </a:xfrm>
          <a:prstGeom prst="rect">
            <a:avLst/>
          </a:prstGeom>
        </p:spPr>
        <p:txBody>
          <a:bodyPr vert="horz" lIns="91440" tIns="45720" rIns="0" bIns="0" rtlCol="0" anchor="b" anchorCtr="0"/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sz="1100" dirty="0"/>
              <a:t>8 March 2019</a:t>
            </a:r>
            <a:endParaRPr lang="en-US" sz="1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729383-60D9-6641-BA84-48AF978A98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656" y="458797"/>
            <a:ext cx="1587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126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4">
          <p15:clr>
            <a:srgbClr val="FBAE40"/>
          </p15:clr>
        </p15:guide>
        <p15:guide id="2" pos="38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A17A8A-419D-6D40-A044-64C4E7105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763704"/>
            <a:ext cx="7886700" cy="592022"/>
          </a:xfrm>
          <a:prstGeom prst="rect">
            <a:avLst/>
          </a:prstGeom>
        </p:spPr>
        <p:txBody>
          <a:bodyPr lIns="0" tIns="4680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00547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F5E2F92-08D8-6048-B8C5-E361814A13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2409732"/>
            <a:ext cx="7886700" cy="341632"/>
          </a:xfrm>
          <a:prstGeom prst="rect">
            <a:avLst/>
          </a:prstGeom>
        </p:spPr>
        <p:txBody>
          <a:bodyPr lIns="0">
            <a:spAutoFit/>
          </a:bodyPr>
          <a:lstStyle>
            <a:lvl1pPr marL="0" indent="0">
              <a:buFontTx/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178A2"/>
                </a:solidFill>
              </a:rPr>
              <a:t>CLICK TO EDIT MASTER SUBTITLE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EEC38-31C8-F445-9362-57B69C1B25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3813888"/>
            <a:ext cx="5473700" cy="323850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8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 marL="9144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3pPr>
            <a:lvl4pPr marL="13716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4pPr>
            <a:lvl5pPr marL="18288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presenter’s name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594A2E-2D23-2C45-9E10-EB87A1CBC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56176" y="4569972"/>
            <a:ext cx="2341712" cy="273844"/>
          </a:xfrm>
          <a:prstGeom prst="rect">
            <a:avLst/>
          </a:prstGeom>
        </p:spPr>
        <p:txBody>
          <a:bodyPr vert="horz" lIns="91440" tIns="45720" rIns="0" bIns="0" rtlCol="0" anchor="b" anchorCtr="0"/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sz="1100" dirty="0"/>
              <a:t>8 March 2019</a:t>
            </a:r>
            <a:endParaRPr lang="en-US" sz="1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4AC93B-4D86-2C45-A7E9-3B67E2CCFB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403" y="476160"/>
            <a:ext cx="1594069" cy="45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56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4">
          <p15:clr>
            <a:srgbClr val="FBAE40"/>
          </p15:clr>
        </p15:guide>
        <p15:guide id="2" pos="38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A17A8A-419D-6D40-A044-64C4E7105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763704"/>
            <a:ext cx="7886700" cy="592022"/>
          </a:xfrm>
          <a:prstGeom prst="rect">
            <a:avLst/>
          </a:prstGeom>
        </p:spPr>
        <p:txBody>
          <a:bodyPr lIns="0" tIns="4680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00547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F5E2F92-08D8-6048-B8C5-E361814A13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2409732"/>
            <a:ext cx="7886700" cy="341632"/>
          </a:xfrm>
          <a:prstGeom prst="rect">
            <a:avLst/>
          </a:prstGeom>
        </p:spPr>
        <p:txBody>
          <a:bodyPr lIns="0">
            <a:spAutoFit/>
          </a:bodyPr>
          <a:lstStyle>
            <a:lvl1pPr marL="0" indent="0">
              <a:buFontTx/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178A2"/>
                </a:solidFill>
              </a:rPr>
              <a:t>CLICK TO EDIT MASTER SUBTITLE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EEC38-31C8-F445-9362-57B69C1B25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3813888"/>
            <a:ext cx="5473700" cy="323850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8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 marL="9144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3pPr>
            <a:lvl4pPr marL="13716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4pPr>
            <a:lvl5pPr marL="1828800" indent="0"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presenter’s name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594A2E-2D23-2C45-9E10-EB87A1CBC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56176" y="4569972"/>
            <a:ext cx="2341712" cy="273844"/>
          </a:xfrm>
          <a:prstGeom prst="rect">
            <a:avLst/>
          </a:prstGeom>
        </p:spPr>
        <p:txBody>
          <a:bodyPr vert="horz" lIns="91440" tIns="45720" rIns="0" bIns="0" rtlCol="0" anchor="b" anchorCtr="0"/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sz="1100" dirty="0"/>
              <a:t>8 March 2019</a:t>
            </a:r>
            <a:endParaRPr lang="en-US" sz="1100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477" y="483518"/>
            <a:ext cx="2268581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888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4">
          <p15:clr>
            <a:srgbClr val="FBAE40"/>
          </p15:clr>
        </p15:guide>
        <p15:guide id="2" pos="38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EA924-DF15-4140-95AC-C4DDA4990A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560" y="2355726"/>
            <a:ext cx="7886700" cy="136498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ppleSymbols" panose="02000000000000000000" pitchFamily="2" charset="-79"/>
              <a:buChar char="⎻"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78A943B-B381-944A-AC17-F268A1DAE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56176" y="4569972"/>
            <a:ext cx="2341712" cy="273844"/>
          </a:xfrm>
          <a:prstGeom prst="rect">
            <a:avLst/>
          </a:prstGeom>
        </p:spPr>
        <p:txBody>
          <a:bodyPr vert="horz" lIns="91440" tIns="45720" rIns="0" bIns="0" rtlCol="0" anchor="b" anchorCtr="0"/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sz="1100" dirty="0"/>
              <a:t>8 March 2019</a:t>
            </a:r>
            <a:endParaRPr lang="en-US" sz="110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7AA17A8A-419D-6D40-A044-64C4E7105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763704"/>
            <a:ext cx="7886700" cy="592022"/>
          </a:xfrm>
          <a:prstGeom prst="rect">
            <a:avLst/>
          </a:prstGeom>
        </p:spPr>
        <p:txBody>
          <a:bodyPr lIns="0" tIns="4680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00547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1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8A652448-ED6A-8A40-9228-101F4C7AD6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2355727"/>
            <a:ext cx="7886700" cy="341632"/>
          </a:xfrm>
          <a:prstGeom prst="rect">
            <a:avLst/>
          </a:prstGeom>
        </p:spPr>
        <p:txBody>
          <a:bodyPr lIns="0">
            <a:spAutoFit/>
          </a:bodyPr>
          <a:lstStyle>
            <a:lvl1pPr marL="0" indent="0">
              <a:buFontTx/>
              <a:buNone/>
              <a:defRPr sz="1800">
                <a:solidFill>
                  <a:srgbClr val="117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EA8A563-6749-E545-B250-FF5D15F10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56176" y="4569972"/>
            <a:ext cx="2341712" cy="273844"/>
          </a:xfrm>
          <a:prstGeom prst="rect">
            <a:avLst/>
          </a:prstGeom>
        </p:spPr>
        <p:txBody>
          <a:bodyPr vert="horz" lIns="91440" tIns="45720" rIns="0" bIns="0" rtlCol="0" anchor="b" anchorCtr="0"/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sz="1100" dirty="0"/>
              <a:t>8 March 2019</a:t>
            </a:r>
            <a:endParaRPr lang="en-US" sz="1100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7AA17A8A-419D-6D40-A044-64C4E7105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763704"/>
            <a:ext cx="7886700" cy="592022"/>
          </a:xfrm>
          <a:prstGeom prst="rect">
            <a:avLst/>
          </a:prstGeom>
        </p:spPr>
        <p:txBody>
          <a:bodyPr lIns="0" tIns="4680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00547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90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93826A2E-E6FC-8A48-8FF1-9FCDA5DA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590931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1178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E67337A-22F7-C447-862E-B67C2F7446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1188" y="1869672"/>
            <a:ext cx="7886700" cy="369332"/>
          </a:xfrm>
          <a:prstGeom prst="rect">
            <a:avLst/>
          </a:prstGeom>
        </p:spPr>
        <p:txBody>
          <a:bodyPr lIns="0">
            <a:spAutoFit/>
          </a:bodyPr>
          <a:lstStyle>
            <a:lvl1pPr marL="0" indent="0">
              <a:buFontTx/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F850901-9D8B-9044-9C15-354145AF574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1188" y="1372991"/>
            <a:ext cx="7867650" cy="341632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marL="0" indent="0">
              <a:buNone/>
              <a:defRPr sz="1800" b="1" i="0">
                <a:solidFill>
                  <a:srgbClr val="1178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SUBTITLE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413BB1C-162E-4D41-8B60-5EF3369D79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1B6FA11-9F7D-8743-BE8D-609E699C9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7234A42-F8B0-E142-8819-9AE03EEA6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1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E67337A-22F7-C447-862E-B67C2F7446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1188" y="1437624"/>
            <a:ext cx="7886700" cy="424732"/>
          </a:xfrm>
          <a:prstGeom prst="rect">
            <a:avLst/>
          </a:prstGeom>
        </p:spPr>
        <p:txBody>
          <a:bodyPr lIns="0" rIns="90000">
            <a:spAutoFit/>
          </a:bodyPr>
          <a:lstStyle>
            <a:lvl1pPr marL="0" indent="0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35D60D2A-DD7A-B444-BFBF-0E1639D37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590931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1178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196B17F-A7E0-6543-B316-0B79681D7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A30BA15-A937-8146-89C5-47C487CEC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9D25DAB-05BA-9343-8E7A-8028D3725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9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DFEB3C6-813E-9E4A-9266-FA299C5BC06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560" y="1437624"/>
            <a:ext cx="7886700" cy="136498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ppleSymbols" panose="02000000000000000000" pitchFamily="2" charset="-79"/>
              <a:buChar char="⎻"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6009CD25-577F-3343-A6D7-8667675A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590931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baseline="0" dirty="0">
                <a:solidFill>
                  <a:srgbClr val="1178A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5C5D1E6-5E56-FC48-9DE7-E1720A037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82ACCF5-5C53-6C4D-A5B9-4605D8357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7193B6E-76A4-CA4C-8A6F-852C50797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01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CSQHC.png">
            <a:extLst>
              <a:ext uri="{FF2B5EF4-FFF2-40B4-BE49-F238E27FC236}">
                <a16:creationId xmlns:a16="http://schemas.microsoft.com/office/drawing/2014/main" id="{41AA49B3-9526-ED42-9661-41FB512025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1560" y="4515966"/>
            <a:ext cx="3747128" cy="4089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EB8C52-99FE-1F44-B952-48546A2E512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0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723" r:id="rId2"/>
    <p:sldLayoutId id="2147483724" r:id="rId3"/>
    <p:sldLayoutId id="2147483725" r:id="rId4"/>
    <p:sldLayoutId id="2147483695" r:id="rId5"/>
    <p:sldLayoutId id="214748370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470BF-63D5-8B4B-B7F6-7E4B9AD50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31C801-442D-3445-89B1-17C5491956E9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4F6D1-E2D4-2B4D-AFE6-BB0AB0CCF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ABDE9-CB4E-7A42-938D-4466B34CD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E03F7-F82B-894C-A633-2EAA8A79CA0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68F968-738F-C440-9827-479A6817AB4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4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1" r:id="rId2"/>
    <p:sldLayoutId id="2147483708" r:id="rId3"/>
    <p:sldLayoutId id="2147483707" r:id="rId4"/>
    <p:sldLayoutId id="2147483711" r:id="rId5"/>
    <p:sldLayoutId id="2147483710" r:id="rId6"/>
    <p:sldLayoutId id="2147483720" r:id="rId7"/>
    <p:sldLayoutId id="2147483718" r:id="rId8"/>
    <p:sldLayoutId id="2147483714" r:id="rId9"/>
    <p:sldLayoutId id="2147483722" r:id="rId10"/>
    <p:sldLayoutId id="21474837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Trebuchet MS Regular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Trebuchet MS Regular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rebuchet MS Regular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rebuchet MS Regular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rebuchet MS Regular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health-topics/climate-change#tab=tab_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fetyandquality.gov.au/standards/nsqhs-standards/preventing-and-controlling-infections-standar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fetyandquality.gov.au/publications-and-resources/resource-library/review-sustainable-healthca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6133862-27FD-394C-AC99-295B846BC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806" y="2056584"/>
            <a:ext cx="8348665" cy="1090620"/>
          </a:xfrm>
        </p:spPr>
        <p:txBody>
          <a:bodyPr/>
          <a:lstStyle/>
          <a:p>
            <a:r>
              <a:rPr lang="en-US" dirty="0"/>
              <a:t>Sustainability and Infection Prevention and Control 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B246BF66-8E78-F179-E3A3-35398D614A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1806" y="3159806"/>
            <a:ext cx="4968552" cy="341632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Infection Prevention and Control week 2023</a:t>
            </a:r>
            <a:endParaRPr lang="en-US" dirty="0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97296FE2-D14B-2515-48B7-8D159C10C5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807" y="3904208"/>
            <a:ext cx="3312740" cy="3693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03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C2E1D-6BD5-9506-CB36-4665366B8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28" y="106683"/>
            <a:ext cx="7886700" cy="535531"/>
          </a:xfrm>
        </p:spPr>
        <p:txBody>
          <a:bodyPr/>
          <a:lstStyle/>
          <a:p>
            <a:r>
              <a:rPr lang="en-AU" sz="2400" dirty="0"/>
              <a:t>References</a:t>
            </a:r>
            <a:r>
              <a:rPr lang="en-AU" sz="3200" dirty="0"/>
              <a:t>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2B29189-4804-898E-DD82-5A5040EAE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76247"/>
              </p:ext>
            </p:extLst>
          </p:nvPr>
        </p:nvGraphicFramePr>
        <p:xfrm>
          <a:off x="251520" y="662960"/>
          <a:ext cx="8640960" cy="38175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33182">
                  <a:extLst>
                    <a:ext uri="{9D8B030D-6E8A-4147-A177-3AD203B41FA5}">
                      <a16:colId xmlns:a16="http://schemas.microsoft.com/office/drawing/2014/main" val="935959361"/>
                    </a:ext>
                  </a:extLst>
                </a:gridCol>
                <a:gridCol w="8107778">
                  <a:extLst>
                    <a:ext uri="{9D8B030D-6E8A-4147-A177-3AD203B41FA5}">
                      <a16:colId xmlns:a16="http://schemas.microsoft.com/office/drawing/2014/main" val="1390784938"/>
                    </a:ext>
                  </a:extLst>
                </a:gridCol>
              </a:tblGrid>
              <a:tr h="234314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Slide</a:t>
                      </a:r>
                    </a:p>
                  </a:txBody>
                  <a:tcPr marT="34290" marB="34290">
                    <a:solidFill>
                      <a:srgbClr val="1178A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 </a:t>
                      </a:r>
                    </a:p>
                  </a:txBody>
                  <a:tcPr marT="34290" marB="34290">
                    <a:solidFill>
                      <a:srgbClr val="117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735858"/>
                  </a:ext>
                </a:extLst>
              </a:tr>
              <a:tr h="398967">
                <a:tc>
                  <a:txBody>
                    <a:bodyPr/>
                    <a:lstStyle/>
                    <a:p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34290" marB="3429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Talley NJ, Stanley FJ, Lucas T, &amp; Horton RC. Health and climate change MJA–Lancet Countdown report: Australia gets another failing grade in 2020 but shows signs of progress’, The Lancet, 2020.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Climate change and health. World Health Organization.2021. Available at: 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/>
                        </a:rPr>
                        <a:t>https://www.who.int/health-topics/climate-change#tab=tab_</a:t>
                      </a:r>
                      <a:endParaRPr lang="en-A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causes of climate change. NASA. 2023. Available at: https://climate.nasa.gov/causes/</a:t>
                      </a:r>
                    </a:p>
                  </a:txBody>
                  <a:tcPr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8803024"/>
                  </a:ext>
                </a:extLst>
              </a:tr>
              <a:tr h="512957">
                <a:tc>
                  <a:txBody>
                    <a:bodyPr/>
                    <a:lstStyle/>
                    <a:p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34290" marB="3429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Wyssusek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KH, Keys MT and van Zundert AA. Operating room greening initiatives – the old, the new, and the way forward: A narrative review, Waste Management Research, 2018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Malik A,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Lenzen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M, McAlister S &amp;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McGain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F. The carbon footprint of Australian Health Care, The Lancet Planetary Health, 2018.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Pencheon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 &amp; Wight J. Making Healthcare and Health Systems Net zero. BMJ. 2020.</a:t>
                      </a:r>
                    </a:p>
                  </a:txBody>
                  <a:tcPr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8252863"/>
                  </a:ext>
                </a:extLst>
              </a:tr>
              <a:tr h="216362">
                <a:tc>
                  <a:txBody>
                    <a:bodyPr/>
                    <a:lstStyle/>
                    <a:p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34290" marB="3429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Malik A,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Lenzen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M, McAlister S &amp;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McGain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F. The carbon footprint of Australian Health Care, The Lancet Planetary Health, 2018.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Australian Medical Association. Environmental Sustainability in Health Care – 2019. 2019.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 H, Cohen G, Sharma B, Yin, H, &amp; McConnell, R. Sustainability in Health Care. Annual Review of Environment and Resources. 2022. </a:t>
                      </a:r>
                    </a:p>
                  </a:txBody>
                  <a:tcPr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68788435"/>
                  </a:ext>
                </a:extLst>
              </a:tr>
              <a:tr h="291426">
                <a:tc>
                  <a:txBody>
                    <a:bodyPr/>
                    <a:lstStyle/>
                    <a:p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34290" marB="3429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 Safety and Quality Health Service Standards, Action 3.03: Applying quality improvement systems, Australian Commission on Safety and Quality in Healthcare, 2021. </a:t>
                      </a:r>
                      <a:endParaRPr lang="en-A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9451907"/>
                  </a:ext>
                </a:extLst>
              </a:tr>
              <a:tr h="284976">
                <a:tc>
                  <a:txBody>
                    <a:bodyPr/>
                    <a:lstStyle/>
                    <a:p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T="34290" marB="3429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Kagoma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Y, Stall N, Rubinstein E, &amp;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Naudie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D. People, planet and profits: the case for greening operating rooms, Canadian Medical Association Journal, 2012.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Lattanzio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S,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Stefanizzi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P,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D’ambrosio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M,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Cuscianna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E,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Riformato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G, </a:t>
                      </a:r>
                      <a:r>
                        <a:rPr lang="en-AU" sz="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Migliore</a:t>
                      </a:r>
                      <a:r>
                        <a:rPr lang="en-AU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G, Tafuri S, &amp; Bianchi FP. Waste management and the perspective of a Green Hospital—a systematic narrative review. International Journal of Environmental Research and Public Health. 2022.</a:t>
                      </a:r>
                      <a:endParaRPr lang="en-US" sz="8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42174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T="34290" marB="3429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5 Moments for Hand Hygiene in aged care - fact sheet, Australian Commission on Safety and Quality in Healthcare, 2023.</a:t>
                      </a:r>
                      <a:endParaRPr lang="en-AU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2953369"/>
                  </a:ext>
                </a:extLst>
              </a:tr>
              <a:tr h="284976">
                <a:tc>
                  <a:txBody>
                    <a:bodyPr/>
                    <a:lstStyle/>
                    <a:p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34290" marB="3429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Wyns</a:t>
                      </a:r>
                      <a:r>
                        <a:rPr lang="en-AU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A*, </a:t>
                      </a:r>
                      <a:r>
                        <a:rPr lang="en-AU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Bragge</a:t>
                      </a:r>
                      <a:r>
                        <a:rPr lang="en-AU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P*, Armstrong F, </a:t>
                      </a:r>
                      <a:r>
                        <a:rPr lang="en-AU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Carino</a:t>
                      </a:r>
                      <a:r>
                        <a:rPr lang="en-AU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S, </a:t>
                      </a:r>
                      <a:r>
                        <a:rPr lang="en-AU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Dolker</a:t>
                      </a:r>
                      <a:r>
                        <a:rPr lang="en-AU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D, Lennox A, Tsering D. A review of sustainable healthcare policy, practice, and research with a focus on safety and quality. Sydney: ACSQHC; 2022</a:t>
                      </a:r>
                      <a:endParaRPr lang="en-US" sz="8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0279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408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519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8C803F-3A34-42D2-95E0-BBFCB0E3B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39502"/>
            <a:ext cx="7886700" cy="590931"/>
          </a:xfrm>
          <a:prstGeom prst="rect">
            <a:avLst/>
          </a:prstGeom>
        </p:spPr>
        <p:txBody>
          <a:bodyPr/>
          <a:lstStyle/>
          <a:p>
            <a:r>
              <a:rPr lang="en-AU" sz="3600" dirty="0"/>
              <a:t>Acknowledgement of Country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8D7817C-C8F2-CB85-AC5B-798D1300758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79511" y="1070691"/>
            <a:ext cx="3312369" cy="325588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A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would like to acknowledge the Traditional Owners and Custodians of the lands on which we meet today and pay my respects to Elders past, present and emerging.</a:t>
            </a:r>
          </a:p>
          <a:p>
            <a:pPr marL="0" indent="0">
              <a:buNone/>
            </a:pPr>
            <a:r>
              <a:rPr lang="en-A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would like to extend that acknowledgement and respect to any Aboriginal and Torres Strait Islander peoples here today.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163A95B6-FE97-4E81-A429-5C80347478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153988"/>
            <a:ext cx="5040930" cy="28355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AA3EFDE-FBE0-A67B-6B6B-9E468D373D39}"/>
              </a:ext>
            </a:extLst>
          </p:cNvPr>
          <p:cNvSpPr txBox="1"/>
          <p:nvPr/>
        </p:nvSpPr>
        <p:spPr>
          <a:xfrm>
            <a:off x="3486288" y="4083918"/>
            <a:ext cx="504093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NZ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artwork was designed for the Commission ‘s Reconciliation Action Plan b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 Kylie Hill, a proud </a:t>
            </a:r>
            <a:r>
              <a:rPr kumimoji="0" lang="en-AU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Kalkadoon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kumimoji="0" lang="en-AU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Waanyi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woman from Mount Isa in far North Queensland. </a:t>
            </a: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600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20EF-E7D9-B3BA-F178-CC330A9D9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2240"/>
            <a:ext cx="7886700" cy="535531"/>
          </a:xfrm>
        </p:spPr>
        <p:txBody>
          <a:bodyPr/>
          <a:lstStyle/>
          <a:p>
            <a:r>
              <a:rPr lang="en-AU" sz="3200" dirty="0"/>
              <a:t>Introduction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CB898-17CB-2CB9-3366-9C1307781E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5536" y="1252237"/>
            <a:ext cx="8263830" cy="3164649"/>
          </a:xfrm>
        </p:spPr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dirty="0">
                <a:effectLst/>
                <a:ea typeface="Calibri" panose="020F0502020204030204" pitchFamily="34" charset="0"/>
              </a:rPr>
              <a:t>Climate change is caused by greenhouse gases released from fossil fuels</a:t>
            </a:r>
            <a:r>
              <a:rPr lang="en-AU" dirty="0">
                <a:ea typeface="Calibri" panose="020F0502020204030204" pitchFamily="34" charset="0"/>
              </a:rPr>
              <a:t> </a:t>
            </a:r>
            <a:r>
              <a:rPr lang="en-AU" dirty="0">
                <a:effectLst/>
                <a:ea typeface="Calibri" panose="020F0502020204030204" pitchFamily="34" charset="0"/>
              </a:rPr>
              <a:t>becoming trapped in the Earth’s atmosphere. This is causing Earth’s average temperate to rise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dirty="0">
                <a:effectLst/>
                <a:ea typeface="Calibri" panose="020F0502020204030204" pitchFamily="34" charset="0"/>
              </a:rPr>
              <a:t>The effects of climate change are already harming human health, both globally and in Australia </a:t>
            </a:r>
            <a:r>
              <a:rPr lang="en-AU" dirty="0">
                <a:ea typeface="Calibri" panose="020F0502020204030204" pitchFamily="34" charset="0"/>
              </a:rPr>
              <a:t>and making us less resilient to diseases</a:t>
            </a:r>
            <a:endParaRPr lang="en-AU" dirty="0">
              <a:effectLst/>
              <a:ea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dirty="0">
                <a:ea typeface="Calibri" panose="020F0502020204030204" pitchFamily="34" charset="0"/>
              </a:rPr>
              <a:t>These effects can be seen </a:t>
            </a:r>
            <a:r>
              <a:rPr lang="en-AU" dirty="0">
                <a:effectLst/>
                <a:ea typeface="Calibri" panose="020F0502020204030204" pitchFamily="34" charset="0"/>
              </a:rPr>
              <a:t>by extreme weather events, an increase in vector-borne diseases and changes to natural eco-systems that threatens the quality of food and fresh water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8939C2-6BF2-D19F-69CB-FC433F3BC092}"/>
              </a:ext>
            </a:extLst>
          </p:cNvPr>
          <p:cNvSpPr txBox="1"/>
          <p:nvPr/>
        </p:nvSpPr>
        <p:spPr>
          <a:xfrm>
            <a:off x="475509" y="880199"/>
            <a:ext cx="4572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b="1" dirty="0">
                <a:solidFill>
                  <a:srgbClr val="00547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climate change? </a:t>
            </a:r>
          </a:p>
        </p:txBody>
      </p:sp>
    </p:spTree>
    <p:extLst>
      <p:ext uri="{BB962C8B-B14F-4D97-AF65-F5344CB8AC3E}">
        <p14:creationId xmlns:p14="http://schemas.microsoft.com/office/powerpoint/2010/main" val="373672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222FA7-F636-2DA5-1879-60112FBBE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1034129"/>
          </a:xfrm>
        </p:spPr>
        <p:txBody>
          <a:bodyPr/>
          <a:lstStyle/>
          <a:p>
            <a:r>
              <a:rPr lang="en-AU" altLang="en-US" sz="3200" dirty="0"/>
              <a:t>Sustainability and healthcare </a:t>
            </a:r>
            <a:br>
              <a:rPr lang="en-AU" altLang="en-US" dirty="0"/>
            </a:b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74D-54D1-0D72-22E7-37BD31B893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018418"/>
            <a:ext cx="7886700" cy="1959511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The healthcare industry has a significant impact on the environment, with worldwide healthcare being responsible for an estimated 4.4% of global net emissions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Australia’s healthcare carbon footprint is attributed to approximately 7% of the nation’s total emissions, with hospitals and the pharmaceutical industry being the major contributors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25E65-28D3-9E27-C692-8F90277BF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175" y="1234614"/>
            <a:ext cx="7867650" cy="968470"/>
          </a:xfrm>
        </p:spPr>
        <p:txBody>
          <a:bodyPr/>
          <a:lstStyle/>
          <a:p>
            <a:r>
              <a:rPr lang="en-AU" dirty="0"/>
              <a:t>What do health service organisation’s (HSO) have to do with climate change?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410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5AE67-FA1C-B40D-7D9D-550AD09B4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1034129"/>
          </a:xfrm>
        </p:spPr>
        <p:txBody>
          <a:bodyPr/>
          <a:lstStyle/>
          <a:p>
            <a:r>
              <a:rPr lang="en-AU" altLang="en-US" sz="3200" dirty="0"/>
              <a:t>Sustainability and healthcare </a:t>
            </a:r>
            <a:br>
              <a:rPr lang="en-AU" altLang="en-US" dirty="0"/>
            </a:br>
            <a:endParaRPr lang="en-AU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A393801-BD3B-B6CA-FB33-4F9FFEFBD3C7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>
          <a:xfrm>
            <a:off x="605067" y="1218466"/>
            <a:ext cx="7886700" cy="3323987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en-AU" altLang="en-US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HSO’s use immense amounts of resources, particularly in the use of electricity and generate vast amounts of physical waste in delivering care to their patients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A significant proportion of hospital waste is generated from the need for strict infection control including the use of single-use clinical equipment, energy intensive reprocessing methods, disposable linen, excessive packaging for medical items and materials contaminated by patient fluids or contact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35371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0DE3F-EA0D-6E43-8DF4-2C931E7F0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7535"/>
            <a:ext cx="7886700" cy="535531"/>
          </a:xfrm>
        </p:spPr>
        <p:txBody>
          <a:bodyPr/>
          <a:lstStyle/>
          <a:p>
            <a:r>
              <a:rPr lang="en-US" sz="3200" dirty="0"/>
              <a:t>Improving sustainable practices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64D74-2D3E-1D4B-8856-AFA19A03E3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AU" dirty="0"/>
          </a:p>
          <a:p>
            <a:r>
              <a:rPr lang="en-AU" dirty="0"/>
              <a:t>  </a:t>
            </a:r>
          </a:p>
          <a:p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5C4AAF3-35EE-0F17-6955-89B662D1F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1163066"/>
            <a:ext cx="777686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AU" dirty="0"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Improving the environmental sustainability of HSO’s is an opportunity to improve the safety and quality of care, reduce low-value care, eliminate unwarranted variation in care, and reduce healthcare waste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A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Action 3.03g (Applying quality improvement systems) of the</a:t>
            </a:r>
            <a:r>
              <a:rPr kumimoji="0" lang="en-AU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 NSQHS </a:t>
            </a:r>
            <a:r>
              <a:rPr kumimoji="0" lang="en-AU" altLang="en-US" sz="2000" b="0" i="0" u="sng" strike="noStrike" cap="none" normalizeH="0" baseline="0" dirty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Preventing and Controlling Infections Standard</a:t>
            </a:r>
            <a:r>
              <a:rPr lang="en-AU" alt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AU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requires HSO’s to apply quality improvement systems that support and monitor the safe and sustainable use of IPC resources</a:t>
            </a:r>
            <a:endParaRPr kumimoji="0" lang="en-AU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8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200110-DEF2-4624-805D-BCF72EC06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87574"/>
            <a:ext cx="6840760" cy="1882567"/>
          </a:xfrm>
        </p:spPr>
        <p:txBody>
          <a:bodyPr/>
          <a:lstStyle/>
          <a:p>
            <a:r>
              <a:rPr lang="en-AU" sz="2000" dirty="0"/>
              <a:t>The fundamental principles of decreasing waste in health services are the same as those used at home; reduce, reuse, and recycle</a:t>
            </a:r>
          </a:p>
          <a:p>
            <a:r>
              <a:rPr lang="en-AU" sz="2000" dirty="0"/>
              <a:t>The addition of 2 extra Rs — rethink and research can improve the applicability of this approach to clinical practice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D03FE03-0BA5-4D15-B577-0D0CB492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588" y="296297"/>
            <a:ext cx="7886700" cy="535531"/>
          </a:xfrm>
        </p:spPr>
        <p:txBody>
          <a:bodyPr/>
          <a:lstStyle/>
          <a:p>
            <a:r>
              <a:rPr lang="en-AU" sz="3200" dirty="0"/>
              <a:t>Using the 5 Rs to guide to good practice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3A8ADBF-69FA-B85D-835A-BCAE539369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9308373"/>
              </p:ext>
            </p:extLst>
          </p:nvPr>
        </p:nvGraphicFramePr>
        <p:xfrm>
          <a:off x="6948264" y="915566"/>
          <a:ext cx="2376264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34E2D35-8F99-1314-FABF-62E800B72D24}"/>
              </a:ext>
            </a:extLst>
          </p:cNvPr>
          <p:cNvSpPr txBox="1"/>
          <p:nvPr/>
        </p:nvSpPr>
        <p:spPr>
          <a:xfrm>
            <a:off x="128042" y="2870141"/>
            <a:ext cx="88879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‘The 5 Rs’ approach reflects five sustainable themes which encapsulate a variety of practices aimed to help lower the carbon footprint of HSO’s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The 5 R’s can be demonstrated through reducing the volume of waste, improving waste segregation, reusing certain items, recycling, rethinking outdated practices and low value care and dedicating time to research</a:t>
            </a:r>
          </a:p>
        </p:txBody>
      </p:sp>
    </p:spTree>
    <p:extLst>
      <p:ext uri="{BB962C8B-B14F-4D97-AF65-F5344CB8AC3E}">
        <p14:creationId xmlns:p14="http://schemas.microsoft.com/office/powerpoint/2010/main" val="3012994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625BE8-7F95-7D92-1C08-2B04A6B7D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3392" y="627534"/>
            <a:ext cx="1950071" cy="276232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EED5B-10EB-CF35-735A-E48C97E99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396" y="869221"/>
            <a:ext cx="4327647" cy="3821559"/>
          </a:xfrm>
        </p:spPr>
        <p:txBody>
          <a:bodyPr/>
          <a:lstStyle/>
          <a:p>
            <a:r>
              <a:rPr lang="en-AU" sz="2000" dirty="0"/>
              <a:t>To effectively mitigate and adapt to delivering sustainable healthcare, HSO’s need to plan for foreseeable climatic events and focus on correctly implementing and educating staff on the fundamental principles of IPC </a:t>
            </a:r>
          </a:p>
          <a:p>
            <a:r>
              <a:rPr lang="en-AU" sz="2000" dirty="0"/>
              <a:t>Educating staff about the basics of hand hygiene and appropriate glove use are simple, practical ways that a fundamental principle of IPC can be used to support sustainable healthcare</a:t>
            </a:r>
            <a:endParaRPr lang="en-AU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977134-3723-A5CA-6A5D-F6B99F62B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495" y="333690"/>
            <a:ext cx="7886700" cy="535531"/>
          </a:xfrm>
        </p:spPr>
        <p:txBody>
          <a:bodyPr/>
          <a:lstStyle/>
          <a:p>
            <a:r>
              <a:rPr lang="en-AU" sz="3200" dirty="0"/>
              <a:t>Back to the fundamentals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86F3DB-2BC7-41EC-E0A3-0E19CDCC68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8835" y="3618892"/>
            <a:ext cx="3704836" cy="1244311"/>
          </a:xfrm>
          <a:prstGeom prst="rect">
            <a:avLst/>
          </a:prstGeom>
          <a:noFill/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38CA42A6-22F2-8183-106F-ECC2619BC226}"/>
              </a:ext>
            </a:extLst>
          </p:cNvPr>
          <p:cNvSpPr/>
          <p:nvPr/>
        </p:nvSpPr>
        <p:spPr>
          <a:xfrm>
            <a:off x="6540705" y="2330623"/>
            <a:ext cx="1942758" cy="745183"/>
          </a:xfrm>
          <a:prstGeom prst="ellipse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Arrow: Left-Up 17">
            <a:extLst>
              <a:ext uri="{FF2B5EF4-FFF2-40B4-BE49-F238E27FC236}">
                <a16:creationId xmlns:a16="http://schemas.microsoft.com/office/drawing/2014/main" id="{4CCC847E-34A3-3A83-4CB9-1729C1F7E7CC}"/>
              </a:ext>
            </a:extLst>
          </p:cNvPr>
          <p:cNvSpPr/>
          <p:nvPr/>
        </p:nvSpPr>
        <p:spPr>
          <a:xfrm rot="10800000">
            <a:off x="5453272" y="2561034"/>
            <a:ext cx="1075614" cy="828826"/>
          </a:xfrm>
          <a:prstGeom prst="leftUpArrow">
            <a:avLst>
              <a:gd name="adj1" fmla="val 25000"/>
              <a:gd name="adj2" fmla="val 28032"/>
              <a:gd name="adj3" fmla="val 18936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722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DE370-B1D4-B4F6-85FF-1F836204E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More resources to come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4A0B3-68D9-B4A6-D721-90EBF79F76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5536" y="2139702"/>
            <a:ext cx="7886700" cy="215956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These resources will focus on operating theatres, sustainable procurement, use and disposal of personal protective equipment, indwelling devices, sustainable water use and chemical management in reprocessing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In meantime, you can also review ‘</a:t>
            </a:r>
            <a:r>
              <a:rPr lang="en-AU" dirty="0">
                <a:hlinkClick r:id="rId3"/>
              </a:rPr>
              <a:t>A review on sustainable healthcare’ </a:t>
            </a:r>
            <a:r>
              <a:rPr lang="en-AU" dirty="0"/>
              <a:t>to better understand the potential safety and quality implications and solutions facing HSO’s related to climate change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27CE3-376F-20CA-D917-C2E26FDE9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210112"/>
            <a:ext cx="7867650" cy="1217769"/>
          </a:xfrm>
        </p:spPr>
        <p:txBody>
          <a:bodyPr/>
          <a:lstStyle/>
          <a:p>
            <a:r>
              <a:rPr lang="en-AU" dirty="0"/>
              <a:t>The Commission is in the process of developing a suite of infection prevention and control resources to support HSO’s become more sustainable.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040150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no logo">
  <a:themeElements>
    <a:clrScheme name="ACSQHC">
      <a:dk1>
        <a:srgbClr val="1178A2"/>
      </a:dk1>
      <a:lt1>
        <a:srgbClr val="FFFFFF"/>
      </a:lt1>
      <a:dk2>
        <a:srgbClr val="005470"/>
      </a:dk2>
      <a:lt2>
        <a:srgbClr val="E7E6E6"/>
      </a:lt2>
      <a:accent1>
        <a:srgbClr val="00A9DD"/>
      </a:accent1>
      <a:accent2>
        <a:srgbClr val="2C9941"/>
      </a:accent2>
      <a:accent3>
        <a:srgbClr val="E07C00"/>
      </a:accent3>
      <a:accent4>
        <a:srgbClr val="F2CD00"/>
      </a:accent4>
      <a:accent5>
        <a:srgbClr val="8E8E89"/>
      </a:accent5>
      <a:accent6>
        <a:srgbClr val="3CAE2B"/>
      </a:accent6>
      <a:hlink>
        <a:srgbClr val="00B5CC"/>
      </a:hlink>
      <a:folHlink>
        <a:srgbClr val="954F72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F0CA60F-057E-C449-A14D-52365A5C22F8}" vid="{56D8381C-71BB-4041-B067-9FB86F53C1B7}"/>
    </a:ext>
  </a:extLst>
</a:theme>
</file>

<file path=ppt/theme/theme2.xml><?xml version="1.0" encoding="utf-8"?>
<a:theme xmlns:a="http://schemas.openxmlformats.org/drawingml/2006/main" name="1_Custom Design">
  <a:themeElements>
    <a:clrScheme name="ACSQH dark blu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F0CA60F-057E-C449-A14D-52365A5C22F8}" vid="{425DF3BB-5B02-1D42-8C26-5E31BB58A5F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March 2019</Template>
  <TotalTime>1124</TotalTime>
  <Words>1112</Words>
  <Application>Microsoft Office PowerPoint</Application>
  <PresentationFormat>On-screen Show (16:9)</PresentationFormat>
  <Paragraphs>81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AppleSymbols</vt:lpstr>
      <vt:lpstr>Arial</vt:lpstr>
      <vt:lpstr>Calibri</vt:lpstr>
      <vt:lpstr>Courier New</vt:lpstr>
      <vt:lpstr>Trebuchet MS Regular</vt:lpstr>
      <vt:lpstr>Wingdings</vt:lpstr>
      <vt:lpstr>Presentation no logo</vt:lpstr>
      <vt:lpstr>1_Custom Design</vt:lpstr>
      <vt:lpstr>Sustainability and Infection Prevention and Control </vt:lpstr>
      <vt:lpstr>Acknowledgement of Country</vt:lpstr>
      <vt:lpstr>Introduction </vt:lpstr>
      <vt:lpstr>Sustainability and healthcare  </vt:lpstr>
      <vt:lpstr>Sustainability and healthcare  </vt:lpstr>
      <vt:lpstr>Improving sustainable practices</vt:lpstr>
      <vt:lpstr>Using the 5 Rs to guide to good practice</vt:lpstr>
      <vt:lpstr>Back to the fundamentals </vt:lpstr>
      <vt:lpstr>More resources to come </vt:lpstr>
      <vt:lpstr>References </vt:lpstr>
      <vt:lpstr>PowerPoint Presentation</vt:lpstr>
    </vt:vector>
  </TitlesOfParts>
  <Company>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RIGBY, Sandra</dc:creator>
  <cp:lastModifiedBy>MOORE, Allan</cp:lastModifiedBy>
  <cp:revision>24</cp:revision>
  <dcterms:created xsi:type="dcterms:W3CDTF">2021-02-18T23:29:08Z</dcterms:created>
  <dcterms:modified xsi:type="dcterms:W3CDTF">2023-10-04T03:36:25Z</dcterms:modified>
</cp:coreProperties>
</file>