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262" r:id="rId2"/>
    <p:sldId id="263" r:id="rId3"/>
    <p:sldId id="259" r:id="rId4"/>
    <p:sldId id="261" r:id="rId5"/>
    <p:sldId id="264" r:id="rId6"/>
    <p:sldId id="265" r:id="rId7"/>
  </p:sldIdLst>
  <p:sldSz cx="12192000" cy="6858000"/>
  <p:notesSz cx="6858000" cy="9144000"/>
  <p:embeddedFontLst>
    <p:embeddedFont>
      <p:font typeface="Proxima Nova" panose="020B0604020202020204" charset="0"/>
      <p:regular r:id="rId9"/>
      <p:bold r:id="rId10"/>
      <p:italic r:id="rId11"/>
      <p:boldItalic r:id="rId12"/>
    </p:embeddedFont>
    <p:embeddedFont>
      <p:font typeface="Söhne Schmal"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E3"/>
    <a:srgbClr val="FDEDF4"/>
    <a:srgbClr val="F8B8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p:restoredTop sz="95918"/>
  </p:normalViewPr>
  <p:slideViewPr>
    <p:cSldViewPr snapToGrid="0" snapToObjects="1">
      <p:cViewPr varScale="1">
        <p:scale>
          <a:sx n="62" d="100"/>
          <a:sy n="62" d="100"/>
        </p:scale>
        <p:origin x="110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5122B-D042-DE45-890A-D5677D6583E1}"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7101B-98C6-BC4D-A9DD-66F1DDFC3897}" type="slidenum">
              <a:rPr lang="en-US" smtClean="0"/>
              <a:t>‹#›</a:t>
            </a:fld>
            <a:endParaRPr lang="en-US"/>
          </a:p>
        </p:txBody>
      </p:sp>
    </p:spTree>
    <p:extLst>
      <p:ext uri="{BB962C8B-B14F-4D97-AF65-F5344CB8AC3E}">
        <p14:creationId xmlns:p14="http://schemas.microsoft.com/office/powerpoint/2010/main" val="382335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7101B-98C6-BC4D-A9DD-66F1DDFC3897}" type="slidenum">
              <a:rPr lang="en-US" smtClean="0"/>
              <a:t>1</a:t>
            </a:fld>
            <a:endParaRPr lang="en-US"/>
          </a:p>
        </p:txBody>
      </p:sp>
    </p:spTree>
    <p:extLst>
      <p:ext uri="{BB962C8B-B14F-4D97-AF65-F5344CB8AC3E}">
        <p14:creationId xmlns:p14="http://schemas.microsoft.com/office/powerpoint/2010/main" val="165068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F7101B-98C6-BC4D-A9DD-66F1DDFC3897}" type="slidenum">
              <a:rPr lang="en-US" smtClean="0"/>
              <a:t>2</a:t>
            </a:fld>
            <a:endParaRPr lang="en-US"/>
          </a:p>
        </p:txBody>
      </p:sp>
    </p:spTree>
    <p:extLst>
      <p:ext uri="{BB962C8B-B14F-4D97-AF65-F5344CB8AC3E}">
        <p14:creationId xmlns:p14="http://schemas.microsoft.com/office/powerpoint/2010/main" val="222832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F7101B-98C6-BC4D-A9DD-66F1DDFC3897}" type="slidenum">
              <a:rPr lang="en-US" smtClean="0"/>
              <a:t>3</a:t>
            </a:fld>
            <a:endParaRPr lang="en-US"/>
          </a:p>
        </p:txBody>
      </p:sp>
    </p:spTree>
    <p:extLst>
      <p:ext uri="{BB962C8B-B14F-4D97-AF65-F5344CB8AC3E}">
        <p14:creationId xmlns:p14="http://schemas.microsoft.com/office/powerpoint/2010/main" val="287811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7101B-98C6-BC4D-A9DD-66F1DDFC3897}" type="slidenum">
              <a:rPr lang="en-US" smtClean="0"/>
              <a:t>4</a:t>
            </a:fld>
            <a:endParaRPr lang="en-US"/>
          </a:p>
        </p:txBody>
      </p:sp>
    </p:spTree>
    <p:extLst>
      <p:ext uri="{BB962C8B-B14F-4D97-AF65-F5344CB8AC3E}">
        <p14:creationId xmlns:p14="http://schemas.microsoft.com/office/powerpoint/2010/main" val="159881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7101B-98C6-BC4D-A9DD-66F1DDFC3897}" type="slidenum">
              <a:rPr lang="en-US" smtClean="0"/>
              <a:t>5</a:t>
            </a:fld>
            <a:endParaRPr lang="en-US"/>
          </a:p>
        </p:txBody>
      </p:sp>
    </p:spTree>
    <p:extLst>
      <p:ext uri="{BB962C8B-B14F-4D97-AF65-F5344CB8AC3E}">
        <p14:creationId xmlns:p14="http://schemas.microsoft.com/office/powerpoint/2010/main" val="15684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7101B-98C6-BC4D-A9DD-66F1DDFC3897}" type="slidenum">
              <a:rPr lang="en-US" smtClean="0"/>
              <a:t>6</a:t>
            </a:fld>
            <a:endParaRPr lang="en-US"/>
          </a:p>
        </p:txBody>
      </p:sp>
    </p:spTree>
    <p:extLst>
      <p:ext uri="{BB962C8B-B14F-4D97-AF65-F5344CB8AC3E}">
        <p14:creationId xmlns:p14="http://schemas.microsoft.com/office/powerpoint/2010/main" val="301598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6750-BB49-4744-9392-44E988C1CF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637C3D-E732-5E4F-80C2-345512343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981A9DE-E553-E843-9803-EC537E588AAD}"/>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A312237F-B30E-B04A-9B4D-BE8D3301C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AB112-7F5B-E04B-AE5D-7C86FF5E0D19}"/>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306972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BE6D-5EDC-E44E-AC37-5B558E1B9A8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E4A64D8-9951-884A-B169-A79A7B1A35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5DB322-C41B-FB44-AC57-0B66962F06BE}"/>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378C29CC-C2E9-984A-9210-924A3DD06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ACF53-9290-CC49-A7E5-A5EE8476CFD5}"/>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13982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EE3BA-131C-C34E-B2D9-5CA7F8F6B4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617D4B-95C5-1348-BB71-6FAAC7FC66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462E08-B9D3-1C46-8A4A-B58E918FCC3C}"/>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5FC82694-E4E4-2340-B218-2992A5D39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3D24C-1D7E-CF4C-B417-FF19EA4351B4}"/>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15408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4B23-C8B6-8149-A44E-19A0048BAB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7A4268-DEF4-CE44-B3EB-4B8B703FB9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80DAE8-40E0-FC4A-8A1A-5E48707E118C}"/>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5D5F8D03-EEA3-644B-B290-46A2F33F4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0D479-20B2-2B49-B4DA-95644E6607D7}"/>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386313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658E-C91D-624B-A7FC-8C28A3B0C4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63C121-1945-0E4E-BC91-7084E2303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C72B3870-46D4-2A4B-B97A-3F93D1B97105}"/>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BE246290-5885-9C40-9B50-5594A0661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B813B-2E56-724E-984A-B0A92649135D}"/>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33271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CBD9-3E4D-DC4C-B776-4F19DE87FE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48AF77-9F08-B34C-9734-95F849D884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5A13F4-93D0-4245-AF65-FFC7976B5C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4277B31-102A-BE42-8D7D-4DE41055C2EB}"/>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6" name="Footer Placeholder 5">
            <a:extLst>
              <a:ext uri="{FF2B5EF4-FFF2-40B4-BE49-F238E27FC236}">
                <a16:creationId xmlns:a16="http://schemas.microsoft.com/office/drawing/2014/main" id="{C022842D-624F-3647-AAFF-AEF214A08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6CC89-B260-074C-87E1-24A57B8EBAC1}"/>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81243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96BB-72CD-734B-BD8C-894F966F077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3B9A3B-95C5-EA42-8681-16220818E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4EC483-748E-5B49-A6FD-B154AA0227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41CC3F-1DAF-6D40-934B-B7E658CF6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649BE5-F071-FD4C-9968-B75CCBB2E7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D9934B-E9DB-9D44-A014-A72FC3C4302C}"/>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8" name="Footer Placeholder 7">
            <a:extLst>
              <a:ext uri="{FF2B5EF4-FFF2-40B4-BE49-F238E27FC236}">
                <a16:creationId xmlns:a16="http://schemas.microsoft.com/office/drawing/2014/main" id="{B53AB2C5-5731-D949-827E-FFE835783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E37E6-AEAF-2942-B48B-61338D37F2E7}"/>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79752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BDBB-43C4-8345-9B25-B66A2AB442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0246CC7-BBA1-214E-B460-5102BC6941C0}"/>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4" name="Footer Placeholder 3">
            <a:extLst>
              <a:ext uri="{FF2B5EF4-FFF2-40B4-BE49-F238E27FC236}">
                <a16:creationId xmlns:a16="http://schemas.microsoft.com/office/drawing/2014/main" id="{57C0494A-E849-BE44-9B4F-123EB3CDB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FDB94-87D0-FC41-9028-507AC697E55A}"/>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137476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FB47D-7263-DF4F-881E-02446FD5A615}"/>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3" name="Footer Placeholder 2">
            <a:extLst>
              <a:ext uri="{FF2B5EF4-FFF2-40B4-BE49-F238E27FC236}">
                <a16:creationId xmlns:a16="http://schemas.microsoft.com/office/drawing/2014/main" id="{C9D86BB7-84AA-664D-A6E5-06DA65977B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FAF847-475A-7F44-B769-F8FDC69A74E0}"/>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365521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699B-D67A-3948-80E5-EAB1CEB70E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E9C8F67-199C-514D-8E3D-F58211FE4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CF230E-AF26-9243-AF77-38DE04768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CE919B-97AD-9A4E-AACA-8C2EAAADA1ED}"/>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6" name="Footer Placeholder 5">
            <a:extLst>
              <a:ext uri="{FF2B5EF4-FFF2-40B4-BE49-F238E27FC236}">
                <a16:creationId xmlns:a16="http://schemas.microsoft.com/office/drawing/2014/main" id="{B0B5C7E0-9692-F140-9442-914B58D560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985B1-EAC2-0F4C-AF9D-314F6B2222C0}"/>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269577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C579-062F-1547-BA30-CBFDA9C205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F52C71-D977-654B-A8AD-6835F714F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130AF7-0471-A24C-B617-991D5A6B5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75F46-3B08-3547-8C86-E315158EF297}"/>
              </a:ext>
            </a:extLst>
          </p:cNvPr>
          <p:cNvSpPr>
            <a:spLocks noGrp="1"/>
          </p:cNvSpPr>
          <p:nvPr>
            <p:ph type="dt" sz="half" idx="10"/>
          </p:nvPr>
        </p:nvSpPr>
        <p:spPr/>
        <p:txBody>
          <a:bodyPr/>
          <a:lstStyle/>
          <a:p>
            <a:fld id="{D1E23C9D-CE74-AC45-AEF7-708D37E8A44C}" type="datetimeFigureOut">
              <a:rPr lang="en-US" smtClean="0"/>
              <a:t>8/14/2024</a:t>
            </a:fld>
            <a:endParaRPr lang="en-US"/>
          </a:p>
        </p:txBody>
      </p:sp>
      <p:sp>
        <p:nvSpPr>
          <p:cNvPr id="6" name="Footer Placeholder 5">
            <a:extLst>
              <a:ext uri="{FF2B5EF4-FFF2-40B4-BE49-F238E27FC236}">
                <a16:creationId xmlns:a16="http://schemas.microsoft.com/office/drawing/2014/main" id="{9A453BA3-5497-5444-899D-4225A7A0C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775F9-7F25-184C-8A52-F541BB6EC764}"/>
              </a:ext>
            </a:extLst>
          </p:cNvPr>
          <p:cNvSpPr>
            <a:spLocks noGrp="1"/>
          </p:cNvSpPr>
          <p:nvPr>
            <p:ph type="sldNum" sz="quarter" idx="12"/>
          </p:nvPr>
        </p:nvSpPr>
        <p:spPr/>
        <p:txBody>
          <a:bodyPr/>
          <a:lstStyle/>
          <a:p>
            <a:fld id="{92029A40-25F7-1748-9DEF-29D398DF3E30}" type="slidenum">
              <a:rPr lang="en-US" smtClean="0"/>
              <a:t>‹#›</a:t>
            </a:fld>
            <a:endParaRPr lang="en-US"/>
          </a:p>
        </p:txBody>
      </p:sp>
    </p:spTree>
    <p:extLst>
      <p:ext uri="{BB962C8B-B14F-4D97-AF65-F5344CB8AC3E}">
        <p14:creationId xmlns:p14="http://schemas.microsoft.com/office/powerpoint/2010/main" val="134598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E0A86-371D-914A-A2BB-6908E7CFF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4FE49FB-3D09-C148-AEFE-639587044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E6E0E1A-D9DC-5340-869F-512971779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23C9D-CE74-AC45-AEF7-708D37E8A44C}" type="datetimeFigureOut">
              <a:rPr lang="en-US" smtClean="0"/>
              <a:t>8/14/2024</a:t>
            </a:fld>
            <a:endParaRPr lang="en-US"/>
          </a:p>
        </p:txBody>
      </p:sp>
      <p:sp>
        <p:nvSpPr>
          <p:cNvPr id="5" name="Footer Placeholder 4">
            <a:extLst>
              <a:ext uri="{FF2B5EF4-FFF2-40B4-BE49-F238E27FC236}">
                <a16:creationId xmlns:a16="http://schemas.microsoft.com/office/drawing/2014/main" id="{90FB9AA7-E884-194E-A57F-2F9B6A573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A1B415-D973-2E47-8444-FC9441E15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29A40-25F7-1748-9DEF-29D398DF3E30}" type="slidenum">
              <a:rPr lang="en-US" smtClean="0"/>
              <a:t>‹#›</a:t>
            </a:fld>
            <a:endParaRPr lang="en-US"/>
          </a:p>
        </p:txBody>
      </p:sp>
    </p:spTree>
    <p:extLst>
      <p:ext uri="{BB962C8B-B14F-4D97-AF65-F5344CB8AC3E}">
        <p14:creationId xmlns:p14="http://schemas.microsoft.com/office/powerpoint/2010/main" val="1248375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Söhne Schmal" panose="020608060602060602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55BB2B4-D8E7-BE49-8E62-E4B7177D1787}"/>
              </a:ext>
              <a:ext uri="{C183D7F6-B498-43B3-948B-1728B52AA6E4}">
                <adec:decorative xmlns:adec="http://schemas.microsoft.com/office/drawing/2017/decorative" val="1"/>
              </a:ext>
            </a:extLst>
          </p:cNvPr>
          <p:cNvGrpSpPr/>
          <p:nvPr/>
        </p:nvGrpSpPr>
        <p:grpSpPr>
          <a:xfrm>
            <a:off x="-1195831" y="-3411001"/>
            <a:ext cx="6759979" cy="13680001"/>
            <a:chOff x="-1195831" y="-3411001"/>
            <a:chExt cx="6759979" cy="13680001"/>
          </a:xfrm>
        </p:grpSpPr>
        <p:sp>
          <p:nvSpPr>
            <p:cNvPr id="22" name="Oval 21">
              <a:extLst>
                <a:ext uri="{FF2B5EF4-FFF2-40B4-BE49-F238E27FC236}">
                  <a16:creationId xmlns:a16="http://schemas.microsoft.com/office/drawing/2014/main" id="{993BA181-C352-6848-A38D-A0B4056600A3}"/>
                </a:ext>
              </a:extLst>
            </p:cNvPr>
            <p:cNvSpPr>
              <a:spLocks noChangeAspect="1"/>
            </p:cNvSpPr>
            <p:nvPr/>
          </p:nvSpPr>
          <p:spPr>
            <a:xfrm>
              <a:off x="-1195831" y="3714314"/>
              <a:ext cx="6554898" cy="65546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3607E6F-2502-444C-9E2C-744A87FE1DD5}"/>
                </a:ext>
              </a:extLst>
            </p:cNvPr>
            <p:cNvSpPr>
              <a:spLocks noChangeAspect="1"/>
            </p:cNvSpPr>
            <p:nvPr/>
          </p:nvSpPr>
          <p:spPr>
            <a:xfrm>
              <a:off x="-1195831" y="-3411001"/>
              <a:ext cx="6554898" cy="65546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437DD8F9-1733-D740-B72A-8725C6A656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5418" y="776097"/>
              <a:ext cx="5779566" cy="5469013"/>
            </a:xfrm>
            <a:prstGeom prst="rect">
              <a:avLst/>
            </a:prstGeom>
          </p:spPr>
        </p:pic>
      </p:grpSp>
      <p:sp>
        <p:nvSpPr>
          <p:cNvPr id="2" name="Title 1">
            <a:extLst>
              <a:ext uri="{FF2B5EF4-FFF2-40B4-BE49-F238E27FC236}">
                <a16:creationId xmlns:a16="http://schemas.microsoft.com/office/drawing/2014/main" id="{BC589516-2671-364B-A67E-82DA752218A7}"/>
              </a:ext>
            </a:extLst>
          </p:cNvPr>
          <p:cNvSpPr>
            <a:spLocks noGrp="1"/>
          </p:cNvSpPr>
          <p:nvPr>
            <p:ph type="title"/>
          </p:nvPr>
        </p:nvSpPr>
        <p:spPr>
          <a:xfrm>
            <a:off x="6608844" y="3247432"/>
            <a:ext cx="5668500" cy="1325563"/>
          </a:xfrm>
        </p:spPr>
        <p:txBody>
          <a:bodyPr>
            <a:normAutofit/>
          </a:bodyPr>
          <a:lstStyle/>
          <a:p>
            <a:pPr>
              <a:lnSpc>
                <a:spcPct val="100000"/>
              </a:lnSpc>
            </a:pPr>
            <a:r>
              <a:rPr lang="en-AU" sz="2000" b="0" dirty="0">
                <a:latin typeface="Proxima Nova" panose="02000506030000020004" pitchFamily="2" charset="0"/>
              </a:rPr>
              <a:t>By simply asking the question, we can create the necessary urgency to commence treatment to help save the lives of Australians.</a:t>
            </a:r>
          </a:p>
        </p:txBody>
      </p:sp>
      <p:pic>
        <p:nvPicPr>
          <p:cNvPr id="9" name="Graphic 8" descr="Could it be sepsis?">
            <a:extLst>
              <a:ext uri="{FF2B5EF4-FFF2-40B4-BE49-F238E27FC236}">
                <a16:creationId xmlns:a16="http://schemas.microsoft.com/office/drawing/2014/main" id="{6A22DB4F-0DD6-FC4B-9756-5E46E2F2AB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0945" y="-309576"/>
            <a:ext cx="6900851" cy="4394571"/>
          </a:xfrm>
          <a:prstGeom prst="rect">
            <a:avLst/>
          </a:prstGeom>
        </p:spPr>
      </p:pic>
      <p:sp>
        <p:nvSpPr>
          <p:cNvPr id="11" name="Content Placeholder 2">
            <a:extLst>
              <a:ext uri="{FF2B5EF4-FFF2-40B4-BE49-F238E27FC236}">
                <a16:creationId xmlns:a16="http://schemas.microsoft.com/office/drawing/2014/main" id="{336B9337-1372-E14B-8DD8-40223D173081}"/>
              </a:ext>
            </a:extLst>
          </p:cNvPr>
          <p:cNvSpPr txBox="1">
            <a:spLocks/>
          </p:cNvSpPr>
          <p:nvPr/>
        </p:nvSpPr>
        <p:spPr>
          <a:xfrm>
            <a:off x="5095330" y="5051345"/>
            <a:ext cx="1389866" cy="47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1200" i="1" dirty="0"/>
              <a:t>Matthew Ames, Sepsis Survivor</a:t>
            </a:r>
            <a:r>
              <a:rPr lang="en-AU" sz="1050" i="1" dirty="0"/>
              <a:t> </a:t>
            </a:r>
            <a:endParaRPr lang="en-AU" sz="1050" i="1" dirty="0">
              <a:ea typeface="+mj-ea"/>
              <a:cs typeface="+mj-cs"/>
            </a:endParaRPr>
          </a:p>
        </p:txBody>
      </p:sp>
      <p:pic>
        <p:nvPicPr>
          <p:cNvPr id="3" name="Picture 2">
            <a:extLst>
              <a:ext uri="{FF2B5EF4-FFF2-40B4-BE49-F238E27FC236}">
                <a16:creationId xmlns:a16="http://schemas.microsoft.com/office/drawing/2014/main" id="{381D3D90-46C7-262E-69A4-54F884E6D9CD}"/>
              </a:ext>
            </a:extLst>
          </p:cNvPr>
          <p:cNvPicPr>
            <a:picLocks noChangeAspect="1"/>
          </p:cNvPicPr>
          <p:nvPr/>
        </p:nvPicPr>
        <p:blipFill>
          <a:blip r:embed="rId6"/>
          <a:stretch>
            <a:fillRect/>
          </a:stretch>
        </p:blipFill>
        <p:spPr>
          <a:xfrm>
            <a:off x="0" y="5726665"/>
            <a:ext cx="12192000" cy="1119388"/>
          </a:xfrm>
          <a:prstGeom prst="rect">
            <a:avLst/>
          </a:prstGeom>
        </p:spPr>
      </p:pic>
    </p:spTree>
    <p:extLst>
      <p:ext uri="{BB962C8B-B14F-4D97-AF65-F5344CB8AC3E}">
        <p14:creationId xmlns:p14="http://schemas.microsoft.com/office/powerpoint/2010/main" val="8122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3042B6-FB7D-0D4D-83C7-EB6388B0C7A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71148" y="1131430"/>
            <a:ext cx="6335252" cy="6335252"/>
          </a:xfrm>
          <a:prstGeom prst="ellipse">
            <a:avLst/>
          </a:prstGeom>
        </p:spPr>
      </p:pic>
      <p:sp>
        <p:nvSpPr>
          <p:cNvPr id="13" name="Oval 12">
            <a:extLst>
              <a:ext uri="{FF2B5EF4-FFF2-40B4-BE49-F238E27FC236}">
                <a16:creationId xmlns:a16="http://schemas.microsoft.com/office/drawing/2014/main" id="{CB305001-77AE-4041-8FB5-3A994C7A9BD4}"/>
              </a:ext>
              <a:ext uri="{C183D7F6-B498-43B3-948B-1728B52AA6E4}">
                <adec:decorative xmlns:adec="http://schemas.microsoft.com/office/drawing/2017/decorative" val="1"/>
              </a:ext>
            </a:extLst>
          </p:cNvPr>
          <p:cNvSpPr>
            <a:spLocks noChangeAspect="1"/>
          </p:cNvSpPr>
          <p:nvPr/>
        </p:nvSpPr>
        <p:spPr>
          <a:xfrm>
            <a:off x="2958861" y="4166506"/>
            <a:ext cx="3401787" cy="3401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EF2AA1-FAAC-804F-B441-1F27C233B32E}"/>
              </a:ext>
            </a:extLst>
          </p:cNvPr>
          <p:cNvSpPr>
            <a:spLocks noGrp="1"/>
          </p:cNvSpPr>
          <p:nvPr>
            <p:ph type="title"/>
          </p:nvPr>
        </p:nvSpPr>
        <p:spPr>
          <a:xfrm>
            <a:off x="317658" y="2158460"/>
            <a:ext cx="4342097" cy="2166689"/>
          </a:xfrm>
        </p:spPr>
        <p:txBody>
          <a:bodyPr>
            <a:noAutofit/>
          </a:bodyPr>
          <a:lstStyle/>
          <a:p>
            <a:pPr>
              <a:lnSpc>
                <a:spcPct val="100000"/>
              </a:lnSpc>
            </a:pPr>
            <a:r>
              <a:rPr lang="en-AU" sz="2000" b="0" dirty="0">
                <a:solidFill>
                  <a:schemeClr val="bg1"/>
                </a:solidFill>
                <a:latin typeface="Proxima Nova" panose="02000506030000020004" pitchFamily="2" charset="0"/>
              </a:rPr>
              <a:t>It’s important to use the word </a:t>
            </a:r>
            <a:r>
              <a:rPr lang="en-AU" sz="2000" dirty="0">
                <a:solidFill>
                  <a:schemeClr val="bg1"/>
                </a:solidFill>
                <a:latin typeface="Proxima Nova" panose="02000506030000020004" pitchFamily="2" charset="0"/>
              </a:rPr>
              <a:t>sepsis</a:t>
            </a:r>
            <a:r>
              <a:rPr lang="en-AU" sz="2000" b="0" dirty="0">
                <a:solidFill>
                  <a:schemeClr val="bg1"/>
                </a:solidFill>
                <a:latin typeface="Proxima Nova" panose="02000506030000020004" pitchFamily="2" charset="0"/>
              </a:rPr>
              <a:t>, not </a:t>
            </a:r>
            <a:r>
              <a:rPr lang="en-AU" sz="2000" dirty="0">
                <a:solidFill>
                  <a:schemeClr val="bg1"/>
                </a:solidFill>
                <a:latin typeface="Proxima Nova" panose="02000506030000020004" pitchFamily="2" charset="0"/>
              </a:rPr>
              <a:t>septicaemia</a:t>
            </a:r>
            <a:r>
              <a:rPr lang="en-AU" sz="2000" b="0" dirty="0">
                <a:solidFill>
                  <a:schemeClr val="bg1"/>
                </a:solidFill>
                <a:latin typeface="Proxima Nova" panose="02000506030000020004" pitchFamily="2" charset="0"/>
              </a:rPr>
              <a:t> or </a:t>
            </a:r>
            <a:r>
              <a:rPr lang="en-AU" sz="2000" dirty="0">
                <a:solidFill>
                  <a:schemeClr val="bg1"/>
                </a:solidFill>
                <a:latin typeface="Proxima Nova" panose="02000506030000020004" pitchFamily="2" charset="0"/>
              </a:rPr>
              <a:t>blood</a:t>
            </a:r>
            <a:r>
              <a:rPr lang="en-AU" sz="2000" b="0" dirty="0">
                <a:solidFill>
                  <a:schemeClr val="bg1"/>
                </a:solidFill>
                <a:latin typeface="Proxima Nova" panose="02000506030000020004" pitchFamily="2" charset="0"/>
              </a:rPr>
              <a:t> </a:t>
            </a:r>
            <a:r>
              <a:rPr lang="en-AU" sz="2000" dirty="0">
                <a:solidFill>
                  <a:schemeClr val="bg1"/>
                </a:solidFill>
                <a:latin typeface="Proxima Nova" panose="02000506030000020004" pitchFamily="2" charset="0"/>
              </a:rPr>
              <a:t>infection</a:t>
            </a:r>
            <a:r>
              <a:rPr lang="en-AU" sz="2000" b="0" dirty="0">
                <a:solidFill>
                  <a:schemeClr val="bg1"/>
                </a:solidFill>
                <a:latin typeface="Proxima Nova" panose="02000506030000020004" pitchFamily="2" charset="0"/>
              </a:rPr>
              <a:t>.</a:t>
            </a:r>
            <a:br>
              <a:rPr lang="en-AU" sz="2000" b="0" dirty="0">
                <a:solidFill>
                  <a:schemeClr val="bg1"/>
                </a:solidFill>
                <a:latin typeface="Proxima Nova" panose="02000506030000020004" pitchFamily="2" charset="0"/>
              </a:rPr>
            </a:br>
            <a:br>
              <a:rPr lang="en-AU" sz="2000" b="0" dirty="0">
                <a:solidFill>
                  <a:schemeClr val="bg1"/>
                </a:solidFill>
                <a:latin typeface="Proxima Nova" panose="02000506030000020004" pitchFamily="2" charset="0"/>
              </a:rPr>
            </a:br>
            <a:r>
              <a:rPr lang="en-AU" sz="2000" b="0" dirty="0">
                <a:solidFill>
                  <a:schemeClr val="bg1"/>
                </a:solidFill>
                <a:latin typeface="Proxima Nova" panose="02000506030000020004" pitchFamily="2" charset="0"/>
              </a:rPr>
              <a:t>Using the term sepsis can help create the necessary urgency to trigger life-saving treatment. </a:t>
            </a:r>
          </a:p>
        </p:txBody>
      </p:sp>
      <p:pic>
        <p:nvPicPr>
          <p:cNvPr id="9" name="Graphic 8" descr="Just say sepsis!">
            <a:extLst>
              <a:ext uri="{FF2B5EF4-FFF2-40B4-BE49-F238E27FC236}">
                <a16:creationId xmlns:a16="http://schemas.microsoft.com/office/drawing/2014/main" id="{F313C6E5-7DB0-3E4A-A679-98EB9003B1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 y="-166265"/>
            <a:ext cx="10072688" cy="2580903"/>
          </a:xfrm>
          <a:prstGeom prst="rect">
            <a:avLst/>
          </a:prstGeom>
        </p:spPr>
      </p:pic>
      <p:pic>
        <p:nvPicPr>
          <p:cNvPr id="3" name="Picture 2">
            <a:extLst>
              <a:ext uri="{FF2B5EF4-FFF2-40B4-BE49-F238E27FC236}">
                <a16:creationId xmlns:a16="http://schemas.microsoft.com/office/drawing/2014/main" id="{D9FFFA1E-C7FF-F054-7432-FC8BC8F7E9A3}"/>
              </a:ext>
            </a:extLst>
          </p:cNvPr>
          <p:cNvPicPr>
            <a:picLocks noChangeAspect="1"/>
          </p:cNvPicPr>
          <p:nvPr/>
        </p:nvPicPr>
        <p:blipFill>
          <a:blip r:embed="rId6"/>
          <a:stretch>
            <a:fillRect/>
          </a:stretch>
        </p:blipFill>
        <p:spPr>
          <a:xfrm>
            <a:off x="0" y="5726665"/>
            <a:ext cx="12192000" cy="1119388"/>
          </a:xfrm>
          <a:prstGeom prst="rect">
            <a:avLst/>
          </a:prstGeom>
        </p:spPr>
      </p:pic>
    </p:spTree>
    <p:extLst>
      <p:ext uri="{BB962C8B-B14F-4D97-AF65-F5344CB8AC3E}">
        <p14:creationId xmlns:p14="http://schemas.microsoft.com/office/powerpoint/2010/main" val="236183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DF4"/>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87BCFA-8D0C-0C4C-9DDC-3CE72BE30142}"/>
              </a:ext>
              <a:ext uri="{C183D7F6-B498-43B3-948B-1728B52AA6E4}">
                <adec:decorative xmlns:adec="http://schemas.microsoft.com/office/drawing/2017/decorative" val="1"/>
              </a:ext>
            </a:extLst>
          </p:cNvPr>
          <p:cNvGrpSpPr/>
          <p:nvPr/>
        </p:nvGrpSpPr>
        <p:grpSpPr>
          <a:xfrm>
            <a:off x="4591813" y="-736092"/>
            <a:ext cx="9325355" cy="8037576"/>
            <a:chOff x="4408933" y="-589788"/>
            <a:chExt cx="9325355" cy="8037576"/>
          </a:xfrm>
        </p:grpSpPr>
        <p:sp>
          <p:nvSpPr>
            <p:cNvPr id="8" name="Rectangle 7">
              <a:extLst>
                <a:ext uri="{FF2B5EF4-FFF2-40B4-BE49-F238E27FC236}">
                  <a16:creationId xmlns:a16="http://schemas.microsoft.com/office/drawing/2014/main" id="{C4801C5A-C591-B249-BE0C-6C35BE8C3AED}"/>
                </a:ext>
              </a:extLst>
            </p:cNvPr>
            <p:cNvSpPr/>
            <p:nvPr/>
          </p:nvSpPr>
          <p:spPr>
            <a:xfrm>
              <a:off x="8229600" y="-589788"/>
              <a:ext cx="5504688" cy="8037576"/>
            </a:xfrm>
            <a:prstGeom prst="rect">
              <a:avLst/>
            </a:prstGeom>
            <a:solidFill>
              <a:srgbClr val="F9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FF690DC-B740-244B-A270-FA8DDE2A9798}"/>
                </a:ext>
              </a:extLst>
            </p:cNvPr>
            <p:cNvSpPr>
              <a:spLocks noChangeAspect="1"/>
            </p:cNvSpPr>
            <p:nvPr/>
          </p:nvSpPr>
          <p:spPr>
            <a:xfrm>
              <a:off x="4408933" y="-589788"/>
              <a:ext cx="8037576" cy="8037576"/>
            </a:xfrm>
            <a:prstGeom prst="ellipse">
              <a:avLst/>
            </a:prstGeom>
            <a:solidFill>
              <a:srgbClr val="F9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94096BE0-0A22-7F40-A7C8-66E81B76D03B}"/>
              </a:ext>
            </a:extLst>
          </p:cNvPr>
          <p:cNvSpPr txBox="1"/>
          <p:nvPr/>
        </p:nvSpPr>
        <p:spPr>
          <a:xfrm>
            <a:off x="7031991" y="2643107"/>
            <a:ext cx="2028442" cy="1132874"/>
          </a:xfrm>
          <a:prstGeom prst="rect">
            <a:avLst/>
          </a:prstGeom>
          <a:noFill/>
        </p:spPr>
        <p:txBody>
          <a:bodyPr wrap="square" rtlCol="0">
            <a:spAutoFit/>
          </a:bodyPr>
          <a:lstStyle/>
          <a:p>
            <a:pPr algn="ctr">
              <a:lnSpc>
                <a:spcPct val="70000"/>
              </a:lnSpc>
            </a:pPr>
            <a:r>
              <a:rPr lang="en-AU" sz="4800" b="1" dirty="0">
                <a:latin typeface="Söhne Schmal" panose="02060806060206060203" pitchFamily="18" charset="77"/>
              </a:rPr>
              <a:t>KNOW THE SIGNS</a:t>
            </a:r>
          </a:p>
        </p:txBody>
      </p:sp>
      <p:sp>
        <p:nvSpPr>
          <p:cNvPr id="10" name="Title 9">
            <a:extLst>
              <a:ext uri="{FF2B5EF4-FFF2-40B4-BE49-F238E27FC236}">
                <a16:creationId xmlns:a16="http://schemas.microsoft.com/office/drawing/2014/main" id="{B583102A-A598-AC41-B2CA-00735220B50A}"/>
              </a:ext>
            </a:extLst>
          </p:cNvPr>
          <p:cNvSpPr>
            <a:spLocks noGrp="1"/>
          </p:cNvSpPr>
          <p:nvPr>
            <p:ph type="title"/>
          </p:nvPr>
        </p:nvSpPr>
        <p:spPr>
          <a:xfrm>
            <a:off x="271705" y="1691806"/>
            <a:ext cx="3537205" cy="3808452"/>
          </a:xfrm>
        </p:spPr>
        <p:txBody>
          <a:bodyPr>
            <a:normAutofit/>
          </a:bodyPr>
          <a:lstStyle/>
          <a:p>
            <a:pPr>
              <a:lnSpc>
                <a:spcPts val="6200"/>
              </a:lnSpc>
            </a:pPr>
            <a:r>
              <a:rPr lang="en-AU" sz="7200" dirty="0"/>
              <a:t>OVER 80% OF SEPSIS CASES START IN THE COMMUNITY.</a:t>
            </a:r>
          </a:p>
        </p:txBody>
      </p:sp>
      <p:pic>
        <p:nvPicPr>
          <p:cNvPr id="6" name="Graphic 5" descr="Just ask: Could it be sepsis?">
            <a:extLst>
              <a:ext uri="{FF2B5EF4-FFF2-40B4-BE49-F238E27FC236}">
                <a16:creationId xmlns:a16="http://schemas.microsoft.com/office/drawing/2014/main" id="{67AF1CB1-D13C-DE4B-8FF1-DCFA547539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6201"/>
            <a:ext cx="5019298" cy="1425600"/>
          </a:xfrm>
          <a:prstGeom prst="rect">
            <a:avLst/>
          </a:prstGeom>
        </p:spPr>
      </p:pic>
      <p:pic>
        <p:nvPicPr>
          <p:cNvPr id="12" name="Picture 11" descr="Fever and chills, low body temperature, low or no urine output, fast heartbeat, nausea and vomiting, diarrhoea, fatigue, confusion or sleepiness and blotchy or discoloured skin and breathlessness.">
            <a:extLst>
              <a:ext uri="{FF2B5EF4-FFF2-40B4-BE49-F238E27FC236}">
                <a16:creationId xmlns:a16="http://schemas.microsoft.com/office/drawing/2014/main" id="{78C9B50E-7E08-CD4D-AD50-8AFD70901A15}"/>
              </a:ext>
            </a:extLst>
          </p:cNvPr>
          <p:cNvPicPr>
            <a:picLocks noChangeAspect="1"/>
          </p:cNvPicPr>
          <p:nvPr/>
        </p:nvPicPr>
        <p:blipFill>
          <a:blip r:embed="rId5"/>
          <a:stretch>
            <a:fillRect/>
          </a:stretch>
        </p:blipFill>
        <p:spPr>
          <a:xfrm>
            <a:off x="4859080" y="-393406"/>
            <a:ext cx="6199186" cy="6776439"/>
          </a:xfrm>
          <a:prstGeom prst="rect">
            <a:avLst/>
          </a:prstGeom>
        </p:spPr>
      </p:pic>
      <p:pic>
        <p:nvPicPr>
          <p:cNvPr id="4" name="Picture 3">
            <a:extLst>
              <a:ext uri="{FF2B5EF4-FFF2-40B4-BE49-F238E27FC236}">
                <a16:creationId xmlns:a16="http://schemas.microsoft.com/office/drawing/2014/main" id="{4875B120-AF44-9789-677F-809594B85B4B}"/>
              </a:ext>
            </a:extLst>
          </p:cNvPr>
          <p:cNvPicPr>
            <a:picLocks noChangeAspect="1"/>
          </p:cNvPicPr>
          <p:nvPr/>
        </p:nvPicPr>
        <p:blipFill>
          <a:blip r:embed="rId6"/>
          <a:stretch>
            <a:fillRect/>
          </a:stretch>
        </p:blipFill>
        <p:spPr>
          <a:xfrm>
            <a:off x="0" y="5726665"/>
            <a:ext cx="12192000" cy="1119388"/>
          </a:xfrm>
          <a:prstGeom prst="rect">
            <a:avLst/>
          </a:prstGeom>
        </p:spPr>
      </p:pic>
    </p:spTree>
    <p:extLst>
      <p:ext uri="{BB962C8B-B14F-4D97-AF65-F5344CB8AC3E}">
        <p14:creationId xmlns:p14="http://schemas.microsoft.com/office/powerpoint/2010/main" val="129514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7E4B8A-A8EA-B943-AD3F-E565F6AE0A47}"/>
              </a:ext>
              <a:ext uri="{C183D7F6-B498-43B3-948B-1728B52AA6E4}">
                <adec:decorative xmlns:adec="http://schemas.microsoft.com/office/drawing/2017/decorative" val="1"/>
              </a:ext>
            </a:extLst>
          </p:cNvPr>
          <p:cNvGrpSpPr/>
          <p:nvPr/>
        </p:nvGrpSpPr>
        <p:grpSpPr>
          <a:xfrm>
            <a:off x="4991863" y="-736092"/>
            <a:ext cx="9325355" cy="8037576"/>
            <a:chOff x="4408933" y="-589788"/>
            <a:chExt cx="9325355" cy="8037576"/>
          </a:xfrm>
          <a:solidFill>
            <a:srgbClr val="F8B8D3"/>
          </a:solidFill>
        </p:grpSpPr>
        <p:sp>
          <p:nvSpPr>
            <p:cNvPr id="12" name="Rectangle 11">
              <a:extLst>
                <a:ext uri="{FF2B5EF4-FFF2-40B4-BE49-F238E27FC236}">
                  <a16:creationId xmlns:a16="http://schemas.microsoft.com/office/drawing/2014/main" id="{2320803A-EC48-2545-810B-DD3F22A5178D}"/>
                </a:ext>
              </a:extLst>
            </p:cNvPr>
            <p:cNvSpPr/>
            <p:nvPr/>
          </p:nvSpPr>
          <p:spPr>
            <a:xfrm>
              <a:off x="8229600" y="-589788"/>
              <a:ext cx="5504688" cy="8037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5C7C19-F440-8C49-9E74-7D9B4E67092B}"/>
                </a:ext>
              </a:extLst>
            </p:cNvPr>
            <p:cNvSpPr>
              <a:spLocks noChangeAspect="1"/>
            </p:cNvSpPr>
            <p:nvPr/>
          </p:nvSpPr>
          <p:spPr>
            <a:xfrm>
              <a:off x="4408933" y="-589788"/>
              <a:ext cx="8037576" cy="8037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AFD07D80-B540-4D47-94EE-220CBF961348}"/>
              </a:ext>
            </a:extLst>
          </p:cNvPr>
          <p:cNvSpPr txBox="1"/>
          <p:nvPr/>
        </p:nvSpPr>
        <p:spPr>
          <a:xfrm>
            <a:off x="6529002" y="444887"/>
            <a:ext cx="4343786" cy="1170577"/>
          </a:xfrm>
          <a:prstGeom prst="rect">
            <a:avLst/>
          </a:prstGeom>
          <a:noFill/>
        </p:spPr>
        <p:txBody>
          <a:bodyPr wrap="square" rtlCol="0">
            <a:spAutoFit/>
          </a:bodyPr>
          <a:lstStyle/>
          <a:p>
            <a:pPr>
              <a:lnSpc>
                <a:spcPts val="4200"/>
              </a:lnSpc>
            </a:pPr>
            <a:r>
              <a:rPr lang="en-AU" sz="4800" b="1" dirty="0">
                <a:latin typeface="Söhne Schmal" panose="02060806060206060203" pitchFamily="18" charset="77"/>
              </a:rPr>
              <a:t>LIFE-SAVING INTERVENTIONS INCLUDE:</a:t>
            </a:r>
          </a:p>
        </p:txBody>
      </p:sp>
      <p:sp>
        <p:nvSpPr>
          <p:cNvPr id="2" name="Title 1">
            <a:extLst>
              <a:ext uri="{FF2B5EF4-FFF2-40B4-BE49-F238E27FC236}">
                <a16:creationId xmlns:a16="http://schemas.microsoft.com/office/drawing/2014/main" id="{8FA7D1EE-E537-1647-BC3A-0C918F3FDF80}"/>
              </a:ext>
            </a:extLst>
          </p:cNvPr>
          <p:cNvSpPr>
            <a:spLocks noGrp="1"/>
          </p:cNvSpPr>
          <p:nvPr>
            <p:ph type="title"/>
          </p:nvPr>
        </p:nvSpPr>
        <p:spPr>
          <a:xfrm>
            <a:off x="271705" y="1691806"/>
            <a:ext cx="4081041" cy="3808452"/>
          </a:xfrm>
        </p:spPr>
        <p:txBody>
          <a:bodyPr>
            <a:noAutofit/>
          </a:bodyPr>
          <a:lstStyle/>
          <a:p>
            <a:pPr>
              <a:lnSpc>
                <a:spcPct val="72000"/>
              </a:lnSpc>
            </a:pPr>
            <a:r>
              <a:rPr lang="en-AU" sz="7200" dirty="0">
                <a:solidFill>
                  <a:schemeClr val="bg1"/>
                </a:solidFill>
              </a:rPr>
              <a:t>SEPSIS ONSET CAN BE RAPID. IT’S CRUCIAL TO ACT QUICKLY.</a:t>
            </a:r>
            <a:endParaRPr lang="en-US" sz="7200" dirty="0">
              <a:solidFill>
                <a:schemeClr val="bg1"/>
              </a:solidFill>
            </a:endParaRPr>
          </a:p>
        </p:txBody>
      </p:sp>
      <p:pic>
        <p:nvPicPr>
          <p:cNvPr id="8" name="Graphic 7" descr="Just think: Could it be sepsis?">
            <a:extLst>
              <a:ext uri="{FF2B5EF4-FFF2-40B4-BE49-F238E27FC236}">
                <a16:creationId xmlns:a16="http://schemas.microsoft.com/office/drawing/2014/main" id="{AA7D9361-3653-A940-91D0-8A1A8B36A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6201"/>
            <a:ext cx="5564757" cy="1425600"/>
          </a:xfrm>
          <a:prstGeom prst="rect">
            <a:avLst/>
          </a:prstGeom>
        </p:spPr>
      </p:pic>
      <p:pic>
        <p:nvPicPr>
          <p:cNvPr id="14" name="Picture 13" descr="Taking blood cultures, administering intravenous antibiotics, commencing fluid resiscitation, taking a lactate, escalating to a senior clinicial decision maker and monitoring patients closly for signs of further deterioration.">
            <a:extLst>
              <a:ext uri="{FF2B5EF4-FFF2-40B4-BE49-F238E27FC236}">
                <a16:creationId xmlns:a16="http://schemas.microsoft.com/office/drawing/2014/main" id="{1D78CF0E-0B00-764A-81ED-98A201EE2D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1043" y="1691093"/>
            <a:ext cx="6695505" cy="3804090"/>
          </a:xfrm>
          <a:prstGeom prst="rect">
            <a:avLst/>
          </a:prstGeom>
        </p:spPr>
      </p:pic>
      <p:pic>
        <p:nvPicPr>
          <p:cNvPr id="4" name="Picture 3">
            <a:extLst>
              <a:ext uri="{FF2B5EF4-FFF2-40B4-BE49-F238E27FC236}">
                <a16:creationId xmlns:a16="http://schemas.microsoft.com/office/drawing/2014/main" id="{152A2C02-3580-0FDC-68B7-68315355F1AA}"/>
              </a:ext>
            </a:extLst>
          </p:cNvPr>
          <p:cNvPicPr>
            <a:picLocks noChangeAspect="1"/>
          </p:cNvPicPr>
          <p:nvPr/>
        </p:nvPicPr>
        <p:blipFill>
          <a:blip r:embed="rId6"/>
          <a:stretch>
            <a:fillRect/>
          </a:stretch>
        </p:blipFill>
        <p:spPr>
          <a:xfrm>
            <a:off x="0" y="5726665"/>
            <a:ext cx="12192000" cy="1119388"/>
          </a:xfrm>
          <a:prstGeom prst="rect">
            <a:avLst/>
          </a:prstGeom>
        </p:spPr>
      </p:pic>
    </p:spTree>
    <p:extLst>
      <p:ext uri="{BB962C8B-B14F-4D97-AF65-F5344CB8AC3E}">
        <p14:creationId xmlns:p14="http://schemas.microsoft.com/office/powerpoint/2010/main" val="396439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09527EB3-6E95-B74F-A3BD-D24C133D1213}"/>
              </a:ext>
              <a:ext uri="{C183D7F6-B498-43B3-948B-1728B52AA6E4}">
                <adec:decorative xmlns:adec="http://schemas.microsoft.com/office/drawing/2017/decorative" val="1"/>
              </a:ext>
            </a:extLst>
          </p:cNvPr>
          <p:cNvSpPr>
            <a:spLocks noChangeAspect="1"/>
          </p:cNvSpPr>
          <p:nvPr/>
        </p:nvSpPr>
        <p:spPr>
          <a:xfrm>
            <a:off x="8088546" y="455612"/>
            <a:ext cx="5053650" cy="50536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CD3372-227F-B744-AAAB-CC8487F12C8C}"/>
              </a:ext>
            </a:extLst>
          </p:cNvPr>
          <p:cNvSpPr>
            <a:spLocks noGrp="1"/>
          </p:cNvSpPr>
          <p:nvPr>
            <p:ph type="title"/>
          </p:nvPr>
        </p:nvSpPr>
        <p:spPr>
          <a:xfrm>
            <a:off x="6700838" y="946149"/>
            <a:ext cx="3914533" cy="2043113"/>
          </a:xfrm>
        </p:spPr>
        <p:txBody>
          <a:bodyPr>
            <a:normAutofit/>
          </a:bodyPr>
          <a:lstStyle/>
          <a:p>
            <a:pPr>
              <a:lnSpc>
                <a:spcPct val="70000"/>
              </a:lnSpc>
            </a:pPr>
            <a:r>
              <a:rPr lang="en-AU" sz="7200" dirty="0"/>
              <a:t>SPEAK UP ABOUT SEPSIS!</a:t>
            </a:r>
          </a:p>
        </p:txBody>
      </p:sp>
      <p:sp>
        <p:nvSpPr>
          <p:cNvPr id="3" name="Content Placeholder 2">
            <a:extLst>
              <a:ext uri="{FF2B5EF4-FFF2-40B4-BE49-F238E27FC236}">
                <a16:creationId xmlns:a16="http://schemas.microsoft.com/office/drawing/2014/main" id="{02BE35D0-C012-444E-AAAB-2B7F023DB626}"/>
              </a:ext>
            </a:extLst>
          </p:cNvPr>
          <p:cNvSpPr>
            <a:spLocks noGrp="1"/>
          </p:cNvSpPr>
          <p:nvPr>
            <p:ph idx="1"/>
          </p:nvPr>
        </p:nvSpPr>
        <p:spPr>
          <a:xfrm>
            <a:off x="6700838" y="2989262"/>
            <a:ext cx="4614862" cy="2189163"/>
          </a:xfrm>
        </p:spPr>
        <p:txBody>
          <a:bodyPr>
            <a:normAutofit/>
          </a:bodyPr>
          <a:lstStyle/>
          <a:p>
            <a:pPr marL="0" indent="0">
              <a:lnSpc>
                <a:spcPct val="100000"/>
              </a:lnSpc>
              <a:buNone/>
            </a:pPr>
            <a:r>
              <a:rPr lang="en-AU" sz="2000" dirty="0">
                <a:ea typeface="+mj-ea"/>
                <a:cs typeface="+mj-cs"/>
              </a:rPr>
              <a:t>If you are concerned about a family member or friend and feel they either might have sepsis or are at higher risk, it is important to speak up. </a:t>
            </a:r>
          </a:p>
          <a:p>
            <a:pPr marL="0" indent="0">
              <a:lnSpc>
                <a:spcPct val="100000"/>
              </a:lnSpc>
              <a:buNone/>
            </a:pPr>
            <a:r>
              <a:rPr lang="en-AU" sz="2000" dirty="0">
                <a:ea typeface="+mj-ea"/>
                <a:cs typeface="+mj-cs"/>
              </a:rPr>
              <a:t>Ask your GP or other healthcare worker: “Could it be sepsis?” </a:t>
            </a:r>
          </a:p>
        </p:txBody>
      </p:sp>
      <p:pic>
        <p:nvPicPr>
          <p:cNvPr id="16" name="Picture 15">
            <a:extLst>
              <a:ext uri="{FF2B5EF4-FFF2-40B4-BE49-F238E27FC236}">
                <a16:creationId xmlns:a16="http://schemas.microsoft.com/office/drawing/2014/main" id="{6F18BBC7-4E2E-0549-8FA7-08520F01F90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0508" y="455612"/>
            <a:ext cx="5040000" cy="5040000"/>
          </a:xfrm>
          <a:prstGeom prst="ellipse">
            <a:avLst/>
          </a:prstGeom>
        </p:spPr>
      </p:pic>
      <p:sp>
        <p:nvSpPr>
          <p:cNvPr id="8" name="Content Placeholder 2">
            <a:extLst>
              <a:ext uri="{FF2B5EF4-FFF2-40B4-BE49-F238E27FC236}">
                <a16:creationId xmlns:a16="http://schemas.microsoft.com/office/drawing/2014/main" id="{3B38ABBB-487F-8245-B0AD-A77624C7711F}"/>
              </a:ext>
            </a:extLst>
          </p:cNvPr>
          <p:cNvSpPr txBox="1">
            <a:spLocks/>
          </p:cNvSpPr>
          <p:nvPr/>
        </p:nvSpPr>
        <p:spPr>
          <a:xfrm>
            <a:off x="876300" y="5051345"/>
            <a:ext cx="1389866" cy="47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1200" i="1" dirty="0"/>
              <a:t>Fiona Gray, Sepsis Survivor</a:t>
            </a:r>
            <a:r>
              <a:rPr lang="en-AU" sz="1050" i="1" dirty="0"/>
              <a:t> </a:t>
            </a:r>
            <a:endParaRPr lang="en-AU" sz="1050" i="1" dirty="0">
              <a:ea typeface="+mj-ea"/>
              <a:cs typeface="+mj-cs"/>
            </a:endParaRPr>
          </a:p>
        </p:txBody>
      </p:sp>
      <p:pic>
        <p:nvPicPr>
          <p:cNvPr id="4" name="Picture 3">
            <a:extLst>
              <a:ext uri="{FF2B5EF4-FFF2-40B4-BE49-F238E27FC236}">
                <a16:creationId xmlns:a16="http://schemas.microsoft.com/office/drawing/2014/main" id="{D7E39AC5-2491-43B4-DB3B-1108B58FA8A3}"/>
              </a:ext>
            </a:extLst>
          </p:cNvPr>
          <p:cNvPicPr>
            <a:picLocks noChangeAspect="1"/>
          </p:cNvPicPr>
          <p:nvPr/>
        </p:nvPicPr>
        <p:blipFill>
          <a:blip r:embed="rId4"/>
          <a:stretch>
            <a:fillRect/>
          </a:stretch>
        </p:blipFill>
        <p:spPr>
          <a:xfrm>
            <a:off x="0" y="5726665"/>
            <a:ext cx="12192000" cy="1119388"/>
          </a:xfrm>
          <a:prstGeom prst="rect">
            <a:avLst/>
          </a:prstGeom>
        </p:spPr>
      </p:pic>
    </p:spTree>
    <p:extLst>
      <p:ext uri="{BB962C8B-B14F-4D97-AF65-F5344CB8AC3E}">
        <p14:creationId xmlns:p14="http://schemas.microsoft.com/office/powerpoint/2010/main" val="205357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DF4"/>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4A9EC3C-80AC-B74C-B96F-97D224505C07}"/>
              </a:ext>
              <a:ext uri="{C183D7F6-B498-43B3-948B-1728B52AA6E4}">
                <adec:decorative xmlns:adec="http://schemas.microsoft.com/office/drawing/2017/decorative" val="1"/>
              </a:ext>
            </a:extLst>
          </p:cNvPr>
          <p:cNvSpPr>
            <a:spLocks noChangeAspect="1"/>
          </p:cNvSpPr>
          <p:nvPr/>
        </p:nvSpPr>
        <p:spPr>
          <a:xfrm>
            <a:off x="-1587625" y="-657602"/>
            <a:ext cx="7515602" cy="7515602"/>
          </a:xfrm>
          <a:prstGeom prst="ellipse">
            <a:avLst/>
          </a:prstGeom>
          <a:solidFill>
            <a:srgbClr val="F9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7E9A77C2-45FD-A140-B859-B0065A675552}"/>
              </a:ext>
            </a:extLst>
          </p:cNvPr>
          <p:cNvSpPr>
            <a:spLocks noGrp="1"/>
          </p:cNvSpPr>
          <p:nvPr>
            <p:ph idx="1"/>
          </p:nvPr>
        </p:nvSpPr>
        <p:spPr>
          <a:xfrm>
            <a:off x="6264025" y="744656"/>
            <a:ext cx="5453630" cy="884885"/>
          </a:xfrm>
        </p:spPr>
        <p:txBody>
          <a:bodyPr>
            <a:normAutofit fontScale="92500" lnSpcReduction="10000"/>
          </a:bodyPr>
          <a:lstStyle/>
          <a:p>
            <a:pPr marL="0" indent="0">
              <a:lnSpc>
                <a:spcPct val="100000"/>
              </a:lnSpc>
              <a:buNone/>
            </a:pPr>
            <a:r>
              <a:rPr lang="en-AU" sz="2000" b="1" dirty="0"/>
              <a:t>The signs of sepsis can be mild in some cases. Remember that not all need to be present and some may be milder than others. </a:t>
            </a:r>
            <a:endParaRPr lang="en-AU" sz="2000" dirty="0"/>
          </a:p>
          <a:p>
            <a:pPr marL="0" indent="0">
              <a:lnSpc>
                <a:spcPts val="1500"/>
              </a:lnSpc>
              <a:buNone/>
            </a:pPr>
            <a:endParaRPr lang="en-AU" sz="2000" dirty="0"/>
          </a:p>
        </p:txBody>
      </p:sp>
      <p:sp>
        <p:nvSpPr>
          <p:cNvPr id="3" name="Title 2">
            <a:extLst>
              <a:ext uri="{FF2B5EF4-FFF2-40B4-BE49-F238E27FC236}">
                <a16:creationId xmlns:a16="http://schemas.microsoft.com/office/drawing/2014/main" id="{934E6381-47A3-0242-8A09-8AC199525B18}"/>
              </a:ext>
            </a:extLst>
          </p:cNvPr>
          <p:cNvSpPr>
            <a:spLocks noGrp="1"/>
          </p:cNvSpPr>
          <p:nvPr>
            <p:ph type="title"/>
          </p:nvPr>
        </p:nvSpPr>
        <p:spPr>
          <a:xfrm>
            <a:off x="267514" y="2048638"/>
            <a:ext cx="2756102" cy="3608450"/>
          </a:xfrm>
        </p:spPr>
        <p:txBody>
          <a:bodyPr>
            <a:noAutofit/>
          </a:bodyPr>
          <a:lstStyle/>
          <a:p>
            <a:pPr>
              <a:lnSpc>
                <a:spcPct val="70000"/>
              </a:lnSpc>
            </a:pPr>
            <a:r>
              <a:rPr lang="en-AU" sz="6000" dirty="0"/>
              <a:t>KNOW THE SIGNS OF SEPSIS IN BABIES AND CHILDREN:</a:t>
            </a:r>
          </a:p>
        </p:txBody>
      </p:sp>
      <p:pic>
        <p:nvPicPr>
          <p:cNvPr id="2" name="Graphic 1" descr="Just ask: Could it be sepsis?">
            <a:extLst>
              <a:ext uri="{FF2B5EF4-FFF2-40B4-BE49-F238E27FC236}">
                <a16:creationId xmlns:a16="http://schemas.microsoft.com/office/drawing/2014/main" id="{D9C0B302-14CB-A040-ABC4-3E37D33170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84" y="474299"/>
            <a:ext cx="5019298" cy="1425600"/>
          </a:xfrm>
          <a:prstGeom prst="rect">
            <a:avLst/>
          </a:prstGeom>
        </p:spPr>
      </p:pic>
      <p:pic>
        <p:nvPicPr>
          <p:cNvPr id="6" name="Picture 5" descr="Fast breathing or long pauses in breathing, blotchy or discoloured skin, skin abnormally cold to touch, rash that doesn't fade when pressed, infrequent, or no wet nappies, drowsy, difficult to wake up or confused, restlessness or floppy limbs, vomiting or diarrhoea, fits or convulsions and a lot of pain.">
            <a:extLst>
              <a:ext uri="{FF2B5EF4-FFF2-40B4-BE49-F238E27FC236}">
                <a16:creationId xmlns:a16="http://schemas.microsoft.com/office/drawing/2014/main" id="{0E10DB5C-085C-2643-AB28-4E2AAB9BE2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23616" y="1734434"/>
            <a:ext cx="8619744" cy="4028072"/>
          </a:xfrm>
          <a:prstGeom prst="rect">
            <a:avLst/>
          </a:prstGeom>
        </p:spPr>
      </p:pic>
      <p:pic>
        <p:nvPicPr>
          <p:cNvPr id="7" name="Picture 6">
            <a:extLst>
              <a:ext uri="{FF2B5EF4-FFF2-40B4-BE49-F238E27FC236}">
                <a16:creationId xmlns:a16="http://schemas.microsoft.com/office/drawing/2014/main" id="{9BD36BC3-A792-2A59-BE90-1634BD3393AE}"/>
              </a:ext>
            </a:extLst>
          </p:cNvPr>
          <p:cNvPicPr>
            <a:picLocks noChangeAspect="1"/>
          </p:cNvPicPr>
          <p:nvPr/>
        </p:nvPicPr>
        <p:blipFill>
          <a:blip r:embed="rId6"/>
          <a:stretch>
            <a:fillRect/>
          </a:stretch>
        </p:blipFill>
        <p:spPr>
          <a:xfrm>
            <a:off x="0" y="5726665"/>
            <a:ext cx="12192000" cy="1119388"/>
          </a:xfrm>
          <a:prstGeom prst="rect">
            <a:avLst/>
          </a:prstGeom>
        </p:spPr>
      </p:pic>
    </p:spTree>
    <p:extLst>
      <p:ext uri="{BB962C8B-B14F-4D97-AF65-F5344CB8AC3E}">
        <p14:creationId xmlns:p14="http://schemas.microsoft.com/office/powerpoint/2010/main" val="7069661"/>
      </p:ext>
    </p:extLst>
  </p:cSld>
  <p:clrMapOvr>
    <a:masterClrMapping/>
  </p:clrMapOvr>
</p:sld>
</file>

<file path=ppt/theme/theme1.xml><?xml version="1.0" encoding="utf-8"?>
<a:theme xmlns:a="http://schemas.openxmlformats.org/drawingml/2006/main" name="Office Theme">
  <a:themeElements>
    <a:clrScheme name="Custom 7">
      <a:dk1>
        <a:srgbClr val="5F0F2F"/>
      </a:dk1>
      <a:lt1>
        <a:srgbClr val="FFFFFF"/>
      </a:lt1>
      <a:dk2>
        <a:srgbClr val="5F0F2F"/>
      </a:dk2>
      <a:lt2>
        <a:srgbClr val="FEFFFE"/>
      </a:lt2>
      <a:accent1>
        <a:srgbClr val="5F0F2F"/>
      </a:accent1>
      <a:accent2>
        <a:srgbClr val="EC3C96"/>
      </a:accent2>
      <a:accent3>
        <a:srgbClr val="F39AC2"/>
      </a:accent3>
      <a:accent4>
        <a:srgbClr val="F6B3D0"/>
      </a:accent4>
      <a:accent5>
        <a:srgbClr val="FCDBDD"/>
      </a:accent5>
      <a:accent6>
        <a:srgbClr val="FEFFFE"/>
      </a:accent6>
      <a:hlink>
        <a:srgbClr val="5F0F2F"/>
      </a:hlink>
      <a:folHlink>
        <a:srgbClr val="5F0F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186</Words>
  <Application>Microsoft Office PowerPoint</Application>
  <PresentationFormat>Widescreen</PresentationFormat>
  <Paragraphs>19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Söhne Schmal</vt:lpstr>
      <vt:lpstr>Calibri</vt:lpstr>
      <vt:lpstr>Proxima Nova</vt:lpstr>
      <vt:lpstr>Arial</vt:lpstr>
      <vt:lpstr>Office Theme</vt:lpstr>
      <vt:lpstr>By simply asking the question, we can create the necessary urgency to commence treatment to help save the lives of Australians.</vt:lpstr>
      <vt:lpstr>It’s important to use the word sepsis, not septicaemia or blood infection.  Using the term sepsis can help create the necessary urgency to trigger life-saving treatment. </vt:lpstr>
      <vt:lpstr>OVER 80% OF SEPSIS CASES START IN THE COMMUNITY.</vt:lpstr>
      <vt:lpstr>SEPSIS ONSET CAN BE RAPID. IT’S CRUCIAL TO ACT QUICKLY.</vt:lpstr>
      <vt:lpstr>SPEAK UP ABOUT SEPSIS!</vt:lpstr>
      <vt:lpstr>KNOW THE SIGNS OF SEPSIS IN BABIES AND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Jenkins</dc:creator>
  <cp:lastModifiedBy>JESSOP, Tommy</cp:lastModifiedBy>
  <cp:revision>27</cp:revision>
  <dcterms:created xsi:type="dcterms:W3CDTF">2021-10-07T01:57:11Z</dcterms:created>
  <dcterms:modified xsi:type="dcterms:W3CDTF">2024-08-14T00:00:40Z</dcterms:modified>
</cp:coreProperties>
</file>