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4773" r:id="rId3"/>
    <p:sldId id="257" r:id="rId4"/>
    <p:sldId id="2382" r:id="rId5"/>
    <p:sldId id="261" r:id="rId6"/>
    <p:sldId id="260" r:id="rId7"/>
    <p:sldId id="4775" r:id="rId8"/>
    <p:sldId id="2383" r:id="rId9"/>
    <p:sldId id="262" r:id="rId10"/>
    <p:sldId id="263" r:id="rId11"/>
    <p:sldId id="264" r:id="rId12"/>
    <p:sldId id="265" r:id="rId13"/>
    <p:sldId id="266" r:id="rId14"/>
    <p:sldId id="4776" r:id="rId15"/>
    <p:sldId id="267" r:id="rId16"/>
    <p:sldId id="268" r:id="rId17"/>
    <p:sldId id="269" r:id="rId18"/>
    <p:sldId id="270" r:id="rId19"/>
    <p:sldId id="271" r:id="rId20"/>
    <p:sldId id="4778" r:id="rId21"/>
    <p:sldId id="4779" r:id="rId22"/>
    <p:sldId id="4780" r:id="rId23"/>
    <p:sldId id="4783" r:id="rId24"/>
    <p:sldId id="4785" r:id="rId25"/>
    <p:sldId id="4786" r:id="rId26"/>
    <p:sldId id="4784" r:id="rId27"/>
    <p:sldId id="4787" r:id="rId28"/>
    <p:sldId id="275" r:id="rId29"/>
    <p:sldId id="273" r:id="rId30"/>
    <p:sldId id="27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01D105-EC8B-D6EB-D880-ECD0ABAC2F2D}" name="HOLDENSON-KIMURA, Phoebe" initials="HKP" userId="S::Phoebe.HOLDENSON-KIMURA@safetyandquality.gov.au::ff3d59cb-baf2-409f-92e7-4c10fc054d49" providerId="AD"/>
  <p188:author id="{1416CE55-661F-648E-67A0-C2DF278B1BE9}" name="DOUKAS, Fiona" initials="DF" userId="S::Fiona.Doukas@safetyandquality.gov.au::8d65a14f-2dcc-485a-99ce-6a2439de9d9e" providerId="AD"/>
  <p188:author id="{8715AC6E-5AB0-C250-A883-8682A28CF864}" name="Alice Bhasale" initials="AB" userId="Alice Bhasale" providerId="None"/>
  <p188:author id="{4849B8E3-E6A4-6AC6-D09F-5518EAC427FE}" name="DRURY, Lydia" initials="DL" userId="S::Lydia.DRURY@safetyandquality.gov.au::5a47330d-e5f2-47de-ba63-951268ef58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C30"/>
    <a:srgbClr val="FBFBEF"/>
    <a:srgbClr val="F0F0C4"/>
    <a:srgbClr val="CDCE00"/>
    <a:srgbClr val="005F60"/>
    <a:srgbClr val="B8D010"/>
    <a:srgbClr val="92D050"/>
    <a:srgbClr val="F0F9E7"/>
    <a:srgbClr val="004A4C"/>
    <a:srgbClr val="C9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C5848-FB7D-4387-B636-77A49D45829C}" v="5" dt="2024-09-05T07:47:47.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95" autoAdjust="0"/>
    <p:restoredTop sz="55466" autoAdjust="0"/>
  </p:normalViewPr>
  <p:slideViewPr>
    <p:cSldViewPr snapToGrid="0">
      <p:cViewPr varScale="1">
        <p:scale>
          <a:sx n="63" d="100"/>
          <a:sy n="63" d="100"/>
        </p:scale>
        <p:origin x="2004" y="66"/>
      </p:cViewPr>
      <p:guideLst/>
    </p:cSldViewPr>
  </p:slideViewPr>
  <p:notesTextViewPr>
    <p:cViewPr>
      <p:scale>
        <a:sx n="3" d="2"/>
        <a:sy n="3" d="2"/>
      </p:scale>
      <p:origin x="0" y="0"/>
    </p:cViewPr>
  </p:notesTextViewPr>
  <p:notesViewPr>
    <p:cSldViewPr snapToGrid="0">
      <p:cViewPr varScale="1">
        <p:scale>
          <a:sx n="59" d="100"/>
          <a:sy n="59" d="100"/>
        </p:scale>
        <p:origin x="167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30839A-54C9-476C-B1E6-BDEE8EC6CF04}" type="datetimeFigureOut">
              <a:rPr lang="en-AU" smtClean="0"/>
              <a:t>9/09/2024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BE690-0999-4F30-9CF2-65659E4902C8}" type="slidenum">
              <a:rPr lang="en-AU" smtClean="0"/>
              <a:t>‹#›</a:t>
            </a:fld>
            <a:endParaRPr lang="en-AU"/>
          </a:p>
        </p:txBody>
      </p:sp>
    </p:spTree>
    <p:extLst>
      <p:ext uri="{BB962C8B-B14F-4D97-AF65-F5344CB8AC3E}">
        <p14:creationId xmlns:p14="http://schemas.microsoft.com/office/powerpoint/2010/main" val="2559242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acgp.org.au/clinical-resources/clinical-guidelines/key-racgp-guidelines/view-all-racgp-guidelines/knee-and-hip-osteoarthriti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mc/articles/PMC72020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i.org/10.1302/2058-5241.5.19001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earn.nps.org.a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afetyandquality.gov.au/our-work/healthcare-variation/atlas-2015#:~:text=The%20First%20Australian%20Atlas%20of,diagnostic%2C%20medical%20and%20surgical%20interven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teor.aihw.gov.au/content/79004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a:t>
            </a:fld>
            <a:endParaRPr lang="en-AU"/>
          </a:p>
        </p:txBody>
      </p:sp>
    </p:spTree>
    <p:extLst>
      <p:ext uri="{BB962C8B-B14F-4D97-AF65-F5344CB8AC3E}">
        <p14:creationId xmlns:p14="http://schemas.microsoft.com/office/powerpoint/2010/main" val="95394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Arial" panose="020B0604020202020204" pitchFamily="34" charset="0"/>
                <a:ea typeface="Helvetica Neue"/>
              </a:rPr>
              <a:t>Quality statement 1: </a:t>
            </a:r>
            <a:r>
              <a:rPr lang="en-US" sz="1800" b="0" dirty="0">
                <a:effectLst/>
                <a:latin typeface="Arial" panose="020B0604020202020204" pitchFamily="34" charset="0"/>
                <a:ea typeface="Arial" panose="020B0604020202020204" pitchFamily="34" charset="0"/>
                <a:cs typeface="Times New Roman" panose="02020603050405020304" pitchFamily="18" charset="0"/>
              </a:rPr>
              <a:t>A patient with suspected knee osteoarthritis receives a comprehensive, person-centred assessment which includes a detailed history of the presenting symptoms, comorbidities, a physical examination, and a psychosocial evaluation of factors affecting quality of life and participation in activities. A diagnosis of knee osteoarthritis can be confidently made based on this assessment.</a:t>
            </a:r>
          </a:p>
          <a:p>
            <a:endParaRPr lang="en-US" sz="1800" b="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Arial" panose="020B0604020202020204" pitchFamily="34" charset="0"/>
                <a:ea typeface="Arial" panose="020B0604020202020204" pitchFamily="34" charset="0"/>
                <a:cs typeface="Times New Roman" panose="02020603050405020304" pitchFamily="18" charset="0"/>
              </a:rPr>
              <a:t>Purpose: </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To ensure that all patients are treated as individuals and that care is evidence-based and provided in a way that respects and responds to their situation, priorities, needs and values. The patient’s diagnosis is informed by an initial assessment of history, physical examination, and factors that might affect their self-management of their condition.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b="1" dirty="0">
                <a:effectLst/>
                <a:latin typeface="Arial" panose="020B0604020202020204" pitchFamily="34" charset="0"/>
                <a:ea typeface="Arial" panose="020B0604020202020204" pitchFamily="34" charset="0"/>
                <a:cs typeface="Times New Roman" panose="02020603050405020304" pitchFamily="18" charset="0"/>
              </a:rPr>
              <a:t>Notes: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Helvetica Neue"/>
              </a:rPr>
              <a:t>Emphasis on the fact that knee osteoarthritis can be confidently diagnosed based on a </a:t>
            </a:r>
            <a:r>
              <a:rPr lang="en-AU" sz="1800" b="1" dirty="0">
                <a:effectLst/>
                <a:latin typeface="Arial" panose="020B0604020202020204" pitchFamily="34" charset="0"/>
                <a:ea typeface="Helvetica Neue"/>
              </a:rPr>
              <a:t>comprehensive person-centred clinical assessment </a:t>
            </a:r>
            <a:r>
              <a:rPr lang="en-AU" sz="1800" b="0" dirty="0">
                <a:effectLst/>
                <a:latin typeface="Arial" panose="020B0604020202020204" pitchFamily="34" charset="0"/>
                <a:ea typeface="Helvetica Neue"/>
              </a:rPr>
              <a:t>that considers the person’s individual circumstances rather than a joint-centric medical assessment alone.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Confident diagnosis can be made based on good history and examination - no imaging is needed.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Revisit red flags and discuss mechanical locking.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Segoe UI" panose="020B0502040204020203" pitchFamily="34" charset="0"/>
              </a:rPr>
              <a:t>Tell the patient that they have osteoarthritis.</a:t>
            </a:r>
            <a:endParaRPr lang="en-AU" sz="1800" b="0" dirty="0">
              <a:effectLst/>
              <a:latin typeface="Arial" panose="020B0604020202020204" pitchFamily="34" charset="0"/>
              <a:ea typeface="Helvetica Neue"/>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0" dirty="0">
                <a:effectLst/>
                <a:latin typeface="Arial" panose="020B0604020202020204" pitchFamily="34" charset="0"/>
              </a:rPr>
              <a:t>Atypical features – past trauma, malignancy, prolonged morning joint stiffness, rapid worsening or hot swollen joint, possible referral from hip or spinal pathology.</a:t>
            </a:r>
            <a:endParaRPr lang="en-AU" b="1" dirty="0"/>
          </a:p>
        </p:txBody>
      </p:sp>
      <p:sp>
        <p:nvSpPr>
          <p:cNvPr id="4" name="Slide Number Placeholder 3"/>
          <p:cNvSpPr>
            <a:spLocks noGrp="1"/>
          </p:cNvSpPr>
          <p:nvPr>
            <p:ph type="sldNum" sz="quarter" idx="5"/>
          </p:nvPr>
        </p:nvSpPr>
        <p:spPr/>
        <p:txBody>
          <a:bodyPr/>
          <a:lstStyle/>
          <a:p>
            <a:fld id="{E66BE690-0999-4F30-9CF2-65659E4902C8}" type="slidenum">
              <a:rPr lang="en-AU" smtClean="0"/>
              <a:t>10</a:t>
            </a:fld>
            <a:endParaRPr lang="en-AU"/>
          </a:p>
        </p:txBody>
      </p:sp>
    </p:spTree>
    <p:extLst>
      <p:ext uri="{BB962C8B-B14F-4D97-AF65-F5344CB8AC3E}">
        <p14:creationId xmlns:p14="http://schemas.microsoft.com/office/powerpoint/2010/main" val="328493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1" dirty="0"/>
              <a:t>Notes:</a:t>
            </a:r>
          </a:p>
          <a:p>
            <a:pPr marL="171450" indent="-171450">
              <a:buFont typeface="Arial" panose="020B0604020202020204" pitchFamily="34" charset="0"/>
              <a:buChar char="•"/>
            </a:pPr>
            <a:r>
              <a:rPr lang="en-AU" dirty="0"/>
              <a:t>A comprehensive assessment is made in the context of the patient’s </a:t>
            </a:r>
            <a:r>
              <a:rPr lang="en-AU" b="1" dirty="0"/>
              <a:t>individual situation, preferences, and priorities </a:t>
            </a:r>
            <a:r>
              <a:rPr lang="en-AU" dirty="0"/>
              <a:t>and should include consideration of their psychological and emotional health as well as their degree of social support, financial situation, cultural context, and location in relation to services and support.</a:t>
            </a:r>
          </a:p>
          <a:p>
            <a:pPr marL="171450" indent="-171450">
              <a:buFont typeface="Arial" panose="020B0604020202020204" pitchFamily="34" charset="0"/>
              <a:buChar char="•"/>
            </a:pPr>
            <a:r>
              <a:rPr lang="en-AU" dirty="0"/>
              <a:t>Identification of atypical features</a:t>
            </a:r>
          </a:p>
          <a:p>
            <a:pPr marL="171450"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The Standard includes a comprehensive list of relevant disease-specific, functional, pain, depression and anxiety, work limitations, and quality of life assessment tools that may be used.</a:t>
            </a:r>
          </a:p>
          <a:p>
            <a:pPr marL="0" indent="0">
              <a:spcBef>
                <a:spcPts val="600"/>
              </a:spcBef>
              <a:spcAft>
                <a:spcPts val="600"/>
              </a:spcAft>
              <a:buClr>
                <a:srgbClr val="BECB2F"/>
              </a:buClr>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11</a:t>
            </a:fld>
            <a:endParaRPr lang="en-AU"/>
          </a:p>
        </p:txBody>
      </p:sp>
    </p:spTree>
    <p:extLst>
      <p:ext uri="{BB962C8B-B14F-4D97-AF65-F5344CB8AC3E}">
        <p14:creationId xmlns:p14="http://schemas.microsoft.com/office/powerpoint/2010/main" val="171001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Quality statement 2: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Imaging is not routinely used to diagnose knee osteoarthritis and is not offered to a patient with suspected knee osteoarthritis. When clinically warranted, X-ray is the first-line imaging. Magnetic resonance imaging (MRI), computerised tomography (CT) and ultrasound are not appropriate investigations to diagnose knee osteoarthritis. The limited value of imaging is discussed with the patient, including that imaging results are not required for effective non-surgical management.</a:t>
            </a:r>
          </a:p>
          <a:p>
            <a:pPr marL="0" indent="0">
              <a:buFont typeface="Arial" panose="020B0604020202020204" pitchFamily="34" charset="0"/>
              <a:buNone/>
            </a:pP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Purpose: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R</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educe the potential harm to patients from unnecessary tests, investigations, and exposure to radiation.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Notes:</a:t>
            </a:r>
          </a:p>
          <a:p>
            <a:pPr marL="288000" indent="-288000">
              <a:spcBef>
                <a:spcPts val="300"/>
              </a:spcBef>
              <a:spcAft>
                <a:spcPts val="300"/>
              </a:spcAft>
              <a:buFont typeface="Arial" panose="020B0604020202020204" pitchFamily="34" charset="0"/>
              <a:buChar char="•"/>
            </a:pPr>
            <a:r>
              <a:rPr lang="en-AU" sz="1200" b="0" kern="1200" dirty="0">
                <a:solidFill>
                  <a:schemeClr val="tx1"/>
                </a:solidFill>
                <a:latin typeface="Arial" panose="020B0604020202020204" pitchFamily="34" charset="0"/>
                <a:ea typeface="+mn-ea"/>
                <a:cs typeface="Arial" panose="020B0604020202020204" pitchFamily="34" charset="0"/>
              </a:rPr>
              <a:t>Imaging is not usually necessary for diagnosis of knee osteoarthritis</a:t>
            </a:r>
          </a:p>
          <a:p>
            <a:pPr marL="288000" indent="-288000">
              <a:spcBef>
                <a:spcPts val="300"/>
              </a:spcBef>
              <a:spcAft>
                <a:spcPts val="300"/>
              </a:spcAft>
              <a:buFont typeface="Arial" panose="020B0604020202020204" pitchFamily="34" charset="0"/>
              <a:buChar char="•"/>
            </a:pPr>
            <a:r>
              <a:rPr lang="en-AU" sz="1800" b="0" dirty="0">
                <a:effectLst/>
                <a:latin typeface="Arial" panose="020B0604020202020204" pitchFamily="34" charset="0"/>
                <a:ea typeface="Helvetica Neue"/>
              </a:rPr>
              <a:t>When imaging is clinically warranted, X-ray is first line. </a:t>
            </a:r>
          </a:p>
          <a:p>
            <a:pPr marL="288000" indent="-288000">
              <a:spcBef>
                <a:spcPts val="300"/>
              </a:spcBef>
              <a:spcAft>
                <a:spcPts val="300"/>
              </a:spcAft>
              <a:buFont typeface="Arial" panose="020B0604020202020204" pitchFamily="34" charset="0"/>
              <a:buChar char="•"/>
            </a:pPr>
            <a:r>
              <a:rPr lang="en-AU" sz="1800" b="0" dirty="0">
                <a:effectLst/>
                <a:latin typeface="Arial" panose="020B0604020202020204" pitchFamily="34" charset="0"/>
                <a:ea typeface="Helvetica Neue"/>
              </a:rPr>
              <a:t>MRI and CT scans are rarely needed for people with typical knee osteoarthritis symptoms and may lead to unnecessary concern and interventions.</a:t>
            </a:r>
          </a:p>
          <a:p>
            <a:pPr marL="285750" indent="-285750">
              <a:spcBef>
                <a:spcPts val="300"/>
              </a:spcBef>
              <a:spcAft>
                <a:spcPts val="300"/>
              </a:spcAft>
              <a:buFont typeface="Arial" panose="020B0604020202020204" pitchFamily="34" charset="0"/>
              <a:buChar char="•"/>
            </a:pPr>
            <a:r>
              <a:rPr lang="en-AU" sz="1800" b="0" dirty="0">
                <a:effectLst/>
                <a:latin typeface="Arial" panose="020B0604020202020204" pitchFamily="34" charset="0"/>
                <a:ea typeface="Helvetica Neue"/>
              </a:rPr>
              <a:t>Where imaging is appropriate, good communication between radiologists and referring clinicians can avoid unnecessary concern. If knee osteoarthritis is the most likely cause of symptoms, this should be communicated in the referral request and the radiology report.</a:t>
            </a:r>
          </a:p>
          <a:p>
            <a:pPr marL="285750" indent="-285750">
              <a:spcBef>
                <a:spcPts val="300"/>
              </a:spcBef>
              <a:spcAft>
                <a:spcPts val="300"/>
              </a:spcAft>
              <a:buFont typeface="Arial" panose="020B0604020202020204" pitchFamily="34" charset="0"/>
              <a:buChar char="•"/>
            </a:pPr>
            <a:r>
              <a:rPr lang="en-AU" sz="1800" b="1" dirty="0">
                <a:effectLst/>
                <a:latin typeface="Arial" panose="020B0604020202020204" pitchFamily="34" charset="0"/>
                <a:ea typeface="Helvetica Neue"/>
              </a:rPr>
              <a:t>If imaging is requested, provide pre-test counselling about the reasons; discuss patient expectations of imaging</a:t>
            </a:r>
          </a:p>
          <a:p>
            <a:pPr marL="285750" indent="-285750">
              <a:spcBef>
                <a:spcPts val="300"/>
              </a:spcBef>
              <a:spcAft>
                <a:spcPts val="300"/>
              </a:spcAft>
              <a:buFont typeface="Arial" panose="020B0604020202020204" pitchFamily="34" charset="0"/>
              <a:buChar char="•"/>
            </a:pPr>
            <a:r>
              <a:rPr lang="en-AU" sz="1800" b="0" dirty="0">
                <a:effectLst/>
                <a:latin typeface="Arial" panose="020B0604020202020204" pitchFamily="34" charset="0"/>
                <a:ea typeface="Helvetica Neue"/>
              </a:rPr>
              <a:t>Meniscal changes such as small tears are common and do not usually need treatment, even though they are often seen with MRI.</a:t>
            </a:r>
            <a:endParaRPr lang="en-AU" b="0" dirty="0"/>
          </a:p>
        </p:txBody>
      </p:sp>
      <p:sp>
        <p:nvSpPr>
          <p:cNvPr id="4" name="Slide Number Placeholder 3"/>
          <p:cNvSpPr>
            <a:spLocks noGrp="1"/>
          </p:cNvSpPr>
          <p:nvPr>
            <p:ph type="sldNum" sz="quarter" idx="5"/>
          </p:nvPr>
        </p:nvSpPr>
        <p:spPr/>
        <p:txBody>
          <a:bodyPr/>
          <a:lstStyle/>
          <a:p>
            <a:fld id="{E66BE690-0999-4F30-9CF2-65659E4902C8}" type="slidenum">
              <a:rPr lang="en-AU" smtClean="0"/>
              <a:t>12</a:t>
            </a:fld>
            <a:endParaRPr lang="en-AU"/>
          </a:p>
        </p:txBody>
      </p:sp>
    </p:spTree>
    <p:extLst>
      <p:ext uri="{BB962C8B-B14F-4D97-AF65-F5344CB8AC3E}">
        <p14:creationId xmlns:p14="http://schemas.microsoft.com/office/powerpoint/2010/main" val="1520098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solidFill>
                  <a:schemeClr val="tx1"/>
                </a:solidFill>
              </a:rPr>
              <a:t>Quality statement 3: </a:t>
            </a:r>
            <a:r>
              <a:rPr lang="en-US"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Information about knee osteoarthritis and treatment options is discussed with the patient. The patient participates in developing an individualised self-management plan that addresses their physical, functional, and psychosocial health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Purpose: </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To educate and equip people with the information, skills, and support they require to self-manage their condition, knee osteoarthritis, and comorbidities, and to participate in life activities that are important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Notes:</a:t>
            </a:r>
            <a:endParaRPr lang="en-AU"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Use of joint-centric language focusing on structural damage e.g. ‘bone on bone’ can reduce engagement with effective care</a:t>
            </a:r>
          </a:p>
          <a:p>
            <a:pPr marL="171450" indent="-171450">
              <a:buFont typeface="Arial" panose="020B0604020202020204" pitchFamily="34" charset="0"/>
              <a:buChar char="•"/>
            </a:pPr>
            <a:r>
              <a:rPr lang="en-AU" dirty="0"/>
              <a:t>Patients should be provided with information in a way that is accessible to them and that will enable them to:</a:t>
            </a:r>
          </a:p>
          <a:p>
            <a:pPr marL="628650" lvl="1" indent="-171450">
              <a:buFont typeface="Calibri" panose="020F0502020204030204" pitchFamily="34" charset="0"/>
              <a:buChar char="-"/>
            </a:pPr>
            <a:r>
              <a:rPr lang="en-AU" dirty="0"/>
              <a:t>Collaborate with health professionals to make informed decisions about their treatment </a:t>
            </a:r>
          </a:p>
          <a:p>
            <a:pPr marL="628650" lvl="1" indent="-171450">
              <a:buFont typeface="Calibri" panose="020F0502020204030204" pitchFamily="34" charset="0"/>
              <a:buChar char="-"/>
            </a:pPr>
            <a:r>
              <a:rPr lang="en-AU" dirty="0"/>
              <a:t>Develop a tailored plan for self-management.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GP Management Plans can include referrals to other suitable clinicians such as:</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AU" sz="1200" kern="1200" dirty="0">
                <a:solidFill>
                  <a:schemeClr val="tx1"/>
                </a:solidFill>
                <a:latin typeface="+mn-lt"/>
                <a:ea typeface="+mn-ea"/>
                <a:cs typeface="+mn-cs"/>
              </a:rPr>
              <a:t>Physiotherapists</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AU" sz="1200" kern="1200" dirty="0">
                <a:solidFill>
                  <a:schemeClr val="tx1"/>
                </a:solidFill>
                <a:latin typeface="+mn-lt"/>
                <a:ea typeface="+mn-ea"/>
                <a:cs typeface="+mn-cs"/>
              </a:rPr>
              <a:t>Exercise physiologists</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AU" sz="1200" kern="1200" dirty="0">
                <a:solidFill>
                  <a:schemeClr val="tx1"/>
                </a:solidFill>
                <a:latin typeface="+mn-lt"/>
                <a:ea typeface="+mn-ea"/>
                <a:cs typeface="+mn-cs"/>
              </a:rPr>
              <a:t>Sport and exercise physicians</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AU" sz="1200" kern="1200" dirty="0">
                <a:solidFill>
                  <a:schemeClr val="tx1"/>
                </a:solidFill>
                <a:latin typeface="+mn-lt"/>
                <a:ea typeface="+mn-ea"/>
                <a:cs typeface="+mn-cs"/>
              </a:rPr>
              <a:t>Dietitians</a:t>
            </a:r>
          </a:p>
          <a:p>
            <a:pPr marL="628650" marR="0" lvl="1" indent="-1714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AU" sz="1200" kern="1200" dirty="0">
                <a:solidFill>
                  <a:schemeClr val="tx1"/>
                </a:solidFill>
                <a:latin typeface="+mn-lt"/>
                <a:ea typeface="+mn-ea"/>
                <a:cs typeface="+mn-cs"/>
              </a:rPr>
              <a:t>Health educators.</a:t>
            </a:r>
          </a:p>
          <a:p>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13</a:t>
            </a:fld>
            <a:endParaRPr lang="en-AU"/>
          </a:p>
        </p:txBody>
      </p:sp>
    </p:spTree>
    <p:extLst>
      <p:ext uri="{BB962C8B-B14F-4D97-AF65-F5344CB8AC3E}">
        <p14:creationId xmlns:p14="http://schemas.microsoft.com/office/powerpoint/2010/main" val="35158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Bef>
                <a:spcPts val="1000"/>
              </a:spcBef>
              <a:buFont typeface="Arial" panose="020B0604020202020204" pitchFamily="34" charset="0"/>
              <a:buChar char="•"/>
            </a:pPr>
            <a:r>
              <a:rPr lang="en-AU" sz="1800" i="0" dirty="0">
                <a:solidFill>
                  <a:schemeClr val="tx1"/>
                </a:solidFill>
                <a:effectLst/>
                <a:latin typeface="Arial" panose="020B0604020202020204" pitchFamily="34" charset="0"/>
                <a:ea typeface="Arial" panose="020B0604020202020204" pitchFamily="34" charset="0"/>
              </a:rPr>
              <a:t>A person-centred approach supports self-management and improved wellbeing for people with knee osteoarthritis. Careful use of language can empower people proactively self-manage in collaboration with health professionals and address any unhelpful beliefs and misconceptions.</a:t>
            </a:r>
          </a:p>
          <a:p>
            <a:pPr>
              <a:lnSpc>
                <a:spcPct val="115000"/>
              </a:lnSpc>
              <a:spcBef>
                <a:spcPts val="1000"/>
              </a:spcBef>
            </a:pPr>
            <a:endParaRPr lang="en-AU" sz="1800" i="1" dirty="0">
              <a:solidFill>
                <a:srgbClr val="000000"/>
              </a:solidFill>
              <a:effectLst/>
              <a:latin typeface="Arial" panose="020B0604020202020204" pitchFamily="34" charset="0"/>
              <a:ea typeface="Arial" panose="020B0604020202020204" pitchFamily="34" charset="0"/>
            </a:endParaRPr>
          </a:p>
          <a:p>
            <a:pPr marL="285750" indent="-285750">
              <a:lnSpc>
                <a:spcPct val="115000"/>
              </a:lnSpc>
              <a:spcBef>
                <a:spcPts val="1000"/>
              </a:spcBef>
              <a:buFont typeface="Arial" panose="020B0604020202020204" pitchFamily="34" charset="0"/>
              <a:buChar char="•"/>
            </a:pPr>
            <a:r>
              <a:rPr lang="en-AU" sz="1800" dirty="0">
                <a:solidFill>
                  <a:srgbClr val="000000"/>
                </a:solidFill>
                <a:effectLst/>
                <a:latin typeface="Arial" panose="020B0604020202020204" pitchFamily="34" charset="0"/>
                <a:ea typeface="Arial" panose="020B0604020202020204" pitchFamily="34" charset="0"/>
              </a:rPr>
              <a:t>Tailor communication about knee osteoarthritis to the person’s unique needs, preferences, and priorities. This means considering self-management in the context of their:</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Physical health and function</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Psychological and emotional wellbeing</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Social and economic situation</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Cultural identity and practices</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Health literacy	</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Beliefs and concerns about their knee osteoarthritis</a:t>
            </a:r>
          </a:p>
          <a:p>
            <a:pPr marL="800100" lvl="1" indent="-342900">
              <a:lnSpc>
                <a:spcPct val="115000"/>
              </a:lnSpc>
              <a:spcBef>
                <a:spcPts val="1000"/>
              </a:spcBef>
              <a:spcAft>
                <a:spcPts val="0"/>
              </a:spcAft>
              <a:buFont typeface="Calibri" panose="020F0502020204030204" pitchFamily="34" charset="0"/>
              <a:buChar char="-"/>
            </a:pPr>
            <a:r>
              <a:rPr lang="en-AU" sz="1200" kern="1200" dirty="0">
                <a:solidFill>
                  <a:schemeClr val="tx1"/>
                </a:solidFill>
                <a:latin typeface="+mn-lt"/>
                <a:ea typeface="+mn-ea"/>
                <a:cs typeface="+mn-cs"/>
              </a:rPr>
              <a:t>Preferred activities </a:t>
            </a:r>
          </a:p>
          <a:p>
            <a:pPr marL="800100" lvl="1" indent="-342900">
              <a:lnSpc>
                <a:spcPct val="115000"/>
              </a:lnSpc>
              <a:spcBef>
                <a:spcPts val="1000"/>
              </a:spcBef>
              <a:buFont typeface="Calibri" panose="020F0502020204030204" pitchFamily="34" charset="0"/>
              <a:buChar char="-"/>
            </a:pPr>
            <a:r>
              <a:rPr lang="en-AU" sz="1200" kern="1200" dirty="0">
                <a:solidFill>
                  <a:schemeClr val="tx1"/>
                </a:solidFill>
                <a:latin typeface="+mn-lt"/>
                <a:ea typeface="+mn-ea"/>
                <a:cs typeface="+mn-cs"/>
              </a:rPr>
              <a:t>Readiness to adopt self-management behaviours.</a:t>
            </a:r>
          </a:p>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14</a:t>
            </a:fld>
            <a:endParaRPr lang="en-AU"/>
          </a:p>
        </p:txBody>
      </p:sp>
    </p:spTree>
    <p:extLst>
      <p:ext uri="{BB962C8B-B14F-4D97-AF65-F5344CB8AC3E}">
        <p14:creationId xmlns:p14="http://schemas.microsoft.com/office/powerpoint/2010/main" val="244383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pPr>
            <a:r>
              <a:rPr lang="en-AU" sz="1800" b="1" dirty="0">
                <a:effectLst/>
                <a:latin typeface="Arial" panose="020B0604020202020204" pitchFamily="34" charset="0"/>
                <a:ea typeface="Helvetica Neue"/>
              </a:rPr>
              <a:t>Quality statement 4: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A patient with knee osteoarthritis is advised that being active can help manage knee pain and improve function. The patient is offered advice on physical activity and exercise that is tailored to their priorities and preferences. The patient is encouraged to set exercise and physical activity goals and is recommended services or programs to help them achieve their goals.</a:t>
            </a:r>
          </a:p>
          <a:p>
            <a:pPr>
              <a:lnSpc>
                <a:spcPct val="115000"/>
              </a:lnSpc>
              <a:spcBef>
                <a:spcPts val="600"/>
              </a:spcBef>
            </a:pP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60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Purpose: </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Improve function and participation in life activities, manage pain, improve general health, improve psychosocial wellbeing, and reduce the need for medicines and surgery to manage knee osteoarthritis.</a:t>
            </a:r>
          </a:p>
          <a:p>
            <a:pPr marL="0" marR="0" lvl="0" indent="0" algn="l" defTabSz="914400" rtl="0" eaLnBrk="1" fontAlgn="auto" latinLnBrk="0" hangingPunct="1">
              <a:lnSpc>
                <a:spcPct val="115000"/>
              </a:lnSpc>
              <a:spcBef>
                <a:spcPts val="600"/>
              </a:spcBef>
              <a:spcAft>
                <a:spcPts val="0"/>
              </a:spcAft>
              <a:buClrTx/>
              <a:buSzTx/>
              <a:buFontTx/>
              <a:buNone/>
              <a:tabLst/>
              <a:defRPr/>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5000"/>
              </a:lnSpc>
              <a:spcBef>
                <a:spcPts val="60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Notes:</a:t>
            </a:r>
          </a:p>
          <a:p>
            <a:pPr marL="285750" marR="0" lvl="0" indent="-28575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Promote strategies to reach physical activity goals and reassure them that exercise will not cause damage</a:t>
            </a:r>
          </a:p>
          <a:p>
            <a:pPr marL="285750" marR="0" lvl="0" indent="-28575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Collaborate with the patient to create a plan that is tailored to the individual patients needs and help them to manage knee pain and improve function.</a:t>
            </a:r>
          </a:p>
          <a:p>
            <a:pPr marL="285750" indent="-285750">
              <a:lnSpc>
                <a:spcPct val="115000"/>
              </a:lnSpc>
              <a:spcBef>
                <a:spcPts val="600"/>
              </a:spcBef>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Refer the patient to other clinicians or recommended services, supports, and resources – if appropriate and available – that may help them to achieve their goals. This may include:</a:t>
            </a:r>
          </a:p>
          <a:p>
            <a:pPr marL="800100" lvl="1" indent="-342900">
              <a:lnSpc>
                <a:spcPct val="115000"/>
              </a:lnSpc>
              <a:spcBef>
                <a:spcPts val="300"/>
              </a:spcBef>
              <a:buSzPts val="1100"/>
              <a:buFont typeface="Calibri" panose="020F0502020204030204" pitchFamily="34" charset="0"/>
              <a:buChar char="‐"/>
            </a:pPr>
            <a:r>
              <a:rPr lang="en-AU" sz="1200" kern="1200" dirty="0">
                <a:solidFill>
                  <a:schemeClr val="tx1"/>
                </a:solidFill>
                <a:latin typeface="+mn-lt"/>
                <a:ea typeface="+mn-ea"/>
                <a:cs typeface="+mn-cs"/>
              </a:rPr>
              <a:t>Local community programs, groups, and activities</a:t>
            </a:r>
          </a:p>
          <a:p>
            <a:pPr marL="800100" lvl="1" indent="-342900">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Links to reliable online resources</a:t>
            </a:r>
          </a:p>
          <a:p>
            <a:pPr marL="800100" lvl="1" indent="-342900">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Clinicians such as physiotherapists, exercise physiologists, and sport and exercise physicians, and multidisciplinary services as appropriate.</a:t>
            </a:r>
          </a:p>
          <a:p>
            <a:pPr marL="285750" marR="0" lvl="0" indent="-28575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15000"/>
              </a:lnSpc>
              <a:spcBef>
                <a:spcPts val="600"/>
              </a:spcBef>
              <a:spcAft>
                <a:spcPts val="0"/>
              </a:spcAft>
              <a:buClrTx/>
              <a:buSzTx/>
              <a:buFont typeface="Arial" panose="020B0604020202020204" pitchFamily="34" charset="0"/>
              <a:buChar char="•"/>
              <a:tabLst/>
              <a:defRPr/>
            </a:pP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600"/>
              </a:spcBef>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15</a:t>
            </a:fld>
            <a:endParaRPr lang="en-AU"/>
          </a:p>
        </p:txBody>
      </p:sp>
    </p:spTree>
    <p:extLst>
      <p:ext uri="{BB962C8B-B14F-4D97-AF65-F5344CB8AC3E}">
        <p14:creationId xmlns:p14="http://schemas.microsoft.com/office/powerpoint/2010/main" val="1379008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Helvetica Neue"/>
              </a:rPr>
              <a:t>Quality statement 5: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A patient with knee osteoarthritis is advised of the impact of body weight on symptoms. The patient is offered support to manage their weight and optimise nutrition that is tailored to their priorities and preferences. The patient is encouraged to set weight management goals and is referred for any services required to help them achieve these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Helvetica Neue"/>
              </a:rPr>
              <a:t>Purpose: </a:t>
            </a:r>
            <a:r>
              <a:rPr lang="en-AU" sz="1800" b="0" dirty="0">
                <a:effectLst/>
                <a:latin typeface="Arial" panose="020B0604020202020204" pitchFamily="34" charset="0"/>
                <a:ea typeface="Helvetica Neue"/>
                <a:cs typeface="Times New Roman" panose="02020603050405020304" pitchFamily="18" charset="0"/>
              </a:rPr>
              <a:t>M</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inimise knee osteoarthritis symptoms, improve physical function and mobility, improve overall health and management of comorbidities, and limit the need for medicines or surgery by optimising a patient’s nutrition and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AU" sz="1800" b="1" dirty="0">
                <a:effectLst/>
                <a:latin typeface="Arial" panose="020B0604020202020204" pitchFamily="34" charset="0"/>
                <a:ea typeface="Helvetica Neue"/>
              </a:rPr>
              <a:t>Notes:</a:t>
            </a:r>
          </a:p>
          <a:p>
            <a:pPr marL="285750" indent="-285750">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A 5–10% or greater weight loss over a 20‑week period is associated with reduced pain and improved quality of life.</a:t>
            </a:r>
            <a:endParaRPr lang="en-AU" sz="1800" dirty="0">
              <a:effectLst/>
              <a:latin typeface="Arial" panose="020B0604020202020204" pitchFamily="34" charset="0"/>
              <a:ea typeface="Helvetica Neue"/>
            </a:endParaRPr>
          </a:p>
          <a:p>
            <a:pPr marL="285750" indent="-285750">
              <a:buFont typeface="Arial" panose="020B0604020202020204" pitchFamily="34" charset="0"/>
              <a:buChar char="•"/>
            </a:pPr>
            <a:r>
              <a:rPr lang="en-AU" sz="1800" dirty="0">
                <a:effectLst/>
                <a:latin typeface="Arial" panose="020B0604020202020204" pitchFamily="34" charset="0"/>
              </a:rPr>
              <a:t>Non-stigmatising language and communication is crucial.</a:t>
            </a:r>
          </a:p>
          <a:p>
            <a:pPr marL="285750" indent="-285750">
              <a:buFont typeface="Arial" panose="020B0604020202020204" pitchFamily="34" charset="0"/>
              <a:buChar char="•"/>
            </a:pPr>
            <a:r>
              <a:rPr lang="en-AU" sz="1800" dirty="0">
                <a:effectLst/>
                <a:latin typeface="Arial" panose="020B0604020202020204" pitchFamily="34" charset="0"/>
              </a:rPr>
              <a:t>Support from other health professionals such as dietitians and health educators should be considered.</a:t>
            </a:r>
          </a:p>
          <a:p>
            <a:pPr marL="285750" indent="-285750">
              <a:buFont typeface="Arial" panose="020B0604020202020204" pitchFamily="34" charset="0"/>
              <a:buChar char="•"/>
            </a:pPr>
            <a:r>
              <a:rPr lang="en-AU" sz="1800" dirty="0">
                <a:effectLst/>
                <a:latin typeface="Arial" panose="020B0604020202020204" pitchFamily="34" charset="0"/>
              </a:rPr>
              <a:t>Bariatric surgery may be an option for some</a:t>
            </a:r>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16</a:t>
            </a:fld>
            <a:endParaRPr lang="en-AU"/>
          </a:p>
        </p:txBody>
      </p:sp>
    </p:spTree>
    <p:extLst>
      <p:ext uri="{BB962C8B-B14F-4D97-AF65-F5344CB8AC3E}">
        <p14:creationId xmlns:p14="http://schemas.microsoft.com/office/powerpoint/2010/main" val="1329693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AU" sz="1800" b="1" kern="1400" dirty="0">
                <a:solidFill>
                  <a:srgbClr val="1178A2"/>
                </a:solidFill>
                <a:effectLst/>
                <a:latin typeface="Arial" panose="020B0604020202020204" pitchFamily="34" charset="0"/>
                <a:ea typeface="Arial" panose="020B0604020202020204" pitchFamily="34" charset="0"/>
              </a:rPr>
              <a:t>Quality statement 6: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A patient with knee osteoarthritis is offered medicines to manage their pain and mobility in accordance with the current version of </a:t>
            </a:r>
            <a:r>
              <a:rPr lang="en-AU" sz="1800" b="0" i="1" dirty="0">
                <a:effectLst/>
                <a:latin typeface="Arial" panose="020B0604020202020204" pitchFamily="34" charset="0"/>
                <a:ea typeface="Times New Roman" panose="02020603050405020304" pitchFamily="18" charset="0"/>
                <a:cs typeface="Times New Roman" panose="02020603050405020304" pitchFamily="18" charset="0"/>
              </a:rPr>
              <a:t>Therapeutic Guidelines</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 or locally endorsed, evidence-based guidelines. A patient is not offered opioid analgesics for knee osteoarthritis because the risk of harm outweighs the benefits.</a:t>
            </a:r>
          </a:p>
          <a:p>
            <a:pPr>
              <a:lnSpc>
                <a:spcPct val="115000"/>
              </a:lnSpc>
              <a:spcBef>
                <a:spcPts val="1200"/>
              </a:spcBef>
              <a:spcAft>
                <a:spcPts val="1200"/>
              </a:spcAft>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1200"/>
              </a:spcBef>
              <a:spcAft>
                <a:spcPts val="1200"/>
              </a:spcAft>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Purpose: </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To ensure medicines are used effectively for patients with knee osteoarthritis and that the risk of side effects is minimised.</a:t>
            </a: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1200"/>
              </a:spcBef>
              <a:spcAft>
                <a:spcPts val="1200"/>
              </a:spcAft>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Bef>
                <a:spcPts val="1200"/>
              </a:spcBef>
              <a:spcAft>
                <a:spcPts val="1200"/>
              </a:spcAft>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Notes:</a:t>
            </a:r>
          </a:p>
          <a:p>
            <a:pPr marL="285750" indent="-285750">
              <a:buFont typeface="Arial" panose="020B0604020202020204" pitchFamily="34" charset="0"/>
              <a:buChar char="•"/>
            </a:pPr>
            <a:r>
              <a:rPr lang="en-AU" sz="1800" b="0" dirty="0">
                <a:effectLst/>
                <a:latin typeface="Arial" panose="020B0604020202020204" pitchFamily="34" charset="0"/>
                <a:ea typeface="Helvetica Neue"/>
              </a:rPr>
              <a:t>Medicines have a limited role for knee osteoarthritis.</a:t>
            </a:r>
          </a:p>
          <a:p>
            <a:pPr marL="285750" indent="-285750">
              <a:buFont typeface="Arial" panose="020B0604020202020204" pitchFamily="34" charset="0"/>
              <a:buChar char="•"/>
            </a:pPr>
            <a:r>
              <a:rPr lang="en-AU" sz="1800" b="0" dirty="0">
                <a:effectLst/>
                <a:latin typeface="Arial" panose="020B0604020202020204" pitchFamily="34" charset="0"/>
              </a:rPr>
              <a:t>Medicines do not replace physical activity, exercise, nutrition, and weight management as effective interventions.</a:t>
            </a:r>
          </a:p>
          <a:p>
            <a:pPr marL="285750" indent="-285750">
              <a:buFont typeface="Arial" panose="020B0604020202020204" pitchFamily="34" charset="0"/>
              <a:buChar char="•"/>
            </a:pPr>
            <a:r>
              <a:rPr lang="en-AU" sz="4000" dirty="0"/>
              <a:t>NSAIDs are the first-line treatment after an assessment of risks. Preferred to paracetamol due to greater efficacy.</a:t>
            </a:r>
          </a:p>
          <a:p>
            <a:pPr marL="285750" indent="-285750">
              <a:buFont typeface="Arial" panose="020B0604020202020204" pitchFamily="34" charset="0"/>
              <a:buChar char="•"/>
            </a:pPr>
            <a:r>
              <a:rPr lang="en-AU" sz="4000" dirty="0"/>
              <a:t>Duloxetine ma</a:t>
            </a:r>
            <a:r>
              <a:rPr lang="en-AU" sz="2800" dirty="0"/>
              <a:t>y be considered as an adjunct treatment to oral NSAIDs where recommended treatment strategies are ineffective. Use for knee osteoarthritis is off-label and supported by limited evidence</a:t>
            </a:r>
            <a:endParaRPr lang="en-AU" sz="1800" b="0" dirty="0">
              <a:effectLst/>
              <a:latin typeface="Arial" panose="020B0604020202020204" pitchFamily="34" charset="0"/>
            </a:endParaRPr>
          </a:p>
          <a:p>
            <a:pPr marL="285750" indent="-285750">
              <a:spcBef>
                <a:spcPts val="600"/>
              </a:spcBef>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Recommendations for the role of a range of medicines are listed in the Standard, including advice </a:t>
            </a: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against</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 using platelet-rich plasma (PRP), hyaluronan, adipocyte cell suspensions or mesenchymal stem cell injections.</a:t>
            </a:r>
            <a:br>
              <a:rPr lang="en-AU" sz="1800" dirty="0">
                <a:effectLst/>
                <a:latin typeface="Arial" panose="020B0604020202020204" pitchFamily="34" charset="0"/>
                <a:ea typeface="Times New Roman" panose="02020603050405020304" pitchFamily="18" charset="0"/>
                <a:cs typeface="Times New Roman" panose="02020603050405020304" pitchFamily="18" charset="0"/>
              </a:rPr>
            </a:br>
            <a:r>
              <a:rPr lang="en-AU"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AU" sz="1800" dirty="0"/>
              <a:t>Intra-articular c</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orticosteroid injections should be used judiciously - </a:t>
            </a:r>
            <a:r>
              <a:rPr lang="en-AU" sz="2800" dirty="0"/>
              <a:t>as an adjunctive, short-term treatment for pain relief. Long-term use is not supported by current evidence and repeat injections may cause cartilage damage, further joint deterioration and reduce beneficial effects.</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fld id="{E66BE690-0999-4F30-9CF2-65659E4902C8}" type="slidenum">
              <a:rPr lang="en-AU" smtClean="0"/>
              <a:t>17</a:t>
            </a:fld>
            <a:endParaRPr lang="en-AU"/>
          </a:p>
        </p:txBody>
      </p:sp>
    </p:spTree>
    <p:extLst>
      <p:ext uri="{BB962C8B-B14F-4D97-AF65-F5344CB8AC3E}">
        <p14:creationId xmlns:p14="http://schemas.microsoft.com/office/powerpoint/2010/main" val="677949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Quality statement 7: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A patient with knee osteoarthritis receives planned clinical review at agreed intervals, and management is adjusted for any changing needs. A patient who has worsening symptoms and severe functional impairment that persists despite optimal non-surgical management is referred for assessment to a non-general practitioner (GP) specialist or multidisciplinary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Purpose: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To m</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onitor a patient’s symptoms, function, and psychosocial wellbeing so that management can be optimised to support the patient achieving their goals and referral arranged when 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Notes:</a:t>
            </a:r>
          </a:p>
          <a:p>
            <a:pPr marL="285750" lvl="0" indent="-285750">
              <a:lnSpc>
                <a:spcPct val="115000"/>
              </a:lnSpc>
              <a:spcBef>
                <a:spcPts val="300"/>
              </a:spcBef>
              <a:buSzPts val="1100"/>
              <a:buFont typeface="Arial" panose="020B0604020202020204" pitchFamily="34" charset="0"/>
              <a:buChar char="•"/>
            </a:pP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Regular review with repeat history, physical examination, and psychosocial assessment that includes:</a:t>
            </a:r>
          </a:p>
          <a:p>
            <a:pPr marL="800100" lvl="1" indent="-342900" algn="l" defTabSz="914400" rtl="0" eaLnBrk="1" latinLnBrk="0" hangingPunct="1">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Monitoring symptoms and response to treatment</a:t>
            </a:r>
          </a:p>
          <a:p>
            <a:pPr marL="800100" lvl="1" indent="-342900" algn="l" defTabSz="914400" rtl="0" eaLnBrk="1" latinLnBrk="0" hangingPunct="1">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Reviewing all medicines</a:t>
            </a:r>
          </a:p>
          <a:p>
            <a:pPr marL="800100" lvl="1" indent="-342900" algn="l" defTabSz="914400" rtl="0" eaLnBrk="1" latinLnBrk="0" hangingPunct="1">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Evaluating any side effects from treatment</a:t>
            </a:r>
          </a:p>
          <a:p>
            <a:pPr marL="800100" lvl="1" indent="-342900" algn="l" defTabSz="914400" rtl="0" eaLnBrk="1" latinLnBrk="0" hangingPunct="1">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Monitoring and evaluating healthcare goals included in the patient’s self-management plans</a:t>
            </a:r>
          </a:p>
          <a:p>
            <a:pPr marL="800100" lvl="1" indent="-342900" algn="l" defTabSz="914400" rtl="0" eaLnBrk="1" latinLnBrk="0" hangingPunct="1">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Offering further education, coaching or behaviour change support </a:t>
            </a:r>
          </a:p>
          <a:p>
            <a:pPr marL="800100" lvl="1" indent="-342900" algn="l" defTabSz="914400" rtl="0" eaLnBrk="1" latinLnBrk="0" hangingPunct="1">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Discussing other treatment options as necessary or requested.</a:t>
            </a:r>
          </a:p>
          <a:p>
            <a:pPr marL="285750" indent="-285750">
              <a:lnSpc>
                <a:spcPct val="115000"/>
              </a:lnSpc>
              <a:spcBef>
                <a:spcPts val="600"/>
              </a:spcBef>
              <a:buFont typeface="Arial" panose="020B0604020202020204" pitchFamily="34" charset="0"/>
              <a:buChar char="•"/>
            </a:pPr>
            <a:r>
              <a:rPr lang="en-AU" sz="1800" dirty="0">
                <a:effectLst/>
                <a:latin typeface="Arial" panose="020B0604020202020204" pitchFamily="34" charset="0"/>
                <a:ea typeface="Arial" panose="020B0604020202020204" pitchFamily="34" charset="0"/>
                <a:cs typeface="Times New Roman" panose="02020603050405020304" pitchFamily="18" charset="0"/>
              </a:rPr>
              <a:t>Refer a patient with worsening symptoms and severe persistent functional impairment despite optimal non-surgical management for:</a:t>
            </a:r>
          </a:p>
          <a:p>
            <a:pPr marL="742950" lvl="1" indent="-285750">
              <a:lnSpc>
                <a:spcPct val="115000"/>
              </a:lnSpc>
              <a:spcBef>
                <a:spcPts val="300"/>
              </a:spcBef>
              <a:buSzPts val="1100"/>
              <a:buFont typeface="Calibri" panose="020F0502020204030204" pitchFamily="34" charset="0"/>
              <a:buChar char="‐"/>
            </a:pPr>
            <a:r>
              <a:rPr lang="en-AU" sz="1200" kern="1200" dirty="0">
                <a:solidFill>
                  <a:schemeClr val="tx1"/>
                </a:solidFill>
                <a:latin typeface="+mn-lt"/>
                <a:ea typeface="+mn-ea"/>
                <a:cs typeface="+mn-cs"/>
              </a:rPr>
              <a:t>Weight-bearing X-ray imaging of the knee</a:t>
            </a:r>
          </a:p>
          <a:p>
            <a:pPr marL="742950" lvl="1" indent="-285750">
              <a:lnSpc>
                <a:spcPct val="115000"/>
              </a:lnSpc>
              <a:buSzPts val="1100"/>
              <a:buFont typeface="Calibri" panose="020F0502020204030204" pitchFamily="34" charset="0"/>
              <a:buChar char="‐"/>
            </a:pPr>
            <a:r>
              <a:rPr lang="en-AU" sz="1200" kern="1200" dirty="0">
                <a:solidFill>
                  <a:schemeClr val="tx1"/>
                </a:solidFill>
                <a:latin typeface="+mn-lt"/>
                <a:ea typeface="+mn-ea"/>
                <a:cs typeface="+mn-cs"/>
              </a:rPr>
              <a:t>Non-GP specialist assessment, such as a rheumatologist, orthopaedic surgeon, or sports and exercise physician. If referring to an orthopaedic surgeon for assessment, follow recommendations for </a:t>
            </a:r>
            <a:r>
              <a:rPr lang="en-AU" sz="1800" u="none" dirty="0">
                <a:solidFill>
                  <a:srgbClr val="1178A2"/>
                </a:solidFill>
                <a:effectLst/>
                <a:latin typeface="Arial" panose="020B0604020202020204" pitchFamily="34" charset="0"/>
                <a:ea typeface="Arial" panose="020B0604020202020204" pitchFamily="34" charset="0"/>
                <a:cs typeface="Times New Roman" panose="02020603050405020304" pitchFamily="18" charset="0"/>
              </a:rPr>
              <a:t>referral</a:t>
            </a:r>
            <a:r>
              <a:rPr lang="en-AU" sz="1800" u="none"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 the RACGP </a:t>
            </a:r>
            <a:r>
              <a:rPr lang="en-AU" sz="1800" i="1" u="sng" dirty="0">
                <a:solidFill>
                  <a:srgbClr val="000000"/>
                </a:solidFill>
                <a:effectLst/>
                <a:latin typeface="Arial" panose="020B0604020202020204" pitchFamily="34" charset="0"/>
                <a:ea typeface="Arial" panose="020B0604020202020204" pitchFamily="34" charset="0"/>
                <a:cs typeface="Times New Roman" panose="02020603050405020304" pitchFamily="18" charset="0"/>
                <a:hlinkClick r:id="rId3"/>
              </a:rPr>
              <a:t>Guideline for the management of knee and hip osteoarthritis</a:t>
            </a: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6BE690-0999-4F30-9CF2-65659E4902C8}" type="slidenum">
              <a:rPr lang="en-AU" smtClean="0"/>
              <a:t>18</a:t>
            </a:fld>
            <a:endParaRPr lang="en-AU"/>
          </a:p>
        </p:txBody>
      </p:sp>
    </p:spTree>
    <p:extLst>
      <p:ext uri="{BB962C8B-B14F-4D97-AF65-F5344CB8AC3E}">
        <p14:creationId xmlns:p14="http://schemas.microsoft.com/office/powerpoint/2010/main" val="186367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Quality statement 8: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A patient with knee osteoarthritis who has severe functional impairment despite optimal non-surgical management is considered for timely joint replacement surgery or joint-conserving surgery. The patient receives comprehensive information about the procedure and potential outcomes to inform their decision. Arthroscopic procedures are not offered to treat uncomplicated knee osteoarthritis.</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Purpose: </a:t>
            </a:r>
            <a:r>
              <a:rPr lang="en-AU" sz="1800" b="0" dirty="0">
                <a:effectLst/>
                <a:latin typeface="Arial" panose="020B0604020202020204" pitchFamily="34" charset="0"/>
                <a:ea typeface="Times New Roman" panose="02020603050405020304" pitchFamily="18" charset="0"/>
                <a:cs typeface="Times New Roman" panose="02020603050405020304" pitchFamily="18" charset="0"/>
              </a:rPr>
              <a:t>To ensure that </a:t>
            </a:r>
            <a:r>
              <a:rPr lang="en-AU" sz="1800" dirty="0">
                <a:effectLst/>
                <a:latin typeface="Arial" panose="020B0604020202020204" pitchFamily="34" charset="0"/>
                <a:ea typeface="Times New Roman" panose="02020603050405020304" pitchFamily="18" charset="0"/>
                <a:cs typeface="Times New Roman" panose="02020603050405020304" pitchFamily="18" charset="0"/>
              </a:rPr>
              <a:t>patients with knee osteoarthritis who are not responding to non-surgical management and have severe impairment are offered appropriate surgical options and adequate information to help them make an informed decision about surgery.</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AU"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AU" sz="1800" b="1" dirty="0">
                <a:effectLst/>
                <a:latin typeface="Arial" panose="020B0604020202020204" pitchFamily="34" charset="0"/>
                <a:ea typeface="Times New Roman" panose="02020603050405020304" pitchFamily="18" charset="0"/>
                <a:cs typeface="Times New Roman" panose="02020603050405020304" pitchFamily="18" charset="0"/>
              </a:rPr>
              <a:t>Notes:</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300"/>
              </a:spcBef>
              <a:spcAft>
                <a:spcPts val="300"/>
              </a:spcAft>
              <a:buFont typeface="Arial" panose="020B0604020202020204" pitchFamily="34" charset="0"/>
              <a:buChar char="•"/>
            </a:pPr>
            <a:r>
              <a:rPr lang="en-AU" sz="1800" b="0" dirty="0">
                <a:effectLst/>
                <a:latin typeface="Arial" panose="020B0604020202020204" pitchFamily="34" charset="0"/>
                <a:ea typeface="Helvetica Neue"/>
              </a:rPr>
              <a:t>Most people with knee osteoarthritis can manage their condition successfully without surgery. </a:t>
            </a:r>
          </a:p>
          <a:p>
            <a:pPr marL="285750" indent="-285750">
              <a:spcBef>
                <a:spcPts val="300"/>
              </a:spcBef>
              <a:spcAft>
                <a:spcPts val="300"/>
              </a:spcAft>
              <a:buFont typeface="Arial" panose="020B0604020202020204" pitchFamily="34" charset="0"/>
              <a:buChar char="•"/>
            </a:pPr>
            <a:r>
              <a:rPr lang="en-AU" sz="1800" b="0" dirty="0">
                <a:effectLst/>
                <a:latin typeface="Arial" panose="020B0604020202020204" pitchFamily="34" charset="0"/>
                <a:ea typeface="Helvetica Neue"/>
                <a:cs typeface="Arial" panose="020B0604020202020204" pitchFamily="34" charset="0"/>
              </a:rPr>
              <a:t>Before recommending surgery for knee osteoarthritis, ensure that non-surgical interventions tailored to the person have been trialled – including education, self-management, physical activity and weight management.</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Times New Roman" panose="02020603050405020304" pitchFamily="18" charset="0"/>
                <a:cs typeface="Times New Roman" panose="02020603050405020304" pitchFamily="18" charset="0"/>
              </a:rPr>
              <a:t>Arthroscopic procedures, including debridement and partial meniscectomy, should not be offered for uncomplicated knee osteoarthritis. They provide little or no clinically significant benefit in pain or function and are not indicated as a primary treatment.</a:t>
            </a:r>
          </a:p>
          <a:p>
            <a:pPr marL="285750" indent="-285750">
              <a:spcBef>
                <a:spcPts val="300"/>
              </a:spcBef>
              <a:spcAft>
                <a:spcPts val="300"/>
              </a:spcAft>
              <a:buFont typeface="Arial" panose="020B0604020202020204" pitchFamily="34" charset="0"/>
              <a:buChar char="•"/>
            </a:pPr>
            <a:r>
              <a:rPr lang="en-AU" sz="1800" kern="1200" dirty="0">
                <a:solidFill>
                  <a:schemeClr val="tx1"/>
                </a:solidFill>
                <a:effectLst/>
                <a:latin typeface="Arial" panose="020B0604020202020204" pitchFamily="34" charset="0"/>
                <a:cs typeface="Times New Roman" panose="02020603050405020304" pitchFamily="18" charset="0"/>
              </a:rPr>
              <a:t>Performed</a:t>
            </a:r>
            <a:r>
              <a:rPr lang="en-AU" sz="2800" dirty="0">
                <a:effectLst/>
              </a:rPr>
              <a:t> at the right time for the right people, surgery can have a dramatic benefit. However, a significant number of patients remain dissatisfied after joint replacement due to unmet expectations.[</a:t>
            </a:r>
            <a:r>
              <a:rPr lang="en-AU" sz="2800" dirty="0" err="1">
                <a:effectLst/>
              </a:rPr>
              <a:t>i</a:t>
            </a:r>
            <a:r>
              <a:rPr lang="en-AU" sz="2800" dirty="0">
                <a:effectLst/>
              </a:rPr>
              <a:t>]</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800" dirty="0">
                <a:effectLst/>
                <a:latin typeface="Segoe UI" panose="020B0502040204020203" pitchFamily="34" charset="0"/>
              </a:rPr>
              <a:t>Most people can avoid TKR if offered non-surgical treatment.</a:t>
            </a:r>
          </a:p>
          <a:p>
            <a:pPr marL="285750" marR="0" lvl="0" indent="-28575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AU" sz="1800" dirty="0">
                <a:effectLst/>
                <a:latin typeface="Segoe UI" panose="020B0502040204020203" pitchFamily="34" charset="0"/>
              </a:rPr>
              <a:t>Up to 25% of people have bad outcome from TKR. Try to identify likely non-responders before offering surgery</a:t>
            </a:r>
            <a:r>
              <a:rPr lang="en-AU" sz="1800" dirty="0">
                <a:effectLst/>
                <a:latin typeface="Arial" panose="020B0604020202020204" pitchFamily="34" charset="0"/>
                <a:ea typeface="+mn-ea"/>
                <a:cs typeface="+mn-cs"/>
              </a:rPr>
              <a:t>. </a:t>
            </a:r>
            <a:r>
              <a:rPr lang="en-AU" sz="1800" dirty="0">
                <a:effectLst/>
                <a:latin typeface="Segoe UI" panose="020B0502040204020203" pitchFamily="34" charset="0"/>
              </a:rPr>
              <a:t>They are more likely to be a patient with depression, BMI &gt; 40, low pain score, and/or imaging appears more normal. </a:t>
            </a: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AU" sz="1800" dirty="0">
              <a:effectLst/>
            </a:endParaRPr>
          </a:p>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AU" sz="1800" dirty="0">
                <a:effectLst/>
              </a:rPr>
              <a:t>[</a:t>
            </a:r>
            <a:r>
              <a:rPr lang="en-AU" sz="1800" dirty="0" err="1">
                <a:effectLst/>
              </a:rPr>
              <a:t>i</a:t>
            </a:r>
            <a:r>
              <a:rPr lang="en-AU" sz="1800" dirty="0">
                <a:effectLst/>
              </a:rPr>
              <a:t>] </a:t>
            </a:r>
            <a:r>
              <a:rPr lang="en-AU" sz="1800" dirty="0" err="1">
                <a:effectLst/>
              </a:rPr>
              <a:t>Hafkamp</a:t>
            </a:r>
            <a:r>
              <a:rPr lang="en-AU" sz="1800" dirty="0">
                <a:effectLst/>
              </a:rPr>
              <a:t>, F. J., Gosens, T., de Vries, J., &amp; den </a:t>
            </a:r>
            <a:r>
              <a:rPr lang="en-AU" sz="1800" dirty="0" err="1">
                <a:effectLst/>
              </a:rPr>
              <a:t>Oudsten</a:t>
            </a:r>
            <a:r>
              <a:rPr lang="en-AU" sz="1800" dirty="0">
                <a:effectLst/>
              </a:rPr>
              <a:t>, B. L. (2020). </a:t>
            </a:r>
            <a:r>
              <a:rPr lang="en-AU" sz="1800" dirty="0">
                <a:effectLst/>
                <a:hlinkClick r:id="rId3" tooltip="https://www.ncbi.nlm.nih.gov/pmc/articles/pmc7202041/"/>
              </a:rPr>
              <a:t>Do dissatisfied patients have unrealistic expectations? A systematic review and best-evidence synthesis in knee and hip arthroplasty patients</a:t>
            </a:r>
            <a:r>
              <a:rPr lang="en-AU" sz="1800" dirty="0">
                <a:effectLst/>
              </a:rPr>
              <a:t>. </a:t>
            </a:r>
            <a:r>
              <a:rPr lang="en-AU" sz="1800" i="1" dirty="0">
                <a:effectLst/>
              </a:rPr>
              <a:t>EFORT open reviews</a:t>
            </a:r>
            <a:r>
              <a:rPr lang="en-AU" sz="1800" dirty="0">
                <a:effectLst/>
              </a:rPr>
              <a:t>, 5(4), 226–240. </a:t>
            </a:r>
            <a:r>
              <a:rPr lang="en-AU" sz="1800" dirty="0">
                <a:effectLst/>
                <a:hlinkClick r:id="rId4" tooltip="https://doi.org/10.1302/2058-5241.5.190015"/>
              </a:rPr>
              <a:t>https://doi.org/10.1302/2058-5241.5.190015</a:t>
            </a:r>
            <a:endParaRPr lang="en-AU"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300"/>
              </a:spcBef>
              <a:spcAft>
                <a:spcPts val="300"/>
              </a:spcAft>
              <a:buFont typeface="Arial" panose="020B0604020202020204" pitchFamily="34" charset="0"/>
              <a:buChar char="•"/>
            </a:pPr>
            <a:endParaRPr lang="en-AU" sz="1800" b="0" dirty="0">
              <a:effectLst/>
              <a:latin typeface="Arial" panose="020B0604020202020204" pitchFamily="34" charset="0"/>
              <a:ea typeface="Helvetica Neue"/>
            </a:endParaRPr>
          </a:p>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19</a:t>
            </a:fld>
            <a:endParaRPr lang="en-AU"/>
          </a:p>
        </p:txBody>
      </p:sp>
    </p:spTree>
    <p:extLst>
      <p:ext uri="{BB962C8B-B14F-4D97-AF65-F5344CB8AC3E}">
        <p14:creationId xmlns:p14="http://schemas.microsoft.com/office/powerpoint/2010/main" val="421895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80000"/>
              </a:lnSpc>
              <a:buFont typeface="Arial" panose="020B0604020202020204" pitchFamily="34" charset="0"/>
              <a:buChar char="•"/>
            </a:pPr>
            <a:r>
              <a:rPr lang="en-AU" sz="800" b="0" i="0" dirty="0">
                <a:solidFill>
                  <a:schemeClr val="tx1"/>
                </a:solidFill>
                <a:effectLst/>
                <a:latin typeface="Arial" panose="020B0604020202020204" pitchFamily="34" charset="0"/>
                <a:cs typeface="Arial" panose="020B0604020202020204" pitchFamily="34" charset="0"/>
              </a:rPr>
              <a:t>Clinical care standards are a set of up to 10 </a:t>
            </a:r>
            <a:r>
              <a:rPr lang="en-AU" sz="800" b="1" i="0" dirty="0">
                <a:solidFill>
                  <a:schemeClr val="tx1"/>
                </a:solidFill>
                <a:effectLst/>
                <a:latin typeface="Arial" panose="020B0604020202020204" pitchFamily="34" charset="0"/>
                <a:cs typeface="Arial" panose="020B0604020202020204" pitchFamily="34" charset="0"/>
              </a:rPr>
              <a:t>quality statements</a:t>
            </a:r>
            <a:r>
              <a:rPr lang="en-AU" sz="800" b="0" i="0" dirty="0">
                <a:solidFill>
                  <a:schemeClr val="tx1"/>
                </a:solidFill>
                <a:effectLst/>
                <a:latin typeface="Arial" panose="020B0604020202020204" pitchFamily="34" charset="0"/>
                <a:cs typeface="Arial" panose="020B0604020202020204" pitchFamily="34" charset="0"/>
              </a:rPr>
              <a:t> that address quality improvement priorities and describe the expected care for a health condition or procedure.</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2DD56B69-11B4-4B9B-95A7-EEF9EFDF81CB}"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4043957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20</a:t>
            </a:fld>
            <a:endParaRPr lang="en-AU"/>
          </a:p>
        </p:txBody>
      </p:sp>
    </p:spTree>
    <p:extLst>
      <p:ext uri="{BB962C8B-B14F-4D97-AF65-F5344CB8AC3E}">
        <p14:creationId xmlns:p14="http://schemas.microsoft.com/office/powerpoint/2010/main" val="45835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Henry is a 65 </a:t>
            </a:r>
            <a:r>
              <a:rPr lang="en-AU" dirty="0" err="1"/>
              <a:t>yo</a:t>
            </a:r>
            <a:r>
              <a:rPr lang="en-AU" dirty="0"/>
              <a:t> man first diagnosed with knee OA 10 years ago</a:t>
            </a:r>
          </a:p>
          <a:p>
            <a:pPr marL="171450" indent="-171450">
              <a:buFont typeface="Arial" panose="020B0604020202020204" pitchFamily="34" charset="0"/>
              <a:buChar char="•"/>
            </a:pPr>
            <a:r>
              <a:rPr lang="en-AU" dirty="0"/>
              <a:t>No x-ray or other imaging on records</a:t>
            </a:r>
          </a:p>
          <a:p>
            <a:pPr marL="171450" indent="-171450">
              <a:buFont typeface="Arial" panose="020B0604020202020204" pitchFamily="34" charset="0"/>
              <a:buChar char="•"/>
            </a:pPr>
            <a:r>
              <a:rPr lang="en-AU" dirty="0"/>
              <a:t>Last seen 6 months ago</a:t>
            </a:r>
          </a:p>
          <a:p>
            <a:pPr marL="171450" indent="-171450">
              <a:buFont typeface="Arial" panose="020B0604020202020204" pitchFamily="34" charset="0"/>
              <a:buChar char="•"/>
            </a:pPr>
            <a:r>
              <a:rPr lang="en-AU" dirty="0"/>
              <a:t>His father had painful knee OA and TKR</a:t>
            </a:r>
          </a:p>
          <a:p>
            <a:pPr marL="171450" indent="-171450">
              <a:buFont typeface="Arial" panose="020B0604020202020204" pitchFamily="34" charset="0"/>
              <a:buChar char="•"/>
            </a:pPr>
            <a:r>
              <a:rPr lang="en-AU" dirty="0"/>
              <a:t>Enjoys daily dog walk for physical and mental health</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21</a:t>
            </a:fld>
            <a:endParaRPr lang="en-AU"/>
          </a:p>
        </p:txBody>
      </p:sp>
    </p:spTree>
    <p:extLst>
      <p:ext uri="{BB962C8B-B14F-4D97-AF65-F5344CB8AC3E}">
        <p14:creationId xmlns:p14="http://schemas.microsoft.com/office/powerpoint/2010/main" val="295316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Has travelled from home in regional area to attend metro practice with his husband</a:t>
            </a:r>
          </a:p>
          <a:p>
            <a:pPr marL="171450" indent="-171450">
              <a:buFont typeface="Arial" panose="020B0604020202020204" pitchFamily="34" charset="0"/>
              <a:buChar char="•"/>
            </a:pPr>
            <a:r>
              <a:rPr lang="en-AU" b="0" i="0" dirty="0">
                <a:solidFill>
                  <a:srgbClr val="111111"/>
                </a:solidFill>
                <a:effectLst/>
                <a:latin typeface="-apple-system"/>
              </a:rPr>
              <a:t>Henry presents with chronic right knee pain, impacting his daily activities and emotional wellbeing. </a:t>
            </a:r>
          </a:p>
          <a:p>
            <a:endParaRPr lang="en-AU" b="0" i="0" dirty="0">
              <a:solidFill>
                <a:srgbClr val="111111"/>
              </a:solidFill>
              <a:effectLst/>
              <a:latin typeface="-apple-system"/>
            </a:endParaRPr>
          </a:p>
          <a:p>
            <a:pPr marL="171450" indent="-171450">
              <a:buFont typeface="Arial" panose="020B0604020202020204" pitchFamily="34" charset="0"/>
              <a:buChar char="•"/>
            </a:pPr>
            <a:r>
              <a:rPr lang="en-AU" b="0" i="0" dirty="0">
                <a:solidFill>
                  <a:srgbClr val="111111"/>
                </a:solidFill>
                <a:effectLst/>
                <a:latin typeface="-apple-system"/>
              </a:rPr>
              <a:t>He reports:</a:t>
            </a:r>
          </a:p>
          <a:p>
            <a:pPr marL="628650" lvl="1" indent="-171450">
              <a:buFontTx/>
              <a:buChar char="-"/>
            </a:pPr>
            <a:r>
              <a:rPr lang="en-AU" b="0" i="0" dirty="0">
                <a:solidFill>
                  <a:srgbClr val="111111"/>
                </a:solidFill>
                <a:effectLst/>
                <a:latin typeface="-apple-system"/>
              </a:rPr>
              <a:t>Worsening pain and stiffness</a:t>
            </a:r>
          </a:p>
          <a:p>
            <a:pPr marL="628650" lvl="1" indent="-171450">
              <a:buFontTx/>
              <a:buChar char="-"/>
            </a:pPr>
            <a:r>
              <a:rPr lang="en-AU" b="0" i="0" dirty="0">
                <a:solidFill>
                  <a:srgbClr val="111111"/>
                </a:solidFill>
                <a:effectLst/>
                <a:latin typeface="-apple-system"/>
              </a:rPr>
              <a:t>Frustration and decreased motivation due to limited mobility and loss of daily walk with dogs</a:t>
            </a:r>
          </a:p>
          <a:p>
            <a:pPr marL="628650" lvl="1" indent="-171450">
              <a:buFontTx/>
              <a:buChar char="-"/>
            </a:pPr>
            <a:r>
              <a:rPr lang="en-AU" b="0" i="0" dirty="0">
                <a:solidFill>
                  <a:srgbClr val="111111"/>
                </a:solidFill>
                <a:effectLst/>
                <a:latin typeface="-apple-system"/>
              </a:rPr>
              <a:t>Experiencing isolation from friends and family.</a:t>
            </a:r>
          </a:p>
          <a:p>
            <a:pPr marL="0" indent="0">
              <a:buFont typeface="Arial" panose="020B0604020202020204" pitchFamily="34" charset="0"/>
              <a:buNone/>
            </a:pPr>
            <a:endParaRPr lang="en-AU" b="0" i="0" dirty="0">
              <a:solidFill>
                <a:srgbClr val="111111"/>
              </a:solidFill>
              <a:effectLst/>
              <a:latin typeface="-apple-system"/>
            </a:endParaRPr>
          </a:p>
          <a:p>
            <a:pPr marL="171450" indent="-171450">
              <a:buFont typeface="Arial" panose="020B0604020202020204" pitchFamily="34" charset="0"/>
              <a:buChar char="•"/>
            </a:pPr>
            <a:r>
              <a:rPr lang="en-AU" b="0" i="0" dirty="0">
                <a:solidFill>
                  <a:srgbClr val="111111"/>
                </a:solidFill>
                <a:effectLst/>
                <a:latin typeface="-apple-system"/>
              </a:rPr>
              <a:t>His husband reports that he seems depressed and his participation in social activities is decreased.</a:t>
            </a:r>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22</a:t>
            </a:fld>
            <a:endParaRPr lang="en-AU"/>
          </a:p>
        </p:txBody>
      </p:sp>
    </p:spTree>
    <p:extLst>
      <p:ext uri="{BB962C8B-B14F-4D97-AF65-F5344CB8AC3E}">
        <p14:creationId xmlns:p14="http://schemas.microsoft.com/office/powerpoint/2010/main" val="1926852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Physical examination finds:</a:t>
            </a:r>
          </a:p>
          <a:p>
            <a:pPr marL="628650" lvl="1"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Crepitus</a:t>
            </a:r>
          </a:p>
          <a:p>
            <a:pPr marL="628650" lvl="1"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Mild effusion, no heat</a:t>
            </a:r>
          </a:p>
          <a:p>
            <a:pPr marL="628650" lvl="1"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Mild varus deformity on standing</a:t>
            </a:r>
          </a:p>
          <a:p>
            <a:pPr marL="628650" lvl="1"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Mild muscle strength reduction</a:t>
            </a:r>
          </a:p>
          <a:p>
            <a:pPr marL="628650" lvl="1"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Moderate R-side weight-bearing reduction</a:t>
            </a:r>
          </a:p>
          <a:p>
            <a:pPr marL="628650" lvl="1" indent="-171450">
              <a:spcBef>
                <a:spcPts val="600"/>
              </a:spcBef>
              <a:spcAft>
                <a:spcPts val="600"/>
              </a:spcAft>
              <a:buClr>
                <a:srgbClr val="BECB2F"/>
              </a:buClr>
              <a:buFont typeface="Arial" panose="020B0604020202020204" pitchFamily="34" charset="0"/>
              <a:buChar char="-"/>
            </a:pPr>
            <a:r>
              <a:rPr lang="en-AU" sz="1200" dirty="0">
                <a:latin typeface="Arial" panose="020B0604020202020204" pitchFamily="34" charset="0"/>
                <a:cs typeface="Arial" panose="020B0604020202020204" pitchFamily="34" charset="0"/>
              </a:rPr>
              <a:t>Increased weight to BMI 27.</a:t>
            </a:r>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23</a:t>
            </a:fld>
            <a:endParaRPr lang="en-AU"/>
          </a:p>
        </p:txBody>
      </p:sp>
    </p:spTree>
    <p:extLst>
      <p:ext uri="{BB962C8B-B14F-4D97-AF65-F5344CB8AC3E}">
        <p14:creationId xmlns:p14="http://schemas.microsoft.com/office/powerpoint/2010/main" val="2246561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800" dirty="0">
                <a:effectLst/>
                <a:latin typeface="Aptos" panose="020B0004020202020204" pitchFamily="34" charset="0"/>
                <a:ea typeface="Calibri" panose="020F0502020204030204" pitchFamily="34" charset="0"/>
              </a:rPr>
              <a:t>Henry and his husband have some unhelpful beliefs and misconceptions about his knee osteoarthritis based on the way his father’s condition was managed some years ago. </a:t>
            </a:r>
            <a:endParaRPr lang="en-AU" sz="18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AU" sz="1800" dirty="0">
                <a:effectLst/>
                <a:latin typeface="Aptos" panose="020B0004020202020204" pitchFamily="34" charset="0"/>
                <a:ea typeface="Calibri" panose="020F0502020204030204" pitchFamily="34" charset="0"/>
              </a:rPr>
              <a:t>Henry is pessimistic about the way it will progress and has misconceptions about the need for imaging and surgery.</a:t>
            </a:r>
            <a:endParaRPr lang="en-AU"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6BE690-0999-4F30-9CF2-65659E4902C8}" type="slidenum">
              <a:rPr lang="en-AU" smtClean="0"/>
              <a:t>24</a:t>
            </a:fld>
            <a:endParaRPr lang="en-AU"/>
          </a:p>
        </p:txBody>
      </p:sp>
    </p:spTree>
    <p:extLst>
      <p:ext uri="{BB962C8B-B14F-4D97-AF65-F5344CB8AC3E}">
        <p14:creationId xmlns:p14="http://schemas.microsoft.com/office/powerpoint/2010/main" val="2078333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800" b="1" dirty="0">
                <a:effectLst/>
                <a:latin typeface="Aptos" panose="020B0004020202020204" pitchFamily="34" charset="0"/>
                <a:ea typeface="Calibri" panose="020F0502020204030204" pitchFamily="34" charset="0"/>
              </a:rPr>
              <a:t>Reassure</a:t>
            </a:r>
            <a:r>
              <a:rPr lang="en-AU" sz="1800" dirty="0">
                <a:effectLst/>
                <a:latin typeface="Aptos" panose="020B0004020202020204" pitchFamily="34" charset="0"/>
                <a:ea typeface="Calibri" panose="020F0502020204030204" pitchFamily="34" charset="0"/>
              </a:rPr>
              <a:t> Henry and his husband and </a:t>
            </a:r>
            <a:r>
              <a:rPr lang="en-AU" sz="1800" b="1" dirty="0">
                <a:effectLst/>
                <a:latin typeface="Aptos" panose="020B0004020202020204" pitchFamily="34" charset="0"/>
                <a:ea typeface="Calibri" panose="020F0502020204030204" pitchFamily="34" charset="0"/>
              </a:rPr>
              <a:t>address their misconceptions </a:t>
            </a:r>
            <a:r>
              <a:rPr lang="en-AU" sz="1800" dirty="0">
                <a:effectLst/>
                <a:latin typeface="Aptos" panose="020B0004020202020204" pitchFamily="34" charset="0"/>
                <a:ea typeface="Calibri" panose="020F0502020204030204" pitchFamily="34" charset="0"/>
              </a:rPr>
              <a:t>with statements like: </a:t>
            </a:r>
            <a:endParaRPr lang="en-AU" sz="1800" dirty="0">
              <a:effectLst/>
              <a:latin typeface="Calibri" panose="020F0502020204030204" pitchFamily="34" charset="0"/>
              <a:ea typeface="Calibri" panose="020F0502020204030204" pitchFamily="34" charset="0"/>
              <a:cs typeface="+mn-cs"/>
            </a:endParaRPr>
          </a:p>
          <a:p>
            <a:pPr marL="285750" indent="-285750">
              <a:buFont typeface="Arial" panose="020B0604020202020204" pitchFamily="34" charset="0"/>
              <a:buChar char="•"/>
            </a:pPr>
            <a:r>
              <a:rPr lang="en-AU" sz="1800" dirty="0">
                <a:effectLst/>
                <a:latin typeface="Aptos" panose="020B0004020202020204" pitchFamily="34" charset="0"/>
                <a:ea typeface="Times New Roman" panose="02020603050405020304" pitchFamily="18" charset="0"/>
                <a:cs typeface="Times New Roman" panose="02020603050405020304" pitchFamily="18" charset="0"/>
              </a:rPr>
              <a:t>‘There’s every chance you can avoid surgery - we didn’t know what we know now when your dad was being treated.’</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AU" sz="1800" dirty="0">
                <a:effectLst/>
                <a:latin typeface="Aptos" panose="020B0004020202020204" pitchFamily="34" charset="0"/>
                <a:ea typeface="Times New Roman" panose="02020603050405020304" pitchFamily="18" charset="0"/>
                <a:cs typeface="Times New Roman" panose="02020603050405020304" pitchFamily="18" charset="0"/>
              </a:rPr>
              <a:t>‘Osteoarthritis pain doesn’t always get worse - some people even find that their pain is resolved when they stay maintain their muscle strength and bone health by exercising and being active.’</a:t>
            </a: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AU" sz="1800" dirty="0">
                <a:effectLst/>
                <a:latin typeface="Aptos" panose="020B0004020202020204" pitchFamily="34" charset="0"/>
                <a:ea typeface="Times New Roman" panose="02020603050405020304" pitchFamily="18" charset="0"/>
                <a:cs typeface="Calibri" panose="020F0502020204030204" pitchFamily="34" charset="0"/>
              </a:rPr>
              <a:t>‘Some people with no pain have joint changes that show up on scans and others with significant symptoms don’t have any. they don’t predict the way a person’s osteoarthritis will respond to treatment.’</a:t>
            </a:r>
            <a:endParaRPr lang="en-AU" sz="10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6BE690-0999-4F30-9CF2-65659E4902C8}" type="slidenum">
              <a:rPr lang="en-AU" smtClean="0"/>
              <a:t>25</a:t>
            </a:fld>
            <a:endParaRPr lang="en-AU"/>
          </a:p>
        </p:txBody>
      </p:sp>
    </p:spTree>
    <p:extLst>
      <p:ext uri="{BB962C8B-B14F-4D97-AF65-F5344CB8AC3E}">
        <p14:creationId xmlns:p14="http://schemas.microsoft.com/office/powerpoint/2010/main" val="2980485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AU" sz="1000" b="1" i="0" dirty="0">
                <a:solidFill>
                  <a:srgbClr val="111111"/>
                </a:solidFill>
                <a:effectLst/>
                <a:latin typeface="-apple-system"/>
              </a:rPr>
              <a:t>1. Education and Support:</a:t>
            </a:r>
            <a:endParaRPr lang="en-AU" sz="1000" b="0" i="0" dirty="0">
              <a:solidFill>
                <a:srgbClr val="111111"/>
              </a:solidFill>
              <a:effectLst/>
              <a:latin typeface="-apple-system"/>
            </a:endParaRPr>
          </a:p>
          <a:p>
            <a:pPr marL="285750" lvl="0" indent="-285750" algn="l">
              <a:buFont typeface="Arial" panose="020B0604020202020204" pitchFamily="34" charset="0"/>
              <a:buChar char="•"/>
            </a:pPr>
            <a:r>
              <a:rPr lang="en-AU" sz="1000" b="0" i="0" dirty="0">
                <a:solidFill>
                  <a:srgbClr val="111111"/>
                </a:solidFill>
                <a:effectLst/>
                <a:latin typeface="-apple-system"/>
              </a:rPr>
              <a:t>Address concerns and unhelpful beliefs based on father’s experience of TKR</a:t>
            </a:r>
          </a:p>
          <a:p>
            <a:pPr marL="285750" lvl="0" indent="-285750" algn="l">
              <a:buFont typeface="Arial" panose="020B0604020202020204" pitchFamily="34" charset="0"/>
              <a:buChar char="•"/>
            </a:pPr>
            <a:r>
              <a:rPr lang="en-AU" sz="1000" b="0" i="0" dirty="0">
                <a:solidFill>
                  <a:srgbClr val="111111"/>
                </a:solidFill>
                <a:effectLst/>
                <a:latin typeface="-apple-system"/>
              </a:rPr>
              <a:t>Provide information about knee osteoarthritis, its progression, and the importance of self-management.</a:t>
            </a:r>
          </a:p>
          <a:p>
            <a:pPr marL="285750" lvl="0" indent="-285750" algn="l">
              <a:buFont typeface="Arial" panose="020B0604020202020204" pitchFamily="34" charset="0"/>
              <a:buChar char="•"/>
            </a:pPr>
            <a:r>
              <a:rPr lang="en-AU" sz="1000" b="0" i="0" dirty="0">
                <a:solidFill>
                  <a:srgbClr val="111111"/>
                </a:solidFill>
                <a:effectLst/>
                <a:latin typeface="-apple-system"/>
              </a:rPr>
              <a:t>Direct to Commission website for practical evidence-based patient resources – specialised information, education, support, exercise and diet programs.</a:t>
            </a:r>
          </a:p>
          <a:p>
            <a:pPr marL="285750" lvl="0" indent="-285750" algn="l">
              <a:buFont typeface="Arial" panose="020B0604020202020204" pitchFamily="34" charset="0"/>
              <a:buChar char="•"/>
            </a:pPr>
            <a:r>
              <a:rPr lang="en-AU" sz="1000" b="0" i="0" dirty="0">
                <a:solidFill>
                  <a:srgbClr val="111111"/>
                </a:solidFill>
                <a:effectLst/>
                <a:latin typeface="-apple-system"/>
              </a:rPr>
              <a:t>Recommend counselling and osteoarthritis support groups for emotional wellbeing.</a:t>
            </a:r>
          </a:p>
          <a:p>
            <a:pPr marL="0" lvl="0" indent="0" algn="l">
              <a:buFont typeface="Arial" panose="020B0604020202020204" pitchFamily="34" charset="0"/>
              <a:buNone/>
            </a:pPr>
            <a:endParaRPr lang="en-AU" sz="1000" b="0" i="0" dirty="0">
              <a:solidFill>
                <a:srgbClr val="111111"/>
              </a:solidFill>
              <a:effectLst/>
              <a:latin typeface="-apple-system"/>
            </a:endParaRPr>
          </a:p>
          <a:p>
            <a:pPr algn="l">
              <a:buFont typeface="+mj-lt"/>
              <a:buNone/>
            </a:pPr>
            <a:r>
              <a:rPr lang="en-AU" sz="1000" b="1" i="0" dirty="0">
                <a:solidFill>
                  <a:srgbClr val="111111"/>
                </a:solidFill>
                <a:effectLst/>
                <a:latin typeface="-apple-system"/>
              </a:rPr>
              <a:t>2. Exercise Program:</a:t>
            </a:r>
            <a:endParaRPr lang="en-AU" sz="1000" b="0" i="0" dirty="0">
              <a:solidFill>
                <a:srgbClr val="111111"/>
              </a:solidFill>
              <a:effectLst/>
              <a:latin typeface="-apple-system"/>
            </a:endParaRPr>
          </a:p>
          <a:p>
            <a:pPr marL="285750" lvl="0" indent="-285750" algn="l">
              <a:buFont typeface="Arial" panose="020B0604020202020204" pitchFamily="34" charset="0"/>
              <a:buChar char="•"/>
            </a:pPr>
            <a:r>
              <a:rPr lang="en-AU" sz="1000" b="0" i="0" dirty="0">
                <a:solidFill>
                  <a:srgbClr val="111111"/>
                </a:solidFill>
                <a:effectLst/>
                <a:latin typeface="-apple-system"/>
              </a:rPr>
              <a:t>Encourage strength training and low-impact activities such as swimming and cycling to improve cardiovascular health.</a:t>
            </a:r>
          </a:p>
          <a:p>
            <a:pPr marL="285750" lvl="0" indent="-285750" algn="l">
              <a:buFont typeface="Arial" panose="020B0604020202020204" pitchFamily="34" charset="0"/>
              <a:buChar char="•"/>
            </a:pPr>
            <a:r>
              <a:rPr lang="en-AU" sz="1000" b="0" i="0" dirty="0">
                <a:solidFill>
                  <a:srgbClr val="111111"/>
                </a:solidFill>
                <a:effectLst/>
                <a:latin typeface="-apple-system"/>
              </a:rPr>
              <a:t>Advise that some pain with physical activity is not harmful but necessary for maintaining joint health.</a:t>
            </a:r>
          </a:p>
          <a:p>
            <a:pPr marL="285750" lvl="0" indent="-285750" algn="l">
              <a:buFont typeface="Arial" panose="020B0604020202020204" pitchFamily="34" charset="0"/>
              <a:buChar char="•"/>
            </a:pPr>
            <a:r>
              <a:rPr lang="en-AU" sz="1000" b="0" i="0" dirty="0">
                <a:solidFill>
                  <a:srgbClr val="111111"/>
                </a:solidFill>
                <a:effectLst/>
                <a:latin typeface="-apple-system"/>
              </a:rPr>
              <a:t>Explain the importance of pacing exercise and activity for ‘good’ and ‘bad’ days</a:t>
            </a:r>
          </a:p>
          <a:p>
            <a:pPr marL="285750" lvl="0" indent="-285750" algn="l">
              <a:buFont typeface="Arial" panose="020B0604020202020204" pitchFamily="34" charset="0"/>
              <a:buChar char="•"/>
            </a:pPr>
            <a:r>
              <a:rPr lang="en-AU" sz="1000" b="0" i="0" dirty="0">
                <a:solidFill>
                  <a:srgbClr val="111111"/>
                </a:solidFill>
                <a:effectLst/>
                <a:latin typeface="-apple-system"/>
              </a:rPr>
              <a:t>Offer referral to physiotherapist or exercise physiologist if appropriate.</a:t>
            </a:r>
          </a:p>
          <a:p>
            <a:pPr marL="0" lvl="0" indent="0" algn="l">
              <a:buFont typeface="Arial" panose="020B0604020202020204" pitchFamily="34" charset="0"/>
              <a:buNone/>
            </a:pPr>
            <a:endParaRPr lang="en-AU" sz="1000" b="0" i="0" dirty="0">
              <a:solidFill>
                <a:srgbClr val="111111"/>
              </a:solidFill>
              <a:effectLst/>
              <a:latin typeface="-apple-system"/>
            </a:endParaRPr>
          </a:p>
          <a:p>
            <a:pPr algn="l">
              <a:buFont typeface="+mj-lt"/>
              <a:buNone/>
            </a:pPr>
            <a:r>
              <a:rPr lang="en-AU" sz="1000" b="1" i="0" dirty="0">
                <a:solidFill>
                  <a:srgbClr val="111111"/>
                </a:solidFill>
                <a:effectLst/>
                <a:latin typeface="-apple-system"/>
              </a:rPr>
              <a:t>3. Weight Management:</a:t>
            </a:r>
            <a:endParaRPr lang="en-AU" sz="1000" b="0" i="0" dirty="0">
              <a:solidFill>
                <a:srgbClr val="111111"/>
              </a:solidFill>
              <a:effectLst/>
              <a:latin typeface="-apple-system"/>
            </a:endParaRPr>
          </a:p>
          <a:p>
            <a:pPr marL="285750" lvl="0" indent="-285750" algn="l">
              <a:buFont typeface="Arial" panose="020B0604020202020204" pitchFamily="34" charset="0"/>
              <a:buChar char="•"/>
            </a:pPr>
            <a:r>
              <a:rPr lang="en-AU" sz="1000" b="0" i="0" dirty="0">
                <a:solidFill>
                  <a:srgbClr val="111111"/>
                </a:solidFill>
                <a:effectLst/>
                <a:latin typeface="-apple-system"/>
              </a:rPr>
              <a:t>Promote benefits of excess weight loss, emphasising a balanced diet rich in fruits, vegetables, and lean proteins</a:t>
            </a:r>
          </a:p>
          <a:p>
            <a:pPr marL="285750" lvl="0" indent="-285750" algn="l">
              <a:buFont typeface="Arial" panose="020B0604020202020204" pitchFamily="34" charset="0"/>
              <a:buChar char="•"/>
            </a:pPr>
            <a:r>
              <a:rPr lang="en-AU" sz="1000" b="0" i="0" dirty="0">
                <a:solidFill>
                  <a:srgbClr val="111111"/>
                </a:solidFill>
                <a:effectLst/>
                <a:latin typeface="-apple-system"/>
              </a:rPr>
              <a:t>Use goal-setting and self-monitoring techniques to support weight loss efforts.</a:t>
            </a:r>
          </a:p>
          <a:p>
            <a:pPr marL="285750" lvl="0" indent="-285750" algn="l">
              <a:buFont typeface="Arial" panose="020B0604020202020204" pitchFamily="34" charset="0"/>
              <a:buChar char="•"/>
            </a:pPr>
            <a:r>
              <a:rPr lang="en-AU" sz="1000" b="0" i="0" dirty="0">
                <a:solidFill>
                  <a:srgbClr val="111111"/>
                </a:solidFill>
                <a:effectLst/>
                <a:latin typeface="-apple-system"/>
              </a:rPr>
              <a:t>Offer referral to dietitian</a:t>
            </a:r>
          </a:p>
          <a:p>
            <a:pPr marL="0" lvl="0" indent="0" algn="l">
              <a:buFont typeface="Arial" panose="020B0604020202020204" pitchFamily="34" charset="0"/>
              <a:buNone/>
            </a:pPr>
            <a:endParaRPr lang="en-AU" sz="1000" b="0" i="0" dirty="0">
              <a:solidFill>
                <a:srgbClr val="111111"/>
              </a:solidFill>
              <a:effectLst/>
              <a:latin typeface="-apple-system"/>
            </a:endParaRPr>
          </a:p>
          <a:p>
            <a:pPr algn="l">
              <a:buFont typeface="+mj-lt"/>
              <a:buNone/>
            </a:pPr>
            <a:r>
              <a:rPr lang="en-AU" sz="1000" b="1" i="0" dirty="0">
                <a:solidFill>
                  <a:srgbClr val="111111"/>
                </a:solidFill>
                <a:effectLst/>
                <a:latin typeface="-apple-system"/>
              </a:rPr>
              <a:t>4. Medicines</a:t>
            </a:r>
          </a:p>
          <a:p>
            <a:pPr marL="171450" indent="-171450" algn="l">
              <a:buFont typeface="Arial" panose="020B0604020202020204" pitchFamily="34" charset="0"/>
              <a:buChar char="•"/>
            </a:pPr>
            <a:r>
              <a:rPr lang="en-AU" sz="1000" b="0" i="0" dirty="0">
                <a:solidFill>
                  <a:srgbClr val="111111"/>
                </a:solidFill>
                <a:effectLst/>
                <a:latin typeface="-apple-system"/>
              </a:rPr>
              <a:t>Prescribe NSAIDs for pain relief as needed</a:t>
            </a:r>
          </a:p>
          <a:p>
            <a:pPr marL="0" indent="0" algn="l">
              <a:buFont typeface="Arial" panose="020B0604020202020204" pitchFamily="34" charset="0"/>
              <a:buNone/>
            </a:pPr>
            <a:endParaRPr lang="en-AU" sz="1000" b="0" i="0" dirty="0">
              <a:solidFill>
                <a:srgbClr val="111111"/>
              </a:solidFill>
              <a:effectLst/>
              <a:latin typeface="-apple-system"/>
            </a:endParaRPr>
          </a:p>
          <a:p>
            <a:pPr marL="0" indent="0">
              <a:buFont typeface="Arial" panose="020B0604020202020204" pitchFamily="34" charset="0"/>
              <a:buNone/>
            </a:pPr>
            <a:r>
              <a:rPr lang="en-AU" sz="1000" b="1" kern="100" dirty="0">
                <a:effectLst/>
                <a:latin typeface="Arial" panose="020B0604020202020204" pitchFamily="34" charset="0"/>
                <a:ea typeface="Calibri" panose="020F0502020204030204" pitchFamily="34" charset="0"/>
                <a:cs typeface="Arial" panose="020B0604020202020204" pitchFamily="34" charset="0"/>
              </a:rPr>
              <a:t>5. Review</a:t>
            </a:r>
          </a:p>
          <a:p>
            <a:pPr marL="171450" indent="-171450">
              <a:buFont typeface="Arial" panose="020B0604020202020204" pitchFamily="34" charset="0"/>
              <a:buChar char="•"/>
            </a:pPr>
            <a:r>
              <a:rPr lang="en-AU" sz="1000" b="0" kern="100" dirty="0">
                <a:effectLst/>
                <a:latin typeface="Arial" panose="020B0604020202020204" pitchFamily="34" charset="0"/>
                <a:ea typeface="Calibri" panose="020F0502020204030204" pitchFamily="34" charset="0"/>
                <a:cs typeface="Arial" panose="020B0604020202020204" pitchFamily="34" charset="0"/>
              </a:rPr>
              <a:t>Discuss schedule for regular review of symptoms and progress</a:t>
            </a:r>
          </a:p>
          <a:p>
            <a:pPr marL="171450" indent="-171450">
              <a:buFont typeface="Arial" panose="020B0604020202020204" pitchFamily="34" charset="0"/>
              <a:buChar char="•"/>
            </a:pPr>
            <a:r>
              <a:rPr lang="en-AU" sz="1000" b="0" kern="100" dirty="0">
                <a:effectLst/>
                <a:latin typeface="Arial" panose="020B0604020202020204" pitchFamily="34" charset="0"/>
                <a:ea typeface="Calibri" panose="020F0502020204030204" pitchFamily="34" charset="0"/>
                <a:cs typeface="Arial" panose="020B0604020202020204" pitchFamily="34" charset="0"/>
              </a:rPr>
              <a:t>Consider access to transport and options for future consultations, eg. telehealth</a:t>
            </a:r>
          </a:p>
          <a:p>
            <a:pPr marL="0" indent="0">
              <a:buFont typeface="Arial" panose="020B0604020202020204" pitchFamily="34" charset="0"/>
              <a:buNone/>
            </a:pPr>
            <a:endParaRPr lang="en-AU" sz="10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6BE690-0999-4F30-9CF2-65659E4902C8}" type="slidenum">
              <a:rPr lang="en-AU" smtClean="0"/>
              <a:t>26</a:t>
            </a:fld>
            <a:endParaRPr lang="en-AU"/>
          </a:p>
        </p:txBody>
      </p:sp>
    </p:spTree>
    <p:extLst>
      <p:ext uri="{BB962C8B-B14F-4D97-AF65-F5344CB8AC3E}">
        <p14:creationId xmlns:p14="http://schemas.microsoft.com/office/powerpoint/2010/main" val="4258247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t>A more detailed clinical case study for Henry with 10 review questions is available on the </a:t>
            </a:r>
            <a:r>
              <a:rPr lang="en-AU" sz="1000" dirty="0">
                <a:hlinkClick r:id="rId3"/>
              </a:rPr>
              <a:t>QUM Learning</a:t>
            </a:r>
            <a:r>
              <a:rPr lang="en-AU" sz="1000" dirty="0"/>
              <a:t> site (https://learn.nps.org.au/).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00" dirty="0"/>
              <a:t>It’s listed under </a:t>
            </a:r>
            <a:r>
              <a:rPr lang="en-AU" sz="1000" i="1" dirty="0"/>
              <a:t>Practical tools for osteoarthritis management </a:t>
            </a:r>
            <a:r>
              <a:rPr lang="en-AU" sz="1000" i="0" dirty="0"/>
              <a:t>and can b</a:t>
            </a:r>
            <a:r>
              <a:rPr lang="en-AU" sz="1000" dirty="0"/>
              <a:t>e recorded as 1-hour CPD on completion.</a:t>
            </a:r>
          </a:p>
          <a:p>
            <a:pPr marL="0" indent="0">
              <a:buFont typeface="Arial" panose="020B0604020202020204" pitchFamily="34" charset="0"/>
              <a:buNone/>
            </a:pPr>
            <a:endParaRPr lang="en-AU" sz="10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6BE690-0999-4F30-9CF2-65659E4902C8}" type="slidenum">
              <a:rPr lang="en-AU" smtClean="0"/>
              <a:t>27</a:t>
            </a:fld>
            <a:endParaRPr lang="en-AU"/>
          </a:p>
        </p:txBody>
      </p:sp>
    </p:spTree>
    <p:extLst>
      <p:ext uri="{BB962C8B-B14F-4D97-AF65-F5344CB8AC3E}">
        <p14:creationId xmlns:p14="http://schemas.microsoft.com/office/powerpoint/2010/main" val="1677005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Resources available for clinicians include:</a:t>
            </a:r>
          </a:p>
          <a:p>
            <a:endParaRPr lang="en-AU" b="1" dirty="0"/>
          </a:p>
          <a:p>
            <a:pPr marL="228600" indent="-228600">
              <a:buFont typeface="+mj-lt"/>
              <a:buAutoNum type="arabicPeriod"/>
            </a:pPr>
            <a:r>
              <a:rPr lang="en-AU" b="1" dirty="0"/>
              <a:t>Factsheet for clinicians:</a:t>
            </a:r>
            <a:r>
              <a:rPr lang="en-AU" dirty="0"/>
              <a:t> summary of what each of the quality statements mean for clinicians.</a:t>
            </a:r>
          </a:p>
          <a:p>
            <a:pPr marL="228600" indent="-228600">
              <a:buFont typeface="+mj-lt"/>
              <a:buAutoNum type="arabicPeriod"/>
            </a:pPr>
            <a:endParaRPr lang="en-AU" dirty="0"/>
          </a:p>
          <a:p>
            <a:pPr marL="228600" indent="-228600">
              <a:buFont typeface="+mj-lt"/>
              <a:buAutoNum type="arabicPeriod"/>
            </a:pPr>
            <a:r>
              <a:rPr lang="en-AU" b="1" dirty="0"/>
              <a:t>Quick reference guide for general practitioners: </a:t>
            </a:r>
            <a:r>
              <a:rPr lang="en-AU" dirty="0"/>
              <a:t>graphical one-page summary of the process of assessment, diagnosis, management, and review for knee osteoarthritis as described in the quality statements for GPs and other primary health clinicians.</a:t>
            </a:r>
          </a:p>
          <a:p>
            <a:pPr marL="228600" indent="-228600">
              <a:buFont typeface="+mj-lt"/>
              <a:buAutoNum type="arabicPeriod"/>
            </a:pPr>
            <a:endParaRPr lang="en-AU" dirty="0"/>
          </a:p>
          <a:p>
            <a:pPr marL="228600" indent="-228600">
              <a:buFont typeface="+mj-lt"/>
              <a:buAutoNum type="arabicPeriod"/>
            </a:pPr>
            <a:r>
              <a:rPr lang="en-AU" b="1" dirty="0"/>
              <a:t>Effective communication guide: </a:t>
            </a:r>
            <a:r>
              <a:rPr lang="en-AU" dirty="0"/>
              <a:t>providing recommendations and tips on ways to communicate with patients in ways that promote positive beliefs, reduce stigma, and encourage active self-management.</a:t>
            </a:r>
          </a:p>
          <a:p>
            <a:pPr marL="228600" indent="-228600">
              <a:buFont typeface="+mj-lt"/>
              <a:buAutoNum type="arabicPeriod"/>
            </a:pPr>
            <a:endParaRPr lang="en-AU" dirty="0"/>
          </a:p>
          <a:p>
            <a:pPr marL="228600" indent="-228600">
              <a:buFont typeface="+mj-lt"/>
              <a:buAutoNum type="arabicPeriod"/>
            </a:pPr>
            <a:r>
              <a:rPr lang="en-AU" b="1" dirty="0"/>
              <a:t>Knee osteoarthritis management - Action plan: </a:t>
            </a:r>
            <a:r>
              <a:rPr lang="en-AU" dirty="0"/>
              <a:t>a one-page checklist for guiding discussion of effective self-management strategies with patients.</a:t>
            </a:r>
          </a:p>
          <a:p>
            <a:pPr marL="228600" indent="-228600">
              <a:buFont typeface="+mj-lt"/>
              <a:buAutoNum type="arabicPeriod"/>
            </a:pPr>
            <a:endParaRPr lang="en-AU" dirty="0"/>
          </a:p>
          <a:p>
            <a:pPr marL="0" indent="0">
              <a:buFont typeface="+mj-lt"/>
              <a:buNone/>
            </a:pPr>
            <a:r>
              <a:rPr lang="en-AU" b="1" dirty="0"/>
              <a:t>Notes:</a:t>
            </a:r>
          </a:p>
          <a:p>
            <a:pPr marL="228600" indent="-228600">
              <a:buFont typeface="Arial" panose="020B0604020202020204" pitchFamily="34" charset="0"/>
              <a:buChar char="•"/>
            </a:pPr>
            <a:r>
              <a:rPr lang="en-AU" b="0" dirty="0"/>
              <a:t>Tailored resources are also available for consumers and for healthcare services, including a consumer guide and healthcare service factsheet that includes descriptions of the quality statements as well as indicators that can be used to measure how well local services are implementing the quality statements.</a:t>
            </a:r>
          </a:p>
          <a:p>
            <a:pPr marL="228600" indent="-228600">
              <a:buFont typeface="Arial" panose="020B0604020202020204" pitchFamily="34" charset="0"/>
              <a:buChar char="•"/>
            </a:pPr>
            <a:r>
              <a:rPr lang="en-AU" b="0" dirty="0"/>
              <a:t>A comprehensive list of other resources, tools, and information available is available for clinicians and consumers on the </a:t>
            </a:r>
            <a:r>
              <a:rPr lang="en-AU" b="0" i="1" dirty="0"/>
              <a:t>Osteoarthritis of the Knee Clinical Care Standard</a:t>
            </a:r>
            <a:r>
              <a:rPr lang="en-AU" b="0" dirty="0"/>
              <a:t> pages on the Commission’s website.</a:t>
            </a:r>
          </a:p>
        </p:txBody>
      </p:sp>
      <p:sp>
        <p:nvSpPr>
          <p:cNvPr id="4" name="Slide Number Placeholder 3"/>
          <p:cNvSpPr>
            <a:spLocks noGrp="1"/>
          </p:cNvSpPr>
          <p:nvPr>
            <p:ph type="sldNum" sz="quarter" idx="5"/>
          </p:nvPr>
        </p:nvSpPr>
        <p:spPr/>
        <p:txBody>
          <a:bodyPr/>
          <a:lstStyle/>
          <a:p>
            <a:fld id="{E66BE690-0999-4F30-9CF2-65659E4902C8}" type="slidenum">
              <a:rPr lang="en-AU" smtClean="0"/>
              <a:t>28</a:t>
            </a:fld>
            <a:endParaRPr lang="en-AU"/>
          </a:p>
        </p:txBody>
      </p:sp>
    </p:spTree>
    <p:extLst>
      <p:ext uri="{BB962C8B-B14F-4D97-AF65-F5344CB8AC3E}">
        <p14:creationId xmlns:p14="http://schemas.microsoft.com/office/powerpoint/2010/main" val="2268575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spcAft>
                <a:spcPts val="300"/>
              </a:spcAft>
              <a:buFont typeface="Arial" panose="020B0604020202020204" pitchFamily="34" charset="0"/>
              <a:buNone/>
            </a:pPr>
            <a:r>
              <a:rPr lang="en-AU" sz="1800" b="1" dirty="0">
                <a:effectLst/>
                <a:latin typeface="Arial" panose="020B0604020202020204" pitchFamily="34" charset="0"/>
                <a:ea typeface="Helvetica Neue"/>
                <a:cs typeface="Arial" panose="020B0604020202020204" pitchFamily="34" charset="0"/>
              </a:rPr>
              <a:t>Notes:</a:t>
            </a:r>
          </a:p>
          <a:p>
            <a:pPr marL="0" indent="0">
              <a:spcBef>
                <a:spcPts val="300"/>
              </a:spcBef>
              <a:spcAft>
                <a:spcPts val="300"/>
              </a:spcAft>
              <a:buFont typeface="Arial" panose="020B0604020202020204" pitchFamily="34" charset="0"/>
              <a:buNone/>
            </a:pPr>
            <a:r>
              <a:rPr lang="en-AU" sz="1800" dirty="0">
                <a:effectLst/>
                <a:latin typeface="Arial" panose="020B0604020202020204" pitchFamily="34" charset="0"/>
                <a:ea typeface="Helvetica Neue"/>
                <a:cs typeface="Arial" panose="020B0604020202020204" pitchFamily="34" charset="0"/>
              </a:rPr>
              <a:t>The most important recommendations for clinicians to take from the Standard are that:</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How clinicians talk to their patients about knee osteoarthritis can significantly influence their attitudes to physical activity and other treatment choices. </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Knee osteoarthritis can be confidently diagnosed based on clinical assessment alone.</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Imaging is not necessary for diagnosis of knee osteoarthritis because there is a poor correlation between severity of symptoms and radiological findings. </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When imaging is clinically warranted, X-ray is first line. MRI and CT scans are rarely needed for people with typical knee osteoarthritis symptoms and may lead to unnecessary concern and interventions.</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Medicines have a limited role for knee osteoarthritis and opioid analgesics are not recommended because the risk of harm outweighs the benefits.</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Arthroscopic procedures should not be offered to treat uncomplicated knee osteoarthritis.</a:t>
            </a:r>
          </a:p>
          <a:p>
            <a:pPr marL="285750" indent="-285750">
              <a:spcBef>
                <a:spcPts val="300"/>
              </a:spcBef>
              <a:spcAft>
                <a:spcPts val="300"/>
              </a:spcAft>
              <a:buFont typeface="Arial" panose="020B0604020202020204" pitchFamily="34" charset="0"/>
              <a:buChar char="•"/>
            </a:pPr>
            <a:r>
              <a:rPr lang="en-AU" sz="1800" dirty="0">
                <a:effectLst/>
                <a:latin typeface="Arial" panose="020B0604020202020204" pitchFamily="34" charset="0"/>
                <a:ea typeface="Helvetica Neue"/>
                <a:cs typeface="Arial" panose="020B0604020202020204" pitchFamily="34" charset="0"/>
              </a:rPr>
              <a:t>Before recommending surgery for knee osteoarthritis, ensure that non-surgical interventions tailored to the person have been trialled – including education, self-management, physical activity and weight management.</a:t>
            </a:r>
          </a:p>
        </p:txBody>
      </p:sp>
      <p:sp>
        <p:nvSpPr>
          <p:cNvPr id="4" name="Slide Number Placeholder 3"/>
          <p:cNvSpPr>
            <a:spLocks noGrp="1"/>
          </p:cNvSpPr>
          <p:nvPr>
            <p:ph type="sldNum" sz="quarter" idx="5"/>
          </p:nvPr>
        </p:nvSpPr>
        <p:spPr/>
        <p:txBody>
          <a:bodyPr/>
          <a:lstStyle/>
          <a:p>
            <a:fld id="{E66BE690-0999-4F30-9CF2-65659E4902C8}" type="slidenum">
              <a:rPr lang="en-AU" smtClean="0"/>
              <a:t>29</a:t>
            </a:fld>
            <a:endParaRPr lang="en-AU"/>
          </a:p>
        </p:txBody>
      </p:sp>
    </p:spTree>
    <p:extLst>
      <p:ext uri="{BB962C8B-B14F-4D97-AF65-F5344CB8AC3E}">
        <p14:creationId xmlns:p14="http://schemas.microsoft.com/office/powerpoint/2010/main" val="239007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80000"/>
              </a:lnSpc>
              <a:buFont typeface="Arial" panose="020B0604020202020204" pitchFamily="34" charset="0"/>
              <a:buChar char="•"/>
            </a:pPr>
            <a:r>
              <a:rPr lang="en-AU" sz="1200" b="0" dirty="0">
                <a:solidFill>
                  <a:schemeClr val="tx1"/>
                </a:solidFill>
                <a:latin typeface="Arial" panose="020B0604020202020204" pitchFamily="34" charset="0"/>
                <a:cs typeface="Arial" panose="020B0604020202020204" pitchFamily="34" charset="0"/>
              </a:rPr>
              <a:t>The purpose of clinical care standards is to s</a:t>
            </a:r>
            <a:r>
              <a:rPr lang="en-AU" sz="1200" b="0" i="0" dirty="0">
                <a:solidFill>
                  <a:schemeClr val="tx1"/>
                </a:solidFill>
                <a:effectLst/>
                <a:latin typeface="Arial" panose="020B0604020202020204" pitchFamily="34" charset="0"/>
                <a:cs typeface="Arial" panose="020B0604020202020204" pitchFamily="34" charset="0"/>
              </a:rPr>
              <a:t>upport </a:t>
            </a:r>
            <a:r>
              <a:rPr lang="en-AU" sz="1200" b="1" i="0" dirty="0">
                <a:solidFill>
                  <a:schemeClr val="tx1"/>
                </a:solidFill>
                <a:effectLst/>
                <a:latin typeface="Arial" panose="020B0604020202020204" pitchFamily="34" charset="0"/>
                <a:cs typeface="Arial" panose="020B0604020202020204" pitchFamily="34" charset="0"/>
              </a:rPr>
              <a:t>evidence-based care and reduce variation </a:t>
            </a:r>
            <a:r>
              <a:rPr lang="en-AU" sz="1200" b="0" i="0" dirty="0">
                <a:solidFill>
                  <a:schemeClr val="tx1"/>
                </a:solidFill>
                <a:effectLst/>
                <a:latin typeface="Arial" panose="020B0604020202020204" pitchFamily="34" charset="0"/>
                <a:cs typeface="Arial" panose="020B0604020202020204" pitchFamily="34" charset="0"/>
              </a:rPr>
              <a:t>in care, while promoting shared decision-making between health professionals and consumers. </a:t>
            </a:r>
            <a:endParaRPr lang="en-AU" sz="1200" b="1"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AU" sz="1200" b="1" dirty="0">
                <a:solidFill>
                  <a:schemeClr val="tx1"/>
                </a:solidFill>
                <a:latin typeface="Arial" panose="020B0604020202020204" pitchFamily="34" charset="0"/>
                <a:cs typeface="Arial" panose="020B0604020202020204" pitchFamily="34" charset="0"/>
              </a:rPr>
              <a:t>It is important to note that clinical care standards are not clinical guidelines. </a:t>
            </a:r>
          </a:p>
          <a:p>
            <a:pPr marL="171450" marR="0" lvl="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AU" sz="1200" b="0" dirty="0">
                <a:solidFill>
                  <a:schemeClr val="tx1"/>
                </a:solidFill>
                <a:latin typeface="Arial" panose="020B0604020202020204" pitchFamily="34" charset="0"/>
                <a:cs typeface="Arial" panose="020B0604020202020204" pitchFamily="34" charset="0"/>
              </a:rPr>
              <a:t>Clinical care guidelines </a:t>
            </a:r>
            <a:r>
              <a:rPr lang="en-AU" sz="1200" b="0" i="0" kern="1200" dirty="0">
                <a:solidFill>
                  <a:schemeClr val="tx1"/>
                </a:solidFill>
                <a:effectLst/>
                <a:latin typeface="Arial" panose="020B0604020202020204" pitchFamily="34" charset="0"/>
                <a:ea typeface="+mn-ea"/>
                <a:cs typeface="Arial" panose="020B0604020202020204" pitchFamily="34" charset="0"/>
              </a:rPr>
              <a:t>detail components of care, eg. the </a:t>
            </a:r>
            <a:r>
              <a:rPr lang="en-AU" sz="1200" b="0" i="1" kern="1200" dirty="0">
                <a:solidFill>
                  <a:schemeClr val="tx1"/>
                </a:solidFill>
                <a:effectLst/>
                <a:latin typeface="Arial" panose="020B0604020202020204" pitchFamily="34" charset="0"/>
                <a:ea typeface="+mn-ea"/>
                <a:cs typeface="Arial" panose="020B0604020202020204" pitchFamily="34" charset="0"/>
              </a:rPr>
              <a:t>RACGP Guideline for the management of knee and hip osteoarthritis</a:t>
            </a:r>
            <a:endParaRPr lang="en-AU" sz="1200" b="0" i="0" dirty="0">
              <a:solidFill>
                <a:schemeClr val="tx1"/>
              </a:solidFill>
              <a:effectLst/>
              <a:latin typeface="Arial" panose="020B0604020202020204" pitchFamily="34" charset="0"/>
              <a:cs typeface="Arial" panose="020B0604020202020204" pitchFamily="34" charset="0"/>
            </a:endParaRPr>
          </a:p>
          <a:p>
            <a:pPr marL="171450" indent="-171450">
              <a:lnSpc>
                <a:spcPct val="80000"/>
              </a:lnSpc>
              <a:buFont typeface="Arial" panose="020B0604020202020204" pitchFamily="34" charset="0"/>
              <a:buChar char="•"/>
            </a:pPr>
            <a:r>
              <a:rPr lang="en-AU" altLang="en-US" sz="1200" b="1" i="0" dirty="0">
                <a:solidFill>
                  <a:schemeClr val="tx1"/>
                </a:solidFill>
                <a:effectLst/>
                <a:latin typeface="Arial" panose="020B0604020202020204" pitchFamily="34" charset="0"/>
                <a:cs typeface="Arial" panose="020B0604020202020204" pitchFamily="34" charset="0"/>
              </a:rPr>
              <a:t>Indicators </a:t>
            </a:r>
            <a:r>
              <a:rPr lang="en-AU" altLang="en-US" sz="1200" b="0" i="0" dirty="0">
                <a:solidFill>
                  <a:schemeClr val="tx1"/>
                </a:solidFill>
                <a:effectLst/>
                <a:latin typeface="Arial" panose="020B0604020202020204" pitchFamily="34" charset="0"/>
                <a:cs typeface="Arial" panose="020B0604020202020204" pitchFamily="34" charset="0"/>
              </a:rPr>
              <a:t>are provided in the standards to assist in measuring how well they are being implemented by individual healthcare services.</a:t>
            </a:r>
            <a:endParaRPr lang="en-AU" altLang="en-US" sz="1200" b="1" dirty="0">
              <a:latin typeface="Arial" panose="020B0604020202020204" pitchFamily="34" charset="0"/>
              <a:cs typeface="Arial" panose="020B0604020202020204" pitchFamily="34" charset="0"/>
            </a:endParaRPr>
          </a:p>
          <a:p>
            <a:pPr>
              <a:lnSpc>
                <a:spcPct val="80000"/>
              </a:lnSpc>
            </a:pPr>
            <a:endParaRPr lang="en-AU" altLang="en-US" sz="1050" dirty="0"/>
          </a:p>
        </p:txBody>
      </p:sp>
      <p:sp>
        <p:nvSpPr>
          <p:cNvPr id="4" name="Slide Number Placeholder 3"/>
          <p:cNvSpPr>
            <a:spLocks noGrp="1"/>
          </p:cNvSpPr>
          <p:nvPr>
            <p:ph type="sldNum" sz="quarter" idx="5"/>
          </p:nvPr>
        </p:nvSpPr>
        <p:spPr/>
        <p:txBody>
          <a:bodyPr/>
          <a:lstStyle/>
          <a:p>
            <a:fld id="{E66BE690-0999-4F30-9CF2-65659E4902C8}" type="slidenum">
              <a:rPr lang="en-AU" smtClean="0"/>
              <a:t>3</a:t>
            </a:fld>
            <a:endParaRPr lang="en-AU"/>
          </a:p>
        </p:txBody>
      </p:sp>
    </p:spTree>
    <p:extLst>
      <p:ext uri="{BB962C8B-B14F-4D97-AF65-F5344CB8AC3E}">
        <p14:creationId xmlns:p14="http://schemas.microsoft.com/office/powerpoint/2010/main" val="422457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30</a:t>
            </a:fld>
            <a:endParaRPr lang="en-AU"/>
          </a:p>
        </p:txBody>
      </p:sp>
    </p:spTree>
    <p:extLst>
      <p:ext uri="{BB962C8B-B14F-4D97-AF65-F5344CB8AC3E}">
        <p14:creationId xmlns:p14="http://schemas.microsoft.com/office/powerpoint/2010/main" val="324181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5000"/>
              </a:lnSpc>
              <a:spcBef>
                <a:spcPts val="600"/>
              </a:spcBef>
              <a:buFont typeface="Arial" panose="020B0604020202020204" pitchFamily="34" charset="0"/>
              <a:buChar char="•"/>
            </a:pPr>
            <a:r>
              <a:rPr lang="en-AU" sz="1000" b="0" kern="1200" dirty="0">
                <a:solidFill>
                  <a:schemeClr val="tx1"/>
                </a:solidFill>
                <a:latin typeface="Arial" panose="020B0604020202020204" pitchFamily="34" charset="0"/>
                <a:ea typeface="+mn-ea"/>
                <a:cs typeface="Arial" panose="020B0604020202020204" pitchFamily="34" charset="0"/>
              </a:rPr>
              <a:t>The </a:t>
            </a:r>
            <a:r>
              <a:rPr lang="en-AU" sz="1000" b="0" i="1" kern="1200" dirty="0">
                <a:solidFill>
                  <a:schemeClr val="tx1"/>
                </a:solidFill>
                <a:latin typeface="Arial" panose="020B0604020202020204" pitchFamily="34" charset="0"/>
                <a:ea typeface="+mn-ea"/>
                <a:cs typeface="Arial" panose="020B0604020202020204" pitchFamily="34" charset="0"/>
              </a:rPr>
              <a:t>Osteoarthritis of the Knee Clinical Care Standard </a:t>
            </a:r>
            <a:r>
              <a:rPr lang="en-AU" sz="1000" b="0" kern="1200" dirty="0">
                <a:solidFill>
                  <a:schemeClr val="tx1"/>
                </a:solidFill>
                <a:latin typeface="Arial" panose="020B0604020202020204" pitchFamily="34" charset="0"/>
                <a:ea typeface="+mn-ea"/>
                <a:cs typeface="Arial" panose="020B0604020202020204" pitchFamily="34" charset="0"/>
              </a:rPr>
              <a:t>was first released in 2017 in response to findings from the 2015 </a:t>
            </a:r>
            <a:r>
              <a:rPr lang="en-AU" sz="1000" b="1" kern="1200" dirty="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Australian Atlas of Healthcare Variation</a:t>
            </a:r>
            <a:r>
              <a:rPr lang="en-AU" sz="1000" b="1" kern="1200" dirty="0">
                <a:solidFill>
                  <a:schemeClr val="tx1"/>
                </a:solidFill>
                <a:latin typeface="Arial" panose="020B0604020202020204" pitchFamily="34" charset="0"/>
                <a:ea typeface="+mn-ea"/>
                <a:cs typeface="Arial" panose="020B0604020202020204" pitchFamily="34" charset="0"/>
              </a:rPr>
              <a:t>. </a:t>
            </a:r>
          </a:p>
          <a:p>
            <a:pPr marL="171450" indent="-171450">
              <a:lnSpc>
                <a:spcPct val="115000"/>
              </a:lnSpc>
              <a:spcBef>
                <a:spcPts val="600"/>
              </a:spcBef>
              <a:buFont typeface="Arial" panose="020B0604020202020204" pitchFamily="34" charset="0"/>
              <a:buChar char="•"/>
            </a:pPr>
            <a:r>
              <a:rPr lang="en-AU" sz="1000" b="0" kern="1200" dirty="0">
                <a:solidFill>
                  <a:schemeClr val="tx1"/>
                </a:solidFill>
                <a:latin typeface="Arial" panose="020B0604020202020204" pitchFamily="34" charset="0"/>
                <a:ea typeface="+mn-ea"/>
                <a:cs typeface="Arial" panose="020B0604020202020204" pitchFamily="34" charset="0"/>
              </a:rPr>
              <a:t>The Atlas identified considerable </a:t>
            </a:r>
            <a:r>
              <a:rPr lang="en-AU" sz="1000" b="1" kern="1200" dirty="0">
                <a:solidFill>
                  <a:schemeClr val="tx1"/>
                </a:solidFill>
                <a:latin typeface="Arial" panose="020B0604020202020204" pitchFamily="34" charset="0"/>
                <a:ea typeface="+mn-ea"/>
                <a:cs typeface="Arial" panose="020B0604020202020204" pitchFamily="34" charset="0"/>
              </a:rPr>
              <a:t>variation in rates of knee arthroscopy </a:t>
            </a:r>
            <a:r>
              <a:rPr lang="en-AU" sz="1000" b="0" kern="1200" dirty="0">
                <a:solidFill>
                  <a:schemeClr val="tx1"/>
                </a:solidFill>
                <a:latin typeface="Arial" panose="020B0604020202020204" pitchFamily="34" charset="0"/>
                <a:ea typeface="+mn-ea"/>
                <a:cs typeface="Arial" panose="020B0604020202020204" pitchFamily="34" charset="0"/>
              </a:rPr>
              <a:t>in Australia, despite the limited value of this intervention for degenerative disease due to knee osteoarthritis. </a:t>
            </a:r>
          </a:p>
          <a:p>
            <a:pPr marL="171450" indent="-171450">
              <a:lnSpc>
                <a:spcPct val="115000"/>
              </a:lnSpc>
              <a:spcBef>
                <a:spcPts val="600"/>
              </a:spcBef>
              <a:buFont typeface="Arial" panose="020B0604020202020204" pitchFamily="34" charset="0"/>
              <a:buChar char="•"/>
            </a:pPr>
            <a:r>
              <a:rPr lang="en-AU" sz="1000" b="0" kern="1200" dirty="0">
                <a:solidFill>
                  <a:schemeClr val="tx1"/>
                </a:solidFill>
                <a:latin typeface="Arial" panose="020B0604020202020204" pitchFamily="34" charset="0"/>
                <a:ea typeface="+mn-ea"/>
                <a:cs typeface="Arial" panose="020B0604020202020204" pitchFamily="34" charset="0"/>
              </a:rPr>
              <a:t>The Atlas also noted the importance of </a:t>
            </a:r>
            <a:r>
              <a:rPr lang="en-AU" sz="1000" b="1" kern="1200" dirty="0">
                <a:solidFill>
                  <a:schemeClr val="tx1"/>
                </a:solidFill>
                <a:latin typeface="Arial" panose="020B0604020202020204" pitchFamily="34" charset="0"/>
                <a:ea typeface="+mn-ea"/>
                <a:cs typeface="Arial" panose="020B0604020202020204" pitchFamily="34" charset="0"/>
              </a:rPr>
              <a:t>appropriate assessment, investigation, and management </a:t>
            </a:r>
            <a:r>
              <a:rPr lang="en-AU" sz="1000" b="0" kern="1200" dirty="0">
                <a:solidFill>
                  <a:schemeClr val="tx1"/>
                </a:solidFill>
                <a:latin typeface="Arial" panose="020B0604020202020204" pitchFamily="34" charset="0"/>
                <a:ea typeface="+mn-ea"/>
                <a:cs typeface="Arial" panose="020B0604020202020204" pitchFamily="34" charset="0"/>
              </a:rPr>
              <a:t>of knee osteoarthritis and recommended the development of a clinical care standard to support improved care.</a:t>
            </a:r>
          </a:p>
          <a:p>
            <a:pPr marL="171450" indent="-171450">
              <a:lnSpc>
                <a:spcPct val="115000"/>
              </a:lnSpc>
              <a:spcBef>
                <a:spcPts val="600"/>
              </a:spcBef>
              <a:buFont typeface="Arial" panose="020B0604020202020204" pitchFamily="34" charset="0"/>
              <a:buChar char="•"/>
            </a:pPr>
            <a:r>
              <a:rPr lang="en-AU" sz="1000" b="0" kern="1200" dirty="0">
                <a:solidFill>
                  <a:schemeClr val="tx1"/>
                </a:solidFill>
                <a:latin typeface="Arial" panose="020B0604020202020204" pitchFamily="34" charset="0"/>
                <a:ea typeface="+mn-ea"/>
                <a:cs typeface="Arial" panose="020B0604020202020204" pitchFamily="34" charset="0"/>
              </a:rPr>
              <a:t>The Standard was intended to improve the </a:t>
            </a:r>
            <a:r>
              <a:rPr lang="en-AU" sz="1000" b="1" kern="1200" dirty="0">
                <a:solidFill>
                  <a:schemeClr val="tx1"/>
                </a:solidFill>
                <a:latin typeface="Arial" panose="020B0604020202020204" pitchFamily="34" charset="0"/>
                <a:ea typeface="+mn-ea"/>
                <a:cs typeface="Arial" panose="020B0604020202020204" pitchFamily="34" charset="0"/>
              </a:rPr>
              <a:t>quality and consistency of care </a:t>
            </a:r>
            <a:r>
              <a:rPr lang="en-AU" sz="1000" b="0" kern="1200" dirty="0">
                <a:solidFill>
                  <a:schemeClr val="tx1"/>
                </a:solidFill>
                <a:latin typeface="Arial" panose="020B0604020202020204" pitchFamily="34" charset="0"/>
                <a:ea typeface="+mn-ea"/>
                <a:cs typeface="Arial" panose="020B0604020202020204" pitchFamily="34" charset="0"/>
              </a:rPr>
              <a:t>in the assessment and management of knee osteoarthritis and reduce the need for </a:t>
            </a:r>
            <a:r>
              <a:rPr lang="en-AU" sz="1000" b="1" kern="1200" dirty="0">
                <a:solidFill>
                  <a:schemeClr val="tx1"/>
                </a:solidFill>
                <a:latin typeface="Arial" panose="020B0604020202020204" pitchFamily="34" charset="0"/>
                <a:ea typeface="+mn-ea"/>
                <a:cs typeface="Arial" panose="020B0604020202020204" pitchFamily="34" charset="0"/>
              </a:rPr>
              <a:t>inappropriate interventions.</a:t>
            </a:r>
          </a:p>
          <a:p>
            <a:pPr marL="171450" indent="-171450">
              <a:lnSpc>
                <a:spcPct val="115000"/>
              </a:lnSpc>
              <a:spcBef>
                <a:spcPts val="600"/>
              </a:spcBef>
              <a:buFont typeface="Arial" panose="020B0604020202020204" pitchFamily="34" charset="0"/>
              <a:buChar char="•"/>
            </a:pPr>
            <a:r>
              <a:rPr lang="en-AU" sz="1000" b="0" kern="1200" dirty="0">
                <a:solidFill>
                  <a:schemeClr val="tx1"/>
                </a:solidFill>
                <a:latin typeface="Arial" panose="020B0604020202020204" pitchFamily="34" charset="0"/>
                <a:ea typeface="+mn-ea"/>
                <a:cs typeface="Arial" panose="020B0604020202020204" pitchFamily="34" charset="0"/>
              </a:rPr>
              <a:t>The NSW Osteoarthritis Chronic Care Program reported that nearly </a:t>
            </a:r>
            <a:r>
              <a:rPr lang="en-AU" sz="1000" b="1" kern="1200" dirty="0">
                <a:solidFill>
                  <a:schemeClr val="tx1"/>
                </a:solidFill>
                <a:latin typeface="Arial" panose="020B0604020202020204" pitchFamily="34" charset="0"/>
                <a:ea typeface="+mn-ea"/>
                <a:cs typeface="Arial" panose="020B0604020202020204" pitchFamily="34" charset="0"/>
              </a:rPr>
              <a:t>70% of participants on waiting list for knee replacement surgery had not received any non-surgical management </a:t>
            </a:r>
            <a:r>
              <a:rPr lang="en-AU" sz="1000" b="1" kern="1200" dirty="0">
                <a:solidFill>
                  <a:schemeClr val="tx1"/>
                </a:solidFill>
                <a:highlight>
                  <a:srgbClr val="FFFF00"/>
                </a:highlight>
                <a:latin typeface="Arial" panose="020B0604020202020204" pitchFamily="34" charset="0"/>
                <a:ea typeface="+mn-ea"/>
                <a:cs typeface="Arial" panose="020B0604020202020204" pitchFamily="34" charset="0"/>
              </a:rPr>
              <a:t>other than medication.</a:t>
            </a:r>
          </a:p>
          <a:p>
            <a:endParaRPr lang="en-AU" sz="1000"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4</a:t>
            </a:fld>
            <a:endParaRPr lang="en-AU" dirty="0"/>
          </a:p>
        </p:txBody>
      </p:sp>
    </p:spTree>
    <p:extLst>
      <p:ext uri="{BB962C8B-B14F-4D97-AF65-F5344CB8AC3E}">
        <p14:creationId xmlns:p14="http://schemas.microsoft.com/office/powerpoint/2010/main" val="86138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dirty="0">
                <a:effectLst/>
                <a:latin typeface="Arial" panose="020B0604020202020204" pitchFamily="34" charset="0"/>
                <a:ea typeface="Helvetica Neue"/>
              </a:rPr>
              <a:t>Rates of knee arthroscopy have declined </a:t>
            </a:r>
            <a:r>
              <a:rPr lang="en-AU" sz="1200" dirty="0">
                <a:effectLst/>
                <a:latin typeface="Arial" panose="020B0604020202020204" pitchFamily="34" charset="0"/>
                <a:ea typeface="Helvetica Neue"/>
              </a:rPr>
              <a:t>since the first Atlas and since the publication of the 2017 Standard, with broad recognition that knee arthroscopy has a very limited role in knee arthritis and subsequent changes in MBS funding.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dirty="0"/>
              <a:t>While the number of arthroscopy services has been falling steadily since 2012, there is still room for improvement.</a:t>
            </a:r>
          </a:p>
          <a:p>
            <a:endParaRPr lang="en-AU" dirty="0"/>
          </a:p>
        </p:txBody>
      </p:sp>
      <p:sp>
        <p:nvSpPr>
          <p:cNvPr id="4" name="Slide Number Placeholder 3"/>
          <p:cNvSpPr>
            <a:spLocks noGrp="1"/>
          </p:cNvSpPr>
          <p:nvPr>
            <p:ph type="sldNum" sz="quarter" idx="5"/>
          </p:nvPr>
        </p:nvSpPr>
        <p:spPr/>
        <p:txBody>
          <a:bodyPr/>
          <a:lstStyle/>
          <a:p>
            <a:fld id="{E66BE690-0999-4F30-9CF2-65659E4902C8}" type="slidenum">
              <a:rPr lang="en-AU" smtClean="0"/>
              <a:t>5</a:t>
            </a:fld>
            <a:endParaRPr lang="en-AU"/>
          </a:p>
        </p:txBody>
      </p:sp>
    </p:spTree>
    <p:extLst>
      <p:ext uri="{BB962C8B-B14F-4D97-AF65-F5344CB8AC3E}">
        <p14:creationId xmlns:p14="http://schemas.microsoft.com/office/powerpoint/2010/main" val="3865734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panose="020B0604020202020204" pitchFamily="34" charset="0"/>
              <a:buChar char="•"/>
            </a:pPr>
            <a:r>
              <a:rPr lang="en-AU" sz="1800" dirty="0">
                <a:effectLst/>
                <a:latin typeface="Arial" panose="020B0604020202020204" pitchFamily="34" charset="0"/>
                <a:ea typeface="Helvetica Neue"/>
              </a:rPr>
              <a:t>The 2024 Standard aligns with current best practice for </a:t>
            </a:r>
            <a:r>
              <a:rPr lang="en-AU" sz="1800" b="1" dirty="0">
                <a:effectLst/>
                <a:latin typeface="Arial" panose="020B0604020202020204" pitchFamily="34" charset="0"/>
                <a:ea typeface="Helvetica Neue"/>
              </a:rPr>
              <a:t>person-centred</a:t>
            </a:r>
            <a:r>
              <a:rPr lang="en-AU" sz="1800" dirty="0">
                <a:effectLst/>
                <a:latin typeface="Arial" panose="020B0604020202020204" pitchFamily="34" charset="0"/>
                <a:ea typeface="Helvetica Neue"/>
              </a:rPr>
              <a:t> </a:t>
            </a:r>
            <a:r>
              <a:rPr lang="en-AU" sz="1800" b="1" dirty="0">
                <a:effectLst/>
                <a:latin typeface="Arial" panose="020B0604020202020204" pitchFamily="34" charset="0"/>
                <a:ea typeface="Helvetica Neue"/>
              </a:rPr>
              <a:t>non-surgical management </a:t>
            </a:r>
            <a:r>
              <a:rPr lang="en-AU" sz="1800" dirty="0">
                <a:effectLst/>
                <a:latin typeface="Arial" panose="020B0604020202020204" pitchFamily="34" charset="0"/>
                <a:ea typeface="Helvetica Neue"/>
              </a:rPr>
              <a:t>and addresses the potential </a:t>
            </a:r>
            <a:r>
              <a:rPr lang="en-AU" sz="1800" b="1" dirty="0">
                <a:effectLst/>
                <a:latin typeface="Arial" panose="020B0604020202020204" pitchFamily="34" charset="0"/>
                <a:ea typeface="Helvetica Neue"/>
              </a:rPr>
              <a:t>overuse of imaging </a:t>
            </a:r>
            <a:r>
              <a:rPr lang="en-AU" sz="1800" dirty="0">
                <a:effectLst/>
                <a:latin typeface="Arial" panose="020B0604020202020204" pitchFamily="34" charset="0"/>
                <a:ea typeface="Helvetica Neue"/>
              </a:rPr>
              <a:t>for diagnosis of osteoarthritis of the knee. </a:t>
            </a:r>
          </a:p>
          <a:p>
            <a:pPr marL="285750" indent="-285750">
              <a:spcBef>
                <a:spcPts val="600"/>
              </a:spcBef>
              <a:spcAft>
                <a:spcPts val="600"/>
              </a:spcAft>
              <a:buFont typeface="Arial" panose="020B0604020202020204" pitchFamily="34" charset="0"/>
              <a:buChar char="•"/>
            </a:pPr>
            <a:r>
              <a:rPr lang="en-AU" sz="1800" dirty="0">
                <a:effectLst/>
                <a:latin typeface="Arial" panose="020B0604020202020204" pitchFamily="34" charset="0"/>
                <a:ea typeface="Helvetica Neue"/>
              </a:rPr>
              <a:t>The revised Standard highlights the importance of individual </a:t>
            </a:r>
            <a:r>
              <a:rPr lang="en-AU" sz="1800" b="1" dirty="0">
                <a:effectLst/>
                <a:latin typeface="Arial" panose="020B0604020202020204" pitchFamily="34" charset="0"/>
                <a:ea typeface="Helvetica Neue"/>
              </a:rPr>
              <a:t>self-management</a:t>
            </a:r>
            <a:r>
              <a:rPr lang="en-AU" sz="1800" dirty="0">
                <a:effectLst/>
                <a:latin typeface="Arial" panose="020B0604020202020204" pitchFamily="34" charset="0"/>
                <a:ea typeface="Helvetica Neue"/>
              </a:rPr>
              <a:t>, including </a:t>
            </a:r>
            <a:r>
              <a:rPr lang="en-AU" sz="1800" b="1" dirty="0">
                <a:effectLst/>
                <a:latin typeface="Arial" panose="020B0604020202020204" pitchFamily="34" charset="0"/>
                <a:ea typeface="Helvetica Neue"/>
              </a:rPr>
              <a:t>physical activity and weight management</a:t>
            </a:r>
            <a:r>
              <a:rPr lang="en-AU" sz="1800" dirty="0">
                <a:effectLst/>
                <a:latin typeface="Arial" panose="020B0604020202020204" pitchFamily="34" charset="0"/>
                <a:ea typeface="Helvetica Neue"/>
              </a:rPr>
              <a:t>.</a:t>
            </a:r>
          </a:p>
          <a:p>
            <a:pPr marL="285750" indent="-285750">
              <a:spcBef>
                <a:spcPts val="600"/>
              </a:spcBef>
              <a:spcAft>
                <a:spcPts val="600"/>
              </a:spcAft>
              <a:buFont typeface="Arial" panose="020B0604020202020204" pitchFamily="34" charset="0"/>
              <a:buChar char="•"/>
            </a:pPr>
            <a:r>
              <a:rPr lang="en-AU" sz="1800" dirty="0">
                <a:effectLst/>
                <a:latin typeface="Arial" panose="020B0604020202020204" pitchFamily="34" charset="0"/>
                <a:ea typeface="Helvetica Neue"/>
              </a:rPr>
              <a:t>It contains additional guidance for clinicians on having </a:t>
            </a:r>
            <a:r>
              <a:rPr lang="en-AU" sz="1800" b="1" dirty="0">
                <a:effectLst/>
                <a:latin typeface="Arial" panose="020B0604020202020204" pitchFamily="34" charset="0"/>
                <a:ea typeface="Helvetica Neue"/>
              </a:rPr>
              <a:t>positive conversations </a:t>
            </a:r>
            <a:r>
              <a:rPr lang="en-AU" sz="1800" dirty="0">
                <a:effectLst/>
                <a:latin typeface="Arial" panose="020B0604020202020204" pitchFamily="34" charset="0"/>
                <a:ea typeface="Helvetica Neue"/>
              </a:rPr>
              <a:t>about knee osteoarthritis and addressing unhelpful beliefs about pain and the benefits of exercise and physical activity especially.</a:t>
            </a:r>
          </a:p>
          <a:p>
            <a:pPr marL="285750" indent="-285750">
              <a:spcBef>
                <a:spcPts val="600"/>
              </a:spcBef>
              <a:spcAft>
                <a:spcPts val="600"/>
              </a:spcAft>
              <a:buFont typeface="Arial" panose="020B0604020202020204" pitchFamily="34" charset="0"/>
              <a:buChar char="•"/>
            </a:pPr>
            <a:r>
              <a:rPr lang="en-AU" sz="1800" dirty="0">
                <a:effectLst/>
                <a:latin typeface="Arial" panose="020B0604020202020204" pitchFamily="34" charset="0"/>
                <a:ea typeface="Helvetica Neue"/>
              </a:rPr>
              <a:t>A detailed table of recommendations for the </a:t>
            </a:r>
            <a:r>
              <a:rPr lang="en-AU" sz="1800" b="1" dirty="0">
                <a:effectLst/>
                <a:latin typeface="Arial" panose="020B0604020202020204" pitchFamily="34" charset="0"/>
                <a:ea typeface="Helvetica Neue"/>
              </a:rPr>
              <a:t>use of medicines </a:t>
            </a:r>
            <a:r>
              <a:rPr lang="en-AU" sz="1800" dirty="0">
                <a:effectLst/>
                <a:latin typeface="Arial" panose="020B0604020202020204" pitchFamily="34" charset="0"/>
                <a:ea typeface="Helvetica Neue"/>
              </a:rPr>
              <a:t>is included in the Standard with current, evidence- based information on the efficacy and safety of a range of medicines and advice that opioids should be avoided since the significant risk of harm outweighs the benefits for knee osteoarthritis.</a:t>
            </a:r>
          </a:p>
        </p:txBody>
      </p:sp>
      <p:sp>
        <p:nvSpPr>
          <p:cNvPr id="4" name="Slide Number Placeholder 3"/>
          <p:cNvSpPr>
            <a:spLocks noGrp="1"/>
          </p:cNvSpPr>
          <p:nvPr>
            <p:ph type="sldNum" sz="quarter" idx="5"/>
          </p:nvPr>
        </p:nvSpPr>
        <p:spPr/>
        <p:txBody>
          <a:bodyPr/>
          <a:lstStyle/>
          <a:p>
            <a:fld id="{E66BE690-0999-4F30-9CF2-65659E4902C8}" type="slidenum">
              <a:rPr lang="en-AU" smtClean="0"/>
              <a:t>6</a:t>
            </a:fld>
            <a:endParaRPr lang="en-AU"/>
          </a:p>
        </p:txBody>
      </p:sp>
    </p:spTree>
    <p:extLst>
      <p:ext uri="{BB962C8B-B14F-4D97-AF65-F5344CB8AC3E}">
        <p14:creationId xmlns:p14="http://schemas.microsoft.com/office/powerpoint/2010/main" val="3820151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15000"/>
              </a:lnSpc>
              <a:spcBef>
                <a:spcPts val="300"/>
              </a:spcBef>
              <a:buSzPts val="1100"/>
              <a:buFont typeface="Arial" panose="020B0604020202020204" pitchFamily="34" charset="0"/>
              <a:buChar char="•"/>
            </a:pPr>
            <a:r>
              <a:rPr lang="en-US" dirty="0"/>
              <a:t>Aboriginal and Torres Strait Islander people are 1.5 times more likely to have osteoarthritis than non-Indigenous Australians and less likely to access treatment. </a:t>
            </a:r>
          </a:p>
          <a:p>
            <a:pPr marL="0" lvl="0" indent="0">
              <a:lnSpc>
                <a:spcPct val="115000"/>
              </a:lnSpc>
              <a:spcBef>
                <a:spcPts val="300"/>
              </a:spcBef>
              <a:buSzPts val="1100"/>
              <a:buFont typeface="Symbol" panose="05050102010706020507" pitchFamily="18" charset="2"/>
              <a:buNone/>
            </a:pPr>
            <a:endParaRPr lang="en-US" dirty="0"/>
          </a:p>
          <a:p>
            <a:pPr marL="0" lvl="0" indent="0">
              <a:lnSpc>
                <a:spcPct val="115000"/>
              </a:lnSpc>
              <a:spcBef>
                <a:spcPts val="300"/>
              </a:spcBef>
              <a:buSzPts val="1100"/>
              <a:buFont typeface="Symbol" panose="05050102010706020507" pitchFamily="18" charset="2"/>
              <a:buNone/>
            </a:pPr>
            <a:endParaRPr lang="en-US" dirty="0"/>
          </a:p>
        </p:txBody>
      </p:sp>
      <p:sp>
        <p:nvSpPr>
          <p:cNvPr id="4" name="Slide Number Placeholder 3"/>
          <p:cNvSpPr>
            <a:spLocks noGrp="1"/>
          </p:cNvSpPr>
          <p:nvPr>
            <p:ph type="sldNum" sz="quarter" idx="5"/>
          </p:nvPr>
        </p:nvSpPr>
        <p:spPr/>
        <p:txBody>
          <a:bodyPr/>
          <a:lstStyle/>
          <a:p>
            <a:fld id="{97F8EF85-857E-48BB-85B3-3FE552A3C346}" type="slidenum">
              <a:rPr lang="en-AU" smtClean="0"/>
              <a:pPr/>
              <a:t>7</a:t>
            </a:fld>
            <a:endParaRPr lang="en-AU" dirty="0"/>
          </a:p>
        </p:txBody>
      </p:sp>
    </p:spTree>
    <p:extLst>
      <p:ext uri="{BB962C8B-B14F-4D97-AF65-F5344CB8AC3E}">
        <p14:creationId xmlns:p14="http://schemas.microsoft.com/office/powerpoint/2010/main" val="3048576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spcBef>
                <a:spcPts val="300"/>
              </a:spcBef>
              <a:buSzPts val="1100"/>
              <a:buFont typeface="Symbol" panose="05050102010706020507" pitchFamily="18" charset="2"/>
              <a:buNone/>
            </a:pPr>
            <a:endParaRPr lang="en-US" dirty="0"/>
          </a:p>
          <a:p>
            <a:pPr marL="171450" lvl="0" indent="-171450">
              <a:lnSpc>
                <a:spcPct val="115000"/>
              </a:lnSpc>
              <a:spcBef>
                <a:spcPts val="300"/>
              </a:spcBef>
              <a:buSzPts val="1100"/>
              <a:buFont typeface="Arial" panose="020B0604020202020204" pitchFamily="34" charset="0"/>
              <a:buChar char="•"/>
            </a:pPr>
            <a:r>
              <a:rPr lang="en-US" dirty="0"/>
              <a:t>Cultural safety and equity issues for Aboriginal and Torres Strait islander patient are addressed in the Standard which include the importance of providing flexible care and considering:</a:t>
            </a:r>
          </a:p>
          <a:p>
            <a:pPr marL="800100" lvl="1" indent="-342900">
              <a:lnSpc>
                <a:spcPct val="115000"/>
              </a:lnSpc>
              <a:spcBef>
                <a:spcPts val="300"/>
              </a:spcBef>
              <a:buSzPts val="1100"/>
              <a:buFont typeface="Arial" panose="020B0604020202020204" pitchFamily="34" charset="0"/>
              <a:buChar char="-"/>
            </a:pP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Engagement of </a:t>
            </a:r>
            <a:r>
              <a:rPr lang="en-AU"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interpreter services and cultural translators</a:t>
            </a:r>
          </a:p>
          <a:p>
            <a:pPr marL="800100" lvl="1" indent="-342900">
              <a:lnSpc>
                <a:spcPct val="115000"/>
              </a:lnSpc>
              <a:spcBef>
                <a:spcPts val="300"/>
              </a:spcBef>
              <a:buSzPts val="1100"/>
              <a:buFont typeface="Arial" panose="020B0604020202020204" pitchFamily="34" charset="0"/>
              <a:buChar char="-"/>
            </a:pP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Collaboration with </a:t>
            </a:r>
            <a:r>
              <a:rPr lang="en-AU"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Aboriginal and Torres Strait Islander Health Workers and Aboriginal and Torres Strait Islander Health Practitioners</a:t>
            </a: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when this will assist the patient</a:t>
            </a:r>
          </a:p>
          <a:p>
            <a:pPr marL="800100" lvl="1" indent="-342900">
              <a:lnSpc>
                <a:spcPct val="115000"/>
              </a:lnSpc>
              <a:buSzPts val="1100"/>
              <a:buFont typeface="Arial" panose="020B0604020202020204" pitchFamily="34" charset="0"/>
              <a:buChar char="-"/>
            </a:pPr>
            <a:r>
              <a:rPr lang="en-AU"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Inclusion of a carer, family member or friend </a:t>
            </a:r>
            <a:r>
              <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in all aspects of care, including decision-making and management planning.</a:t>
            </a:r>
          </a:p>
          <a:p>
            <a:pPr marL="285750" marR="0" lvl="0" indent="-285750" algn="l" defTabSz="914400" rtl="0" eaLnBrk="1" fontAlgn="auto" latinLnBrk="0" hangingPunct="1">
              <a:lnSpc>
                <a:spcPct val="115000"/>
              </a:lnSpc>
              <a:spcBef>
                <a:spcPts val="0"/>
              </a:spcBef>
              <a:spcAft>
                <a:spcPts val="0"/>
              </a:spcAft>
              <a:buClrTx/>
              <a:buSzPts val="1100"/>
              <a:buFont typeface="Arial" panose="020B0604020202020204" pitchFamily="34" charset="0"/>
              <a:buChar char="•"/>
              <a:tabLst/>
              <a:defRPr/>
            </a:pPr>
            <a:r>
              <a:rPr lang="en-US" sz="1800" dirty="0"/>
              <a:t>The </a:t>
            </a:r>
            <a:r>
              <a:rPr lang="en-US" sz="1800" i="1" dirty="0"/>
              <a:t>Osteoarthritis of the Knee Clinical Care Standard </a:t>
            </a:r>
            <a:r>
              <a:rPr lang="en-US" sz="1800" dirty="0"/>
              <a:t>provides more detailed considerations with respect to cultural safety and equity.</a:t>
            </a:r>
          </a:p>
          <a:p>
            <a:pPr marL="342900" lvl="0" indent="-342900">
              <a:lnSpc>
                <a:spcPct val="115000"/>
              </a:lnSpc>
              <a:buSzPts val="1100"/>
              <a:buFont typeface="Symbol" panose="05050102010706020507" pitchFamily="18" charset="2"/>
              <a:buChar char=""/>
            </a:pPr>
            <a:endParaRPr lang="en-AU"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7F8EF85-857E-48BB-85B3-3FE552A3C346}" type="slidenum">
              <a:rPr lang="en-AU" smtClean="0"/>
              <a:pPr/>
              <a:t>8</a:t>
            </a:fld>
            <a:endParaRPr lang="en-AU" dirty="0"/>
          </a:p>
        </p:txBody>
      </p:sp>
    </p:spTree>
    <p:extLst>
      <p:ext uri="{BB962C8B-B14F-4D97-AF65-F5344CB8AC3E}">
        <p14:creationId xmlns:p14="http://schemas.microsoft.com/office/powerpoint/2010/main" val="358861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 standard is comprised of these </a:t>
            </a:r>
            <a:r>
              <a:rPr lang="en-AU" b="1" dirty="0"/>
              <a:t>eight quality statements. </a:t>
            </a:r>
          </a:p>
          <a:p>
            <a:pPr marL="171450" indent="-171450">
              <a:buFont typeface="Arial" panose="020B0604020202020204" pitchFamily="34" charset="0"/>
              <a:buChar char="•"/>
            </a:pPr>
            <a:r>
              <a:rPr lang="en-AU" b="1" dirty="0"/>
              <a:t>Indicators for local monitoring </a:t>
            </a:r>
            <a:r>
              <a:rPr lang="en-AU" b="0" dirty="0"/>
              <a:t>are included for some statements to allow healthcare services to measure how well they are implementing the quality statements.</a:t>
            </a:r>
          </a:p>
          <a:p>
            <a:pPr marL="171450" indent="-171450">
              <a:buFont typeface="Arial" panose="020B0604020202020204" pitchFamily="34" charset="0"/>
              <a:buChar char="•"/>
            </a:pPr>
            <a:r>
              <a:rPr lang="en-AU" b="0" dirty="0"/>
              <a:t>Tip: follow the links for the indicators to the detailed specifications (in METEOR) to see which are applicable in primary care settings </a:t>
            </a:r>
            <a:r>
              <a:rPr lang="en-AU" b="0" i="0" u="sng" dirty="0">
                <a:solidFill>
                  <a:srgbClr val="1A659C"/>
                </a:solidFill>
                <a:effectLst/>
                <a:latin typeface="OpenSans"/>
                <a:hlinkClick r:id="rId3"/>
              </a:rPr>
              <a:t>meteor.aihw.gov.au/content/790044</a:t>
            </a:r>
            <a:endParaRPr lang="en-AU" b="0" dirty="0"/>
          </a:p>
        </p:txBody>
      </p:sp>
      <p:sp>
        <p:nvSpPr>
          <p:cNvPr id="4" name="Slide Number Placeholder 3"/>
          <p:cNvSpPr>
            <a:spLocks noGrp="1"/>
          </p:cNvSpPr>
          <p:nvPr>
            <p:ph type="sldNum" sz="quarter" idx="5"/>
          </p:nvPr>
        </p:nvSpPr>
        <p:spPr/>
        <p:txBody>
          <a:bodyPr/>
          <a:lstStyle/>
          <a:p>
            <a:fld id="{E66BE690-0999-4F30-9CF2-65659E4902C8}" type="slidenum">
              <a:rPr lang="en-AU" smtClean="0"/>
              <a:t>9</a:t>
            </a:fld>
            <a:endParaRPr lang="en-AU"/>
          </a:p>
        </p:txBody>
      </p:sp>
    </p:spTree>
    <p:extLst>
      <p:ext uri="{BB962C8B-B14F-4D97-AF65-F5344CB8AC3E}">
        <p14:creationId xmlns:p14="http://schemas.microsoft.com/office/powerpoint/2010/main" val="3906634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15BE5-388E-A0A3-14DD-3E9072E71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CC6D5B9-7FEC-53E4-7FB9-B5484A9CC7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C84B6A1-547B-50D4-FEB8-F69F374FE4C3}"/>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5" name="Footer Placeholder 4">
            <a:extLst>
              <a:ext uri="{FF2B5EF4-FFF2-40B4-BE49-F238E27FC236}">
                <a16:creationId xmlns:a16="http://schemas.microsoft.com/office/drawing/2014/main" id="{FDC43F29-1219-5DBB-4B16-AE9609189C7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51C819-F275-AC05-3D52-49D344933F48}"/>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138662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F9E3-7C3D-77E6-9227-D80AA517737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C70FE1A-F24D-858D-10FA-799909A212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A7128B-654C-396D-1E05-300D3D7CF77D}"/>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5" name="Footer Placeholder 4">
            <a:extLst>
              <a:ext uri="{FF2B5EF4-FFF2-40B4-BE49-F238E27FC236}">
                <a16:creationId xmlns:a16="http://schemas.microsoft.com/office/drawing/2014/main" id="{917079B1-B8BC-16CB-C1A2-16A0699B80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0BAB23D-4887-FCC1-31E9-A80AC646DF67}"/>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40805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EB01B8-9A2A-DB3D-9022-CBD832A03D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36AE090-B72E-96D7-03A2-2379DA2248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3184BBE-8050-199E-A425-541827662A62}"/>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5" name="Footer Placeholder 4">
            <a:extLst>
              <a:ext uri="{FF2B5EF4-FFF2-40B4-BE49-F238E27FC236}">
                <a16:creationId xmlns:a16="http://schemas.microsoft.com/office/drawing/2014/main" id="{33B0A5FA-FDC6-AB9A-D9D0-E8FC2544B89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6F505A4-2086-E26E-465B-2F44817FD57E}"/>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435322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3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4C3F-FD86-DE71-6796-C260FFBD2B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1BC4B7A-5276-FEEC-6B76-528C03623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8D94E4C-F494-7BBC-459F-5BDF2165F02E}"/>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5" name="Footer Placeholder 4">
            <a:extLst>
              <a:ext uri="{FF2B5EF4-FFF2-40B4-BE49-F238E27FC236}">
                <a16:creationId xmlns:a16="http://schemas.microsoft.com/office/drawing/2014/main" id="{06D0FE6D-FAEC-7A5A-4C8F-EB13DA613A7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0BF326F-E5D2-A987-84EE-60F0045A341A}"/>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3135476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636C-DCEE-DFAC-F7C9-6EFCF87899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EA9861A-8B26-1F24-83C1-F3E610A6EA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5BAA9-91CF-33EF-EF93-FE26B1010FA2}"/>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5" name="Footer Placeholder 4">
            <a:extLst>
              <a:ext uri="{FF2B5EF4-FFF2-40B4-BE49-F238E27FC236}">
                <a16:creationId xmlns:a16="http://schemas.microsoft.com/office/drawing/2014/main" id="{6741164D-BEDC-80C3-9D6A-3F1A7BD67A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31A22D-0DB5-63D5-E9F8-1838672E41CD}"/>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2900225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A6CA-9E13-FCE5-2C12-EAF071B61C5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478C560-E55E-0CBE-57A4-F5A9C7BF3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0A6E664-DA26-027D-708A-A676CB7544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7AC909D-7A5E-8F21-4C64-E16CD4B091BD}"/>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6" name="Footer Placeholder 5">
            <a:extLst>
              <a:ext uri="{FF2B5EF4-FFF2-40B4-BE49-F238E27FC236}">
                <a16:creationId xmlns:a16="http://schemas.microsoft.com/office/drawing/2014/main" id="{2E87F350-766E-AF9D-3A4F-F536FA9BD1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E4A03FA-6606-EF5B-1161-C651E7C1DEBE}"/>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415380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459C-670C-38D0-DE9D-F79FEBB18D5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D624177-BFCB-B276-6750-B5A756DA8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45CF3-9C7C-9193-DA35-D5F0358959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FA029F9-3C72-FCEF-00EE-ADFFB2CD2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D50439-C38E-627D-F418-C54F3B63F1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8EFDA8C-7A9D-522D-5D8D-FBC8CB7E65F4}"/>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8" name="Footer Placeholder 7">
            <a:extLst>
              <a:ext uri="{FF2B5EF4-FFF2-40B4-BE49-F238E27FC236}">
                <a16:creationId xmlns:a16="http://schemas.microsoft.com/office/drawing/2014/main" id="{582128AD-311D-8C39-8176-2BE9B291C8E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16103C0-2819-377D-8356-0ECEB9F748F6}"/>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291536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5E712-0943-6624-602E-FEAAD1640C8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7783385-5840-2E4B-E8EF-807CB83941E1}"/>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4" name="Footer Placeholder 3">
            <a:extLst>
              <a:ext uri="{FF2B5EF4-FFF2-40B4-BE49-F238E27FC236}">
                <a16:creationId xmlns:a16="http://schemas.microsoft.com/office/drawing/2014/main" id="{ED56B0A0-D659-FDD5-62AA-165F598662E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ED5AD32-C54B-DEE2-6C56-7B50B3E3CBC5}"/>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93971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BBEAB-E9CC-B188-E010-F1A3B9D20C37}"/>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3" name="Footer Placeholder 2">
            <a:extLst>
              <a:ext uri="{FF2B5EF4-FFF2-40B4-BE49-F238E27FC236}">
                <a16:creationId xmlns:a16="http://schemas.microsoft.com/office/drawing/2014/main" id="{9CB284BD-0C34-965E-6C8B-C01343361E1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F2D869E-1B7D-EF78-F8BF-17D418C57414}"/>
              </a:ext>
            </a:extLst>
          </p:cNvPr>
          <p:cNvSpPr>
            <a:spLocks noGrp="1"/>
          </p:cNvSpPr>
          <p:nvPr>
            <p:ph type="sldNum" sz="quarter" idx="12"/>
          </p:nvPr>
        </p:nvSpPr>
        <p:spPr/>
        <p:txBody>
          <a:bodyPr/>
          <a:lstStyle/>
          <a:p>
            <a:fld id="{C60AC767-61B0-41F1-88C2-E2CDE7529D07}" type="slidenum">
              <a:rPr lang="en-AU" smtClean="0"/>
              <a:t>‹#›</a:t>
            </a:fld>
            <a:endParaRPr lang="en-AU"/>
          </a:p>
        </p:txBody>
      </p:sp>
      <p:sp>
        <p:nvSpPr>
          <p:cNvPr id="8" name="Picture Placeholder 7">
            <a:extLst>
              <a:ext uri="{FF2B5EF4-FFF2-40B4-BE49-F238E27FC236}">
                <a16:creationId xmlns:a16="http://schemas.microsoft.com/office/drawing/2014/main" id="{9E775147-D85B-0746-40BB-188DA52A0E89}"/>
              </a:ext>
            </a:extLst>
          </p:cNvPr>
          <p:cNvSpPr>
            <a:spLocks noGrp="1"/>
          </p:cNvSpPr>
          <p:nvPr>
            <p:ph type="pic" sz="quarter" idx="13"/>
          </p:nvPr>
        </p:nvSpPr>
        <p:spPr>
          <a:xfrm>
            <a:off x="2752725" y="1246188"/>
            <a:ext cx="4320000" cy="4320000"/>
          </a:xfrm>
        </p:spPr>
        <p:txBody>
          <a:bodyPr/>
          <a:lstStyle/>
          <a:p>
            <a:endParaRPr lang="en-AU"/>
          </a:p>
        </p:txBody>
      </p:sp>
    </p:spTree>
    <p:extLst>
      <p:ext uri="{BB962C8B-B14F-4D97-AF65-F5344CB8AC3E}">
        <p14:creationId xmlns:p14="http://schemas.microsoft.com/office/powerpoint/2010/main" val="1902683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858A-60E0-5AFE-5445-045883A89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EC876B2-4455-99E4-F6A8-B0126F963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B3A81DB-6FFE-6EF9-8C81-D1247755C8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5B353B-EB1B-EC98-A342-F195A18E3241}"/>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6" name="Footer Placeholder 5">
            <a:extLst>
              <a:ext uri="{FF2B5EF4-FFF2-40B4-BE49-F238E27FC236}">
                <a16:creationId xmlns:a16="http://schemas.microsoft.com/office/drawing/2014/main" id="{6F886316-F26F-C984-8640-971EE9DEE67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A21EC66-4F48-AD09-F439-DAB23ED60D21}"/>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346654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B967C-75D9-B9E0-B422-7F0084C4BB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14EBE02-3FDF-52B7-006E-EA072F28C3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E2A98B4-6640-316D-9CC0-272942BD4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E1814-0D30-A4C1-100D-6060D34797E2}"/>
              </a:ext>
            </a:extLst>
          </p:cNvPr>
          <p:cNvSpPr>
            <a:spLocks noGrp="1"/>
          </p:cNvSpPr>
          <p:nvPr>
            <p:ph type="dt" sz="half" idx="10"/>
          </p:nvPr>
        </p:nvSpPr>
        <p:spPr/>
        <p:txBody>
          <a:bodyPr/>
          <a:lstStyle/>
          <a:p>
            <a:fld id="{BAA2538B-9367-4DFC-8ED3-9D27B023C7DC}" type="datetimeFigureOut">
              <a:rPr lang="en-AU" smtClean="0"/>
              <a:t>9/09/2024</a:t>
            </a:fld>
            <a:endParaRPr lang="en-AU"/>
          </a:p>
        </p:txBody>
      </p:sp>
      <p:sp>
        <p:nvSpPr>
          <p:cNvPr id="6" name="Footer Placeholder 5">
            <a:extLst>
              <a:ext uri="{FF2B5EF4-FFF2-40B4-BE49-F238E27FC236}">
                <a16:creationId xmlns:a16="http://schemas.microsoft.com/office/drawing/2014/main" id="{2D23F897-BB88-2595-26A8-58B37E7B93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F498782-3DC7-3B4F-233B-49DCD9E5D9FC}"/>
              </a:ext>
            </a:extLst>
          </p:cNvPr>
          <p:cNvSpPr>
            <a:spLocks noGrp="1"/>
          </p:cNvSpPr>
          <p:nvPr>
            <p:ph type="sldNum" sz="quarter" idx="12"/>
          </p:nvPr>
        </p:nvSpPr>
        <p:spPr/>
        <p:txBody>
          <a:bodyPr/>
          <a:lstStyle/>
          <a:p>
            <a:fld id="{C60AC767-61B0-41F1-88C2-E2CDE7529D07}" type="slidenum">
              <a:rPr lang="en-AU" smtClean="0"/>
              <a:t>‹#›</a:t>
            </a:fld>
            <a:endParaRPr lang="en-AU"/>
          </a:p>
        </p:txBody>
      </p:sp>
    </p:spTree>
    <p:extLst>
      <p:ext uri="{BB962C8B-B14F-4D97-AF65-F5344CB8AC3E}">
        <p14:creationId xmlns:p14="http://schemas.microsoft.com/office/powerpoint/2010/main" val="191530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CF2A1-4DAC-6DBB-1A39-58FC880EC8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50CDCBE-7182-94CC-9F29-9AF9C6C84F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8942EBB-C379-68BF-7D9D-56BFA9AF4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2538B-9367-4DFC-8ED3-9D27B023C7DC}" type="datetimeFigureOut">
              <a:rPr lang="en-AU" smtClean="0"/>
              <a:t>9/09/2024</a:t>
            </a:fld>
            <a:endParaRPr lang="en-AU"/>
          </a:p>
        </p:txBody>
      </p:sp>
      <p:sp>
        <p:nvSpPr>
          <p:cNvPr id="5" name="Footer Placeholder 4">
            <a:extLst>
              <a:ext uri="{FF2B5EF4-FFF2-40B4-BE49-F238E27FC236}">
                <a16:creationId xmlns:a16="http://schemas.microsoft.com/office/drawing/2014/main" id="{653E7F6F-6FED-B1B1-1B0F-500C39ADD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C3994CF-BD40-E63C-9C67-11A9B86E46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0AC767-61B0-41F1-88C2-E2CDE7529D07}" type="slidenum">
              <a:rPr lang="en-AU" smtClean="0"/>
              <a:t>‹#›</a:t>
            </a:fld>
            <a:endParaRPr lang="en-AU"/>
          </a:p>
        </p:txBody>
      </p:sp>
    </p:spTree>
    <p:extLst>
      <p:ext uri="{BB962C8B-B14F-4D97-AF65-F5344CB8AC3E}">
        <p14:creationId xmlns:p14="http://schemas.microsoft.com/office/powerpoint/2010/main" val="4223474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emf"/><Relationship Id="rId5" Type="http://schemas.openxmlformats.org/officeDocument/2006/relationships/image" Target="../media/image2.jpeg"/><Relationship Id="rId4" Type="http://schemas.openxmlformats.org/officeDocument/2006/relationships/image" Target="../media/image28.sv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727C6F3-822F-1FCF-1485-8CE6E510612B}"/>
              </a:ext>
            </a:extLst>
          </p:cNvPr>
          <p:cNvGrpSpPr>
            <a:grpSpLocks noGrp="1" noUngrp="1" noRot="1" noMove="1" noResize="1"/>
          </p:cNvGrpSpPr>
          <p:nvPr/>
        </p:nvGrpSpPr>
        <p:grpSpPr>
          <a:xfrm>
            <a:off x="0" y="133937"/>
            <a:ext cx="12192000" cy="6724063"/>
            <a:chOff x="0" y="133937"/>
            <a:chExt cx="12192000" cy="6724063"/>
          </a:xfrm>
        </p:grpSpPr>
        <p:grpSp>
          <p:nvGrpSpPr>
            <p:cNvPr id="39" name="Group 38">
              <a:extLst>
                <a:ext uri="{FF2B5EF4-FFF2-40B4-BE49-F238E27FC236}">
                  <a16:creationId xmlns:a16="http://schemas.microsoft.com/office/drawing/2014/main" id="{A426804A-AE3C-9B4E-C6CD-516F349D6E11}"/>
                </a:ext>
              </a:extLst>
            </p:cNvPr>
            <p:cNvGrpSpPr>
              <a:grpSpLocks noGrp="1" noUngrp="1" noRot="1" noMove="1" noResize="1"/>
            </p:cNvGrpSpPr>
            <p:nvPr/>
          </p:nvGrpSpPr>
          <p:grpSpPr>
            <a:xfrm>
              <a:off x="0" y="133937"/>
              <a:ext cx="12192000" cy="6724063"/>
              <a:chOff x="0" y="133937"/>
              <a:chExt cx="12192000" cy="6724063"/>
            </a:xfrm>
          </p:grpSpPr>
          <p:grpSp>
            <p:nvGrpSpPr>
              <p:cNvPr id="40" name="Group 39">
                <a:extLst>
                  <a:ext uri="{FF2B5EF4-FFF2-40B4-BE49-F238E27FC236}">
                    <a16:creationId xmlns:a16="http://schemas.microsoft.com/office/drawing/2014/main" id="{42BFD666-B018-B352-0C96-E3DB8406AE33}"/>
                  </a:ext>
                </a:extLst>
              </p:cNvPr>
              <p:cNvGrpSpPr>
                <a:grpSpLocks noGrp="1" noUngrp="1" noRot="1" noMove="1" noResize="1"/>
              </p:cNvGrpSpPr>
              <p:nvPr/>
            </p:nvGrpSpPr>
            <p:grpSpPr>
              <a:xfrm>
                <a:off x="0" y="133937"/>
                <a:ext cx="12192000" cy="6724063"/>
                <a:chOff x="-44244" y="133937"/>
                <a:chExt cx="12192000" cy="6719193"/>
              </a:xfrm>
            </p:grpSpPr>
            <p:sp>
              <p:nvSpPr>
                <p:cNvPr id="43" name="Rectangle 42">
                  <a:extLst>
                    <a:ext uri="{FF2B5EF4-FFF2-40B4-BE49-F238E27FC236}">
                      <a16:creationId xmlns:a16="http://schemas.microsoft.com/office/drawing/2014/main" id="{4E4383E5-835A-AF1D-0FC4-D8A4109A70DF}"/>
                    </a:ext>
                  </a:extLst>
                </p:cNvPr>
                <p:cNvSpPr>
                  <a:spLocks noGrp="1" noRot="1" noMove="1" noResize="1" noEditPoints="1" noAdjustHandles="1" noChangeArrowheads="1" noChangeShapeType="1"/>
                </p:cNvSpPr>
                <p:nvPr/>
              </p:nvSpPr>
              <p:spPr>
                <a:xfrm>
                  <a:off x="-44244" y="980727"/>
                  <a:ext cx="12192000" cy="5872403"/>
                </a:xfrm>
                <a:prstGeom prst="rect">
                  <a:avLst/>
                </a:prstGeom>
                <a:solidFill>
                  <a:srgbClr val="0099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4" name="Picture 43" descr="Clinical Care Standard logo">
                  <a:extLst>
                    <a:ext uri="{FF2B5EF4-FFF2-40B4-BE49-F238E27FC236}">
                      <a16:creationId xmlns:a16="http://schemas.microsoft.com/office/drawing/2014/main" id="{2924187B-84A2-CBBD-68DF-A7D05168A607}"/>
                    </a:ext>
                  </a:extLst>
                </p:cNvPr>
                <p:cNvPicPr>
                  <a:picLocks noGrp="1" noRot="1" noMove="1" noResize="1" noEditPoints="1" noAdjustHandles="1" noChangeArrowheads="1" noChangeShapeType="1" noCrop="1"/>
                </p:cNvPicPr>
                <p:nvPr/>
              </p:nvPicPr>
              <p:blipFill rotWithShape="1">
                <a:blip r:embed="rId3"/>
                <a:srcRect t="8116" r="2365" b="8832"/>
                <a:stretch/>
              </p:blipFill>
              <p:spPr bwMode="auto">
                <a:xfrm>
                  <a:off x="7872000" y="133937"/>
                  <a:ext cx="2102132" cy="591012"/>
                </a:xfrm>
                <a:prstGeom prst="rect">
                  <a:avLst/>
                </a:prstGeom>
                <a:ln>
                  <a:noFill/>
                </a:ln>
                <a:extLst>
                  <a:ext uri="{53640926-AAD7-44D8-BBD7-CCE9431645EC}">
                    <a14:shadowObscured xmlns:a14="http://schemas.microsoft.com/office/drawing/2010/main"/>
                  </a:ext>
                </a:extLst>
              </p:spPr>
            </p:pic>
            <p:pic>
              <p:nvPicPr>
                <p:cNvPr id="45" name="Picture 44" descr="Australian Commission on Safety and Quality in Health Care logo &#10;">
                  <a:extLst>
                    <a:ext uri="{FF2B5EF4-FFF2-40B4-BE49-F238E27FC236}">
                      <a16:creationId xmlns:a16="http://schemas.microsoft.com/office/drawing/2014/main" id="{BDDB372E-14FB-AB02-78BE-557C6B875738}"/>
                    </a:ext>
                  </a:extLst>
                </p:cNvPr>
                <p:cNvPicPr>
                  <a:picLocks noGrp="1" noRo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407368" y="297363"/>
                  <a:ext cx="4306570" cy="543560"/>
                </a:xfrm>
                <a:prstGeom prst="rect">
                  <a:avLst/>
                </a:prstGeom>
                <a:ln>
                  <a:noFill/>
                </a:ln>
                <a:extLst>
                  <a:ext uri="{53640926-AAD7-44D8-BBD7-CCE9431645EC}">
                    <a14:shadowObscured xmlns:a14="http://schemas.microsoft.com/office/drawing/2010/main"/>
                  </a:ext>
                </a:extLst>
              </p:spPr>
            </p:pic>
          </p:grpSp>
          <p:sp>
            <p:nvSpPr>
              <p:cNvPr id="41" name="Title 7">
                <a:extLst>
                  <a:ext uri="{FF2B5EF4-FFF2-40B4-BE49-F238E27FC236}">
                    <a16:creationId xmlns:a16="http://schemas.microsoft.com/office/drawing/2014/main" id="{F00C8CCF-6983-9398-4657-3C528207565E}"/>
                  </a:ext>
                </a:extLst>
              </p:cNvPr>
              <p:cNvSpPr txBox="1">
                <a:spLocks noGrp="1" noRot="1" noMove="1" noResize="1" noEditPoints="1" noAdjustHandles="1" noChangeArrowheads="1" noChangeShapeType="1"/>
              </p:cNvSpPr>
              <p:nvPr/>
            </p:nvSpPr>
            <p:spPr>
              <a:xfrm>
                <a:off x="263352" y="1178795"/>
                <a:ext cx="10631487" cy="1663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Osteoarthritis of the Knee</a:t>
                </a:r>
                <a:br>
                  <a:rPr lang="en-US" b="1"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Clinical Care Standard</a:t>
                </a:r>
                <a:br>
                  <a:rPr lang="en-US" dirty="0">
                    <a:solidFill>
                      <a:schemeClr val="bg1"/>
                    </a:solidFill>
                    <a:latin typeface="Arial" panose="020B0604020202020204" pitchFamily="34" charset="0"/>
                    <a:cs typeface="Arial" panose="020B0604020202020204" pitchFamily="34" charset="0"/>
                  </a:rPr>
                </a:b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August 2024</a:t>
                </a:r>
                <a:endParaRPr lang="en-US" dirty="0">
                  <a:solidFill>
                    <a:schemeClr val="bg1"/>
                  </a:solidFill>
                </a:endParaRPr>
              </a:p>
            </p:txBody>
          </p:sp>
          <p:pic>
            <p:nvPicPr>
              <p:cNvPr id="42" name="Picture 41">
                <a:extLst>
                  <a:ext uri="{FF2B5EF4-FFF2-40B4-BE49-F238E27FC236}">
                    <a16:creationId xmlns:a16="http://schemas.microsoft.com/office/drawing/2014/main" id="{11E55223-D54C-63E7-578E-36F66A17EAA0}"/>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916244" y="1784365"/>
                <a:ext cx="2233755" cy="4742435"/>
              </a:xfrm>
              <a:prstGeom prst="rect">
                <a:avLst/>
              </a:prstGeom>
            </p:spPr>
          </p:pic>
        </p:grpSp>
        <p:sp>
          <p:nvSpPr>
            <p:cNvPr id="46" name="Subtitle 2">
              <a:extLst>
                <a:ext uri="{FF2B5EF4-FFF2-40B4-BE49-F238E27FC236}">
                  <a16:creationId xmlns:a16="http://schemas.microsoft.com/office/drawing/2014/main" id="{660B9CAB-2228-8D6A-8104-4A18EE79C803}"/>
                </a:ext>
              </a:extLst>
            </p:cNvPr>
            <p:cNvSpPr txBox="1">
              <a:spLocks noGrp="1" noRot="1" noMove="1" noResize="1" noEditPoints="1" noAdjustHandles="1" noChangeArrowheads="1" noChangeShapeType="1"/>
            </p:cNvSpPr>
            <p:nvPr/>
          </p:nvSpPr>
          <p:spPr>
            <a:xfrm>
              <a:off x="451612" y="4408214"/>
              <a:ext cx="3238072" cy="5528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b="1" dirty="0">
                  <a:solidFill>
                    <a:schemeClr val="bg1"/>
                  </a:solidFill>
                  <a:latin typeface="Arial" panose="020B0604020202020204" pitchFamily="34" charset="0"/>
                  <a:cs typeface="Arial" panose="020B0604020202020204" pitchFamily="34" charset="0"/>
                </a:rPr>
                <a:t>&lt;Insert PHN name&gt;</a:t>
              </a:r>
            </a:p>
          </p:txBody>
        </p:sp>
      </p:grpSp>
    </p:spTree>
    <p:extLst>
      <p:ext uri="{BB962C8B-B14F-4D97-AF65-F5344CB8AC3E}">
        <p14:creationId xmlns:p14="http://schemas.microsoft.com/office/powerpoint/2010/main" val="2589778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34CECFEF-8CFE-EE06-41F4-FA1B4722989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872413" y="2206625"/>
            <a:ext cx="4319587" cy="4319587"/>
          </a:xfrm>
          <a:prstGeom prst="rect">
            <a:avLst/>
          </a:prstGeom>
        </p:spPr>
      </p:pic>
      <p:sp>
        <p:nvSpPr>
          <p:cNvPr id="2" name="Title 1">
            <a:extLst>
              <a:ext uri="{FF2B5EF4-FFF2-40B4-BE49-F238E27FC236}">
                <a16:creationId xmlns:a16="http://schemas.microsoft.com/office/drawing/2014/main" id="{C29E036D-2FA8-1F18-B891-3C62C7E048E0}"/>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1</a:t>
            </a:r>
            <a:r>
              <a:rPr lang="en-AU" sz="4000" dirty="0">
                <a:solidFill>
                  <a:srgbClr val="006060"/>
                </a:solidFill>
              </a:rPr>
              <a:t> </a:t>
            </a:r>
            <a:r>
              <a:rPr lang="en-AU" sz="4000" dirty="0">
                <a:solidFill>
                  <a:srgbClr val="00999E"/>
                </a:solidFill>
              </a:rPr>
              <a:t>Assessment and diagnosis</a:t>
            </a:r>
          </a:p>
        </p:txBody>
      </p:sp>
      <p:sp>
        <p:nvSpPr>
          <p:cNvPr id="5" name="TextBox 4">
            <a:extLst>
              <a:ext uri="{FF2B5EF4-FFF2-40B4-BE49-F238E27FC236}">
                <a16:creationId xmlns:a16="http://schemas.microsoft.com/office/drawing/2014/main" id="{813BFD85-DD0B-E3FA-6E74-6B1313588AA5}"/>
              </a:ext>
            </a:extLst>
          </p:cNvPr>
          <p:cNvSpPr txBox="1">
            <a:spLocks noGrp="1" noRot="1" noMove="1" noResize="1" noEditPoints="1" noAdjustHandles="1" noChangeArrowheads="1" noChangeShapeType="1"/>
          </p:cNvSpPr>
          <p:nvPr/>
        </p:nvSpPr>
        <p:spPr>
          <a:xfrm>
            <a:off x="263352" y="2206800"/>
            <a:ext cx="7200000" cy="3888244"/>
          </a:xfrm>
          <a:prstGeom prst="rect">
            <a:avLst/>
          </a:prstGeom>
          <a:noFill/>
        </p:spPr>
        <p:txBody>
          <a:bodyPr wrap="square">
            <a:spAutoFit/>
          </a:bodyPr>
          <a:lstStyle/>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Assessment is comprehensive and patient-centred</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Diagnosis is based on clinical assessment </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History and physical examination considers atypical features</a:t>
            </a:r>
          </a:p>
        </p:txBody>
      </p:sp>
      <p:grpSp>
        <p:nvGrpSpPr>
          <p:cNvPr id="13" name="Group 12">
            <a:extLst>
              <a:ext uri="{FF2B5EF4-FFF2-40B4-BE49-F238E27FC236}">
                <a16:creationId xmlns:a16="http://schemas.microsoft.com/office/drawing/2014/main" id="{4E7C3EE7-B1DE-BB63-3F97-E3EA93C09EEE}"/>
              </a:ext>
            </a:extLst>
          </p:cNvPr>
          <p:cNvGrpSpPr>
            <a:grpSpLocks noGrp="1" noUngrp="1" noRot="1" noMove="1" noResize="1"/>
          </p:cNvGrpSpPr>
          <p:nvPr/>
        </p:nvGrpSpPr>
        <p:grpSpPr>
          <a:xfrm>
            <a:off x="263352" y="1"/>
            <a:ext cx="11784050" cy="971500"/>
            <a:chOff x="263352" y="18563"/>
            <a:chExt cx="11784050" cy="952937"/>
          </a:xfrm>
        </p:grpSpPr>
        <p:pic>
          <p:nvPicPr>
            <p:cNvPr id="14" name="Picture 13" descr="Australian Commission on Safety and Quality in Health Care logo &#10;">
              <a:extLst>
                <a:ext uri="{FF2B5EF4-FFF2-40B4-BE49-F238E27FC236}">
                  <a16:creationId xmlns:a16="http://schemas.microsoft.com/office/drawing/2014/main" id="{3FCBD7C3-7E24-EDE8-DF37-F1EA1C33DDE2}"/>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16838A04-828E-FEE9-8792-3A3542BC58F0}"/>
                </a:ext>
              </a:extLst>
            </p:cNvPr>
            <p:cNvGrpSpPr>
              <a:grpSpLocks noGrp="1" noUngrp="1" noRot="1" noMove="1" noResize="1"/>
            </p:cNvGrpSpPr>
            <p:nvPr/>
          </p:nvGrpSpPr>
          <p:grpSpPr>
            <a:xfrm>
              <a:off x="8669250" y="18563"/>
              <a:ext cx="3378152" cy="952937"/>
              <a:chOff x="8669250" y="18563"/>
              <a:chExt cx="3378152" cy="952937"/>
            </a:xfrm>
          </p:grpSpPr>
          <p:pic>
            <p:nvPicPr>
              <p:cNvPr id="16" name="Picture 15" descr="Clinical Care Standard logo">
                <a:extLst>
                  <a:ext uri="{FF2B5EF4-FFF2-40B4-BE49-F238E27FC236}">
                    <a16:creationId xmlns:a16="http://schemas.microsoft.com/office/drawing/2014/main" id="{9543932A-9730-7CDC-F41E-F2FE66C7619D}"/>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7" name="Title 1">
                <a:extLst>
                  <a:ext uri="{FF2B5EF4-FFF2-40B4-BE49-F238E27FC236}">
                    <a16:creationId xmlns:a16="http://schemas.microsoft.com/office/drawing/2014/main" id="{18B58106-4689-F8BB-12B4-6AC567ECAB7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153200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EA6C8C87-675D-1976-CD4A-FED0E27C6B2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872413" y="2206625"/>
            <a:ext cx="4319587" cy="4319587"/>
          </a:xfrm>
          <a:prstGeom prst="rect">
            <a:avLst/>
          </a:prstGeom>
        </p:spPr>
      </p:pic>
      <p:sp>
        <p:nvSpPr>
          <p:cNvPr id="2" name="Title 1">
            <a:extLst>
              <a:ext uri="{FF2B5EF4-FFF2-40B4-BE49-F238E27FC236}">
                <a16:creationId xmlns:a16="http://schemas.microsoft.com/office/drawing/2014/main" id="{2187D816-8251-BF23-983A-303352248706}"/>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1</a:t>
            </a:r>
            <a:r>
              <a:rPr lang="en-AU" sz="4000" dirty="0">
                <a:solidFill>
                  <a:srgbClr val="006060"/>
                </a:solidFill>
              </a:rPr>
              <a:t> </a:t>
            </a:r>
            <a:r>
              <a:rPr lang="en-AU" sz="4000" dirty="0">
                <a:solidFill>
                  <a:srgbClr val="00999E"/>
                </a:solidFill>
              </a:rPr>
              <a:t>Assessment and diagnosis </a:t>
            </a:r>
            <a:r>
              <a:rPr lang="en-AU" sz="4000" b="0" dirty="0">
                <a:solidFill>
                  <a:srgbClr val="00999E"/>
                </a:solidFill>
              </a:rPr>
              <a:t>cont.</a:t>
            </a:r>
            <a:endParaRPr lang="en-AU" sz="4000" dirty="0">
              <a:solidFill>
                <a:srgbClr val="00999E"/>
              </a:solidFill>
            </a:endParaRPr>
          </a:p>
        </p:txBody>
      </p:sp>
      <p:sp>
        <p:nvSpPr>
          <p:cNvPr id="5" name="TextBox 4">
            <a:extLst>
              <a:ext uri="{FF2B5EF4-FFF2-40B4-BE49-F238E27FC236}">
                <a16:creationId xmlns:a16="http://schemas.microsoft.com/office/drawing/2014/main" id="{786A2BD5-C865-2CBB-75C5-E76EF5462E7E}"/>
              </a:ext>
            </a:extLst>
          </p:cNvPr>
          <p:cNvSpPr txBox="1">
            <a:spLocks/>
          </p:cNvSpPr>
          <p:nvPr/>
        </p:nvSpPr>
        <p:spPr>
          <a:xfrm>
            <a:off x="263352" y="2206800"/>
            <a:ext cx="7200000" cy="2862322"/>
          </a:xfrm>
          <a:prstGeom prst="rect">
            <a:avLst/>
          </a:prstGeom>
          <a:noFill/>
        </p:spPr>
        <p:txBody>
          <a:bodyPr wrap="square">
            <a:spAutoFit/>
          </a:bodyPr>
          <a:lstStyle/>
          <a:p>
            <a:pPr>
              <a:spcBef>
                <a:spcPts val="600"/>
              </a:spcBef>
              <a:spcAft>
                <a:spcPts val="600"/>
              </a:spcAft>
              <a:buClr>
                <a:srgbClr val="BECB2F"/>
              </a:buClr>
            </a:pPr>
            <a:r>
              <a:rPr lang="en-AU" sz="3000" dirty="0">
                <a:latin typeface="Arial" panose="020B0604020202020204" pitchFamily="34" charset="0"/>
                <a:cs typeface="Arial" panose="020B0604020202020204" pitchFamily="34" charset="0"/>
              </a:rPr>
              <a:t>Comprehensive assessment includes:</a:t>
            </a:r>
          </a:p>
          <a:p>
            <a:pPr marL="914400" lvl="1"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Psychosocial impacts</a:t>
            </a:r>
          </a:p>
          <a:p>
            <a:pPr marL="914400" lvl="1"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Health literacy and beliefs about knee osteoarthritis</a:t>
            </a:r>
          </a:p>
          <a:p>
            <a:pPr marL="914400" lvl="1"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Readiness to self-manage</a:t>
            </a:r>
          </a:p>
        </p:txBody>
      </p:sp>
      <p:grpSp>
        <p:nvGrpSpPr>
          <p:cNvPr id="8" name="Group 7">
            <a:extLst>
              <a:ext uri="{FF2B5EF4-FFF2-40B4-BE49-F238E27FC236}">
                <a16:creationId xmlns:a16="http://schemas.microsoft.com/office/drawing/2014/main" id="{15163B07-9E56-A4D5-EB8F-7DF91FA62564}"/>
              </a:ext>
            </a:extLst>
          </p:cNvPr>
          <p:cNvGrpSpPr>
            <a:grpSpLocks noGrp="1" noUngrp="1" noRot="1" noMove="1" noResize="1"/>
          </p:cNvGrpSpPr>
          <p:nvPr/>
        </p:nvGrpSpPr>
        <p:grpSpPr>
          <a:xfrm>
            <a:off x="263352" y="1"/>
            <a:ext cx="11784050" cy="971500"/>
            <a:chOff x="263352" y="18563"/>
            <a:chExt cx="11784050" cy="952937"/>
          </a:xfrm>
        </p:grpSpPr>
        <p:pic>
          <p:nvPicPr>
            <p:cNvPr id="9" name="Picture 8" descr="Australian Commission on Safety and Quality in Health Care logo &#10;">
              <a:extLst>
                <a:ext uri="{FF2B5EF4-FFF2-40B4-BE49-F238E27FC236}">
                  <a16:creationId xmlns:a16="http://schemas.microsoft.com/office/drawing/2014/main" id="{1622BFD0-5999-2BA4-912E-BB66AD965858}"/>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0AB7FA61-CB2C-0C6A-139C-C8C4FCD937D4}"/>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2D73F249-A673-AD17-7170-D5485BABDFA0}"/>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63340357-6D23-DCC2-EA36-D3226D0B286A}"/>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2124908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67C075-EAB8-96DD-A2C3-0AE38B018889}"/>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8443" r="2302" b="10745"/>
          <a:stretch/>
        </p:blipFill>
        <p:spPr>
          <a:xfrm>
            <a:off x="7872000" y="2206800"/>
            <a:ext cx="4320000" cy="4320000"/>
          </a:xfrm>
          <a:prstGeom prst="rect">
            <a:avLst/>
          </a:prstGeom>
        </p:spPr>
      </p:pic>
      <p:sp>
        <p:nvSpPr>
          <p:cNvPr id="2" name="Title 1">
            <a:extLst>
              <a:ext uri="{FF2B5EF4-FFF2-40B4-BE49-F238E27FC236}">
                <a16:creationId xmlns:a16="http://schemas.microsoft.com/office/drawing/2014/main" id="{0F6B9DF0-118A-EBAE-D64B-A6E33D58EC07}"/>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2</a:t>
            </a:r>
            <a:r>
              <a:rPr lang="en-AU" sz="4000" dirty="0">
                <a:solidFill>
                  <a:srgbClr val="006060"/>
                </a:solidFill>
              </a:rPr>
              <a:t> </a:t>
            </a:r>
            <a:r>
              <a:rPr lang="en-AU" sz="4000" dirty="0">
                <a:solidFill>
                  <a:srgbClr val="00999E"/>
                </a:solidFill>
              </a:rPr>
              <a:t>Appropriate use of imaging</a:t>
            </a:r>
          </a:p>
        </p:txBody>
      </p:sp>
      <p:sp>
        <p:nvSpPr>
          <p:cNvPr id="5" name="TextBox 4">
            <a:extLst>
              <a:ext uri="{FF2B5EF4-FFF2-40B4-BE49-F238E27FC236}">
                <a16:creationId xmlns:a16="http://schemas.microsoft.com/office/drawing/2014/main" id="{B4656E7F-CFDD-3515-9F16-6F4DAEBAA577}"/>
              </a:ext>
            </a:extLst>
          </p:cNvPr>
          <p:cNvSpPr txBox="1">
            <a:spLocks noGrp="1" noRot="1" noMove="1" noResize="1" noEditPoints="1" noAdjustHandles="1" noChangeArrowheads="1" noChangeShapeType="1"/>
          </p:cNvSpPr>
          <p:nvPr/>
        </p:nvSpPr>
        <p:spPr>
          <a:xfrm>
            <a:off x="263352" y="2206800"/>
            <a:ext cx="7200000" cy="3888244"/>
          </a:xfrm>
          <a:prstGeom prst="rect">
            <a:avLst/>
          </a:prstGeom>
          <a:noFill/>
        </p:spPr>
        <p:txBody>
          <a:bodyPr wrap="square">
            <a:spAutoFit/>
          </a:bodyPr>
          <a:lstStyle/>
          <a:p>
            <a:pPr marL="457200" indent="-457200">
              <a:spcBef>
                <a:spcPts val="2000"/>
              </a:spcBef>
              <a:spcAft>
                <a:spcPts val="2000"/>
              </a:spcAft>
              <a:buClr>
                <a:srgbClr val="BECB2F"/>
              </a:buClr>
              <a:buSzPct val="120000"/>
              <a:buFont typeface="Arial" panose="020B0604020202020204" pitchFamily="34" charset="0"/>
              <a:buChar char="•"/>
            </a:pPr>
            <a:r>
              <a:rPr lang="en-AU" sz="3000" kern="1200" dirty="0">
                <a:solidFill>
                  <a:schemeClr val="tx1"/>
                </a:solidFill>
                <a:latin typeface="Arial" panose="020B0604020202020204" pitchFamily="34" charset="0"/>
                <a:ea typeface="+mn-ea"/>
                <a:cs typeface="Arial" panose="020B0604020202020204" pitchFamily="34" charset="0"/>
              </a:rPr>
              <a:t>Imaging is not used routinely </a:t>
            </a:r>
            <a:r>
              <a:rPr lang="en-AU" sz="3000" dirty="0">
                <a:latin typeface="Arial" panose="020B0604020202020204" pitchFamily="34" charset="0"/>
                <a:cs typeface="Arial" panose="020B0604020202020204" pitchFamily="34" charset="0"/>
              </a:rPr>
              <a:t>for</a:t>
            </a:r>
            <a:r>
              <a:rPr lang="en-AU" sz="3000" kern="1200" dirty="0">
                <a:solidFill>
                  <a:schemeClr val="tx1"/>
                </a:solidFill>
                <a:latin typeface="Arial" panose="020B0604020202020204" pitchFamily="34" charset="0"/>
                <a:ea typeface="+mn-ea"/>
                <a:cs typeface="Arial" panose="020B0604020202020204" pitchFamily="34" charset="0"/>
              </a:rPr>
              <a:t> diagnosis with no atypical features</a:t>
            </a:r>
          </a:p>
          <a:p>
            <a:pPr marL="457200" indent="-457200">
              <a:spcBef>
                <a:spcPts val="2000"/>
              </a:spcBef>
              <a:spcAft>
                <a:spcPts val="2000"/>
              </a:spcAft>
              <a:buClr>
                <a:srgbClr val="BECB2F"/>
              </a:buClr>
              <a:buSzPct val="120000"/>
              <a:buFont typeface="Arial" panose="020B0604020202020204" pitchFamily="34" charset="0"/>
              <a:buChar char="•"/>
            </a:pPr>
            <a:r>
              <a:rPr lang="en-AU" sz="3000" kern="1200" dirty="0">
                <a:solidFill>
                  <a:schemeClr val="tx1"/>
                </a:solidFill>
                <a:latin typeface="Arial" panose="020B0604020202020204" pitchFamily="34" charset="0"/>
                <a:ea typeface="+mn-ea"/>
                <a:cs typeface="Arial" panose="020B0604020202020204" pitchFamily="34" charset="0"/>
              </a:rPr>
              <a:t>X-ray is the first-line imaging if an alternative diagnosis is suspected</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MRI, CT, and ultrasound are not used for diagnosis of knee osteoarthritis</a:t>
            </a:r>
          </a:p>
        </p:txBody>
      </p:sp>
      <p:grpSp>
        <p:nvGrpSpPr>
          <p:cNvPr id="8" name="Group 7">
            <a:extLst>
              <a:ext uri="{FF2B5EF4-FFF2-40B4-BE49-F238E27FC236}">
                <a16:creationId xmlns:a16="http://schemas.microsoft.com/office/drawing/2014/main" id="{0E668AB1-B5D3-8A4F-6F7E-85152F870FF2}"/>
              </a:ext>
            </a:extLst>
          </p:cNvPr>
          <p:cNvGrpSpPr>
            <a:grpSpLocks noGrp="1" noUngrp="1" noRot="1" noMove="1" noResize="1"/>
          </p:cNvGrpSpPr>
          <p:nvPr/>
        </p:nvGrpSpPr>
        <p:grpSpPr>
          <a:xfrm>
            <a:off x="263352" y="1"/>
            <a:ext cx="11784050" cy="971500"/>
            <a:chOff x="263352" y="18563"/>
            <a:chExt cx="11784050" cy="952937"/>
          </a:xfrm>
        </p:grpSpPr>
        <p:pic>
          <p:nvPicPr>
            <p:cNvPr id="9" name="Picture 8" descr="Australian Commission on Safety and Quality in Health Care logo &#10;">
              <a:extLst>
                <a:ext uri="{FF2B5EF4-FFF2-40B4-BE49-F238E27FC236}">
                  <a16:creationId xmlns:a16="http://schemas.microsoft.com/office/drawing/2014/main" id="{233A96AA-963E-09C8-4337-DC511D6F3B28}"/>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B08D0BD6-F392-E6E1-3ACF-2E5F6CA81C32}"/>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554F7EEF-0D35-C459-E9C3-7DFB434B29C3}"/>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0F13C908-6DA9-3D02-6250-335C3A7EFA55}"/>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2075548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E304C-208D-87B8-6616-0C5FBC1AB146}"/>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7872000" y="2206800"/>
            <a:ext cx="4320000" cy="4320000"/>
          </a:xfrm>
          <a:prstGeom prst="rect">
            <a:avLst/>
          </a:prstGeom>
        </p:spPr>
      </p:pic>
      <p:sp>
        <p:nvSpPr>
          <p:cNvPr id="2" name="Title 1">
            <a:extLst>
              <a:ext uri="{FF2B5EF4-FFF2-40B4-BE49-F238E27FC236}">
                <a16:creationId xmlns:a16="http://schemas.microsoft.com/office/drawing/2014/main" id="{84C947D8-FE85-85AF-3D5D-625606FAC578}"/>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3</a:t>
            </a:r>
            <a:r>
              <a:rPr lang="en-AU" sz="4000" dirty="0">
                <a:solidFill>
                  <a:srgbClr val="006060"/>
                </a:solidFill>
              </a:rPr>
              <a:t> </a:t>
            </a:r>
            <a:r>
              <a:rPr lang="en-AU" sz="4000" dirty="0">
                <a:solidFill>
                  <a:srgbClr val="00999E"/>
                </a:solidFill>
              </a:rPr>
              <a:t>Education and self-management</a:t>
            </a:r>
          </a:p>
        </p:txBody>
      </p:sp>
      <p:sp>
        <p:nvSpPr>
          <p:cNvPr id="5" name="TextBox 4">
            <a:extLst>
              <a:ext uri="{FF2B5EF4-FFF2-40B4-BE49-F238E27FC236}">
                <a16:creationId xmlns:a16="http://schemas.microsoft.com/office/drawing/2014/main" id="{15A424C1-A2D4-1D0C-94D0-0AF29E1F4F7B}"/>
              </a:ext>
            </a:extLst>
          </p:cNvPr>
          <p:cNvSpPr txBox="1">
            <a:spLocks noGrp="1" noRot="1" noMove="1" noResize="1" noEditPoints="1" noAdjustHandles="1" noChangeArrowheads="1" noChangeShapeType="1"/>
          </p:cNvSpPr>
          <p:nvPr/>
        </p:nvSpPr>
        <p:spPr>
          <a:xfrm>
            <a:off x="263352" y="2206800"/>
            <a:ext cx="7200000" cy="4349909"/>
          </a:xfrm>
          <a:prstGeom prst="rect">
            <a:avLst/>
          </a:prstGeom>
          <a:noFill/>
        </p:spPr>
        <p:txBody>
          <a:bodyPr wrap="square">
            <a:spAutoFit/>
          </a:bodyPr>
          <a:lstStyle/>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Positive communication is used to influence a patient’s beliefs and attitudes</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Self-management plans are tailored to individual patient’s priorities</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Referrals are made to other suitable clinicians, services and resources</a:t>
            </a:r>
          </a:p>
        </p:txBody>
      </p:sp>
      <p:grpSp>
        <p:nvGrpSpPr>
          <p:cNvPr id="8" name="Group 7">
            <a:extLst>
              <a:ext uri="{FF2B5EF4-FFF2-40B4-BE49-F238E27FC236}">
                <a16:creationId xmlns:a16="http://schemas.microsoft.com/office/drawing/2014/main" id="{302F6DD2-5AAC-1AAF-86A0-5C67EC8212AB}"/>
              </a:ext>
            </a:extLst>
          </p:cNvPr>
          <p:cNvGrpSpPr>
            <a:grpSpLocks noGrp="1" noUngrp="1" noRot="1" noMove="1" noResize="1"/>
          </p:cNvGrpSpPr>
          <p:nvPr/>
        </p:nvGrpSpPr>
        <p:grpSpPr>
          <a:xfrm>
            <a:off x="263352" y="1"/>
            <a:ext cx="11784050" cy="971500"/>
            <a:chOff x="263352" y="18563"/>
            <a:chExt cx="11784050" cy="952937"/>
          </a:xfrm>
        </p:grpSpPr>
        <p:pic>
          <p:nvPicPr>
            <p:cNvPr id="9" name="Picture 8" descr="Australian Commission on Safety and Quality in Health Care logo &#10;">
              <a:extLst>
                <a:ext uri="{FF2B5EF4-FFF2-40B4-BE49-F238E27FC236}">
                  <a16:creationId xmlns:a16="http://schemas.microsoft.com/office/drawing/2014/main" id="{80A6BC6E-D50A-8F5F-D71D-68188341E220}"/>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C2FAD1CB-FD57-6C52-B039-B58143F44904}"/>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07D128E9-848F-DBC5-1E66-9E2FCF612D06}"/>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B40CF212-4075-B59E-F27F-DE7F3A172CC3}"/>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241006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Right 15">
            <a:extLst>
              <a:ext uri="{FF2B5EF4-FFF2-40B4-BE49-F238E27FC236}">
                <a16:creationId xmlns:a16="http://schemas.microsoft.com/office/drawing/2014/main" id="{089B61F8-9756-F28C-3A19-9ED548BCA141}"/>
              </a:ext>
            </a:extLst>
          </p:cNvPr>
          <p:cNvSpPr>
            <a:spLocks noGrp="1" noRot="1" noMove="1" noResize="1" noEditPoints="1" noAdjustHandles="1" noChangeArrowheads="1" noChangeShapeType="1"/>
          </p:cNvSpPr>
          <p:nvPr/>
        </p:nvSpPr>
        <p:spPr>
          <a:xfrm>
            <a:off x="5006049" y="3283845"/>
            <a:ext cx="1823013" cy="2759954"/>
          </a:xfrm>
          <a:prstGeom prst="rightArrow">
            <a:avLst>
              <a:gd name="adj1" fmla="val 50000"/>
              <a:gd name="adj2" fmla="val 49304"/>
            </a:avLst>
          </a:prstGeom>
          <a:solidFill>
            <a:srgbClr val="F0F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25" name="Table 24">
            <a:extLst>
              <a:ext uri="{FF2B5EF4-FFF2-40B4-BE49-F238E27FC236}">
                <a16:creationId xmlns:a16="http://schemas.microsoft.com/office/drawing/2014/main" id="{0A3C592E-D4E5-EE26-4BFA-EB90C0B009E0}"/>
              </a:ext>
            </a:extLst>
          </p:cNvPr>
          <p:cNvGraphicFramePr>
            <a:graphicFrameLocks noGrp="1" noDrilldown="1" noMove="1" noResize="1"/>
          </p:cNvGraphicFramePr>
          <p:nvPr>
            <p:extLst>
              <p:ext uri="{D42A27DB-BD31-4B8C-83A1-F6EECF244321}">
                <p14:modId xmlns:p14="http://schemas.microsoft.com/office/powerpoint/2010/main" val="1883737755"/>
              </p:ext>
            </p:extLst>
          </p:nvPr>
        </p:nvGraphicFramePr>
        <p:xfrm>
          <a:off x="393699" y="2206799"/>
          <a:ext cx="11350099" cy="4373734"/>
        </p:xfrm>
        <a:graphic>
          <a:graphicData uri="http://schemas.openxmlformats.org/drawingml/2006/table">
            <a:tbl>
              <a:tblPr firstRow="1" firstCol="1" bandRow="1"/>
              <a:tblGrid>
                <a:gridCol w="4672571">
                  <a:extLst>
                    <a:ext uri="{9D8B030D-6E8A-4147-A177-3AD203B41FA5}">
                      <a16:colId xmlns:a16="http://schemas.microsoft.com/office/drawing/2014/main" val="3334845851"/>
                    </a:ext>
                  </a:extLst>
                </a:gridCol>
                <a:gridCol w="1767016">
                  <a:extLst>
                    <a:ext uri="{9D8B030D-6E8A-4147-A177-3AD203B41FA5}">
                      <a16:colId xmlns:a16="http://schemas.microsoft.com/office/drawing/2014/main" val="3270153992"/>
                    </a:ext>
                  </a:extLst>
                </a:gridCol>
                <a:gridCol w="4910512">
                  <a:extLst>
                    <a:ext uri="{9D8B030D-6E8A-4147-A177-3AD203B41FA5}">
                      <a16:colId xmlns:a16="http://schemas.microsoft.com/office/drawing/2014/main" val="1992881163"/>
                    </a:ext>
                  </a:extLst>
                </a:gridCol>
              </a:tblGrid>
              <a:tr h="672944">
                <a:tc>
                  <a:txBody>
                    <a:bodyPr/>
                    <a:lstStyle/>
                    <a:p>
                      <a:pPr>
                        <a:lnSpc>
                          <a:spcPct val="115000"/>
                        </a:lnSpc>
                        <a:spcBef>
                          <a:spcPts val="1000"/>
                        </a:spcBef>
                      </a:pPr>
                      <a:r>
                        <a:rPr lang="en-AU" sz="3000" b="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Unhelpful beliefs</a:t>
                      </a: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005F60"/>
                    </a:solidFill>
                  </a:tcPr>
                </a:tc>
                <a:tc>
                  <a:txBody>
                    <a:bodyPr/>
                    <a:lstStyle/>
                    <a:p>
                      <a:pPr>
                        <a:lnSpc>
                          <a:spcPct val="115000"/>
                        </a:lnSpc>
                        <a:spcBef>
                          <a:spcPts val="1000"/>
                        </a:spcBef>
                      </a:pPr>
                      <a:endParaRPr lang="en-AU" sz="3000" b="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15000"/>
                        </a:lnSpc>
                        <a:spcBef>
                          <a:spcPts val="1000"/>
                        </a:spcBef>
                      </a:pPr>
                      <a:r>
                        <a:rPr lang="en-AU" sz="3000" b="0" kern="1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Helpful beliefs</a:t>
                      </a: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1CC30"/>
                    </a:solidFill>
                  </a:tcPr>
                </a:tc>
                <a:extLst>
                  <a:ext uri="{0D108BD9-81ED-4DB2-BD59-A6C34878D82A}">
                    <a16:rowId xmlns:a16="http://schemas.microsoft.com/office/drawing/2014/main" val="3967864131"/>
                  </a:ext>
                </a:extLst>
              </a:tr>
              <a:tr h="1850395">
                <a:tc>
                  <a:txBody>
                    <a:bodyPr/>
                    <a:lstStyle/>
                    <a:p>
                      <a:pPr>
                        <a:lnSpc>
                          <a:spcPct val="115000"/>
                        </a:lnSpc>
                        <a:spcBef>
                          <a:spcPts val="1000"/>
                        </a:spcBef>
                      </a:pPr>
                      <a:r>
                        <a:rPr lang="en-AU" sz="2000" b="0"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rPr>
                        <a:t>Being physically active with knee osteoarthritis will cause damage to the joint.</a:t>
                      </a: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9FEFF"/>
                    </a:solidFill>
                  </a:tcPr>
                </a:tc>
                <a:tc>
                  <a:txBody>
                    <a:bodyPr/>
                    <a:lstStyle/>
                    <a:p>
                      <a:pPr>
                        <a:lnSpc>
                          <a:spcPct val="115000"/>
                        </a:lnSpc>
                        <a:spcBef>
                          <a:spcPts val="1000"/>
                        </a:spcBef>
                      </a:pPr>
                      <a:endParaRPr lang="en-AU" sz="2000" b="0"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endParaRP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15000"/>
                        </a:lnSpc>
                        <a:spcBef>
                          <a:spcPts val="1000"/>
                        </a:spcBef>
                      </a:pPr>
                      <a:r>
                        <a:rPr lang="en-AU" sz="2000" b="1"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rPr>
                        <a:t>Physical activity is safe and beneficial</a:t>
                      </a:r>
                      <a:r>
                        <a:rPr lang="en-AU" sz="2000" b="0"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rPr>
                        <a:t> for all people with knee osteoarthritis.</a:t>
                      </a: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BFBEF"/>
                    </a:solidFill>
                  </a:tcPr>
                </a:tc>
                <a:extLst>
                  <a:ext uri="{0D108BD9-81ED-4DB2-BD59-A6C34878D82A}">
                    <a16:rowId xmlns:a16="http://schemas.microsoft.com/office/drawing/2014/main" val="2198374513"/>
                  </a:ext>
                </a:extLst>
              </a:tr>
              <a:tr h="1850395">
                <a:tc>
                  <a:txBody>
                    <a:bodyPr/>
                    <a:lstStyle/>
                    <a:p>
                      <a:pPr>
                        <a:lnSpc>
                          <a:spcPct val="115000"/>
                        </a:lnSpc>
                        <a:spcBef>
                          <a:spcPts val="1000"/>
                        </a:spcBef>
                      </a:pPr>
                      <a:r>
                        <a:rPr lang="en-AU" sz="2000" b="0"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rPr>
                        <a:t>Medication and surgery are the only solutions for knee osteoarthritis.</a:t>
                      </a: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C9FEFF"/>
                    </a:solidFill>
                  </a:tcPr>
                </a:tc>
                <a:tc>
                  <a:txBody>
                    <a:bodyPr/>
                    <a:lstStyle/>
                    <a:p>
                      <a:pPr>
                        <a:lnSpc>
                          <a:spcPct val="115000"/>
                        </a:lnSpc>
                        <a:spcBef>
                          <a:spcPts val="1000"/>
                        </a:spcBef>
                      </a:pPr>
                      <a:endParaRPr lang="en-AU" sz="2000" b="0"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endParaRP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ct val="115000"/>
                        </a:lnSpc>
                        <a:spcBef>
                          <a:spcPts val="1000"/>
                        </a:spcBef>
                      </a:pPr>
                      <a:r>
                        <a:rPr lang="en-AU" sz="2000" b="1"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rPr>
                        <a:t>Lifestyle solutions </a:t>
                      </a:r>
                      <a:r>
                        <a:rPr lang="en-AU" sz="2000" b="0" kern="100" dirty="0">
                          <a:solidFill>
                            <a:srgbClr val="004A4C"/>
                          </a:solidFill>
                          <a:effectLst/>
                          <a:latin typeface="Arial" panose="020B0604020202020204" pitchFamily="34" charset="0"/>
                          <a:ea typeface="Arial" panose="020B0604020202020204" pitchFamily="34" charset="0"/>
                          <a:cs typeface="Times New Roman" panose="02020603050405020304" pitchFamily="18" charset="0"/>
                        </a:rPr>
                        <a:t>are key for managing knee osteoarthritis including exercise, maintaining a healthy weight, and a nutritious diet.</a:t>
                      </a:r>
                    </a:p>
                  </a:txBody>
                  <a:tcPr marL="136505" marR="136505"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BFBEF"/>
                    </a:solidFill>
                  </a:tcPr>
                </a:tc>
                <a:extLst>
                  <a:ext uri="{0D108BD9-81ED-4DB2-BD59-A6C34878D82A}">
                    <a16:rowId xmlns:a16="http://schemas.microsoft.com/office/drawing/2014/main" val="1162405819"/>
                  </a:ext>
                </a:extLst>
              </a:tr>
            </a:tbl>
          </a:graphicData>
        </a:graphic>
      </p:graphicFrame>
      <p:sp>
        <p:nvSpPr>
          <p:cNvPr id="2" name="Title 1">
            <a:extLst>
              <a:ext uri="{FF2B5EF4-FFF2-40B4-BE49-F238E27FC236}">
                <a16:creationId xmlns:a16="http://schemas.microsoft.com/office/drawing/2014/main" id="{13CD54C6-C192-96CE-AFE7-0288A65B2771}"/>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Effective communication with patients</a:t>
            </a:r>
          </a:p>
        </p:txBody>
      </p:sp>
      <p:grpSp>
        <p:nvGrpSpPr>
          <p:cNvPr id="4" name="Group 3">
            <a:extLst>
              <a:ext uri="{FF2B5EF4-FFF2-40B4-BE49-F238E27FC236}">
                <a16:creationId xmlns:a16="http://schemas.microsoft.com/office/drawing/2014/main" id="{70899D03-82F4-89BE-5C82-82B59E96FB8A}"/>
              </a:ext>
            </a:extLst>
          </p:cNvPr>
          <p:cNvGrpSpPr>
            <a:grpSpLocks noGrp="1" noUngrp="1" noRot="1" noMove="1" noResize="1"/>
          </p:cNvGrpSpPr>
          <p:nvPr/>
        </p:nvGrpSpPr>
        <p:grpSpPr>
          <a:xfrm>
            <a:off x="263352" y="1"/>
            <a:ext cx="11784050" cy="971500"/>
            <a:chOff x="263352" y="18563"/>
            <a:chExt cx="11784050" cy="952937"/>
          </a:xfrm>
        </p:grpSpPr>
        <p:pic>
          <p:nvPicPr>
            <p:cNvPr id="5" name="Picture 4" descr="Australian Commission on Safety and Quality in Health Care logo &#10;">
              <a:extLst>
                <a:ext uri="{FF2B5EF4-FFF2-40B4-BE49-F238E27FC236}">
                  <a16:creationId xmlns:a16="http://schemas.microsoft.com/office/drawing/2014/main" id="{BB4377F5-E8E3-7F95-3E02-DC54F3671388}"/>
                </a:ext>
              </a:extLst>
            </p:cNvPr>
            <p:cNvPicPr>
              <a:picLocks noGrp="1" noRo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6" name="Group 5">
              <a:extLst>
                <a:ext uri="{FF2B5EF4-FFF2-40B4-BE49-F238E27FC236}">
                  <a16:creationId xmlns:a16="http://schemas.microsoft.com/office/drawing/2014/main" id="{D08FFC39-3074-0234-8B20-49AB99C5FBCB}"/>
                </a:ext>
              </a:extLst>
            </p:cNvPr>
            <p:cNvGrpSpPr>
              <a:grpSpLocks noGrp="1" noUngrp="1" noRot="1" noMove="1" noResize="1"/>
            </p:cNvGrpSpPr>
            <p:nvPr/>
          </p:nvGrpSpPr>
          <p:grpSpPr>
            <a:xfrm>
              <a:off x="8669250" y="18563"/>
              <a:ext cx="3378152" cy="952937"/>
              <a:chOff x="8669250" y="18563"/>
              <a:chExt cx="3378152" cy="952937"/>
            </a:xfrm>
          </p:grpSpPr>
          <p:pic>
            <p:nvPicPr>
              <p:cNvPr id="7" name="Picture 6" descr="Clinical Care Standard logo">
                <a:extLst>
                  <a:ext uri="{FF2B5EF4-FFF2-40B4-BE49-F238E27FC236}">
                    <a16:creationId xmlns:a16="http://schemas.microsoft.com/office/drawing/2014/main" id="{8C6740DE-8240-B151-A83F-7506713209BB}"/>
                  </a:ext>
                </a:extLst>
              </p:cNvPr>
              <p:cNvPicPr>
                <a:picLocks noGrp="1" noRo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E9F68144-75A6-B896-60A9-3893D376F025}"/>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1425595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4494B-8AF2-51BD-F394-3DE15266F924}"/>
              </a:ext>
            </a:extLst>
          </p:cNvPr>
          <p:cNvPicPr preferRelativeResize="0">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653" r="653"/>
          <a:stretch/>
        </p:blipFill>
        <p:spPr>
          <a:xfrm>
            <a:off x="7326192" y="2206799"/>
            <a:ext cx="4728648" cy="3241501"/>
          </a:xfrm>
          <a:prstGeom prst="rect">
            <a:avLst/>
          </a:prstGeom>
        </p:spPr>
      </p:pic>
      <p:sp>
        <p:nvSpPr>
          <p:cNvPr id="2" name="Title 1">
            <a:extLst>
              <a:ext uri="{FF2B5EF4-FFF2-40B4-BE49-F238E27FC236}">
                <a16:creationId xmlns:a16="http://schemas.microsoft.com/office/drawing/2014/main" id="{F181719C-F528-B7AF-E56B-211405CBB67F}"/>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4</a:t>
            </a:r>
            <a:r>
              <a:rPr lang="en-AU" sz="4000" dirty="0">
                <a:solidFill>
                  <a:srgbClr val="006060"/>
                </a:solidFill>
              </a:rPr>
              <a:t> </a:t>
            </a:r>
            <a:r>
              <a:rPr lang="en-AU" sz="4000" dirty="0">
                <a:solidFill>
                  <a:srgbClr val="00999E"/>
                </a:solidFill>
              </a:rPr>
              <a:t>Physical activity and exercise</a:t>
            </a:r>
          </a:p>
        </p:txBody>
      </p:sp>
      <p:grpSp>
        <p:nvGrpSpPr>
          <p:cNvPr id="8" name="Group 7">
            <a:extLst>
              <a:ext uri="{FF2B5EF4-FFF2-40B4-BE49-F238E27FC236}">
                <a16:creationId xmlns:a16="http://schemas.microsoft.com/office/drawing/2014/main" id="{D067B015-A790-8D72-EDA2-C90C4729EF09}"/>
              </a:ext>
            </a:extLst>
          </p:cNvPr>
          <p:cNvGrpSpPr>
            <a:grpSpLocks noGrp="1" noUngrp="1" noRot="1" noMove="1" noResize="1"/>
          </p:cNvGrpSpPr>
          <p:nvPr/>
        </p:nvGrpSpPr>
        <p:grpSpPr>
          <a:xfrm>
            <a:off x="263352" y="1"/>
            <a:ext cx="11784050" cy="971500"/>
            <a:chOff x="263352" y="18563"/>
            <a:chExt cx="11784050" cy="952937"/>
          </a:xfrm>
        </p:grpSpPr>
        <p:pic>
          <p:nvPicPr>
            <p:cNvPr id="9" name="Picture 8" descr="Australian Commission on Safety and Quality in Health Care logo &#10;">
              <a:extLst>
                <a:ext uri="{FF2B5EF4-FFF2-40B4-BE49-F238E27FC236}">
                  <a16:creationId xmlns:a16="http://schemas.microsoft.com/office/drawing/2014/main" id="{6BDDFF51-08CB-D94E-FF2E-8DF21C392F1E}"/>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909EAE19-7752-A93F-8586-2047448F6B5C}"/>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3CD5132C-673A-045A-4C70-2A5CD6D2A6E3}"/>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13555209-97E4-D029-B5EC-905B25AD3ED0}"/>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4" name="TextBox 3">
            <a:extLst>
              <a:ext uri="{FF2B5EF4-FFF2-40B4-BE49-F238E27FC236}">
                <a16:creationId xmlns:a16="http://schemas.microsoft.com/office/drawing/2014/main" id="{F09BDC3C-2B27-2A4C-D4F9-599556F2DB05}"/>
              </a:ext>
            </a:extLst>
          </p:cNvPr>
          <p:cNvSpPr txBox="1">
            <a:spLocks noGrp="1" noRot="1" noMove="1" noResize="1" noEditPoints="1" noAdjustHandles="1" noChangeArrowheads="1" noChangeShapeType="1"/>
          </p:cNvSpPr>
          <p:nvPr/>
        </p:nvSpPr>
        <p:spPr>
          <a:xfrm>
            <a:off x="263352" y="2206800"/>
            <a:ext cx="7200000" cy="3888244"/>
          </a:xfrm>
          <a:prstGeom prst="rect">
            <a:avLst/>
          </a:prstGeom>
          <a:noFill/>
        </p:spPr>
        <p:txBody>
          <a:bodyPr wrap="square">
            <a:spAutoFit/>
          </a:bodyPr>
          <a:lstStyle/>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Patients are advised that exercise and activity is safe and beneficial</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Goals are tailored to the individual patient’s priorities</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Referrals are made to other suitable clinicians, services and resources</a:t>
            </a:r>
          </a:p>
        </p:txBody>
      </p:sp>
    </p:spTree>
    <p:extLst>
      <p:ext uri="{BB962C8B-B14F-4D97-AF65-F5344CB8AC3E}">
        <p14:creationId xmlns:p14="http://schemas.microsoft.com/office/powerpoint/2010/main" val="320573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F7ED36-710C-8983-D3A6-956DF18F4DB4}"/>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7872000" y="2206800"/>
            <a:ext cx="4320000" cy="4320000"/>
          </a:xfrm>
          <a:prstGeom prst="rect">
            <a:avLst/>
          </a:prstGeom>
        </p:spPr>
      </p:pic>
      <p:sp>
        <p:nvSpPr>
          <p:cNvPr id="2" name="Title 1">
            <a:extLst>
              <a:ext uri="{FF2B5EF4-FFF2-40B4-BE49-F238E27FC236}">
                <a16:creationId xmlns:a16="http://schemas.microsoft.com/office/drawing/2014/main" id="{291FBA5B-6D65-E1F1-2442-B141FDFFC1FB}"/>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5</a:t>
            </a:r>
            <a:r>
              <a:rPr lang="en-AU" sz="4000" dirty="0">
                <a:solidFill>
                  <a:srgbClr val="006060"/>
                </a:solidFill>
              </a:rPr>
              <a:t> </a:t>
            </a:r>
            <a:r>
              <a:rPr lang="en-AU" sz="4000" dirty="0">
                <a:solidFill>
                  <a:srgbClr val="00999E"/>
                </a:solidFill>
              </a:rPr>
              <a:t>Weight management and nutrition</a:t>
            </a:r>
          </a:p>
        </p:txBody>
      </p:sp>
      <p:grpSp>
        <p:nvGrpSpPr>
          <p:cNvPr id="6" name="Group 5">
            <a:extLst>
              <a:ext uri="{FF2B5EF4-FFF2-40B4-BE49-F238E27FC236}">
                <a16:creationId xmlns:a16="http://schemas.microsoft.com/office/drawing/2014/main" id="{F34CFF87-E1B7-D6BE-B305-C4F675A9F9BA}"/>
              </a:ext>
            </a:extLst>
          </p:cNvPr>
          <p:cNvGrpSpPr>
            <a:grpSpLocks noGrp="1" noUngrp="1" noRot="1" noMove="1" noResize="1"/>
          </p:cNvGrpSpPr>
          <p:nvPr/>
        </p:nvGrpSpPr>
        <p:grpSpPr>
          <a:xfrm>
            <a:off x="263352" y="1"/>
            <a:ext cx="11784050" cy="971500"/>
            <a:chOff x="263352" y="18563"/>
            <a:chExt cx="11784050" cy="952937"/>
          </a:xfrm>
        </p:grpSpPr>
        <p:pic>
          <p:nvPicPr>
            <p:cNvPr id="8" name="Picture 7" descr="Australian Commission on Safety and Quality in Health Care logo &#10;">
              <a:extLst>
                <a:ext uri="{FF2B5EF4-FFF2-40B4-BE49-F238E27FC236}">
                  <a16:creationId xmlns:a16="http://schemas.microsoft.com/office/drawing/2014/main" id="{24F0FC24-1023-4BEB-796C-AC9458F1DDB2}"/>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9" name="Group 8">
              <a:extLst>
                <a:ext uri="{FF2B5EF4-FFF2-40B4-BE49-F238E27FC236}">
                  <a16:creationId xmlns:a16="http://schemas.microsoft.com/office/drawing/2014/main" id="{FAE6B465-EA87-D9E5-AC21-F4B37D10D3C7}"/>
                </a:ext>
              </a:extLst>
            </p:cNvPr>
            <p:cNvGrpSpPr>
              <a:grpSpLocks noGrp="1" noUngrp="1" noRot="1" noMove="1" noResize="1"/>
            </p:cNvGrpSpPr>
            <p:nvPr/>
          </p:nvGrpSpPr>
          <p:grpSpPr>
            <a:xfrm>
              <a:off x="8669250" y="18563"/>
              <a:ext cx="3378152" cy="952937"/>
              <a:chOff x="8669250" y="18563"/>
              <a:chExt cx="3378152" cy="952937"/>
            </a:xfrm>
          </p:grpSpPr>
          <p:pic>
            <p:nvPicPr>
              <p:cNvPr id="10" name="Picture 9" descr="Clinical Care Standard logo">
                <a:extLst>
                  <a:ext uri="{FF2B5EF4-FFF2-40B4-BE49-F238E27FC236}">
                    <a16:creationId xmlns:a16="http://schemas.microsoft.com/office/drawing/2014/main" id="{D1BE5116-700C-C338-02AD-E7918A030E0F}"/>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1" name="Title 1">
                <a:extLst>
                  <a:ext uri="{FF2B5EF4-FFF2-40B4-BE49-F238E27FC236}">
                    <a16:creationId xmlns:a16="http://schemas.microsoft.com/office/drawing/2014/main" id="{4E26E02F-3CA1-0588-BD29-5E96230A3C30}"/>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4" name="TextBox 3">
            <a:extLst>
              <a:ext uri="{FF2B5EF4-FFF2-40B4-BE49-F238E27FC236}">
                <a16:creationId xmlns:a16="http://schemas.microsoft.com/office/drawing/2014/main" id="{3C1C0074-6B23-ADB0-D7DE-C48269A320C7}"/>
              </a:ext>
            </a:extLst>
          </p:cNvPr>
          <p:cNvSpPr txBox="1">
            <a:spLocks noGrp="1" noRot="1" noMove="1" noResize="1" noEditPoints="1" noAdjustHandles="1" noChangeArrowheads="1" noChangeShapeType="1"/>
          </p:cNvSpPr>
          <p:nvPr/>
        </p:nvSpPr>
        <p:spPr>
          <a:xfrm>
            <a:off x="263352" y="2206800"/>
            <a:ext cx="7200000" cy="4349909"/>
          </a:xfrm>
          <a:prstGeom prst="rect">
            <a:avLst/>
          </a:prstGeom>
          <a:noFill/>
        </p:spPr>
        <p:txBody>
          <a:bodyPr wrap="square">
            <a:spAutoFit/>
          </a:bodyPr>
          <a:lstStyle/>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Encouragement and support is offered to support optimum nutrition and weight management goals</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Goals are tailored to the individual patient’s priorities</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Referrals are made to other suitable clinicians, services and resources</a:t>
            </a:r>
          </a:p>
        </p:txBody>
      </p:sp>
    </p:spTree>
    <p:extLst>
      <p:ext uri="{BB962C8B-B14F-4D97-AF65-F5344CB8AC3E}">
        <p14:creationId xmlns:p14="http://schemas.microsoft.com/office/powerpoint/2010/main" val="4001018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F3649A-EEB7-756E-CA1A-C89D7966AC67}"/>
              </a:ext>
            </a:extLst>
          </p:cNvPr>
          <p:cNvPicPr preferRelativeResize="0">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7872000" y="2206799"/>
            <a:ext cx="4320000" cy="4320000"/>
          </a:xfrm>
          <a:prstGeom prst="rect">
            <a:avLst/>
          </a:prstGeom>
        </p:spPr>
      </p:pic>
      <p:sp>
        <p:nvSpPr>
          <p:cNvPr id="2" name="Title 1">
            <a:extLst>
              <a:ext uri="{FF2B5EF4-FFF2-40B4-BE49-F238E27FC236}">
                <a16:creationId xmlns:a16="http://schemas.microsoft.com/office/drawing/2014/main" id="{DAC31BD8-4F2D-C124-79AB-54980179B03E}"/>
              </a:ext>
            </a:extLst>
          </p:cNvPr>
          <p:cNvSpPr txBox="1">
            <a:spLocks noGrp="1" noRot="1" noMove="1" noResize="1" noEditPoints="1" noAdjustHandles="1" noChangeArrowheads="1" noChangeShapeType="1"/>
          </p:cNvSpPr>
          <p:nvPr/>
        </p:nvSpPr>
        <p:spPr>
          <a:xfrm>
            <a:off x="263352" y="1178795"/>
            <a:ext cx="11928648"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6</a:t>
            </a:r>
            <a:r>
              <a:rPr lang="en-AU" sz="4000" dirty="0">
                <a:solidFill>
                  <a:srgbClr val="006060"/>
                </a:solidFill>
              </a:rPr>
              <a:t> </a:t>
            </a:r>
            <a:r>
              <a:rPr lang="en-AU" sz="4000" dirty="0">
                <a:solidFill>
                  <a:srgbClr val="00999E"/>
                </a:solidFill>
              </a:rPr>
              <a:t>Medicines used to manage pain and mobility</a:t>
            </a:r>
          </a:p>
        </p:txBody>
      </p:sp>
      <p:sp>
        <p:nvSpPr>
          <p:cNvPr id="5" name="TextBox 4">
            <a:extLst>
              <a:ext uri="{FF2B5EF4-FFF2-40B4-BE49-F238E27FC236}">
                <a16:creationId xmlns:a16="http://schemas.microsoft.com/office/drawing/2014/main" id="{AB51EF90-B82B-CB5B-B0E1-DF1812ED1BCB}"/>
              </a:ext>
            </a:extLst>
          </p:cNvPr>
          <p:cNvSpPr txBox="1">
            <a:spLocks noGrp="1" noRot="1" noMove="1" noResize="1" noEditPoints="1" noAdjustHandles="1" noChangeArrowheads="1" noChangeShapeType="1"/>
          </p:cNvSpPr>
          <p:nvPr/>
        </p:nvSpPr>
        <p:spPr>
          <a:xfrm>
            <a:off x="263352" y="2206800"/>
            <a:ext cx="7200000" cy="4016484"/>
          </a:xfrm>
          <a:prstGeom prst="rect">
            <a:avLst/>
          </a:prstGeom>
          <a:noFill/>
        </p:spPr>
        <p:txBody>
          <a:bodyPr wrap="square">
            <a:spAutoFit/>
          </a:bodyPr>
          <a:lstStyle/>
          <a:p>
            <a:pPr marL="457200" indent="-457200">
              <a:spcBef>
                <a:spcPts val="1500"/>
              </a:spcBef>
              <a:spcAft>
                <a:spcPts val="15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Appropriate medicines are offered</a:t>
            </a:r>
          </a:p>
          <a:p>
            <a:pPr marL="457200" indent="-457200">
              <a:spcBef>
                <a:spcPts val="1500"/>
              </a:spcBef>
              <a:spcAft>
                <a:spcPts val="15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Opioid analgesics are avoided as there is a significant risk of harm</a:t>
            </a:r>
          </a:p>
          <a:p>
            <a:pPr marL="457200" indent="-457200">
              <a:spcBef>
                <a:spcPts val="1500"/>
              </a:spcBef>
              <a:spcAft>
                <a:spcPts val="15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Joint injections are not offered</a:t>
            </a:r>
          </a:p>
          <a:p>
            <a:pPr marL="457200" indent="-457200">
              <a:spcBef>
                <a:spcPts val="1500"/>
              </a:spcBef>
              <a:spcAft>
                <a:spcPts val="15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Use of corticosteroid injections is limited</a:t>
            </a:r>
          </a:p>
        </p:txBody>
      </p:sp>
      <p:grpSp>
        <p:nvGrpSpPr>
          <p:cNvPr id="3" name="Group 2">
            <a:extLst>
              <a:ext uri="{FF2B5EF4-FFF2-40B4-BE49-F238E27FC236}">
                <a16:creationId xmlns:a16="http://schemas.microsoft.com/office/drawing/2014/main" id="{0C8761FC-9A62-884E-8020-3D2E48731BF7}"/>
              </a:ext>
            </a:extLst>
          </p:cNvPr>
          <p:cNvGrpSpPr>
            <a:grpSpLocks noGrp="1" noUngrp="1" noRot="1" noMove="1" noResize="1"/>
          </p:cNvGrpSpPr>
          <p:nvPr/>
        </p:nvGrpSpPr>
        <p:grpSpPr>
          <a:xfrm>
            <a:off x="263352" y="1"/>
            <a:ext cx="11784050" cy="971500"/>
            <a:chOff x="263352" y="18563"/>
            <a:chExt cx="11784050" cy="952937"/>
          </a:xfrm>
        </p:grpSpPr>
        <p:pic>
          <p:nvPicPr>
            <p:cNvPr id="4" name="Picture 3" descr="Australian Commission on Safety and Quality in Health Care logo &#10;">
              <a:extLst>
                <a:ext uri="{FF2B5EF4-FFF2-40B4-BE49-F238E27FC236}">
                  <a16:creationId xmlns:a16="http://schemas.microsoft.com/office/drawing/2014/main" id="{666ECE78-4629-E71A-7BE4-ACF594FABB16}"/>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BC27C603-A515-7CA2-D45F-A187087CD045}"/>
                </a:ext>
              </a:extLst>
            </p:cNvPr>
            <p:cNvGrpSpPr>
              <a:grpSpLocks noGrp="1" noUngrp="1" noRot="1" noMove="1" noResize="1"/>
            </p:cNvGrpSpPr>
            <p:nvPr/>
          </p:nvGrpSpPr>
          <p:grpSpPr>
            <a:xfrm>
              <a:off x="8669250" y="18563"/>
              <a:ext cx="3378152" cy="952937"/>
              <a:chOff x="8669250" y="18563"/>
              <a:chExt cx="3378152" cy="952937"/>
            </a:xfrm>
          </p:grpSpPr>
          <p:pic>
            <p:nvPicPr>
              <p:cNvPr id="9" name="Picture 8" descr="Clinical Care Standard logo">
                <a:extLst>
                  <a:ext uri="{FF2B5EF4-FFF2-40B4-BE49-F238E27FC236}">
                    <a16:creationId xmlns:a16="http://schemas.microsoft.com/office/drawing/2014/main" id="{E3DC1DD9-21EB-919C-07E9-2A99CA3F21DF}"/>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A267E5E2-3F81-0119-002A-FFB4AEE11F77}"/>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391723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CD2F81-89D9-480F-69F2-755B2A5959B6}"/>
              </a:ext>
            </a:extLst>
          </p:cNvPr>
          <p:cNvPicPr preferRelativeResize="0">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a:stretch/>
        </p:blipFill>
        <p:spPr>
          <a:xfrm>
            <a:off x="7872000" y="2206800"/>
            <a:ext cx="4320000" cy="4320000"/>
          </a:xfrm>
          <a:prstGeom prst="rect">
            <a:avLst/>
          </a:prstGeom>
        </p:spPr>
      </p:pic>
      <p:sp>
        <p:nvSpPr>
          <p:cNvPr id="2" name="Title 1">
            <a:extLst>
              <a:ext uri="{FF2B5EF4-FFF2-40B4-BE49-F238E27FC236}">
                <a16:creationId xmlns:a16="http://schemas.microsoft.com/office/drawing/2014/main" id="{D93FA087-1DBB-5203-756B-904CB9FACE52}"/>
              </a:ext>
            </a:extLst>
          </p:cNvPr>
          <p:cNvSpPr txBox="1">
            <a:spLocks noGrp="1" noRot="1" noMove="1" noResize="1" noEditPoints="1" noAdjustHandles="1" noChangeArrowheads="1" noChangeShapeType="1"/>
          </p:cNvSpPr>
          <p:nvPr/>
        </p:nvSpPr>
        <p:spPr>
          <a:xfrm>
            <a:off x="263352" y="1178795"/>
            <a:ext cx="11928648"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7</a:t>
            </a:r>
            <a:r>
              <a:rPr lang="en-AU" sz="4000" dirty="0">
                <a:solidFill>
                  <a:srgbClr val="006060"/>
                </a:solidFill>
              </a:rPr>
              <a:t> </a:t>
            </a:r>
            <a:r>
              <a:rPr lang="en-AU" sz="4000" dirty="0">
                <a:solidFill>
                  <a:srgbClr val="00999E"/>
                </a:solidFill>
              </a:rPr>
              <a:t>Patient review</a:t>
            </a:r>
          </a:p>
        </p:txBody>
      </p:sp>
      <p:sp>
        <p:nvSpPr>
          <p:cNvPr id="5" name="TextBox 4">
            <a:extLst>
              <a:ext uri="{FF2B5EF4-FFF2-40B4-BE49-F238E27FC236}">
                <a16:creationId xmlns:a16="http://schemas.microsoft.com/office/drawing/2014/main" id="{26DECD05-C33C-833A-F2D8-21F0195CE143}"/>
              </a:ext>
            </a:extLst>
          </p:cNvPr>
          <p:cNvSpPr txBox="1">
            <a:spLocks noGrp="1" noRot="1" noMove="1" noResize="1" noEditPoints="1" noAdjustHandles="1" noChangeArrowheads="1" noChangeShapeType="1"/>
          </p:cNvSpPr>
          <p:nvPr/>
        </p:nvSpPr>
        <p:spPr>
          <a:xfrm>
            <a:off x="263352" y="2206800"/>
            <a:ext cx="7200000" cy="2913618"/>
          </a:xfrm>
          <a:prstGeom prst="rect">
            <a:avLst/>
          </a:prstGeom>
          <a:noFill/>
        </p:spPr>
        <p:txBody>
          <a:bodyPr wrap="square">
            <a:spAutoFit/>
          </a:bodyPr>
          <a:lstStyle/>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Symptoms, responses to treatment, and side effects are monitored</a:t>
            </a:r>
          </a:p>
          <a:p>
            <a:pPr marL="457200" indent="-457200">
              <a:spcBef>
                <a:spcPts val="2000"/>
              </a:spcBef>
              <a:spcAft>
                <a:spcPts val="2000"/>
              </a:spcAft>
              <a:buClr>
                <a:srgbClr val="BECB2F"/>
              </a:buClr>
              <a:buSzPct val="120000"/>
              <a:buFont typeface="Arial" panose="020B0604020202020204" pitchFamily="34" charset="0"/>
              <a:buChar char="•"/>
            </a:pPr>
            <a:r>
              <a:rPr lang="en-AU" sz="3000" dirty="0">
                <a:latin typeface="Arial" panose="020B0604020202020204" pitchFamily="34" charset="0"/>
                <a:cs typeface="Arial" panose="020B0604020202020204" pitchFamily="34" charset="0"/>
              </a:rPr>
              <a:t>Referrals are made to other medical specialists for assessment where necessary</a:t>
            </a:r>
          </a:p>
        </p:txBody>
      </p:sp>
      <p:grpSp>
        <p:nvGrpSpPr>
          <p:cNvPr id="8" name="Group 7">
            <a:extLst>
              <a:ext uri="{FF2B5EF4-FFF2-40B4-BE49-F238E27FC236}">
                <a16:creationId xmlns:a16="http://schemas.microsoft.com/office/drawing/2014/main" id="{8F260034-A69C-0B65-8E92-C569D37B90E4}"/>
              </a:ext>
            </a:extLst>
          </p:cNvPr>
          <p:cNvGrpSpPr>
            <a:grpSpLocks noGrp="1" noUngrp="1" noRot="1" noMove="1" noResize="1"/>
          </p:cNvGrpSpPr>
          <p:nvPr/>
        </p:nvGrpSpPr>
        <p:grpSpPr>
          <a:xfrm>
            <a:off x="263352" y="1"/>
            <a:ext cx="11784050" cy="971500"/>
            <a:chOff x="263352" y="18563"/>
            <a:chExt cx="11784050" cy="952937"/>
          </a:xfrm>
        </p:grpSpPr>
        <p:pic>
          <p:nvPicPr>
            <p:cNvPr id="9" name="Picture 8" descr="Australian Commission on Safety and Quality in Health Care logo &#10;">
              <a:extLst>
                <a:ext uri="{FF2B5EF4-FFF2-40B4-BE49-F238E27FC236}">
                  <a16:creationId xmlns:a16="http://schemas.microsoft.com/office/drawing/2014/main" id="{A38933B6-C217-F697-7E94-454E9391D2CD}"/>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7BFC21A1-5216-9846-8F65-71E29AAF1B8D}"/>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89813623-860B-AC10-B093-1AC637C14FCF}"/>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A47FCA27-058B-CC90-AEDD-F1551545E59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1517479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5F47E-DA67-D3DD-2F06-5FCBC3A8523F}"/>
              </a:ext>
            </a:extLst>
          </p:cNvPr>
          <p:cNvPicPr preferRelativeResize="0">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6" r="176"/>
          <a:stretch/>
        </p:blipFill>
        <p:spPr>
          <a:xfrm>
            <a:off x="7871999" y="2206799"/>
            <a:ext cx="4320001" cy="4320000"/>
          </a:xfrm>
          <a:prstGeom prst="rect">
            <a:avLst/>
          </a:prstGeom>
        </p:spPr>
      </p:pic>
      <p:sp>
        <p:nvSpPr>
          <p:cNvPr id="2" name="Title 1">
            <a:extLst>
              <a:ext uri="{FF2B5EF4-FFF2-40B4-BE49-F238E27FC236}">
                <a16:creationId xmlns:a16="http://schemas.microsoft.com/office/drawing/2014/main" id="{1E245C7A-B4F8-DCDF-3C92-008EC479E153}"/>
              </a:ext>
            </a:extLst>
          </p:cNvPr>
          <p:cNvSpPr txBox="1">
            <a:spLocks noGrp="1" noRot="1" noMove="1" noResize="1" noEditPoints="1" noAdjustHandles="1" noChangeArrowheads="1" noChangeShapeType="1"/>
          </p:cNvSpPr>
          <p:nvPr/>
        </p:nvSpPr>
        <p:spPr>
          <a:xfrm>
            <a:off x="263352" y="1178795"/>
            <a:ext cx="11928648"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sng" dirty="0">
                <a:solidFill>
                  <a:srgbClr val="BECB2F"/>
                </a:solidFill>
              </a:rPr>
              <a:t>8</a:t>
            </a:r>
            <a:r>
              <a:rPr lang="en-AU" sz="4000" dirty="0">
                <a:solidFill>
                  <a:srgbClr val="006060"/>
                </a:solidFill>
              </a:rPr>
              <a:t> </a:t>
            </a:r>
            <a:r>
              <a:rPr lang="en-AU" sz="4000" dirty="0">
                <a:solidFill>
                  <a:srgbClr val="00999E"/>
                </a:solidFill>
              </a:rPr>
              <a:t>Surgery</a:t>
            </a:r>
          </a:p>
        </p:txBody>
      </p:sp>
      <p:sp>
        <p:nvSpPr>
          <p:cNvPr id="5" name="TextBox 4">
            <a:extLst>
              <a:ext uri="{FF2B5EF4-FFF2-40B4-BE49-F238E27FC236}">
                <a16:creationId xmlns:a16="http://schemas.microsoft.com/office/drawing/2014/main" id="{367D676D-1843-703A-BD2D-40681FFEA212}"/>
              </a:ext>
            </a:extLst>
          </p:cNvPr>
          <p:cNvSpPr txBox="1">
            <a:spLocks noGrp="1" noRot="1" noMove="1" noResize="1" noEditPoints="1" noAdjustHandles="1" noChangeArrowheads="1" noChangeShapeType="1"/>
          </p:cNvSpPr>
          <p:nvPr/>
        </p:nvSpPr>
        <p:spPr>
          <a:xfrm>
            <a:off x="263352" y="2206800"/>
            <a:ext cx="7200000" cy="4555093"/>
          </a:xfrm>
          <a:prstGeom prst="rect">
            <a:avLst/>
          </a:prstGeom>
          <a:noFill/>
        </p:spPr>
        <p:txBody>
          <a:bodyPr wrap="square">
            <a:spAutoFit/>
          </a:bodyPr>
          <a:lstStyle/>
          <a:p>
            <a:pPr marL="457200" indent="-457200">
              <a:spcBef>
                <a:spcPts val="1500"/>
              </a:spcBef>
              <a:spcAft>
                <a:spcPts val="15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Severe functional impairment despite optimal non-surgical management – offered surgery</a:t>
            </a:r>
            <a:endParaRPr lang="en-AU" sz="3000" kern="1200" dirty="0">
              <a:latin typeface="Arial" panose="020B0604020202020204" pitchFamily="34" charset="0"/>
              <a:ea typeface="+mn-ea"/>
              <a:cs typeface="Arial" panose="020B0604020202020204" pitchFamily="34" charset="0"/>
            </a:endParaRPr>
          </a:p>
          <a:p>
            <a:pPr marL="457200" indent="-457200">
              <a:spcBef>
                <a:spcPts val="1500"/>
              </a:spcBef>
              <a:spcAft>
                <a:spcPts val="15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Adequate information for informed decision making and consent</a:t>
            </a:r>
            <a:endParaRPr lang="en-AU" sz="3000" kern="1200" dirty="0">
              <a:solidFill>
                <a:schemeClr val="tx1"/>
              </a:solidFill>
              <a:latin typeface="Arial" panose="020B0604020202020204" pitchFamily="34" charset="0"/>
              <a:ea typeface="+mn-ea"/>
              <a:cs typeface="Arial" panose="020B0604020202020204" pitchFamily="34" charset="0"/>
            </a:endParaRPr>
          </a:p>
          <a:p>
            <a:pPr marL="457200" indent="-457200">
              <a:spcBef>
                <a:spcPts val="1500"/>
              </a:spcBef>
              <a:spcAft>
                <a:spcPts val="15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Arthroscopic procedures are not offered for uncomplicated knee osteoarthritis</a:t>
            </a:r>
            <a:endParaRPr lang="en-AU" sz="3000" dirty="0">
              <a:solidFill>
                <a:srgbClr val="004443"/>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355473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C091E1E5-4F23-AE12-9352-13662E4900D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872413" y="2206625"/>
            <a:ext cx="4319587" cy="4319588"/>
          </a:xfrm>
          <a:prstGeom prst="rect">
            <a:avLst/>
          </a:prstGeom>
        </p:spPr>
      </p:pic>
      <p:grpSp>
        <p:nvGrpSpPr>
          <p:cNvPr id="15" name="Group 14">
            <a:extLst>
              <a:ext uri="{FF2B5EF4-FFF2-40B4-BE49-F238E27FC236}">
                <a16:creationId xmlns:a16="http://schemas.microsoft.com/office/drawing/2014/main" id="{F348B3F8-C8FE-69D4-B33D-34586F85C877}"/>
              </a:ext>
            </a:extLst>
          </p:cNvPr>
          <p:cNvGrpSpPr>
            <a:grpSpLocks noGrp="1" noUngrp="1" noRot="1" noMove="1" noResize="1"/>
          </p:cNvGrpSpPr>
          <p:nvPr/>
        </p:nvGrpSpPr>
        <p:grpSpPr>
          <a:xfrm>
            <a:off x="263352" y="1"/>
            <a:ext cx="11784050" cy="971500"/>
            <a:chOff x="263352" y="18563"/>
            <a:chExt cx="11784050" cy="952937"/>
          </a:xfrm>
        </p:grpSpPr>
        <p:pic>
          <p:nvPicPr>
            <p:cNvPr id="16" name="Picture 15" descr="Australian Commission on Safety and Quality in Health Care logo &#10;">
              <a:extLst>
                <a:ext uri="{FF2B5EF4-FFF2-40B4-BE49-F238E27FC236}">
                  <a16:creationId xmlns:a16="http://schemas.microsoft.com/office/drawing/2014/main" id="{295293BB-B2A7-9165-9421-FCBE9AE7AFB2}"/>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7" name="Group 16">
              <a:extLst>
                <a:ext uri="{FF2B5EF4-FFF2-40B4-BE49-F238E27FC236}">
                  <a16:creationId xmlns:a16="http://schemas.microsoft.com/office/drawing/2014/main" id="{1C3B9C1F-70E8-F2C3-B0A1-732414F54992}"/>
                </a:ext>
              </a:extLst>
            </p:cNvPr>
            <p:cNvGrpSpPr>
              <a:grpSpLocks noGrp="1" noUngrp="1" noRot="1" noMove="1" noResize="1"/>
            </p:cNvGrpSpPr>
            <p:nvPr/>
          </p:nvGrpSpPr>
          <p:grpSpPr>
            <a:xfrm>
              <a:off x="8669250" y="18563"/>
              <a:ext cx="3378152" cy="952937"/>
              <a:chOff x="8669250" y="18563"/>
              <a:chExt cx="3378152" cy="952937"/>
            </a:xfrm>
          </p:grpSpPr>
          <p:pic>
            <p:nvPicPr>
              <p:cNvPr id="18" name="Picture 17" descr="Clinical Care Standard logo">
                <a:extLst>
                  <a:ext uri="{FF2B5EF4-FFF2-40B4-BE49-F238E27FC236}">
                    <a16:creationId xmlns:a16="http://schemas.microsoft.com/office/drawing/2014/main" id="{5E385634-AF1B-FB00-2682-7EFACE2796EB}"/>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9" name="Title 1">
                <a:extLst>
                  <a:ext uri="{FF2B5EF4-FFF2-40B4-BE49-F238E27FC236}">
                    <a16:creationId xmlns:a16="http://schemas.microsoft.com/office/drawing/2014/main" id="{A86CC74E-C6BF-FECF-3DD2-1B7D9E63E07E}"/>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8" name="TextBox 7">
            <a:extLst>
              <a:ext uri="{FF2B5EF4-FFF2-40B4-BE49-F238E27FC236}">
                <a16:creationId xmlns:a16="http://schemas.microsoft.com/office/drawing/2014/main" id="{8FEF5E7E-3381-74FB-2F03-F0BF053BF912}"/>
              </a:ext>
            </a:extLst>
          </p:cNvPr>
          <p:cNvSpPr txBox="1">
            <a:spLocks noGrp="1" noRot="1" noMove="1" noResize="1" noEditPoints="1" noAdjustHandles="1" noChangeArrowheads="1" noChangeShapeType="1"/>
          </p:cNvSpPr>
          <p:nvPr/>
        </p:nvSpPr>
        <p:spPr>
          <a:xfrm>
            <a:off x="263352" y="2206800"/>
            <a:ext cx="7200000" cy="2554545"/>
          </a:xfrm>
          <a:prstGeom prst="rect">
            <a:avLst/>
          </a:prstGeom>
          <a:noFill/>
        </p:spPr>
        <p:txBody>
          <a:bodyPr wrap="square">
            <a:spAutoFit/>
          </a:bodyPr>
          <a:lstStyle/>
          <a:p>
            <a:pPr marL="457200" indent="-457200">
              <a:spcBef>
                <a:spcPts val="600"/>
              </a:spcBef>
              <a:spcAft>
                <a:spcPts val="600"/>
              </a:spcAft>
              <a:buClr>
                <a:srgbClr val="92D050"/>
              </a:buClr>
              <a:buSzPct val="150000"/>
              <a:buFont typeface="Arial" panose="020B0604020202020204" pitchFamily="34" charset="0"/>
              <a:buChar char="•"/>
            </a:pPr>
            <a:r>
              <a:rPr lang="en-AU" sz="3000" b="0" i="0" kern="1200" dirty="0">
                <a:effectLst/>
                <a:latin typeface="Arial" panose="020B0604020202020204" pitchFamily="34" charset="0"/>
                <a:ea typeface="+mn-ea"/>
                <a:cs typeface="Arial" panose="020B0604020202020204" pitchFamily="34" charset="0"/>
              </a:rPr>
              <a:t>Focus on key areas of clinical practice for a specific condition where there is evidence of unwarranted variation from best practice</a:t>
            </a:r>
          </a:p>
          <a:p>
            <a:pPr marL="457200" indent="-457200">
              <a:spcBef>
                <a:spcPts val="600"/>
              </a:spcBef>
              <a:spcAft>
                <a:spcPts val="600"/>
              </a:spcAft>
              <a:buClr>
                <a:srgbClr val="92D050"/>
              </a:buClr>
              <a:buSzPct val="150000"/>
              <a:buFont typeface="Arial" panose="020B0604020202020204" pitchFamily="34" charset="0"/>
              <a:buChar char="•"/>
            </a:pPr>
            <a:r>
              <a:rPr lang="en-AU" sz="3000" dirty="0">
                <a:latin typeface="Arial" panose="020B0604020202020204" pitchFamily="34" charset="0"/>
                <a:cs typeface="Arial" panose="020B0604020202020204" pitchFamily="34" charset="0"/>
              </a:rPr>
              <a:t>Address quality improvement priorities</a:t>
            </a:r>
            <a:endParaRPr lang="en-AU" sz="3000" b="0" i="0" kern="1200" dirty="0">
              <a:effectLst/>
              <a:latin typeface="Arial" panose="020B0604020202020204" pitchFamily="34" charset="0"/>
              <a:ea typeface="+mn-ea"/>
              <a:cs typeface="Arial" panose="020B0604020202020204" pitchFamily="34" charset="0"/>
            </a:endParaRPr>
          </a:p>
        </p:txBody>
      </p:sp>
      <p:sp>
        <p:nvSpPr>
          <p:cNvPr id="6" name="Title 1">
            <a:extLst>
              <a:ext uri="{FF2B5EF4-FFF2-40B4-BE49-F238E27FC236}">
                <a16:creationId xmlns:a16="http://schemas.microsoft.com/office/drawing/2014/main" id="{C2724DB0-13FF-253D-5059-43F96441676A}"/>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Clinical care standards</a:t>
            </a:r>
          </a:p>
        </p:txBody>
      </p:sp>
    </p:spTree>
    <p:extLst>
      <p:ext uri="{BB962C8B-B14F-4D97-AF65-F5344CB8AC3E}">
        <p14:creationId xmlns:p14="http://schemas.microsoft.com/office/powerpoint/2010/main" val="2656800362"/>
      </p:ext>
    </p:extLst>
  </p:cSld>
  <p:clrMapOvr>
    <a:masterClrMapping/>
  </p:clrMapOvr>
  <p:transition advClick="0" advTm="20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7D676D-1843-703A-BD2D-40681FFEA212}"/>
              </a:ext>
            </a:extLst>
          </p:cNvPr>
          <p:cNvSpPr txBox="1">
            <a:spLocks noGrp="1" noRot="1" noMove="1" noResize="1" noEditPoints="1" noAdjustHandles="1" noChangeArrowheads="1" noChangeShapeType="1"/>
          </p:cNvSpPr>
          <p:nvPr/>
        </p:nvSpPr>
        <p:spPr>
          <a:xfrm>
            <a:off x="263352" y="2206800"/>
            <a:ext cx="7200000" cy="2400657"/>
          </a:xfrm>
          <a:prstGeom prst="rect">
            <a:avLst/>
          </a:prstGeom>
          <a:noFill/>
        </p:spPr>
        <p:txBody>
          <a:bodyPr wrap="square">
            <a:spAutoFit/>
          </a:bodyPr>
          <a:lstStyle/>
          <a:p>
            <a:pPr marL="457200" indent="-457200">
              <a:spcBef>
                <a:spcPts val="1500"/>
              </a:spcBef>
              <a:spcAft>
                <a:spcPts val="15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Use the case study in following slides 21-26 or invite a local patient with knee osteoarthritis or a local clinician who may be willing to attend and share their experience</a:t>
            </a:r>
          </a:p>
        </p:txBody>
      </p:sp>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a:t>
            </a:r>
          </a:p>
        </p:txBody>
      </p:sp>
    </p:spTree>
    <p:extLst>
      <p:ext uri="{BB962C8B-B14F-4D97-AF65-F5344CB8AC3E}">
        <p14:creationId xmlns:p14="http://schemas.microsoft.com/office/powerpoint/2010/main" val="413081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 - Henry</a:t>
            </a:r>
          </a:p>
        </p:txBody>
      </p:sp>
      <p:sp>
        <p:nvSpPr>
          <p:cNvPr id="5" name="TextBox 4">
            <a:extLst>
              <a:ext uri="{FF2B5EF4-FFF2-40B4-BE49-F238E27FC236}">
                <a16:creationId xmlns:a16="http://schemas.microsoft.com/office/drawing/2014/main" id="{ABD0A186-4D74-5989-A18D-94006540C4C6}"/>
              </a:ext>
            </a:extLst>
          </p:cNvPr>
          <p:cNvSpPr txBox="1">
            <a:spLocks noGrp="1" noRot="1" noMove="1" noResize="1" noEditPoints="1" noAdjustHandles="1" noChangeArrowheads="1" noChangeShapeType="1"/>
          </p:cNvSpPr>
          <p:nvPr/>
        </p:nvSpPr>
        <p:spPr>
          <a:xfrm>
            <a:off x="263352" y="2090236"/>
            <a:ext cx="7200000" cy="4555093"/>
          </a:xfrm>
          <a:prstGeom prst="rect">
            <a:avLst/>
          </a:prstGeom>
          <a:noFill/>
        </p:spPr>
        <p:txBody>
          <a:bodyPr wrap="square">
            <a:spAutoFit/>
          </a:bodyPr>
          <a:lstStyle/>
          <a:p>
            <a:pPr>
              <a:spcBef>
                <a:spcPts val="800"/>
              </a:spcBef>
              <a:spcAft>
                <a:spcPts val="800"/>
              </a:spcAft>
              <a:buClr>
                <a:srgbClr val="BECB2F"/>
              </a:buClr>
            </a:pPr>
            <a:r>
              <a:rPr lang="en-AU" sz="3000" b="1" dirty="0">
                <a:latin typeface="Arial" panose="020B0604020202020204" pitchFamily="34" charset="0"/>
                <a:cs typeface="Arial" panose="020B0604020202020204" pitchFamily="34" charset="0"/>
              </a:rPr>
              <a:t>History</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65 </a:t>
            </a:r>
            <a:r>
              <a:rPr lang="en-AU" sz="3000" dirty="0" err="1">
                <a:latin typeface="Arial" panose="020B0604020202020204" pitchFamily="34" charset="0"/>
                <a:cs typeface="Arial" panose="020B0604020202020204" pitchFamily="34" charset="0"/>
              </a:rPr>
              <a:t>yo</a:t>
            </a:r>
            <a:r>
              <a:rPr lang="en-AU" sz="3000" dirty="0">
                <a:latin typeface="Arial" panose="020B0604020202020204" pitchFamily="34" charset="0"/>
                <a:cs typeface="Arial" panose="020B0604020202020204" pitchFamily="34" charset="0"/>
              </a:rPr>
              <a:t> man, married and retired</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Lives in regional area</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Right knee osteoarthritis – 10y</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BMI 25 kg/m</a:t>
            </a:r>
            <a:r>
              <a:rPr lang="en-AU" sz="3000" baseline="30000" dirty="0">
                <a:latin typeface="Arial" panose="020B0604020202020204" pitchFamily="34" charset="0"/>
                <a:cs typeface="Arial" panose="020B0604020202020204" pitchFamily="34" charset="0"/>
              </a:rPr>
              <a:t>2</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Daily dog walk (45 min)</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Father had OA and TKR</a:t>
            </a:r>
          </a:p>
        </p:txBody>
      </p:sp>
      <p:pic>
        <p:nvPicPr>
          <p:cNvPr id="8" name="Picture Placeholder 7" descr="A person and person walking a dog on a dirt path&#10;&#10;Description automatically generated">
            <a:extLst>
              <a:ext uri="{FF2B5EF4-FFF2-40B4-BE49-F238E27FC236}">
                <a16:creationId xmlns:a16="http://schemas.microsoft.com/office/drawing/2014/main" id="{DE262065-AB57-8F57-4533-F529DCF60934}"/>
              </a:ext>
            </a:extLst>
          </p:cNvPr>
          <p:cNvPicPr>
            <a:picLocks noGrp="1" noRot="1" noChangeAspect="1" noMove="1" noResize="1" noEditPoints="1" noAdjustHandles="1" noChangeArrowheads="1" noChangeShapeType="1" noCrop="1"/>
          </p:cNvPicPr>
          <p:nvPr>
            <p:ph type="pic" sz="quarter" idx="13"/>
          </p:nvPr>
        </p:nvPicPr>
        <p:blipFill rotWithShape="1">
          <a:blip r:embed="rId5">
            <a:extLst>
              <a:ext uri="{28A0092B-C50C-407E-A947-70E740481C1C}">
                <a14:useLocalDpi xmlns:a14="http://schemas.microsoft.com/office/drawing/2010/main" val="0"/>
              </a:ext>
            </a:extLst>
          </a:blip>
          <a:srcRect l="29216" t="13361" r="13379" b="2472"/>
          <a:stretch/>
        </p:blipFill>
        <p:spPr>
          <a:xfrm>
            <a:off x="7872413" y="2206625"/>
            <a:ext cx="4319587" cy="4319588"/>
          </a:xfrm>
        </p:spPr>
      </p:pic>
    </p:spTree>
    <p:extLst>
      <p:ext uri="{BB962C8B-B14F-4D97-AF65-F5344CB8AC3E}">
        <p14:creationId xmlns:p14="http://schemas.microsoft.com/office/powerpoint/2010/main" val="3954097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a:t>
            </a:r>
          </a:p>
        </p:txBody>
      </p:sp>
      <p:sp>
        <p:nvSpPr>
          <p:cNvPr id="4" name="TextBox 3">
            <a:extLst>
              <a:ext uri="{FF2B5EF4-FFF2-40B4-BE49-F238E27FC236}">
                <a16:creationId xmlns:a16="http://schemas.microsoft.com/office/drawing/2014/main" id="{84D120D9-0760-C2C8-451B-756F29DBAD77}"/>
              </a:ext>
            </a:extLst>
          </p:cNvPr>
          <p:cNvSpPr txBox="1">
            <a:spLocks noGrp="1" noRot="1" noMove="1" noResize="1" noEditPoints="1" noAdjustHandles="1" noChangeArrowheads="1" noChangeShapeType="1"/>
          </p:cNvSpPr>
          <p:nvPr/>
        </p:nvSpPr>
        <p:spPr>
          <a:xfrm>
            <a:off x="263352" y="2090236"/>
            <a:ext cx="7200000" cy="4555093"/>
          </a:xfrm>
          <a:prstGeom prst="rect">
            <a:avLst/>
          </a:prstGeom>
          <a:noFill/>
        </p:spPr>
        <p:txBody>
          <a:bodyPr wrap="square">
            <a:spAutoFit/>
          </a:bodyPr>
          <a:lstStyle/>
          <a:p>
            <a:pPr>
              <a:spcBef>
                <a:spcPts val="800"/>
              </a:spcBef>
              <a:spcAft>
                <a:spcPts val="800"/>
              </a:spcAft>
              <a:buClr>
                <a:srgbClr val="BECB2F"/>
              </a:buClr>
            </a:pPr>
            <a:r>
              <a:rPr lang="en-AU" sz="3000" b="1" dirty="0">
                <a:latin typeface="Arial" panose="020B0604020202020204" pitchFamily="34" charset="0"/>
                <a:cs typeface="Arial" panose="020B0604020202020204" pitchFamily="34" charset="0"/>
              </a:rPr>
              <a:t>Today</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Persistent, worsening knee pain</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Morning stiffness</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Limited relief from paracetamol</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Dog walk now only weekly (20 min)</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Diet high in fat and sugar</a:t>
            </a:r>
          </a:p>
          <a:p>
            <a:pPr marL="457200" indent="-457200">
              <a:spcBef>
                <a:spcPts val="800"/>
              </a:spcBef>
              <a:spcAft>
                <a:spcPts val="8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Low mood and social isolation</a:t>
            </a:r>
          </a:p>
        </p:txBody>
      </p:sp>
      <p:pic>
        <p:nvPicPr>
          <p:cNvPr id="7" name="Picture Placeholder 6">
            <a:extLst>
              <a:ext uri="{FF2B5EF4-FFF2-40B4-BE49-F238E27FC236}">
                <a16:creationId xmlns:a16="http://schemas.microsoft.com/office/drawing/2014/main" id="{FB47CE02-88BF-F80F-1A36-3C08990F22EC}"/>
              </a:ext>
            </a:extLst>
          </p:cNvPr>
          <p:cNvPicPr>
            <a:picLocks noGrp="1" noRot="1" noChangeAspect="1" noMove="1" noResize="1" noEditPoints="1" noAdjustHandles="1" noChangeArrowheads="1" noChangeShapeType="1" noCrop="1"/>
          </p:cNvPicPr>
          <p:nvPr>
            <p:ph type="pic" sz="quarter" idx="13"/>
          </p:nvPr>
        </p:nvPicPr>
        <p:blipFill rotWithShape="1">
          <a:blip r:embed="rId5">
            <a:extLst>
              <a:ext uri="{28A0092B-C50C-407E-A947-70E740481C1C}">
                <a14:useLocalDpi xmlns:a14="http://schemas.microsoft.com/office/drawing/2010/main" val="0"/>
              </a:ext>
            </a:extLst>
          </a:blip>
          <a:srcRect l="33334"/>
          <a:stretch/>
        </p:blipFill>
        <p:spPr>
          <a:xfrm>
            <a:off x="7872413" y="2206625"/>
            <a:ext cx="4319587" cy="4319588"/>
          </a:xfrm>
        </p:spPr>
      </p:pic>
    </p:spTree>
    <p:extLst>
      <p:ext uri="{BB962C8B-B14F-4D97-AF65-F5344CB8AC3E}">
        <p14:creationId xmlns:p14="http://schemas.microsoft.com/office/powerpoint/2010/main" val="134660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 - Henry</a:t>
            </a:r>
          </a:p>
        </p:txBody>
      </p:sp>
      <p:sp>
        <p:nvSpPr>
          <p:cNvPr id="6" name="TextBox 5">
            <a:extLst>
              <a:ext uri="{FF2B5EF4-FFF2-40B4-BE49-F238E27FC236}">
                <a16:creationId xmlns:a16="http://schemas.microsoft.com/office/drawing/2014/main" id="{ABD0A186-4D74-5989-A18D-94006540C4C6}"/>
              </a:ext>
            </a:extLst>
          </p:cNvPr>
          <p:cNvSpPr txBox="1">
            <a:spLocks noGrp="1" noRot="1" noMove="1" noResize="1" noEditPoints="1" noAdjustHandles="1" noChangeArrowheads="1" noChangeShapeType="1"/>
          </p:cNvSpPr>
          <p:nvPr/>
        </p:nvSpPr>
        <p:spPr>
          <a:xfrm>
            <a:off x="263352" y="2206800"/>
            <a:ext cx="7200000" cy="5191165"/>
          </a:xfrm>
          <a:prstGeom prst="rect">
            <a:avLst/>
          </a:prstGeom>
          <a:noFill/>
        </p:spPr>
        <p:txBody>
          <a:bodyPr wrap="square">
            <a:spAutoFit/>
          </a:bodyPr>
          <a:lstStyle/>
          <a:p>
            <a:pPr>
              <a:spcBef>
                <a:spcPts val="800"/>
              </a:spcBef>
              <a:spcAft>
                <a:spcPts val="800"/>
              </a:spcAft>
              <a:buClr>
                <a:srgbClr val="BECB2F"/>
              </a:buClr>
            </a:pPr>
            <a:r>
              <a:rPr lang="en-AU" sz="3000" b="1" dirty="0">
                <a:latin typeface="Arial" panose="020B0604020202020204" pitchFamily="34" charset="0"/>
                <a:cs typeface="Arial" panose="020B0604020202020204" pitchFamily="34" charset="0"/>
              </a:rPr>
              <a:t>Physical exam</a:t>
            </a:r>
          </a:p>
          <a:p>
            <a:pPr marL="457200" indent="-457200">
              <a:spcBef>
                <a:spcPts val="600"/>
              </a:spcBef>
              <a:spcAft>
                <a:spcPts val="600"/>
              </a:spcAft>
              <a:buClr>
                <a:srgbClr val="BECB2F"/>
              </a:buClr>
              <a:buFont typeface="Arial" panose="020B0604020202020204" pitchFamily="34" charset="0"/>
              <a:buChar char="•"/>
            </a:pPr>
            <a:r>
              <a:rPr lang="en-AU" sz="2800" dirty="0">
                <a:latin typeface="Arial" panose="020B0604020202020204" pitchFamily="34" charset="0"/>
                <a:cs typeface="Arial" panose="020B0604020202020204" pitchFamily="34" charset="0"/>
              </a:rPr>
              <a:t>Crepitus</a:t>
            </a:r>
          </a:p>
          <a:p>
            <a:pPr marL="457200" indent="-457200">
              <a:spcBef>
                <a:spcPts val="600"/>
              </a:spcBef>
              <a:spcAft>
                <a:spcPts val="600"/>
              </a:spcAft>
              <a:buClr>
                <a:srgbClr val="BECB2F"/>
              </a:buClr>
              <a:buFont typeface="Arial" panose="020B0604020202020204" pitchFamily="34" charset="0"/>
              <a:buChar char="•"/>
            </a:pPr>
            <a:r>
              <a:rPr lang="en-AU" sz="2800" dirty="0">
                <a:latin typeface="Arial" panose="020B0604020202020204" pitchFamily="34" charset="0"/>
                <a:cs typeface="Arial" panose="020B0604020202020204" pitchFamily="34" charset="0"/>
              </a:rPr>
              <a:t>Mild effusion, no heat</a:t>
            </a:r>
          </a:p>
          <a:p>
            <a:pPr marL="457200" indent="-457200">
              <a:spcBef>
                <a:spcPts val="600"/>
              </a:spcBef>
              <a:spcAft>
                <a:spcPts val="600"/>
              </a:spcAft>
              <a:buClr>
                <a:srgbClr val="BECB2F"/>
              </a:buClr>
              <a:buFont typeface="Arial" panose="020B0604020202020204" pitchFamily="34" charset="0"/>
              <a:buChar char="•"/>
            </a:pPr>
            <a:r>
              <a:rPr lang="en-AU" sz="2800" dirty="0">
                <a:latin typeface="Arial" panose="020B0604020202020204" pitchFamily="34" charset="0"/>
                <a:cs typeface="Arial" panose="020B0604020202020204" pitchFamily="34" charset="0"/>
              </a:rPr>
              <a:t>Mild varus deformity on standing</a:t>
            </a:r>
          </a:p>
          <a:p>
            <a:pPr marL="457200" indent="-457200">
              <a:spcBef>
                <a:spcPts val="600"/>
              </a:spcBef>
              <a:spcAft>
                <a:spcPts val="600"/>
              </a:spcAft>
              <a:buClr>
                <a:srgbClr val="BECB2F"/>
              </a:buClr>
              <a:buFont typeface="Arial" panose="020B0604020202020204" pitchFamily="34" charset="0"/>
              <a:buChar char="•"/>
            </a:pPr>
            <a:r>
              <a:rPr lang="en-AU" sz="2800" dirty="0">
                <a:latin typeface="Arial" panose="020B0604020202020204" pitchFamily="34" charset="0"/>
                <a:cs typeface="Arial" panose="020B0604020202020204" pitchFamily="34" charset="0"/>
              </a:rPr>
              <a:t>Mild muscle strength reduction</a:t>
            </a:r>
          </a:p>
          <a:p>
            <a:pPr marL="457200" indent="-457200">
              <a:spcBef>
                <a:spcPts val="600"/>
              </a:spcBef>
              <a:spcAft>
                <a:spcPts val="600"/>
              </a:spcAft>
              <a:buClr>
                <a:srgbClr val="BECB2F"/>
              </a:buClr>
              <a:buFont typeface="Arial" panose="020B0604020202020204" pitchFamily="34" charset="0"/>
              <a:buChar char="•"/>
            </a:pPr>
            <a:r>
              <a:rPr lang="en-AU" sz="2800" dirty="0">
                <a:latin typeface="Arial" panose="020B0604020202020204" pitchFamily="34" charset="0"/>
                <a:cs typeface="Arial" panose="020B0604020202020204" pitchFamily="34" charset="0"/>
              </a:rPr>
              <a:t>Moderate R-side weight-bearing reduction</a:t>
            </a:r>
          </a:p>
          <a:p>
            <a:pPr marL="457200" indent="-457200">
              <a:spcBef>
                <a:spcPts val="600"/>
              </a:spcBef>
              <a:spcAft>
                <a:spcPts val="600"/>
              </a:spcAft>
              <a:buClr>
                <a:srgbClr val="BECB2F"/>
              </a:buClr>
              <a:buFont typeface="Arial" panose="020B0604020202020204" pitchFamily="34" charset="0"/>
              <a:buChar char="•"/>
            </a:pPr>
            <a:r>
              <a:rPr lang="en-AU" sz="2800" dirty="0">
                <a:latin typeface="Arial" panose="020B0604020202020204" pitchFamily="34" charset="0"/>
                <a:cs typeface="Arial" panose="020B0604020202020204" pitchFamily="34" charset="0"/>
              </a:rPr>
              <a:t>Increased BMI 27 kg/m</a:t>
            </a:r>
            <a:r>
              <a:rPr lang="en-AU" sz="2800" baseline="30000" dirty="0">
                <a:latin typeface="Arial" panose="020B0604020202020204" pitchFamily="34" charset="0"/>
                <a:cs typeface="Arial" panose="020B0604020202020204" pitchFamily="34" charset="0"/>
              </a:rPr>
              <a:t>2</a:t>
            </a:r>
            <a:endParaRPr lang="en-AU" sz="3000" baseline="30000" dirty="0">
              <a:latin typeface="Arial" panose="020B0604020202020204" pitchFamily="34" charset="0"/>
              <a:cs typeface="Arial" panose="020B0604020202020204" pitchFamily="34" charset="0"/>
            </a:endParaRPr>
          </a:p>
          <a:p>
            <a:pPr>
              <a:spcBef>
                <a:spcPts val="800"/>
              </a:spcBef>
              <a:spcAft>
                <a:spcPts val="800"/>
              </a:spcAft>
              <a:buClr>
                <a:srgbClr val="BECB2F"/>
              </a:buClr>
            </a:pPr>
            <a:endParaRPr lang="en-AU" sz="3000" dirty="0">
              <a:latin typeface="Arial" panose="020B0604020202020204" pitchFamily="34" charset="0"/>
              <a:cs typeface="Arial" panose="020B0604020202020204" pitchFamily="34" charset="0"/>
            </a:endParaRPr>
          </a:p>
        </p:txBody>
      </p:sp>
      <p:pic>
        <p:nvPicPr>
          <p:cNvPr id="5" name="Picture Placeholder 4" descr="A doctor examining a patient&#10;&#10;Description automatically generated">
            <a:extLst>
              <a:ext uri="{FF2B5EF4-FFF2-40B4-BE49-F238E27FC236}">
                <a16:creationId xmlns:a16="http://schemas.microsoft.com/office/drawing/2014/main" id="{20E66C1B-75BE-BC48-6D7D-0D9D74301066}"/>
              </a:ext>
            </a:extLst>
          </p:cNvPr>
          <p:cNvPicPr>
            <a:picLocks noGrp="1" noRot="1" noChangeAspect="1" noMove="1" noResize="1" noEditPoints="1" noAdjustHandles="1" noChangeArrowheads="1" noChangeShapeType="1" noCrop="1"/>
          </p:cNvPicPr>
          <p:nvPr>
            <p:ph type="pic" sz="quarter" idx="13"/>
          </p:nvPr>
        </p:nvPicPr>
        <p:blipFill rotWithShape="1">
          <a:blip r:embed="rId5">
            <a:extLst>
              <a:ext uri="{28A0092B-C50C-407E-A947-70E740481C1C}">
                <a14:useLocalDpi xmlns:a14="http://schemas.microsoft.com/office/drawing/2010/main" val="0"/>
              </a:ext>
            </a:extLst>
          </a:blip>
          <a:srcRect l="21697" t="17105" r="34589"/>
          <a:stretch/>
        </p:blipFill>
        <p:spPr>
          <a:xfrm>
            <a:off x="7872413" y="2206625"/>
            <a:ext cx="4319587" cy="4319588"/>
          </a:xfrm>
        </p:spPr>
      </p:pic>
    </p:spTree>
    <p:extLst>
      <p:ext uri="{BB962C8B-B14F-4D97-AF65-F5344CB8AC3E}">
        <p14:creationId xmlns:p14="http://schemas.microsoft.com/office/powerpoint/2010/main" val="625911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 - Henry</a:t>
            </a:r>
          </a:p>
        </p:txBody>
      </p:sp>
      <p:sp>
        <p:nvSpPr>
          <p:cNvPr id="6" name="TextBox 5">
            <a:extLst>
              <a:ext uri="{FF2B5EF4-FFF2-40B4-BE49-F238E27FC236}">
                <a16:creationId xmlns:a16="http://schemas.microsoft.com/office/drawing/2014/main" id="{ABD0A186-4D74-5989-A18D-94006540C4C6}"/>
              </a:ext>
            </a:extLst>
          </p:cNvPr>
          <p:cNvSpPr txBox="1">
            <a:spLocks noGrp="1" noRot="1" noMove="1" noResize="1" noEditPoints="1" noAdjustHandles="1" noChangeArrowheads="1" noChangeShapeType="1"/>
          </p:cNvSpPr>
          <p:nvPr/>
        </p:nvSpPr>
        <p:spPr>
          <a:xfrm>
            <a:off x="263352" y="2206800"/>
            <a:ext cx="7237043" cy="3811300"/>
          </a:xfrm>
          <a:prstGeom prst="rect">
            <a:avLst/>
          </a:prstGeom>
          <a:noFill/>
        </p:spPr>
        <p:txBody>
          <a:bodyPr wrap="square">
            <a:spAutoFit/>
          </a:bodyPr>
          <a:lstStyle/>
          <a:p>
            <a:pPr>
              <a:spcBef>
                <a:spcPts val="800"/>
              </a:spcBef>
              <a:spcAft>
                <a:spcPts val="800"/>
              </a:spcAft>
              <a:buClr>
                <a:srgbClr val="BECB2F"/>
              </a:buClr>
            </a:pPr>
            <a:r>
              <a:rPr lang="en-AU" sz="3000" b="1" dirty="0">
                <a:latin typeface="Arial" panose="020B0604020202020204" pitchFamily="34" charset="0"/>
                <a:cs typeface="Arial" panose="020B0604020202020204" pitchFamily="34" charset="0"/>
              </a:rPr>
              <a:t>Unhelpful beliefs and misconceptions</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‘My knee is definitely on the way out – I’ll need to start thinking about surgery.’</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‘I know it’s just going to get worse as I get older.’ </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‘Surely he needs an MRI to find out how bad his knee is getting.’</a:t>
            </a:r>
          </a:p>
        </p:txBody>
      </p:sp>
      <p:pic>
        <p:nvPicPr>
          <p:cNvPr id="7" name="Picture Placeholder 6">
            <a:extLst>
              <a:ext uri="{FF2B5EF4-FFF2-40B4-BE49-F238E27FC236}">
                <a16:creationId xmlns:a16="http://schemas.microsoft.com/office/drawing/2014/main" id="{D55CC5DE-8E36-2971-7087-7D1FC1F9E0B6}"/>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14479" r="27745" b="13265"/>
          <a:stretch/>
        </p:blipFill>
        <p:spPr>
          <a:xfrm flipH="1">
            <a:off x="7872413" y="2206625"/>
            <a:ext cx="4319587" cy="4319588"/>
          </a:xfrm>
        </p:spPr>
      </p:pic>
    </p:spTree>
    <p:extLst>
      <p:ext uri="{BB962C8B-B14F-4D97-AF65-F5344CB8AC3E}">
        <p14:creationId xmlns:p14="http://schemas.microsoft.com/office/powerpoint/2010/main" val="2526552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 - Henry</a:t>
            </a:r>
          </a:p>
        </p:txBody>
      </p:sp>
      <p:sp>
        <p:nvSpPr>
          <p:cNvPr id="6" name="TextBox 5">
            <a:extLst>
              <a:ext uri="{FF2B5EF4-FFF2-40B4-BE49-F238E27FC236}">
                <a16:creationId xmlns:a16="http://schemas.microsoft.com/office/drawing/2014/main" id="{ABD0A186-4D74-5989-A18D-94006540C4C6}"/>
              </a:ext>
            </a:extLst>
          </p:cNvPr>
          <p:cNvSpPr txBox="1">
            <a:spLocks noGrp="1" noRot="1" noMove="1" noResize="1" noEditPoints="1" noAdjustHandles="1" noChangeArrowheads="1" noChangeShapeType="1"/>
          </p:cNvSpPr>
          <p:nvPr/>
        </p:nvSpPr>
        <p:spPr>
          <a:xfrm>
            <a:off x="263352" y="2206800"/>
            <a:ext cx="7237043" cy="4580741"/>
          </a:xfrm>
          <a:prstGeom prst="rect">
            <a:avLst/>
          </a:prstGeom>
          <a:noFill/>
        </p:spPr>
        <p:txBody>
          <a:bodyPr wrap="square">
            <a:spAutoFit/>
          </a:bodyPr>
          <a:lstStyle/>
          <a:p>
            <a:pPr>
              <a:spcBef>
                <a:spcPts val="800"/>
              </a:spcBef>
              <a:spcAft>
                <a:spcPts val="800"/>
              </a:spcAft>
              <a:buClr>
                <a:srgbClr val="BECB2F"/>
              </a:buClr>
            </a:pPr>
            <a:r>
              <a:rPr lang="en-AU" sz="3000" b="1" dirty="0">
                <a:latin typeface="Arial" panose="020B0604020202020204" pitchFamily="34" charset="0"/>
                <a:cs typeface="Arial" panose="020B0604020202020204" pitchFamily="34" charset="0"/>
              </a:rPr>
              <a:t>Positive communication</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‘There’s every chance you can avoid surgery - we didn’t know what we know now when your dad was being treated.’</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‘Osteoarthritis pain doesn’t always get worse - some people even find that their pain is resolved when they’re active and manage their weight.’</a:t>
            </a:r>
          </a:p>
        </p:txBody>
      </p:sp>
      <p:sp>
        <p:nvSpPr>
          <p:cNvPr id="5" name="Rectangle 4">
            <a:extLst>
              <a:ext uri="{FF2B5EF4-FFF2-40B4-BE49-F238E27FC236}">
                <a16:creationId xmlns:a16="http://schemas.microsoft.com/office/drawing/2014/main" id="{A74DCD45-5DCD-98C8-3674-C87669A00874}"/>
              </a:ext>
            </a:extLst>
          </p:cNvPr>
          <p:cNvSpPr>
            <a:spLocks noGrp="1" noRot="1" noMove="1" noResize="1" noEditPoints="1" noAdjustHandles="1" noChangeArrowheads="1" noChangeShapeType="1"/>
          </p:cNvSpPr>
          <p:nvPr/>
        </p:nvSpPr>
        <p:spPr>
          <a:xfrm>
            <a:off x="7872000" y="2206800"/>
            <a:ext cx="4320000" cy="4320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latin typeface="Arial" panose="020B0604020202020204" pitchFamily="34" charset="0"/>
                <a:cs typeface="Arial" panose="020B0604020202020204" pitchFamily="34" charset="0"/>
              </a:rPr>
              <a:t>Insert image</a:t>
            </a:r>
          </a:p>
        </p:txBody>
      </p:sp>
      <p:pic>
        <p:nvPicPr>
          <p:cNvPr id="4" name="Picture 3" descr="A person in a beige shirt&#10;&#10;Description automatically generated">
            <a:extLst>
              <a:ext uri="{FF2B5EF4-FFF2-40B4-BE49-F238E27FC236}">
                <a16:creationId xmlns:a16="http://schemas.microsoft.com/office/drawing/2014/main" id="{20FB53B2-7800-C06E-E745-AAD66CA5E85B}"/>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20728" r="12606"/>
          <a:stretch/>
        </p:blipFill>
        <p:spPr>
          <a:xfrm>
            <a:off x="7872000" y="2206800"/>
            <a:ext cx="4320000" cy="4320000"/>
          </a:xfrm>
          <a:prstGeom prst="rect">
            <a:avLst/>
          </a:prstGeom>
        </p:spPr>
      </p:pic>
    </p:spTree>
    <p:extLst>
      <p:ext uri="{BB962C8B-B14F-4D97-AF65-F5344CB8AC3E}">
        <p14:creationId xmlns:p14="http://schemas.microsoft.com/office/powerpoint/2010/main" val="960681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Case study - Henry</a:t>
            </a:r>
          </a:p>
        </p:txBody>
      </p:sp>
      <p:sp>
        <p:nvSpPr>
          <p:cNvPr id="6" name="TextBox 5">
            <a:extLst>
              <a:ext uri="{FF2B5EF4-FFF2-40B4-BE49-F238E27FC236}">
                <a16:creationId xmlns:a16="http://schemas.microsoft.com/office/drawing/2014/main" id="{ABD0A186-4D74-5989-A18D-94006540C4C6}"/>
              </a:ext>
            </a:extLst>
          </p:cNvPr>
          <p:cNvSpPr txBox="1">
            <a:spLocks noGrp="1" noRot="1" noMove="1" noResize="1" noEditPoints="1" noAdjustHandles="1" noChangeArrowheads="1" noChangeShapeType="1"/>
          </p:cNvSpPr>
          <p:nvPr/>
        </p:nvSpPr>
        <p:spPr>
          <a:xfrm>
            <a:off x="263352" y="2206800"/>
            <a:ext cx="7608648" cy="4272965"/>
          </a:xfrm>
          <a:prstGeom prst="rect">
            <a:avLst/>
          </a:prstGeom>
          <a:noFill/>
        </p:spPr>
        <p:txBody>
          <a:bodyPr wrap="square">
            <a:spAutoFit/>
          </a:bodyPr>
          <a:lstStyle/>
          <a:p>
            <a:pPr>
              <a:spcBef>
                <a:spcPts val="800"/>
              </a:spcBef>
              <a:spcAft>
                <a:spcPts val="800"/>
              </a:spcAft>
              <a:buClr>
                <a:srgbClr val="BECB2F"/>
              </a:buClr>
            </a:pPr>
            <a:r>
              <a:rPr lang="en-AU" sz="3000" b="1" dirty="0">
                <a:latin typeface="Arial" panose="020B0604020202020204" pitchFamily="34" charset="0"/>
                <a:cs typeface="Arial" panose="020B0604020202020204" pitchFamily="34" charset="0"/>
              </a:rPr>
              <a:t>Management and review</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Education and helpful beliefs</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Counselling and support groups</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Exercise, activity, and pacing</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Dietary advice</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Behavioural strategies for weight loss</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NSAIDs</a:t>
            </a:r>
          </a:p>
        </p:txBody>
      </p:sp>
      <p:pic>
        <p:nvPicPr>
          <p:cNvPr id="15" name="Picture Placeholder 14" descr="A person and person hiking in the woods&#10;&#10;Description automatically generated">
            <a:extLst>
              <a:ext uri="{FF2B5EF4-FFF2-40B4-BE49-F238E27FC236}">
                <a16:creationId xmlns:a16="http://schemas.microsoft.com/office/drawing/2014/main" id="{11F9322E-3977-B261-B41C-F26CF87EFF32}"/>
              </a:ext>
            </a:extLst>
          </p:cNvPr>
          <p:cNvPicPr>
            <a:picLocks noGrp="1" noRot="1" noChangeAspect="1" noMove="1" noResize="1" noEditPoints="1" noAdjustHandles="1" noChangeArrowheads="1" noChangeShapeType="1" noCrop="1"/>
          </p:cNvPicPr>
          <p:nvPr>
            <p:ph type="pic" sz="quarter" idx="13"/>
          </p:nvPr>
        </p:nvPicPr>
        <p:blipFill rotWithShape="1">
          <a:blip r:embed="rId5">
            <a:extLst>
              <a:ext uri="{28A0092B-C50C-407E-A947-70E740481C1C}">
                <a14:useLocalDpi xmlns:a14="http://schemas.microsoft.com/office/drawing/2010/main" val="0"/>
              </a:ext>
            </a:extLst>
          </a:blip>
          <a:srcRect l="6" t="2736" r="42244" b="10649"/>
          <a:stretch/>
        </p:blipFill>
        <p:spPr>
          <a:xfrm>
            <a:off x="7872413" y="2206625"/>
            <a:ext cx="4319587" cy="4319588"/>
          </a:xfrm>
        </p:spPr>
      </p:pic>
    </p:spTree>
    <p:extLst>
      <p:ext uri="{BB962C8B-B14F-4D97-AF65-F5344CB8AC3E}">
        <p14:creationId xmlns:p14="http://schemas.microsoft.com/office/powerpoint/2010/main" val="244806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2220C8E-194E-081F-13F4-AD09DEAF3856}"/>
              </a:ext>
            </a:extLst>
          </p:cNvPr>
          <p:cNvGrpSpPr>
            <a:grpSpLocks noGrp="1" noUngrp="1" noRot="1" noMove="1" noResize="1"/>
          </p:cNvGrpSpPr>
          <p:nvPr/>
        </p:nvGrpSpPr>
        <p:grpSpPr>
          <a:xfrm>
            <a:off x="263352" y="1"/>
            <a:ext cx="11784050" cy="971500"/>
            <a:chOff x="263352" y="18563"/>
            <a:chExt cx="11784050" cy="952937"/>
          </a:xfrm>
        </p:grpSpPr>
        <p:pic>
          <p:nvPicPr>
            <p:cNvPr id="11" name="Picture 10" descr="Australian Commission on Safety and Quality in Health Care logo &#10;">
              <a:extLst>
                <a:ext uri="{FF2B5EF4-FFF2-40B4-BE49-F238E27FC236}">
                  <a16:creationId xmlns:a16="http://schemas.microsoft.com/office/drawing/2014/main" id="{56B117B4-A7CF-D964-3BC4-159D560D3C3A}"/>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8511B1BA-F484-2D36-E00E-0B303149A911}"/>
                </a:ext>
              </a:extLst>
            </p:cNvPr>
            <p:cNvGrpSpPr>
              <a:grpSpLocks noGrp="1" noUngrp="1" noRot="1" noMove="1" noResize="1"/>
            </p:cNvGrpSpPr>
            <p:nvPr/>
          </p:nvGrpSpPr>
          <p:grpSpPr>
            <a:xfrm>
              <a:off x="8669250" y="18563"/>
              <a:ext cx="3378152" cy="952937"/>
              <a:chOff x="8669250" y="18563"/>
              <a:chExt cx="3378152" cy="952937"/>
            </a:xfrm>
          </p:grpSpPr>
          <p:pic>
            <p:nvPicPr>
              <p:cNvPr id="13" name="Picture 12" descr="Clinical Care Standard logo">
                <a:extLst>
                  <a:ext uri="{FF2B5EF4-FFF2-40B4-BE49-F238E27FC236}">
                    <a16:creationId xmlns:a16="http://schemas.microsoft.com/office/drawing/2014/main" id="{D7934BD4-0E15-A7F3-DB15-0FF681BAC5D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4" name="Title 1">
                <a:extLst>
                  <a:ext uri="{FF2B5EF4-FFF2-40B4-BE49-F238E27FC236}">
                    <a16:creationId xmlns:a16="http://schemas.microsoft.com/office/drawing/2014/main" id="{C5EC143D-0625-924E-83E5-5BE6E09BE538}"/>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3" name="Title 1">
            <a:extLst>
              <a:ext uri="{FF2B5EF4-FFF2-40B4-BE49-F238E27FC236}">
                <a16:creationId xmlns:a16="http://schemas.microsoft.com/office/drawing/2014/main" id="{414FF018-E227-1FAA-3329-F82D1871C735}"/>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QUM Learning</a:t>
            </a:r>
          </a:p>
        </p:txBody>
      </p:sp>
      <p:sp>
        <p:nvSpPr>
          <p:cNvPr id="6" name="TextBox 5">
            <a:extLst>
              <a:ext uri="{FF2B5EF4-FFF2-40B4-BE49-F238E27FC236}">
                <a16:creationId xmlns:a16="http://schemas.microsoft.com/office/drawing/2014/main" id="{ABD0A186-4D74-5989-A18D-94006540C4C6}"/>
              </a:ext>
            </a:extLst>
          </p:cNvPr>
          <p:cNvSpPr txBox="1">
            <a:spLocks noGrp="1" noRot="1" noMove="1" noResize="1" noEditPoints="1" noAdjustHandles="1" noChangeArrowheads="1" noChangeShapeType="1"/>
          </p:cNvSpPr>
          <p:nvPr/>
        </p:nvSpPr>
        <p:spPr>
          <a:xfrm>
            <a:off x="263352" y="2206800"/>
            <a:ext cx="7608648" cy="3170099"/>
          </a:xfrm>
          <a:prstGeom prst="rect">
            <a:avLst/>
          </a:prstGeom>
          <a:noFill/>
        </p:spPr>
        <p:txBody>
          <a:bodyPr wrap="square">
            <a:spAutoFit/>
          </a:bodyPr>
          <a:lstStyle/>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Log into </a:t>
            </a:r>
            <a:r>
              <a:rPr lang="en-AU" sz="3000" b="1" dirty="0">
                <a:latin typeface="Arial" panose="020B0604020202020204" pitchFamily="34" charset="0"/>
                <a:cs typeface="Arial" panose="020B0604020202020204" pitchFamily="34" charset="0"/>
              </a:rPr>
              <a:t>QUM Learning</a:t>
            </a: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Complete the case study </a:t>
            </a:r>
            <a:r>
              <a:rPr lang="en-AU" sz="3000" b="1" i="1" dirty="0">
                <a:latin typeface="Arial" panose="020B0604020202020204" pitchFamily="34" charset="0"/>
                <a:cs typeface="Arial" panose="020B0604020202020204" pitchFamily="34" charset="0"/>
              </a:rPr>
              <a:t>Practical tools for osteoarthritis management</a:t>
            </a:r>
            <a:endParaRPr lang="en-AU" sz="3000" dirty="0">
              <a:latin typeface="Arial" panose="020B0604020202020204" pitchFamily="34" charset="0"/>
              <a:cs typeface="Arial" panose="020B0604020202020204" pitchFamily="34" charset="0"/>
            </a:endParaRPr>
          </a:p>
          <a:p>
            <a:pPr marL="457200" indent="-457200">
              <a:spcBef>
                <a:spcPts val="600"/>
              </a:spcBef>
              <a:spcAft>
                <a:spcPts val="600"/>
              </a:spcAft>
              <a:buClr>
                <a:srgbClr val="BECB2F"/>
              </a:buClr>
              <a:buFont typeface="Arial" panose="020B0604020202020204" pitchFamily="34" charset="0"/>
              <a:buChar char="•"/>
            </a:pPr>
            <a:r>
              <a:rPr lang="en-AU" sz="3000" dirty="0">
                <a:latin typeface="Arial" panose="020B0604020202020204" pitchFamily="34" charset="0"/>
                <a:cs typeface="Arial" panose="020B0604020202020204" pitchFamily="34" charset="0"/>
              </a:rPr>
              <a:t>It is recommended that 1-hour CPD be recorded for the purposes of self-directed CPD</a:t>
            </a:r>
          </a:p>
        </p:txBody>
      </p:sp>
      <p:pic>
        <p:nvPicPr>
          <p:cNvPr id="8" name="Picture 7" descr="A qr code on a white background&#10;&#10;Description automatically generated">
            <a:extLst>
              <a:ext uri="{FF2B5EF4-FFF2-40B4-BE49-F238E27FC236}">
                <a16:creationId xmlns:a16="http://schemas.microsoft.com/office/drawing/2014/main" id="{EB076299-9BF6-BC2F-D023-A5C680DFD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3200" y="2206800"/>
            <a:ext cx="4320000" cy="4320000"/>
          </a:xfrm>
          <a:prstGeom prst="rect">
            <a:avLst/>
          </a:prstGeom>
        </p:spPr>
      </p:pic>
    </p:spTree>
    <p:extLst>
      <p:ext uri="{BB962C8B-B14F-4D97-AF65-F5344CB8AC3E}">
        <p14:creationId xmlns:p14="http://schemas.microsoft.com/office/powerpoint/2010/main" val="2356588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E9C3572-821A-3B49-3EF8-2A71204DBDF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15" b="415"/>
          <a:stretch/>
        </p:blipFill>
        <p:spPr bwMode="auto">
          <a:xfrm>
            <a:off x="263352" y="2206799"/>
            <a:ext cx="10405804" cy="4422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5DDB84-CE41-1D73-02E9-111AA681D1AB}"/>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u="none" dirty="0">
                <a:solidFill>
                  <a:srgbClr val="00999E"/>
                </a:solidFill>
              </a:rPr>
              <a:t>Resources for clinicians</a:t>
            </a:r>
          </a:p>
        </p:txBody>
      </p:sp>
      <p:grpSp>
        <p:nvGrpSpPr>
          <p:cNvPr id="36" name="Group 35">
            <a:extLst>
              <a:ext uri="{FF2B5EF4-FFF2-40B4-BE49-F238E27FC236}">
                <a16:creationId xmlns:a16="http://schemas.microsoft.com/office/drawing/2014/main" id="{8E35F0A3-0B2B-6AD5-AEEA-289E6AB1F725}"/>
              </a:ext>
            </a:extLst>
          </p:cNvPr>
          <p:cNvGrpSpPr>
            <a:grpSpLocks noGrp="1" noUngrp="1" noRot="1" noMove="1" noResize="1"/>
          </p:cNvGrpSpPr>
          <p:nvPr/>
        </p:nvGrpSpPr>
        <p:grpSpPr>
          <a:xfrm>
            <a:off x="263352" y="1"/>
            <a:ext cx="11784050" cy="971500"/>
            <a:chOff x="263352" y="18563"/>
            <a:chExt cx="11784050" cy="952937"/>
          </a:xfrm>
        </p:grpSpPr>
        <p:pic>
          <p:nvPicPr>
            <p:cNvPr id="37" name="Picture 36" descr="Australian Commission on Safety and Quality in Health Care logo &#10;">
              <a:extLst>
                <a:ext uri="{FF2B5EF4-FFF2-40B4-BE49-F238E27FC236}">
                  <a16:creationId xmlns:a16="http://schemas.microsoft.com/office/drawing/2014/main" id="{C85C0379-96D4-C3DC-7672-137A7C19C396}"/>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38" name="Group 37">
              <a:extLst>
                <a:ext uri="{FF2B5EF4-FFF2-40B4-BE49-F238E27FC236}">
                  <a16:creationId xmlns:a16="http://schemas.microsoft.com/office/drawing/2014/main" id="{F21665D4-9A50-AC78-5A7D-6F887695D460}"/>
                </a:ext>
              </a:extLst>
            </p:cNvPr>
            <p:cNvGrpSpPr>
              <a:grpSpLocks noGrp="1" noUngrp="1" noRot="1" noMove="1" noResize="1"/>
            </p:cNvGrpSpPr>
            <p:nvPr/>
          </p:nvGrpSpPr>
          <p:grpSpPr>
            <a:xfrm>
              <a:off x="8669250" y="18563"/>
              <a:ext cx="3378152" cy="952937"/>
              <a:chOff x="8669250" y="18563"/>
              <a:chExt cx="3378152" cy="952937"/>
            </a:xfrm>
          </p:grpSpPr>
          <p:pic>
            <p:nvPicPr>
              <p:cNvPr id="39" name="Picture 38" descr="Clinical Care Standard logo">
                <a:extLst>
                  <a:ext uri="{FF2B5EF4-FFF2-40B4-BE49-F238E27FC236}">
                    <a16:creationId xmlns:a16="http://schemas.microsoft.com/office/drawing/2014/main" id="{55CE3F98-08E4-FEDB-93D0-6ECA7D044AB3}"/>
                  </a:ext>
                </a:extLst>
              </p:cNvPr>
              <p:cNvPicPr>
                <a:picLocks noGrp="1" noRot="1" noChangeAspect="1" noMove="1" noResize="1" noEditPoints="1" noAdjustHandles="1" noChangeArrowheads="1" noChangeShapeType="1" noCrop="1"/>
              </p:cNvPicPr>
              <p:nvPr/>
            </p:nvPicPr>
            <p:blipFill rotWithShape="1">
              <a:blip r:embed="rId6"/>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40" name="Title 1">
                <a:extLst>
                  <a:ext uri="{FF2B5EF4-FFF2-40B4-BE49-F238E27FC236}">
                    <a16:creationId xmlns:a16="http://schemas.microsoft.com/office/drawing/2014/main" id="{52F90629-9E11-0818-29BE-AF57DD9A9393}"/>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1207287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4">
            <a:extLst>
              <a:ext uri="{FF2B5EF4-FFF2-40B4-BE49-F238E27FC236}">
                <a16:creationId xmlns:a16="http://schemas.microsoft.com/office/drawing/2014/main" id="{84E870B5-869C-6F43-BC55-EF900E61F2BF}"/>
              </a:ext>
            </a:extLst>
          </p:cNvPr>
          <p:cNvPicPr>
            <a:picLocks noGrp="1" noRot="1" noMove="1" noResize="1" noEditPoints="1" noAdjustHandles="1" noChangeArrowheads="1" noChangeShapeType="1" noCrop="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7872413" y="2206625"/>
            <a:ext cx="4319587" cy="4319588"/>
          </a:xfrm>
        </p:spPr>
      </p:pic>
      <p:sp>
        <p:nvSpPr>
          <p:cNvPr id="2" name="Title 1">
            <a:extLst>
              <a:ext uri="{FF2B5EF4-FFF2-40B4-BE49-F238E27FC236}">
                <a16:creationId xmlns:a16="http://schemas.microsoft.com/office/drawing/2014/main" id="{37224110-AE4E-202D-1171-22C39F3675E4}"/>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Key messages</a:t>
            </a:r>
          </a:p>
        </p:txBody>
      </p:sp>
      <p:sp>
        <p:nvSpPr>
          <p:cNvPr id="5" name="TextBox 4">
            <a:extLst>
              <a:ext uri="{FF2B5EF4-FFF2-40B4-BE49-F238E27FC236}">
                <a16:creationId xmlns:a16="http://schemas.microsoft.com/office/drawing/2014/main" id="{1CE4C3D3-284A-D185-FB5C-2FF3DA98AE74}"/>
              </a:ext>
            </a:extLst>
          </p:cNvPr>
          <p:cNvSpPr txBox="1">
            <a:spLocks noGrp="1" noRot="1" noMove="1" noResize="1" noEditPoints="1" noAdjustHandles="1" noChangeArrowheads="1" noChangeShapeType="1"/>
          </p:cNvSpPr>
          <p:nvPr/>
        </p:nvSpPr>
        <p:spPr>
          <a:xfrm>
            <a:off x="263352" y="2206800"/>
            <a:ext cx="7200000" cy="3929281"/>
          </a:xfrm>
          <a:prstGeom prst="rect">
            <a:avLst/>
          </a:prstGeom>
          <a:noFill/>
        </p:spPr>
        <p:txBody>
          <a:bodyPr wrap="square">
            <a:spAutoFit/>
          </a:bodyPr>
          <a:lstStyle/>
          <a:p>
            <a:pPr marL="514350" indent="-514350">
              <a:spcBef>
                <a:spcPts val="500"/>
              </a:spcBef>
              <a:spcAft>
                <a:spcPts val="500"/>
              </a:spcAft>
              <a:buClr>
                <a:srgbClr val="BECB2F"/>
              </a:buClr>
              <a:buSzPct val="110000"/>
              <a:buFont typeface="Arial" panose="020B0604020202020204" pitchFamily="34" charset="0"/>
              <a:buChar char="•"/>
            </a:pPr>
            <a:r>
              <a:rPr lang="en-AU" sz="2400" b="1" dirty="0">
                <a:latin typeface="Arial" panose="020B0604020202020204" pitchFamily="34" charset="0"/>
                <a:cs typeface="Arial" panose="020B0604020202020204" pitchFamily="34" charset="0"/>
              </a:rPr>
              <a:t>Effective communication </a:t>
            </a:r>
            <a:r>
              <a:rPr lang="en-AU" sz="2400" dirty="0">
                <a:latin typeface="Arial" panose="020B0604020202020204" pitchFamily="34" charset="0"/>
                <a:cs typeface="Arial" panose="020B0604020202020204" pitchFamily="34" charset="0"/>
              </a:rPr>
              <a:t>can avoid development of unhelpful beliefs</a:t>
            </a:r>
          </a:p>
          <a:p>
            <a:pPr marL="514350" indent="-514350">
              <a:spcBef>
                <a:spcPts val="500"/>
              </a:spcBef>
              <a:spcAft>
                <a:spcPts val="500"/>
              </a:spcAft>
              <a:buClr>
                <a:srgbClr val="BECB2F"/>
              </a:buClr>
              <a:buSzPct val="110000"/>
              <a:buFont typeface="Arial" panose="020B0604020202020204" pitchFamily="34" charset="0"/>
              <a:buChar char="•"/>
            </a:pPr>
            <a:r>
              <a:rPr lang="en-AU" sz="2400" b="1" dirty="0">
                <a:latin typeface="Arial" panose="020B0604020202020204" pitchFamily="34" charset="0"/>
                <a:cs typeface="Arial" panose="020B0604020202020204" pitchFamily="34" charset="0"/>
              </a:rPr>
              <a:t>Imaging</a:t>
            </a:r>
            <a:r>
              <a:rPr lang="en-AU" sz="2400" dirty="0">
                <a:latin typeface="Arial" panose="020B0604020202020204" pitchFamily="34" charset="0"/>
                <a:cs typeface="Arial" panose="020B0604020202020204" pitchFamily="34" charset="0"/>
              </a:rPr>
              <a:t> should not be routinely used</a:t>
            </a:r>
          </a:p>
          <a:p>
            <a:pPr marL="514350" indent="-514350">
              <a:spcBef>
                <a:spcPts val="500"/>
              </a:spcBef>
              <a:spcAft>
                <a:spcPts val="500"/>
              </a:spcAft>
              <a:buClr>
                <a:srgbClr val="BECB2F"/>
              </a:buClr>
              <a:buSzPct val="110000"/>
              <a:buFont typeface="Arial" panose="020B0604020202020204" pitchFamily="34" charset="0"/>
              <a:buChar char="•"/>
            </a:pPr>
            <a:r>
              <a:rPr lang="en-AU" sz="2400" b="1" dirty="0">
                <a:latin typeface="Arial" panose="020B0604020202020204" pitchFamily="34" charset="0"/>
                <a:cs typeface="Arial" panose="020B0604020202020204" pitchFamily="34" charset="0"/>
              </a:rPr>
              <a:t>Non-surgical interventions </a:t>
            </a:r>
            <a:r>
              <a:rPr lang="en-AU" sz="2400" dirty="0">
                <a:latin typeface="Arial" panose="020B0604020202020204" pitchFamily="34" charset="0"/>
                <a:cs typeface="Arial" panose="020B0604020202020204" pitchFamily="34" charset="0"/>
              </a:rPr>
              <a:t>should be offered – most patients will not require surgery</a:t>
            </a:r>
          </a:p>
          <a:p>
            <a:pPr marL="514350" indent="-514350">
              <a:spcBef>
                <a:spcPts val="500"/>
              </a:spcBef>
              <a:spcAft>
                <a:spcPts val="500"/>
              </a:spcAft>
              <a:buClr>
                <a:srgbClr val="BECB2F"/>
              </a:buClr>
              <a:buSzPct val="110000"/>
              <a:buFont typeface="Arial" panose="020B0604020202020204" pitchFamily="34" charset="0"/>
              <a:buChar char="•"/>
            </a:pPr>
            <a:r>
              <a:rPr lang="en-AU" sz="2400" b="1" dirty="0">
                <a:latin typeface="Arial" panose="020B0604020202020204" pitchFamily="34" charset="0"/>
                <a:cs typeface="Arial" panose="020B0604020202020204" pitchFamily="34" charset="0"/>
              </a:rPr>
              <a:t>Medicines</a:t>
            </a:r>
            <a:r>
              <a:rPr lang="en-AU" sz="2400" dirty="0">
                <a:latin typeface="Arial" panose="020B0604020202020204" pitchFamily="34" charset="0"/>
                <a:cs typeface="Arial" panose="020B0604020202020204" pitchFamily="34" charset="0"/>
              </a:rPr>
              <a:t> have a limited role and opioid analgesics should not be offered</a:t>
            </a:r>
          </a:p>
          <a:p>
            <a:pPr marL="514350" indent="-514350">
              <a:spcBef>
                <a:spcPts val="500"/>
              </a:spcBef>
              <a:spcAft>
                <a:spcPts val="500"/>
              </a:spcAft>
              <a:buClr>
                <a:srgbClr val="BECB2F"/>
              </a:buClr>
              <a:buSzPct val="110000"/>
              <a:buFont typeface="Arial" panose="020B0604020202020204" pitchFamily="34" charset="0"/>
              <a:buChar char="•"/>
            </a:pPr>
            <a:r>
              <a:rPr lang="en-AU" sz="2400" b="1" dirty="0">
                <a:latin typeface="Arial" panose="020B0604020202020204" pitchFamily="34" charset="0"/>
                <a:cs typeface="Arial" panose="020B0604020202020204" pitchFamily="34" charset="0"/>
              </a:rPr>
              <a:t>Arthroscopy</a:t>
            </a:r>
            <a:r>
              <a:rPr lang="en-AU" sz="2400" dirty="0">
                <a:latin typeface="Arial" panose="020B0604020202020204" pitchFamily="34" charset="0"/>
                <a:cs typeface="Arial" panose="020B0604020202020204" pitchFamily="34" charset="0"/>
              </a:rPr>
              <a:t> should not be used for uncomplicated knee osteoarthritis</a:t>
            </a:r>
          </a:p>
        </p:txBody>
      </p:sp>
      <p:pic>
        <p:nvPicPr>
          <p:cNvPr id="7" name="Picture 6" descr="Australian Commission on Safety and Quality in Health Care logo &#10;">
            <a:extLst>
              <a:ext uri="{FF2B5EF4-FFF2-40B4-BE49-F238E27FC236}">
                <a16:creationId xmlns:a16="http://schemas.microsoft.com/office/drawing/2014/main" id="{5B0EC1B0-CCA5-043F-89A2-D9CB1C20FD28}"/>
              </a:ext>
            </a:extLst>
          </p:cNvPr>
          <p:cNvPicPr>
            <a:picLocks noGrp="1" noRo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68976"/>
            <a:ext cx="4306570" cy="554148"/>
          </a:xfrm>
          <a:prstGeom prst="rect">
            <a:avLst/>
          </a:prstGeom>
          <a:ln>
            <a:noFill/>
          </a:ln>
          <a:extLst>
            <a:ext uri="{53640926-AAD7-44D8-BBD7-CCE9431645EC}">
              <a14:shadowObscured xmlns:a14="http://schemas.microsoft.com/office/drawing/2010/main"/>
            </a:ext>
          </a:extLst>
        </p:spPr>
      </p:pic>
      <p:pic>
        <p:nvPicPr>
          <p:cNvPr id="9" name="Picture 8" descr="Clinical Care Standard logo">
            <a:extLst>
              <a:ext uri="{FF2B5EF4-FFF2-40B4-BE49-F238E27FC236}">
                <a16:creationId xmlns:a16="http://schemas.microsoft.com/office/drawing/2014/main" id="{2D733848-4CD1-BD31-5E38-B3541F26E057}"/>
              </a:ext>
            </a:extLst>
          </p:cNvPr>
          <p:cNvPicPr>
            <a:picLocks noGrp="1" noRot="1" noMove="1" noResize="1" noEditPoints="1" noAdjustHandles="1" noChangeArrowheads="1" noChangeShapeType="1" noCrop="1"/>
          </p:cNvPicPr>
          <p:nvPr/>
        </p:nvPicPr>
        <p:blipFill rotWithShape="1">
          <a:blip r:embed="rId5"/>
          <a:srcRect t="8116" r="2365" b="8832"/>
          <a:stretch/>
        </p:blipFill>
        <p:spPr bwMode="auto">
          <a:xfrm>
            <a:off x="9826516" y="368976"/>
            <a:ext cx="2102132" cy="602525"/>
          </a:xfrm>
          <a:prstGeom prst="rect">
            <a:avLst/>
          </a:prstGeom>
          <a:ln>
            <a:noFill/>
          </a:ln>
          <a:extLs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FEE56BAE-8AE5-7D13-FD51-F55F67B26F4A}"/>
              </a:ext>
            </a:extLst>
          </p:cNvPr>
          <p:cNvSpPr txBox="1">
            <a:spLocks noGrp="1" noRot="1" noMove="1" noResize="1" noEditPoints="1" noAdjustHandles="1" noChangeArrowheads="1" noChangeShapeType="1"/>
          </p:cNvSpPr>
          <p:nvPr/>
        </p:nvSpPr>
        <p:spPr>
          <a:xfrm>
            <a:off x="8669250" y="1"/>
            <a:ext cx="3378152" cy="32761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spTree>
    <p:extLst>
      <p:ext uri="{BB962C8B-B14F-4D97-AF65-F5344CB8AC3E}">
        <p14:creationId xmlns:p14="http://schemas.microsoft.com/office/powerpoint/2010/main" val="310956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72C609A-C160-F2E7-B9AB-BD808DF2DB71}"/>
              </a:ext>
            </a:extLst>
          </p:cNvPr>
          <p:cNvSpPr txBox="1">
            <a:spLocks noGrp="1" noRot="1" noMove="1" noResize="1" noEditPoints="1" noAdjustHandles="1" noChangeArrowheads="1" noChangeShapeType="1"/>
          </p:cNvSpPr>
          <p:nvPr/>
        </p:nvSpPr>
        <p:spPr>
          <a:xfrm>
            <a:off x="263352" y="2206800"/>
            <a:ext cx="7200000" cy="3785652"/>
          </a:xfrm>
          <a:prstGeom prst="rect">
            <a:avLst/>
          </a:prstGeom>
          <a:noFill/>
        </p:spPr>
        <p:txBody>
          <a:bodyPr wrap="square">
            <a:spAutoFit/>
          </a:bodyPr>
          <a:lstStyle/>
          <a:p>
            <a:pPr marL="457200" indent="-457200">
              <a:spcBef>
                <a:spcPts val="600"/>
              </a:spcBef>
              <a:spcAft>
                <a:spcPts val="600"/>
              </a:spcAft>
              <a:buClr>
                <a:srgbClr val="92D050"/>
              </a:buClr>
              <a:buSzPct val="150000"/>
              <a:buFont typeface="Arial" panose="020B0604020202020204" pitchFamily="34" charset="0"/>
              <a:buChar char="•"/>
            </a:pPr>
            <a:r>
              <a:rPr lang="en-AU" sz="3000" dirty="0">
                <a:latin typeface="Arial" panose="020B0604020202020204" pitchFamily="34" charset="0"/>
                <a:cs typeface="Arial" panose="020B0604020202020204" pitchFamily="34" charset="0"/>
              </a:rPr>
              <a:t>Support evidence-based clinical care</a:t>
            </a:r>
          </a:p>
          <a:p>
            <a:pPr marL="457200" indent="-457200">
              <a:spcBef>
                <a:spcPts val="600"/>
              </a:spcBef>
              <a:spcAft>
                <a:spcPts val="600"/>
              </a:spcAft>
              <a:buClr>
                <a:srgbClr val="92D050"/>
              </a:buClr>
              <a:buSzPct val="150000"/>
              <a:buFont typeface="Arial" panose="020B0604020202020204" pitchFamily="34" charset="0"/>
              <a:buChar char="•"/>
            </a:pPr>
            <a:r>
              <a:rPr lang="en-AU" sz="3000" dirty="0">
                <a:latin typeface="Arial" panose="020B0604020202020204" pitchFamily="34" charset="0"/>
                <a:cs typeface="Arial" panose="020B0604020202020204" pitchFamily="34" charset="0"/>
              </a:rPr>
              <a:t>Reduce unwarranted variation</a:t>
            </a:r>
          </a:p>
          <a:p>
            <a:pPr marL="457200" indent="-457200">
              <a:spcBef>
                <a:spcPts val="600"/>
              </a:spcBef>
              <a:spcAft>
                <a:spcPts val="600"/>
              </a:spcAft>
              <a:buClr>
                <a:srgbClr val="92D050"/>
              </a:buClr>
              <a:buSzPct val="150000"/>
              <a:buFont typeface="Arial" panose="020B0604020202020204" pitchFamily="34" charset="0"/>
              <a:buChar char="•"/>
            </a:pPr>
            <a:r>
              <a:rPr lang="en-AU" sz="3000" dirty="0">
                <a:latin typeface="Arial" panose="020B0604020202020204" pitchFamily="34" charset="0"/>
                <a:cs typeface="Arial" panose="020B0604020202020204" pitchFamily="34" charset="0"/>
              </a:rPr>
              <a:t>Promote shared decision-making</a:t>
            </a:r>
          </a:p>
          <a:p>
            <a:pPr marL="457200" indent="-457200">
              <a:spcBef>
                <a:spcPts val="600"/>
              </a:spcBef>
              <a:spcAft>
                <a:spcPts val="600"/>
              </a:spcAft>
              <a:buClr>
                <a:srgbClr val="92D050"/>
              </a:buClr>
              <a:buSzPct val="150000"/>
              <a:buFont typeface="Arial" panose="020B0604020202020204" pitchFamily="34" charset="0"/>
              <a:buChar char="•"/>
            </a:pPr>
            <a:r>
              <a:rPr lang="en-AU" sz="3000" dirty="0">
                <a:latin typeface="Arial" panose="020B0604020202020204" pitchFamily="34" charset="0"/>
                <a:cs typeface="Arial" panose="020B0604020202020204" pitchFamily="34" charset="0"/>
              </a:rPr>
              <a:t>Describe key areas of care that all people receive, unlike clinical guidelines which describe all aspects of care</a:t>
            </a:r>
          </a:p>
        </p:txBody>
      </p:sp>
      <p:grpSp>
        <p:nvGrpSpPr>
          <p:cNvPr id="14" name="Group 13">
            <a:extLst>
              <a:ext uri="{FF2B5EF4-FFF2-40B4-BE49-F238E27FC236}">
                <a16:creationId xmlns:a16="http://schemas.microsoft.com/office/drawing/2014/main" id="{6F9DDC64-508A-0BC1-42FD-C974CDEFF060}"/>
              </a:ext>
            </a:extLst>
          </p:cNvPr>
          <p:cNvGrpSpPr>
            <a:grpSpLocks noGrp="1" noUngrp="1" noRot="1" noMove="1" noResize="1"/>
          </p:cNvGrpSpPr>
          <p:nvPr/>
        </p:nvGrpSpPr>
        <p:grpSpPr>
          <a:xfrm>
            <a:off x="263352" y="1"/>
            <a:ext cx="11784050" cy="971500"/>
            <a:chOff x="263352" y="18563"/>
            <a:chExt cx="11784050" cy="952937"/>
          </a:xfrm>
        </p:grpSpPr>
        <p:pic>
          <p:nvPicPr>
            <p:cNvPr id="15" name="Picture 14" descr="Australian Commission on Safety and Quality in Health Care logo &#10;">
              <a:extLst>
                <a:ext uri="{FF2B5EF4-FFF2-40B4-BE49-F238E27FC236}">
                  <a16:creationId xmlns:a16="http://schemas.microsoft.com/office/drawing/2014/main" id="{26B4C8AE-CEEF-74E1-5041-3AF8A408960B}"/>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6" name="Group 15">
              <a:extLst>
                <a:ext uri="{FF2B5EF4-FFF2-40B4-BE49-F238E27FC236}">
                  <a16:creationId xmlns:a16="http://schemas.microsoft.com/office/drawing/2014/main" id="{F37075D6-E3F0-8362-7308-1BBF4BE7C151}"/>
                </a:ext>
              </a:extLst>
            </p:cNvPr>
            <p:cNvGrpSpPr>
              <a:grpSpLocks noGrp="1" noUngrp="1" noRot="1" noMove="1" noResize="1"/>
            </p:cNvGrpSpPr>
            <p:nvPr/>
          </p:nvGrpSpPr>
          <p:grpSpPr>
            <a:xfrm>
              <a:off x="8669250" y="18563"/>
              <a:ext cx="3378152" cy="952937"/>
              <a:chOff x="8669250" y="18563"/>
              <a:chExt cx="3378152" cy="952937"/>
            </a:xfrm>
          </p:grpSpPr>
          <p:pic>
            <p:nvPicPr>
              <p:cNvPr id="17" name="Picture 16" descr="Clinical Care Standard logo">
                <a:extLst>
                  <a:ext uri="{FF2B5EF4-FFF2-40B4-BE49-F238E27FC236}">
                    <a16:creationId xmlns:a16="http://schemas.microsoft.com/office/drawing/2014/main" id="{726C6ECD-7981-AD97-BD35-E11C8CEE6D86}"/>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8" name="Title 1">
                <a:extLst>
                  <a:ext uri="{FF2B5EF4-FFF2-40B4-BE49-F238E27FC236}">
                    <a16:creationId xmlns:a16="http://schemas.microsoft.com/office/drawing/2014/main" id="{4913C193-64AE-7905-0C85-22DBFD18BDD0}"/>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6" name="Title 1">
            <a:extLst>
              <a:ext uri="{FF2B5EF4-FFF2-40B4-BE49-F238E27FC236}">
                <a16:creationId xmlns:a16="http://schemas.microsoft.com/office/drawing/2014/main" id="{3B31017B-8CAD-0849-3901-2A176D6C9781}"/>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Clinical care standards</a:t>
            </a:r>
          </a:p>
        </p:txBody>
      </p:sp>
      <p:pic>
        <p:nvPicPr>
          <p:cNvPr id="2" name="Picture Placeholder 6">
            <a:extLst>
              <a:ext uri="{FF2B5EF4-FFF2-40B4-BE49-F238E27FC236}">
                <a16:creationId xmlns:a16="http://schemas.microsoft.com/office/drawing/2014/main" id="{CB203736-B920-4D68-4497-A917FB830996}"/>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872413" y="2206625"/>
            <a:ext cx="4319587" cy="4319588"/>
          </a:xfrm>
          <a:prstGeom prst="rect">
            <a:avLst/>
          </a:prstGeom>
        </p:spPr>
      </p:pic>
    </p:spTree>
    <p:extLst>
      <p:ext uri="{BB962C8B-B14F-4D97-AF65-F5344CB8AC3E}">
        <p14:creationId xmlns:p14="http://schemas.microsoft.com/office/powerpoint/2010/main" val="4253993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059A87C-95AB-B364-7889-530A70B9CF5A}"/>
              </a:ext>
            </a:extLst>
          </p:cNvPr>
          <p:cNvSpPr>
            <a:spLocks noGrp="1" noRot="1" noMove="1" noResize="1" noEditPoints="1" noAdjustHandles="1" noChangeArrowheads="1" noChangeShapeType="1"/>
          </p:cNvSpPr>
          <p:nvPr/>
        </p:nvSpPr>
        <p:spPr>
          <a:xfrm>
            <a:off x="0" y="1196752"/>
            <a:ext cx="12192000" cy="5877272"/>
          </a:xfrm>
          <a:prstGeom prst="rect">
            <a:avLst/>
          </a:prstGeom>
          <a:solidFill>
            <a:srgbClr val="006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ustralian Commission on Safety and Quality in Health Care logo &#10;">
            <a:extLst>
              <a:ext uri="{FF2B5EF4-FFF2-40B4-BE49-F238E27FC236}">
                <a16:creationId xmlns:a16="http://schemas.microsoft.com/office/drawing/2014/main" id="{33722D46-2AE5-002B-25BF-45ABB65FFEB0}"/>
              </a:ext>
            </a:extLst>
          </p:cNvPr>
          <p:cNvPicPr>
            <a:picLocks noGrp="1" noRo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68976"/>
            <a:ext cx="4306570" cy="554148"/>
          </a:xfrm>
          <a:prstGeom prst="rect">
            <a:avLst/>
          </a:prstGeom>
          <a:ln>
            <a:noFill/>
          </a:ln>
          <a:extLst>
            <a:ext uri="{53640926-AAD7-44D8-BBD7-CCE9431645EC}">
              <a14:shadowObscured xmlns:a14="http://schemas.microsoft.com/office/drawing/2010/main"/>
            </a:ext>
          </a:extLst>
        </p:spPr>
      </p:pic>
      <p:pic>
        <p:nvPicPr>
          <p:cNvPr id="9" name="Picture 8" descr="Clinical Care Standard logo">
            <a:extLst>
              <a:ext uri="{FF2B5EF4-FFF2-40B4-BE49-F238E27FC236}">
                <a16:creationId xmlns:a16="http://schemas.microsoft.com/office/drawing/2014/main" id="{7214B20E-9896-792E-E1B2-2AD3B72661AC}"/>
              </a:ext>
            </a:extLst>
          </p:cNvPr>
          <p:cNvPicPr>
            <a:picLocks noGrp="1" noRot="1" noMove="1" noResize="1" noEditPoints="1" noAdjustHandles="1" noChangeArrowheads="1" noChangeShapeType="1" noCrop="1"/>
          </p:cNvPicPr>
          <p:nvPr/>
        </p:nvPicPr>
        <p:blipFill rotWithShape="1">
          <a:blip r:embed="rId4"/>
          <a:srcRect t="8116" r="2365" b="8832"/>
          <a:stretch/>
        </p:blipFill>
        <p:spPr bwMode="auto">
          <a:xfrm>
            <a:off x="9826516" y="368976"/>
            <a:ext cx="2102132" cy="602525"/>
          </a:xfrm>
          <a:prstGeom prst="rect">
            <a:avLst/>
          </a:prstGeom>
          <a:ln>
            <a:noFill/>
          </a:ln>
          <a:extLst>
            <a:ext uri="{53640926-AAD7-44D8-BBD7-CCE9431645EC}">
              <a14:shadowObscured xmlns:a14="http://schemas.microsoft.com/office/drawing/2010/main"/>
            </a:ext>
          </a:extLst>
        </p:spPr>
      </p:pic>
      <p:sp>
        <p:nvSpPr>
          <p:cNvPr id="10" name="Title 1">
            <a:extLst>
              <a:ext uri="{FF2B5EF4-FFF2-40B4-BE49-F238E27FC236}">
                <a16:creationId xmlns:a16="http://schemas.microsoft.com/office/drawing/2014/main" id="{FC0954B3-6038-242C-FA40-C7C2C7345814}"/>
              </a:ext>
            </a:extLst>
          </p:cNvPr>
          <p:cNvSpPr txBox="1">
            <a:spLocks noGrp="1" noRot="1" noMove="1" noResize="1" noEditPoints="1" noAdjustHandles="1" noChangeArrowheads="1" noChangeShapeType="1"/>
          </p:cNvSpPr>
          <p:nvPr/>
        </p:nvSpPr>
        <p:spPr>
          <a:xfrm>
            <a:off x="8669250" y="1"/>
            <a:ext cx="3378152" cy="32761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pic>
        <p:nvPicPr>
          <p:cNvPr id="11" name="Picture 2">
            <a:extLst>
              <a:ext uri="{FF2B5EF4-FFF2-40B4-BE49-F238E27FC236}">
                <a16:creationId xmlns:a16="http://schemas.microsoft.com/office/drawing/2014/main" id="{D8E7F110-8D1E-386A-89B1-7A91DEC54DCB}"/>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67000" y="3645024"/>
            <a:ext cx="6858000" cy="6858000"/>
          </a:xfrm>
          <a:prstGeom prst="rect">
            <a:avLst/>
          </a:prstGeom>
        </p:spPr>
      </p:pic>
      <p:sp>
        <p:nvSpPr>
          <p:cNvPr id="13" name="Rectangle 12">
            <a:extLst>
              <a:ext uri="{FF2B5EF4-FFF2-40B4-BE49-F238E27FC236}">
                <a16:creationId xmlns:a16="http://schemas.microsoft.com/office/drawing/2014/main" id="{9C581D8B-E85D-168A-B3CA-8B5008FBADF9}"/>
              </a:ext>
            </a:extLst>
          </p:cNvPr>
          <p:cNvSpPr>
            <a:spLocks noGrp="1" noRot="1" noMove="1" noResize="1" noEditPoints="1" noAdjustHandles="1" noChangeArrowheads="1" noChangeShapeType="1"/>
          </p:cNvSpPr>
          <p:nvPr/>
        </p:nvSpPr>
        <p:spPr>
          <a:xfrm>
            <a:off x="0" y="2204864"/>
            <a:ext cx="12192000" cy="646331"/>
          </a:xfrm>
          <a:prstGeom prst="rect">
            <a:avLst/>
          </a:prstGeom>
        </p:spPr>
        <p:txBody>
          <a:bodyPr wrap="square">
            <a:spAutoFit/>
          </a:bodyPr>
          <a:lstStyle/>
          <a:p>
            <a:pPr algn="ctr"/>
            <a:r>
              <a:rPr lang="en-AU" sz="3600" b="1" dirty="0" err="1">
                <a:solidFill>
                  <a:schemeClr val="bg1"/>
                </a:solidFill>
                <a:latin typeface="Arial" panose="020B0604020202020204" pitchFamily="34" charset="0"/>
                <a:cs typeface="Arial" panose="020B0604020202020204" pitchFamily="34" charset="0"/>
              </a:rPr>
              <a:t>safetyandquality.gov.au</a:t>
            </a:r>
            <a:r>
              <a:rPr lang="en-AU" sz="3600" b="1" dirty="0">
                <a:solidFill>
                  <a:schemeClr val="bg1"/>
                </a:solidFill>
                <a:latin typeface="Arial" panose="020B0604020202020204" pitchFamily="34" charset="0"/>
                <a:cs typeface="Arial" panose="020B0604020202020204" pitchFamily="34" charset="0"/>
              </a:rPr>
              <a:t>/OAK-CCS</a:t>
            </a:r>
            <a:endParaRPr lang="en-AU" sz="36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544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40AC9F-19D3-56E3-DA87-0B12A0A867E1}"/>
              </a:ext>
            </a:extLst>
          </p:cNvPr>
          <p:cNvSpPr txBox="1">
            <a:spLocks noGrp="1" noRot="1" noMove="1" noResize="1" noEditPoints="1" noAdjustHandles="1" noChangeArrowheads="1" noChangeShapeType="1"/>
          </p:cNvSpPr>
          <p:nvPr/>
        </p:nvSpPr>
        <p:spPr>
          <a:xfrm>
            <a:off x="263352" y="2206800"/>
            <a:ext cx="7200000" cy="3600000"/>
          </a:xfrm>
          <a:prstGeom prst="rect">
            <a:avLst/>
          </a:prstGeom>
        </p:spPr>
        <p:txBody>
          <a:bodyPr anchor="t" anchorCtr="0">
            <a:no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marL="457200" indent="-457200">
              <a:lnSpc>
                <a:spcPct val="100000"/>
              </a:lnSpc>
              <a:spcBef>
                <a:spcPts val="1000"/>
              </a:spcBef>
              <a:buClr>
                <a:srgbClr val="BECB2F"/>
              </a:buClr>
              <a:buSzPct val="120000"/>
              <a:buFont typeface="Arial" panose="020B0604020202020204" pitchFamily="34" charset="0"/>
              <a:buChar char="•"/>
            </a:pPr>
            <a:r>
              <a:rPr lang="en-AU" sz="3000" b="0" dirty="0">
                <a:solidFill>
                  <a:schemeClr val="tx1"/>
                </a:solidFill>
              </a:rPr>
              <a:t>Osteoarthritis of the knee is the most common type of osteoarthritis</a:t>
            </a:r>
          </a:p>
          <a:p>
            <a:pPr marL="457200" indent="-457200">
              <a:lnSpc>
                <a:spcPct val="100000"/>
              </a:lnSpc>
              <a:spcBef>
                <a:spcPts val="1000"/>
              </a:spcBef>
              <a:buClr>
                <a:srgbClr val="BECB2F"/>
              </a:buClr>
              <a:buSzPct val="120000"/>
              <a:buFont typeface="Arial" panose="020B0604020202020204" pitchFamily="34" charset="0"/>
              <a:buChar char="•"/>
            </a:pPr>
            <a:r>
              <a:rPr lang="en-AU" sz="3000" b="0" dirty="0">
                <a:solidFill>
                  <a:schemeClr val="tx1"/>
                </a:solidFill>
              </a:rPr>
              <a:t>High burden of disease</a:t>
            </a:r>
          </a:p>
          <a:p>
            <a:pPr marL="457200" indent="-457200">
              <a:lnSpc>
                <a:spcPct val="100000"/>
              </a:lnSpc>
              <a:spcBef>
                <a:spcPts val="1000"/>
              </a:spcBef>
              <a:buClr>
                <a:srgbClr val="BECB2F"/>
              </a:buClr>
              <a:buSzPct val="120000"/>
              <a:buFont typeface="Arial" panose="020B0604020202020204" pitchFamily="34" charset="0"/>
              <a:buChar char="•"/>
            </a:pPr>
            <a:r>
              <a:rPr lang="en-AU" sz="3000" b="0" dirty="0">
                <a:solidFill>
                  <a:schemeClr val="tx1"/>
                </a:solidFill>
              </a:rPr>
              <a:t>Over-reliance on imaging in diagnosis</a:t>
            </a:r>
          </a:p>
          <a:p>
            <a:pPr marL="457200" indent="-457200">
              <a:lnSpc>
                <a:spcPct val="100000"/>
              </a:lnSpc>
              <a:spcBef>
                <a:spcPts val="1000"/>
              </a:spcBef>
              <a:buClr>
                <a:srgbClr val="BECB2F"/>
              </a:buClr>
              <a:buSzPct val="120000"/>
              <a:buFont typeface="Arial" panose="020B0604020202020204" pitchFamily="34" charset="0"/>
              <a:buChar char="•"/>
            </a:pPr>
            <a:r>
              <a:rPr lang="en-AU" sz="3000" b="0" dirty="0">
                <a:solidFill>
                  <a:schemeClr val="tx1"/>
                </a:solidFill>
              </a:rPr>
              <a:t>Knee arthroscopy still used</a:t>
            </a:r>
          </a:p>
          <a:p>
            <a:pPr marL="457200" indent="-457200">
              <a:lnSpc>
                <a:spcPct val="100000"/>
              </a:lnSpc>
              <a:spcBef>
                <a:spcPts val="1000"/>
              </a:spcBef>
              <a:buClr>
                <a:srgbClr val="BECB2F"/>
              </a:buClr>
              <a:buSzPct val="120000"/>
              <a:buFont typeface="Arial" panose="020B0604020202020204" pitchFamily="34" charset="0"/>
              <a:buChar char="•"/>
            </a:pPr>
            <a:r>
              <a:rPr lang="en-AU" sz="3000" b="0" dirty="0">
                <a:solidFill>
                  <a:schemeClr val="tx1"/>
                </a:solidFill>
              </a:rPr>
              <a:t>Limited use of non-surgical management other than medicines</a:t>
            </a:r>
          </a:p>
        </p:txBody>
      </p:sp>
      <p:grpSp>
        <p:nvGrpSpPr>
          <p:cNvPr id="11" name="Group 10">
            <a:extLst>
              <a:ext uri="{FF2B5EF4-FFF2-40B4-BE49-F238E27FC236}">
                <a16:creationId xmlns:a16="http://schemas.microsoft.com/office/drawing/2014/main" id="{41BC17BB-1A1C-5EB1-165B-4F4655192CEE}"/>
              </a:ext>
            </a:extLst>
          </p:cNvPr>
          <p:cNvGrpSpPr>
            <a:grpSpLocks noGrp="1" noUngrp="1" noRot="1" noMove="1" noResize="1"/>
          </p:cNvGrpSpPr>
          <p:nvPr/>
        </p:nvGrpSpPr>
        <p:grpSpPr>
          <a:xfrm>
            <a:off x="263352" y="1"/>
            <a:ext cx="11784050" cy="971500"/>
            <a:chOff x="263352" y="18563"/>
            <a:chExt cx="11784050" cy="952937"/>
          </a:xfrm>
        </p:grpSpPr>
        <p:pic>
          <p:nvPicPr>
            <p:cNvPr id="12" name="Picture 11" descr="Australian Commission on Safety and Quality in Health Care logo &#10;">
              <a:extLst>
                <a:ext uri="{FF2B5EF4-FFF2-40B4-BE49-F238E27FC236}">
                  <a16:creationId xmlns:a16="http://schemas.microsoft.com/office/drawing/2014/main" id="{1A30CE54-D307-332F-6F6E-6322FB11F800}"/>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3" name="Group 12">
              <a:extLst>
                <a:ext uri="{FF2B5EF4-FFF2-40B4-BE49-F238E27FC236}">
                  <a16:creationId xmlns:a16="http://schemas.microsoft.com/office/drawing/2014/main" id="{0B76606D-5D42-4762-99AE-6B5EE5B72070}"/>
                </a:ext>
              </a:extLst>
            </p:cNvPr>
            <p:cNvGrpSpPr>
              <a:grpSpLocks noGrp="1" noUngrp="1" noRot="1" noMove="1" noResize="1"/>
            </p:cNvGrpSpPr>
            <p:nvPr/>
          </p:nvGrpSpPr>
          <p:grpSpPr>
            <a:xfrm>
              <a:off x="8669250" y="18563"/>
              <a:ext cx="3378152" cy="952937"/>
              <a:chOff x="8669250" y="18563"/>
              <a:chExt cx="3378152" cy="952937"/>
            </a:xfrm>
          </p:grpSpPr>
          <p:pic>
            <p:nvPicPr>
              <p:cNvPr id="14" name="Picture 13" descr="Clinical Care Standard logo">
                <a:extLst>
                  <a:ext uri="{FF2B5EF4-FFF2-40B4-BE49-F238E27FC236}">
                    <a16:creationId xmlns:a16="http://schemas.microsoft.com/office/drawing/2014/main" id="{F8CA9E87-F0B6-2D44-E298-62D956F3F98D}"/>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5" name="Title 1">
                <a:extLst>
                  <a:ext uri="{FF2B5EF4-FFF2-40B4-BE49-F238E27FC236}">
                    <a16:creationId xmlns:a16="http://schemas.microsoft.com/office/drawing/2014/main" id="{6D173CA0-6AEC-3ADA-A241-EB2561627A7D}"/>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19" name="Title 1">
            <a:extLst>
              <a:ext uri="{FF2B5EF4-FFF2-40B4-BE49-F238E27FC236}">
                <a16:creationId xmlns:a16="http://schemas.microsoft.com/office/drawing/2014/main" id="{CBF7BB3F-FB91-A185-F719-A3BD18BB56D1}"/>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Why do we need it?</a:t>
            </a:r>
          </a:p>
        </p:txBody>
      </p:sp>
      <p:pic>
        <p:nvPicPr>
          <p:cNvPr id="2" name="Picture Placeholder 6">
            <a:extLst>
              <a:ext uri="{FF2B5EF4-FFF2-40B4-BE49-F238E27FC236}">
                <a16:creationId xmlns:a16="http://schemas.microsoft.com/office/drawing/2014/main" id="{769953A9-04A2-7519-C14C-D91EFF66AE99}"/>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8795289" y="2207299"/>
            <a:ext cx="3396711" cy="4318240"/>
          </a:xfrm>
          <a:prstGeom prst="rect">
            <a:avLst/>
          </a:prstGeom>
        </p:spPr>
      </p:pic>
    </p:spTree>
    <p:extLst>
      <p:ext uri="{BB962C8B-B14F-4D97-AF65-F5344CB8AC3E}">
        <p14:creationId xmlns:p14="http://schemas.microsoft.com/office/powerpoint/2010/main" val="2244345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EB0002-600B-DEEF-7CFE-A75C7592F78D}"/>
              </a:ext>
            </a:extLst>
          </p:cNvPr>
          <p:cNvGrpSpPr>
            <a:grpSpLocks noGrp="1" noUngrp="1" noRot="1" noMove="1" noResize="1"/>
          </p:cNvGrpSpPr>
          <p:nvPr/>
        </p:nvGrpSpPr>
        <p:grpSpPr>
          <a:xfrm>
            <a:off x="263352" y="1"/>
            <a:ext cx="11784050" cy="5972215"/>
            <a:chOff x="263352" y="1"/>
            <a:chExt cx="11784050" cy="5972215"/>
          </a:xfrm>
        </p:grpSpPr>
        <p:sp>
          <p:nvSpPr>
            <p:cNvPr id="11" name="Rectangle 10">
              <a:extLst>
                <a:ext uri="{FF2B5EF4-FFF2-40B4-BE49-F238E27FC236}">
                  <a16:creationId xmlns:a16="http://schemas.microsoft.com/office/drawing/2014/main" id="{64D0DA2E-4A86-5DC8-07D5-431787005860}"/>
                </a:ext>
              </a:extLst>
            </p:cNvPr>
            <p:cNvSpPr>
              <a:spLocks noGrp="1" noRot="1" noMove="1" noResize="1" noEditPoints="1" noAdjustHandles="1" noChangeArrowheads="1" noChangeShapeType="1"/>
            </p:cNvSpPr>
            <p:nvPr/>
          </p:nvSpPr>
          <p:spPr>
            <a:xfrm>
              <a:off x="729205" y="5418218"/>
              <a:ext cx="9869806" cy="553998"/>
            </a:xfrm>
            <a:prstGeom prst="rect">
              <a:avLst/>
            </a:prstGeom>
            <a:solidFill>
              <a:srgbClr val="B434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AU" sz="3000" b="1"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E1E20BF9-9C1E-36D3-4C38-B322EED3FC35}"/>
                </a:ext>
              </a:extLst>
            </p:cNvPr>
            <p:cNvGrpSpPr>
              <a:grpSpLocks noGrp="1" noUngrp="1" noRot="1" noMove="1" noResize="1"/>
            </p:cNvGrpSpPr>
            <p:nvPr/>
          </p:nvGrpSpPr>
          <p:grpSpPr>
            <a:xfrm>
              <a:off x="263352" y="1"/>
              <a:ext cx="11784050" cy="971500"/>
              <a:chOff x="263352" y="18563"/>
              <a:chExt cx="11784050" cy="952937"/>
            </a:xfrm>
          </p:grpSpPr>
          <p:pic>
            <p:nvPicPr>
              <p:cNvPr id="18" name="Picture 17" descr="Australian Commission on Safety and Quality in Health Care logo &#10;">
                <a:extLst>
                  <a:ext uri="{FF2B5EF4-FFF2-40B4-BE49-F238E27FC236}">
                    <a16:creationId xmlns:a16="http://schemas.microsoft.com/office/drawing/2014/main" id="{8C9E7CCE-A1D0-5CA6-C2F3-4400A94CA152}"/>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9" name="Group 18">
                <a:extLst>
                  <a:ext uri="{FF2B5EF4-FFF2-40B4-BE49-F238E27FC236}">
                    <a16:creationId xmlns:a16="http://schemas.microsoft.com/office/drawing/2014/main" id="{B871419D-6036-BAED-AF06-E40A531D8ADB}"/>
                  </a:ext>
                </a:extLst>
              </p:cNvPr>
              <p:cNvGrpSpPr>
                <a:grpSpLocks noGrp="1" noUngrp="1" noRot="1" noMove="1" noResize="1"/>
              </p:cNvGrpSpPr>
              <p:nvPr/>
            </p:nvGrpSpPr>
            <p:grpSpPr>
              <a:xfrm>
                <a:off x="8669250" y="18563"/>
                <a:ext cx="3378152" cy="952937"/>
                <a:chOff x="8669250" y="18563"/>
                <a:chExt cx="3378152" cy="952937"/>
              </a:xfrm>
            </p:grpSpPr>
            <p:pic>
              <p:nvPicPr>
                <p:cNvPr id="20" name="Picture 19" descr="Clinical Care Standard logo">
                  <a:extLst>
                    <a:ext uri="{FF2B5EF4-FFF2-40B4-BE49-F238E27FC236}">
                      <a16:creationId xmlns:a16="http://schemas.microsoft.com/office/drawing/2014/main" id="{248157EF-8643-C741-432B-6C49E5D897F0}"/>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21" name="Title 1">
                  <a:extLst>
                    <a:ext uri="{FF2B5EF4-FFF2-40B4-BE49-F238E27FC236}">
                      <a16:creationId xmlns:a16="http://schemas.microsoft.com/office/drawing/2014/main" id="{B13C14ED-0C31-D4F7-C65C-A4ADD899E32F}"/>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13" name="Title 1">
              <a:extLst>
                <a:ext uri="{FF2B5EF4-FFF2-40B4-BE49-F238E27FC236}">
                  <a16:creationId xmlns:a16="http://schemas.microsoft.com/office/drawing/2014/main" id="{886AA736-50F5-6383-10D1-74A83C214E96}"/>
                </a:ext>
              </a:extLst>
            </p:cNvPr>
            <p:cNvSpPr txBox="1">
              <a:spLocks noGrp="1" noRot="1" noMove="1" noResize="1" noEditPoints="1" noAdjustHandles="1" noChangeArrowheads="1" noChangeShapeType="1"/>
            </p:cNvSpPr>
            <p:nvPr/>
          </p:nvSpPr>
          <p:spPr>
            <a:xfrm>
              <a:off x="263352" y="1178795"/>
              <a:ext cx="10405804" cy="1382860"/>
            </a:xfrm>
            <a:prstGeom prst="rect">
              <a:avLst/>
            </a:prstGeom>
          </p:spPr>
          <p:txBody>
            <a:bodyPr anchor="t">
              <a:no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a:spcAft>
                  <a:spcPts val="1000"/>
                </a:spcAft>
              </a:pPr>
              <a:r>
                <a:rPr lang="en-AU" sz="4000" dirty="0">
                  <a:solidFill>
                    <a:srgbClr val="00999E"/>
                  </a:solidFill>
                </a:rPr>
                <a:t>Knee arthroscopy services </a:t>
              </a:r>
              <a:r>
                <a:rPr lang="en-AU" sz="4000" b="0" dirty="0">
                  <a:solidFill>
                    <a:srgbClr val="00999E"/>
                  </a:solidFill>
                </a:rPr>
                <a:t>2015 - 2022</a:t>
              </a:r>
            </a:p>
          </p:txBody>
        </p:sp>
        <p:pic>
          <p:nvPicPr>
            <p:cNvPr id="3" name="Picture 2" descr="A graph with red dots&#10;&#10;Description automatically generated">
              <a:extLst>
                <a:ext uri="{FF2B5EF4-FFF2-40B4-BE49-F238E27FC236}">
                  <a16:creationId xmlns:a16="http://schemas.microsoft.com/office/drawing/2014/main" id="{DCA550DA-1962-5D50-6D1A-ED4AE8F8C24D}"/>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t="32215"/>
            <a:stretch/>
          </p:blipFill>
          <p:spPr>
            <a:xfrm>
              <a:off x="263352" y="2206800"/>
              <a:ext cx="10335659" cy="2737411"/>
            </a:xfrm>
            <a:prstGeom prst="rect">
              <a:avLst/>
            </a:prstGeom>
          </p:spPr>
        </p:pic>
        <p:sp>
          <p:nvSpPr>
            <p:cNvPr id="10" name="TextBox 9">
              <a:extLst>
                <a:ext uri="{FF2B5EF4-FFF2-40B4-BE49-F238E27FC236}">
                  <a16:creationId xmlns:a16="http://schemas.microsoft.com/office/drawing/2014/main" id="{A60C7EC7-81F9-7ADD-4395-41D8CD93A96E}"/>
                </a:ext>
              </a:extLst>
            </p:cNvPr>
            <p:cNvSpPr txBox="1">
              <a:spLocks noGrp="1" noRot="1" noMove="1" noResize="1" noEditPoints="1" noAdjustHandles="1" noChangeArrowheads="1" noChangeShapeType="1"/>
            </p:cNvSpPr>
            <p:nvPr/>
          </p:nvSpPr>
          <p:spPr>
            <a:xfrm>
              <a:off x="9232718" y="5402206"/>
              <a:ext cx="1206633" cy="553998"/>
            </a:xfrm>
            <a:prstGeom prst="rect">
              <a:avLst/>
            </a:prstGeom>
            <a:noFill/>
          </p:spPr>
          <p:txBody>
            <a:bodyPr wrap="square">
              <a:spAutoFit/>
            </a:bodyPr>
            <a:lstStyle/>
            <a:p>
              <a:pPr marR="0" lvl="0" algn="l" defTabSz="914400" rtl="0" eaLnBrk="1" fontAlgn="auto" latinLnBrk="0" hangingPunct="1">
                <a:lnSpc>
                  <a:spcPct val="100000"/>
                </a:lnSpc>
                <a:spcBef>
                  <a:spcPts val="1000"/>
                </a:spcBef>
                <a:spcAft>
                  <a:spcPts val="0"/>
                </a:spcAft>
                <a:buClr>
                  <a:srgbClr val="BECB2F"/>
                </a:buClr>
                <a:buSzPct val="120000"/>
                <a:tabLst/>
                <a:defRPr/>
              </a:pPr>
              <a:r>
                <a:rPr kumimoji="0" lang="en-AU" sz="30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2022</a:t>
              </a:r>
            </a:p>
          </p:txBody>
        </p:sp>
        <p:sp>
          <p:nvSpPr>
            <p:cNvPr id="22" name="TextBox 21">
              <a:extLst>
                <a:ext uri="{FF2B5EF4-FFF2-40B4-BE49-F238E27FC236}">
                  <a16:creationId xmlns:a16="http://schemas.microsoft.com/office/drawing/2014/main" id="{2792BDD7-8589-0101-A7D7-231445765578}"/>
                </a:ext>
              </a:extLst>
            </p:cNvPr>
            <p:cNvSpPr txBox="1">
              <a:spLocks noGrp="1" noRot="1" noMove="1" noResize="1" noEditPoints="1" noAdjustHandles="1" noChangeArrowheads="1" noChangeShapeType="1"/>
            </p:cNvSpPr>
            <p:nvPr/>
          </p:nvSpPr>
          <p:spPr>
            <a:xfrm>
              <a:off x="1299259" y="5402206"/>
              <a:ext cx="132819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2015</a:t>
              </a:r>
            </a:p>
          </p:txBody>
        </p:sp>
      </p:grpSp>
    </p:spTree>
    <p:extLst>
      <p:ext uri="{BB962C8B-B14F-4D97-AF65-F5344CB8AC3E}">
        <p14:creationId xmlns:p14="http://schemas.microsoft.com/office/powerpoint/2010/main" val="340820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12F7CB-3D7F-CB6C-0890-82C44DE2AD64}"/>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Key updates</a:t>
            </a:r>
          </a:p>
        </p:txBody>
      </p:sp>
      <p:grpSp>
        <p:nvGrpSpPr>
          <p:cNvPr id="2" name="Group 1">
            <a:extLst>
              <a:ext uri="{FF2B5EF4-FFF2-40B4-BE49-F238E27FC236}">
                <a16:creationId xmlns:a16="http://schemas.microsoft.com/office/drawing/2014/main" id="{A1EE1D73-0096-C6CF-3B26-56D70D58A16A}"/>
              </a:ext>
            </a:extLst>
          </p:cNvPr>
          <p:cNvGrpSpPr>
            <a:grpSpLocks noGrp="1" noUngrp="1" noRot="1" noMove="1" noResize="1"/>
          </p:cNvGrpSpPr>
          <p:nvPr/>
        </p:nvGrpSpPr>
        <p:grpSpPr>
          <a:xfrm>
            <a:off x="263352" y="1"/>
            <a:ext cx="11784050" cy="971500"/>
            <a:chOff x="263352" y="18563"/>
            <a:chExt cx="11784050" cy="952937"/>
          </a:xfrm>
        </p:grpSpPr>
        <p:pic>
          <p:nvPicPr>
            <p:cNvPr id="3" name="Picture 2" descr="Australian Commission on Safety and Quality in Health Care logo &#10;">
              <a:extLst>
                <a:ext uri="{FF2B5EF4-FFF2-40B4-BE49-F238E27FC236}">
                  <a16:creationId xmlns:a16="http://schemas.microsoft.com/office/drawing/2014/main" id="{90A6B93E-7AAD-795A-0B01-DF7376150E6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3FBB04F4-F31D-1912-41D1-D54027889D93}"/>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67ED4535-9535-4339-CE40-B394D38A5094}"/>
                  </a:ext>
                </a:extLst>
              </p:cNvPr>
              <p:cNvPicPr>
                <a:picLocks noGrp="1" noRot="1" noChangeAspect="1" noMove="1" noResize="1" noEditPoints="1" noAdjustHandles="1" noChangeArrowheads="1" noChangeShapeType="1" noCrop="1"/>
              </p:cNvPicPr>
              <p:nvPr/>
            </p:nvPicPr>
            <p:blipFill rotWithShape="1">
              <a:blip r:embed="rId4"/>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76DC8216-5648-9565-D2D3-90A0C8F038D2}"/>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grpSp>
        <p:nvGrpSpPr>
          <p:cNvPr id="19" name="Group 18">
            <a:extLst>
              <a:ext uri="{FF2B5EF4-FFF2-40B4-BE49-F238E27FC236}">
                <a16:creationId xmlns:a16="http://schemas.microsoft.com/office/drawing/2014/main" id="{D1702D20-EA01-3D23-7196-5008076FB0ED}"/>
              </a:ext>
            </a:extLst>
          </p:cNvPr>
          <p:cNvGrpSpPr>
            <a:grpSpLocks noGrp="1" noUngrp="1" noRot="1" noMove="1" noResize="1"/>
          </p:cNvGrpSpPr>
          <p:nvPr/>
        </p:nvGrpSpPr>
        <p:grpSpPr>
          <a:xfrm>
            <a:off x="379493" y="2118631"/>
            <a:ext cx="7422272" cy="4640983"/>
            <a:chOff x="6009069" y="2870521"/>
            <a:chExt cx="5716507" cy="3574406"/>
          </a:xfrm>
        </p:grpSpPr>
        <p:pic>
          <p:nvPicPr>
            <p:cNvPr id="13" name="Picture 12">
              <a:extLst>
                <a:ext uri="{FF2B5EF4-FFF2-40B4-BE49-F238E27FC236}">
                  <a16:creationId xmlns:a16="http://schemas.microsoft.com/office/drawing/2014/main" id="{DE4023DE-CBB9-8B30-9358-3438572D5FB0}"/>
                </a:ext>
              </a:extLst>
            </p:cNvPr>
            <p:cNvPicPr>
              <a:picLocks noGrp="1" noRot="1" noChangeAspect="1" noMove="1" noResize="1" noEditPoints="1" noAdjustHandles="1" noChangeArrowheads="1" noChangeShapeType="1" noCrop="1"/>
            </p:cNvPicPr>
            <p:nvPr/>
          </p:nvPicPr>
          <p:blipFill rotWithShape="1">
            <a:blip r:embed="rId5"/>
            <a:srcRect l="752" t="27274" r="50867"/>
            <a:stretch/>
          </p:blipFill>
          <p:spPr>
            <a:xfrm>
              <a:off x="6009069" y="2870521"/>
              <a:ext cx="5594430" cy="1787203"/>
            </a:xfrm>
            <a:prstGeom prst="rect">
              <a:avLst/>
            </a:prstGeom>
          </p:spPr>
        </p:pic>
        <p:pic>
          <p:nvPicPr>
            <p:cNvPr id="18" name="Picture 17">
              <a:extLst>
                <a:ext uri="{FF2B5EF4-FFF2-40B4-BE49-F238E27FC236}">
                  <a16:creationId xmlns:a16="http://schemas.microsoft.com/office/drawing/2014/main" id="{F49BCC81-2D22-50D9-02D1-AB2CDF130C11}"/>
                </a:ext>
              </a:extLst>
            </p:cNvPr>
            <p:cNvPicPr>
              <a:picLocks noGrp="1" noRot="1" noChangeAspect="1" noMove="1" noResize="1" noEditPoints="1" noAdjustHandles="1" noChangeArrowheads="1" noChangeShapeType="1" noCrop="1"/>
            </p:cNvPicPr>
            <p:nvPr/>
          </p:nvPicPr>
          <p:blipFill rotWithShape="1">
            <a:blip r:embed="rId5"/>
            <a:srcRect l="50564" t="27274"/>
            <a:stretch/>
          </p:blipFill>
          <p:spPr>
            <a:xfrm>
              <a:off x="6009069" y="4657724"/>
              <a:ext cx="5716507" cy="1787203"/>
            </a:xfrm>
            <a:prstGeom prst="rect">
              <a:avLst/>
            </a:prstGeom>
          </p:spPr>
        </p:pic>
      </p:grpSp>
    </p:spTree>
    <p:extLst>
      <p:ext uri="{BB962C8B-B14F-4D97-AF65-F5344CB8AC3E}">
        <p14:creationId xmlns:p14="http://schemas.microsoft.com/office/powerpoint/2010/main" val="1775879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6">
            <a:extLst>
              <a:ext uri="{FF2B5EF4-FFF2-40B4-BE49-F238E27FC236}">
                <a16:creationId xmlns:a16="http://schemas.microsoft.com/office/drawing/2014/main" id="{E955CC41-DDDE-3125-A6CA-B4D2FEAF03BF}"/>
              </a:ext>
            </a:extLst>
          </p:cNvPr>
          <p:cNvPicPr/>
          <p:nvPr/>
        </p:nvPicPr>
        <p:blipFill>
          <a:blip r:embed="rId3">
            <a:extLst>
              <a:ext uri="{28A0092B-C50C-407E-A947-70E740481C1C}">
                <a14:useLocalDpi xmlns:a14="http://schemas.microsoft.com/office/drawing/2010/main" val="0"/>
              </a:ext>
            </a:extLst>
          </a:blip>
          <a:srcRect l="88" r="88"/>
          <a:stretch/>
        </p:blipFill>
        <p:spPr>
          <a:xfrm>
            <a:off x="7872413" y="2206625"/>
            <a:ext cx="4319587" cy="3057370"/>
          </a:xfrm>
          <a:prstGeom prst="rect">
            <a:avLst/>
          </a:prstGeom>
        </p:spPr>
      </p:pic>
      <p:sp>
        <p:nvSpPr>
          <p:cNvPr id="5" name="Title 1">
            <a:extLst>
              <a:ext uri="{FF2B5EF4-FFF2-40B4-BE49-F238E27FC236}">
                <a16:creationId xmlns:a16="http://schemas.microsoft.com/office/drawing/2014/main" id="{A740AC9F-19D3-56E3-DA87-0B12A0A867E1}"/>
              </a:ext>
            </a:extLst>
          </p:cNvPr>
          <p:cNvSpPr txBox="1">
            <a:spLocks noGrp="1" noRot="1" noMove="1" noResize="1" noEditPoints="1" noAdjustHandles="1" noChangeArrowheads="1" noChangeShapeType="1"/>
          </p:cNvSpPr>
          <p:nvPr/>
        </p:nvSpPr>
        <p:spPr>
          <a:xfrm>
            <a:off x="263352" y="2204864"/>
            <a:ext cx="7200000" cy="4320000"/>
          </a:xfrm>
          <a:prstGeom prst="rect">
            <a:avLst/>
          </a:prstGeom>
        </p:spPr>
        <p:txBody>
          <a:bodyPr anchor="t" anchorCtr="0">
            <a:no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marL="457200" indent="-457200">
              <a:lnSpc>
                <a:spcPct val="100000"/>
              </a:lnSpc>
              <a:spcBef>
                <a:spcPts val="600"/>
              </a:spcBef>
              <a:spcAft>
                <a:spcPts val="600"/>
              </a:spcAft>
              <a:buClr>
                <a:srgbClr val="BECB2F"/>
              </a:buClr>
              <a:buSzPct val="120000"/>
              <a:buFont typeface="Arial" panose="020B0604020202020204" pitchFamily="34" charset="0"/>
              <a:buChar char="•"/>
            </a:pPr>
            <a:r>
              <a:rPr lang="en-AU" sz="3000" b="0" dirty="0">
                <a:solidFill>
                  <a:schemeClr val="tx1"/>
                </a:solidFill>
                <a:latin typeface="Arial" panose="020B0604020202020204" pitchFamily="34" charset="0"/>
                <a:cs typeface="Arial" panose="020B0604020202020204" pitchFamily="34" charset="0"/>
              </a:rPr>
              <a:t>1.5 times more likely to have osteoarthritis</a:t>
            </a:r>
          </a:p>
          <a:p>
            <a:pPr marL="457200" indent="-457200">
              <a:lnSpc>
                <a:spcPct val="100000"/>
              </a:lnSpc>
              <a:spcBef>
                <a:spcPts val="600"/>
              </a:spcBef>
              <a:spcAft>
                <a:spcPts val="600"/>
              </a:spcAft>
              <a:buClr>
                <a:srgbClr val="BECB2F"/>
              </a:buClr>
              <a:buSzPct val="120000"/>
              <a:buFont typeface="Arial" panose="020B0604020202020204" pitchFamily="34" charset="0"/>
              <a:buChar char="•"/>
            </a:pPr>
            <a:r>
              <a:rPr lang="en-AU" sz="3000" b="0" dirty="0">
                <a:solidFill>
                  <a:schemeClr val="tx1"/>
                </a:solidFill>
              </a:rPr>
              <a:t>50% less likely to access primary care management of knee osteoarthritis</a:t>
            </a:r>
          </a:p>
          <a:p>
            <a:pPr marL="457200" indent="-457200">
              <a:lnSpc>
                <a:spcPct val="100000"/>
              </a:lnSpc>
              <a:spcBef>
                <a:spcPts val="600"/>
              </a:spcBef>
              <a:spcAft>
                <a:spcPts val="600"/>
              </a:spcAft>
              <a:buClr>
                <a:srgbClr val="BECB2F"/>
              </a:buClr>
              <a:buSzPct val="120000"/>
              <a:buFont typeface="Arial" panose="020B0604020202020204" pitchFamily="34" charset="0"/>
              <a:buChar char="•"/>
            </a:pPr>
            <a:r>
              <a:rPr lang="en-AU" sz="3000" b="0" dirty="0">
                <a:solidFill>
                  <a:schemeClr val="tx1"/>
                </a:solidFill>
              </a:rPr>
              <a:t>20-50% less likely to knee replacement</a:t>
            </a:r>
          </a:p>
        </p:txBody>
      </p:sp>
      <p:grpSp>
        <p:nvGrpSpPr>
          <p:cNvPr id="7" name="Group 6">
            <a:extLst>
              <a:ext uri="{FF2B5EF4-FFF2-40B4-BE49-F238E27FC236}">
                <a16:creationId xmlns:a16="http://schemas.microsoft.com/office/drawing/2014/main" id="{A7B33FF1-8839-B49D-B7A4-39C05309BFF5}"/>
              </a:ext>
            </a:extLst>
          </p:cNvPr>
          <p:cNvGrpSpPr>
            <a:grpSpLocks noGrp="1" noUngrp="1" noRot="1" noMove="1" noResize="1"/>
          </p:cNvGrpSpPr>
          <p:nvPr/>
        </p:nvGrpSpPr>
        <p:grpSpPr>
          <a:xfrm>
            <a:off x="263352" y="1"/>
            <a:ext cx="11784050" cy="971500"/>
            <a:chOff x="263352" y="18563"/>
            <a:chExt cx="11784050" cy="952937"/>
          </a:xfrm>
        </p:grpSpPr>
        <p:pic>
          <p:nvPicPr>
            <p:cNvPr id="8" name="Picture 7" descr="Australian Commission on Safety and Quality in Health Care logo &#10;">
              <a:extLst>
                <a:ext uri="{FF2B5EF4-FFF2-40B4-BE49-F238E27FC236}">
                  <a16:creationId xmlns:a16="http://schemas.microsoft.com/office/drawing/2014/main" id="{EB7C7B52-FAC6-AC8A-43D3-9B23B9DF30AA}"/>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F6CA0FBD-2D22-057F-7E69-0AA9D9D72581}"/>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94960B6E-24D5-64A5-713A-7964BBE15197}"/>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3" name="Title 1">
                <a:extLst>
                  <a:ext uri="{FF2B5EF4-FFF2-40B4-BE49-F238E27FC236}">
                    <a16:creationId xmlns:a16="http://schemas.microsoft.com/office/drawing/2014/main" id="{65409007-390C-5D67-E38B-0B9B428C7D43}"/>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16" name="Title 1">
            <a:extLst>
              <a:ext uri="{FF2B5EF4-FFF2-40B4-BE49-F238E27FC236}">
                <a16:creationId xmlns:a16="http://schemas.microsoft.com/office/drawing/2014/main" id="{A05B847D-199B-9F65-E1BD-2F156E7D9CF6}"/>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fontScale="92500"/>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Aboriginal and Torres Strait Islander peoples</a:t>
            </a:r>
          </a:p>
        </p:txBody>
      </p:sp>
      <p:sp>
        <p:nvSpPr>
          <p:cNvPr id="12" name="TextBox 11">
            <a:extLst>
              <a:ext uri="{FF2B5EF4-FFF2-40B4-BE49-F238E27FC236}">
                <a16:creationId xmlns:a16="http://schemas.microsoft.com/office/drawing/2014/main" id="{67B033FD-A25B-74D2-55E9-AF634BF6F4A9}"/>
              </a:ext>
            </a:extLst>
          </p:cNvPr>
          <p:cNvSpPr txBox="1">
            <a:spLocks noGrp="1" noRot="1" noMove="1" noResize="1" noEditPoints="1" noAdjustHandles="1" noChangeArrowheads="1" noChangeShapeType="1"/>
          </p:cNvSpPr>
          <p:nvPr/>
        </p:nvSpPr>
        <p:spPr>
          <a:xfrm>
            <a:off x="7874447" y="6320353"/>
            <a:ext cx="4317553" cy="276999"/>
          </a:xfrm>
          <a:prstGeom prst="rect">
            <a:avLst/>
          </a:prstGeom>
          <a:noFill/>
        </p:spPr>
        <p:txBody>
          <a:bodyPr wrap="square">
            <a:spAutoFit/>
          </a:bodyPr>
          <a:lstStyle/>
          <a:p>
            <a:r>
              <a:rPr lang="en-AU" sz="1200" dirty="0">
                <a:effectLst/>
                <a:latin typeface="Arial" panose="020B0604020202020204" pitchFamily="34" charset="0"/>
                <a:ea typeface="Times New Roman" panose="02020603050405020304" pitchFamily="18" charset="0"/>
                <a:cs typeface="Times New Roman" panose="02020603050405020304" pitchFamily="18" charset="0"/>
              </a:rPr>
              <a:t>Artist: Lani Balzan</a:t>
            </a:r>
            <a:endParaRPr lang="en-AU" sz="1200" dirty="0"/>
          </a:p>
        </p:txBody>
      </p:sp>
      <p:pic>
        <p:nvPicPr>
          <p:cNvPr id="6" name="Picture 5">
            <a:extLst>
              <a:ext uri="{FF2B5EF4-FFF2-40B4-BE49-F238E27FC236}">
                <a16:creationId xmlns:a16="http://schemas.microsoft.com/office/drawing/2014/main" id="{B74DE990-AA2D-8519-FB83-F4C269A1B42C}"/>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bwMode="auto">
          <a:xfrm>
            <a:off x="7872000" y="2205064"/>
            <a:ext cx="4320000" cy="3058730"/>
          </a:xfrm>
          <a:prstGeom prst="rect">
            <a:avLst/>
          </a:prstGeom>
          <a:noFill/>
          <a:ln>
            <a:noFill/>
          </a:ln>
        </p:spPr>
      </p:pic>
    </p:spTree>
    <p:extLst>
      <p:ext uri="{BB962C8B-B14F-4D97-AF65-F5344CB8AC3E}">
        <p14:creationId xmlns:p14="http://schemas.microsoft.com/office/powerpoint/2010/main" val="39063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7B33FF1-8839-B49D-B7A4-39C05309BFF5}"/>
              </a:ext>
            </a:extLst>
          </p:cNvPr>
          <p:cNvGrpSpPr>
            <a:grpSpLocks noGrp="1" noUngrp="1" noRot="1" noMove="1" noResize="1"/>
          </p:cNvGrpSpPr>
          <p:nvPr/>
        </p:nvGrpSpPr>
        <p:grpSpPr>
          <a:xfrm>
            <a:off x="263352" y="1"/>
            <a:ext cx="11784050" cy="971500"/>
            <a:chOff x="263352" y="18563"/>
            <a:chExt cx="11784050" cy="952937"/>
          </a:xfrm>
        </p:grpSpPr>
        <p:pic>
          <p:nvPicPr>
            <p:cNvPr id="8" name="Picture 7" descr="Australian Commission on Safety and Quality in Health Care logo &#10;">
              <a:extLst>
                <a:ext uri="{FF2B5EF4-FFF2-40B4-BE49-F238E27FC236}">
                  <a16:creationId xmlns:a16="http://schemas.microsoft.com/office/drawing/2014/main" id="{EB7C7B52-FAC6-AC8A-43D3-9B23B9DF30AA}"/>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F6CA0FBD-2D22-057F-7E69-0AA9D9D72581}"/>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94960B6E-24D5-64A5-713A-7964BBE15197}"/>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3" name="Title 1">
                <a:extLst>
                  <a:ext uri="{FF2B5EF4-FFF2-40B4-BE49-F238E27FC236}">
                    <a16:creationId xmlns:a16="http://schemas.microsoft.com/office/drawing/2014/main" id="{65409007-390C-5D67-E38B-0B9B428C7D43}"/>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
        <p:nvSpPr>
          <p:cNvPr id="16" name="Title 1">
            <a:extLst>
              <a:ext uri="{FF2B5EF4-FFF2-40B4-BE49-F238E27FC236}">
                <a16:creationId xmlns:a16="http://schemas.microsoft.com/office/drawing/2014/main" id="{A05B847D-199B-9F65-E1BD-2F156E7D9CF6}"/>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Cultural safety and equity</a:t>
            </a:r>
          </a:p>
        </p:txBody>
      </p:sp>
      <p:sp>
        <p:nvSpPr>
          <p:cNvPr id="2" name="Title 1">
            <a:extLst>
              <a:ext uri="{FF2B5EF4-FFF2-40B4-BE49-F238E27FC236}">
                <a16:creationId xmlns:a16="http://schemas.microsoft.com/office/drawing/2014/main" id="{ABA4E271-103F-E914-FE28-853DBFB8E98D}"/>
              </a:ext>
            </a:extLst>
          </p:cNvPr>
          <p:cNvSpPr txBox="1">
            <a:spLocks noGrp="1" noRot="1" noMove="1" noResize="1" noEditPoints="1" noAdjustHandles="1" noChangeArrowheads="1" noChangeShapeType="1"/>
          </p:cNvSpPr>
          <p:nvPr/>
        </p:nvSpPr>
        <p:spPr>
          <a:xfrm>
            <a:off x="263352" y="2204864"/>
            <a:ext cx="7200000" cy="4320000"/>
          </a:xfrm>
          <a:prstGeom prst="rect">
            <a:avLst/>
          </a:prstGeom>
        </p:spPr>
        <p:txBody>
          <a:bodyPr anchor="t" anchorCtr="0">
            <a:no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a:lnSpc>
                <a:spcPct val="100000"/>
              </a:lnSpc>
              <a:spcBef>
                <a:spcPts val="600"/>
              </a:spcBef>
              <a:spcAft>
                <a:spcPts val="600"/>
              </a:spcAft>
              <a:buClr>
                <a:srgbClr val="BECB2F"/>
              </a:buClr>
              <a:buSzPct val="120000"/>
            </a:pPr>
            <a:r>
              <a:rPr lang="en-AU" sz="3000" b="0" dirty="0">
                <a:solidFill>
                  <a:schemeClr val="tx1"/>
                </a:solidFill>
                <a:latin typeface="Arial" panose="020B0604020202020204" pitchFamily="34" charset="0"/>
                <a:cs typeface="Arial" panose="020B0604020202020204" pitchFamily="34" charset="0"/>
              </a:rPr>
              <a:t>Involve where appropriate:</a:t>
            </a:r>
          </a:p>
          <a:p>
            <a:pPr marL="457200" indent="-457200">
              <a:lnSpc>
                <a:spcPct val="100000"/>
              </a:lnSpc>
              <a:spcBef>
                <a:spcPts val="600"/>
              </a:spcBef>
              <a:spcAft>
                <a:spcPts val="600"/>
              </a:spcAft>
              <a:buClr>
                <a:srgbClr val="BECB2F"/>
              </a:buClr>
              <a:buSzPct val="120000"/>
              <a:buFont typeface="Arial" panose="020B0604020202020204" pitchFamily="34" charset="0"/>
              <a:buChar char="•"/>
            </a:pPr>
            <a:r>
              <a:rPr lang="en-AU" sz="3000" b="0" dirty="0">
                <a:solidFill>
                  <a:schemeClr val="tx1"/>
                </a:solidFill>
              </a:rPr>
              <a:t>Carers and community, family and friends </a:t>
            </a:r>
          </a:p>
          <a:p>
            <a:pPr marL="457200" indent="-457200">
              <a:lnSpc>
                <a:spcPct val="100000"/>
              </a:lnSpc>
              <a:spcBef>
                <a:spcPts val="600"/>
              </a:spcBef>
              <a:spcAft>
                <a:spcPts val="600"/>
              </a:spcAft>
              <a:buClr>
                <a:srgbClr val="BECB2F"/>
              </a:buClr>
              <a:buSzPct val="120000"/>
              <a:buFont typeface="Arial" panose="020B0604020202020204" pitchFamily="34" charset="0"/>
              <a:buChar char="•"/>
            </a:pPr>
            <a:r>
              <a:rPr lang="en-AU" sz="3000" b="0" dirty="0">
                <a:solidFill>
                  <a:schemeClr val="tx1"/>
                </a:solidFill>
              </a:rPr>
              <a:t>Aboriginal and Torres Strait islander Health Workers or Practitioners</a:t>
            </a:r>
          </a:p>
          <a:p>
            <a:pPr marL="457200" indent="-457200">
              <a:lnSpc>
                <a:spcPct val="100000"/>
              </a:lnSpc>
              <a:spcBef>
                <a:spcPts val="600"/>
              </a:spcBef>
              <a:spcAft>
                <a:spcPts val="600"/>
              </a:spcAft>
              <a:buClr>
                <a:srgbClr val="BECB2F"/>
              </a:buClr>
              <a:buSzPct val="120000"/>
              <a:buFont typeface="Arial" panose="020B0604020202020204" pitchFamily="34" charset="0"/>
              <a:buChar char="•"/>
            </a:pPr>
            <a:r>
              <a:rPr lang="en-AU" sz="3000" b="0" dirty="0">
                <a:solidFill>
                  <a:schemeClr val="tx1"/>
                </a:solidFill>
              </a:rPr>
              <a:t>Interpreter services and cultural translators</a:t>
            </a:r>
            <a:endParaRPr lang="en-AU" sz="3000" b="0" i="1" dirty="0">
              <a:solidFill>
                <a:schemeClr val="tx1"/>
              </a:solidFill>
            </a:endParaRPr>
          </a:p>
        </p:txBody>
      </p:sp>
      <p:pic>
        <p:nvPicPr>
          <p:cNvPr id="5" name="Picture Placeholder 6">
            <a:extLst>
              <a:ext uri="{FF2B5EF4-FFF2-40B4-BE49-F238E27FC236}">
                <a16:creationId xmlns:a16="http://schemas.microsoft.com/office/drawing/2014/main" id="{B7016A24-7A09-9255-63EE-ED145C109338}"/>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l="88" r="88"/>
          <a:stretch/>
        </p:blipFill>
        <p:spPr>
          <a:xfrm>
            <a:off x="7872413" y="2206625"/>
            <a:ext cx="4319587" cy="4319588"/>
          </a:xfrm>
          <a:prstGeom prst="rect">
            <a:avLst/>
          </a:prstGeom>
        </p:spPr>
      </p:pic>
    </p:spTree>
    <p:extLst>
      <p:ext uri="{BB962C8B-B14F-4D97-AF65-F5344CB8AC3E}">
        <p14:creationId xmlns:p14="http://schemas.microsoft.com/office/powerpoint/2010/main" val="54756155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3B31660-C0D5-9B87-6F91-F2EF89881119}"/>
              </a:ext>
            </a:extLst>
          </p:cNvPr>
          <p:cNvPicPr preferRelativeResize="0">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628" r="2628"/>
          <a:stretch/>
        </p:blipFill>
        <p:spPr bwMode="auto">
          <a:xfrm>
            <a:off x="7873200" y="1608251"/>
            <a:ext cx="3424334" cy="49185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95045D-730C-B53D-F487-472B4CF17B4D}"/>
              </a:ext>
            </a:extLst>
          </p:cNvPr>
          <p:cNvSpPr txBox="1">
            <a:spLocks noGrp="1" noRot="1" noMove="1" noResize="1" noEditPoints="1" noAdjustHandles="1" noChangeArrowheads="1" noChangeShapeType="1"/>
          </p:cNvSpPr>
          <p:nvPr/>
        </p:nvSpPr>
        <p:spPr>
          <a:xfrm>
            <a:off x="263352" y="1178795"/>
            <a:ext cx="10405804" cy="684166"/>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4000" dirty="0">
                <a:solidFill>
                  <a:srgbClr val="00999E"/>
                </a:solidFill>
              </a:rPr>
              <a:t>Quality statements</a:t>
            </a:r>
          </a:p>
        </p:txBody>
      </p:sp>
      <p:sp>
        <p:nvSpPr>
          <p:cNvPr id="5" name="TextBox 4">
            <a:extLst>
              <a:ext uri="{FF2B5EF4-FFF2-40B4-BE49-F238E27FC236}">
                <a16:creationId xmlns:a16="http://schemas.microsoft.com/office/drawing/2014/main" id="{E1FD454C-9BED-2853-8EEA-069156BF7500}"/>
              </a:ext>
            </a:extLst>
          </p:cNvPr>
          <p:cNvSpPr txBox="1">
            <a:spLocks noGrp="1" noRot="1" noMove="1" noResize="1" noEditPoints="1" noAdjustHandles="1" noChangeArrowheads="1" noChangeShapeType="1"/>
          </p:cNvSpPr>
          <p:nvPr/>
        </p:nvSpPr>
        <p:spPr>
          <a:xfrm>
            <a:off x="263352" y="2206800"/>
            <a:ext cx="7200000" cy="4247317"/>
          </a:xfrm>
          <a:prstGeom prst="rect">
            <a:avLst/>
          </a:prstGeom>
          <a:noFill/>
        </p:spPr>
        <p:txBody>
          <a:bodyPr wrap="square">
            <a:spAutoFit/>
          </a:bodyPr>
          <a:lstStyle/>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Comprehensive assessment and diagnosis</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Appropriate use of imaging</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Education and self-management</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Physical activity and exercise</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Weight management and nutrition</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Medicines used to manage pain and mobility</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Patient review</a:t>
            </a:r>
          </a:p>
          <a:p>
            <a:pPr marL="514350" indent="-514350">
              <a:spcBef>
                <a:spcPts val="600"/>
              </a:spcBef>
              <a:spcAft>
                <a:spcPts val="600"/>
              </a:spcAft>
              <a:buClr>
                <a:srgbClr val="BECB2F"/>
              </a:buClr>
              <a:buSzPct val="110000"/>
              <a:buFont typeface="+mj-lt"/>
              <a:buAutoNum type="arabicPeriod"/>
            </a:pPr>
            <a:r>
              <a:rPr lang="en-AU" sz="2500" b="0" i="0" kern="1200" dirty="0">
                <a:effectLst/>
                <a:latin typeface="Arial" panose="020B0604020202020204" pitchFamily="34" charset="0"/>
                <a:ea typeface="+mn-ea"/>
                <a:cs typeface="Arial" panose="020B0604020202020204" pitchFamily="34" charset="0"/>
              </a:rPr>
              <a:t>Surgery</a:t>
            </a:r>
          </a:p>
        </p:txBody>
      </p:sp>
      <p:grpSp>
        <p:nvGrpSpPr>
          <p:cNvPr id="8" name="Group 7">
            <a:extLst>
              <a:ext uri="{FF2B5EF4-FFF2-40B4-BE49-F238E27FC236}">
                <a16:creationId xmlns:a16="http://schemas.microsoft.com/office/drawing/2014/main" id="{A288997E-061C-844E-BA19-ABBDC23C2557}"/>
              </a:ext>
            </a:extLst>
          </p:cNvPr>
          <p:cNvGrpSpPr>
            <a:grpSpLocks noGrp="1" noUngrp="1" noRot="1" noMove="1" noResize="1"/>
          </p:cNvGrpSpPr>
          <p:nvPr/>
        </p:nvGrpSpPr>
        <p:grpSpPr>
          <a:xfrm>
            <a:off x="263352" y="1"/>
            <a:ext cx="11784050" cy="971500"/>
            <a:chOff x="263352" y="18563"/>
            <a:chExt cx="11784050" cy="952937"/>
          </a:xfrm>
        </p:grpSpPr>
        <p:pic>
          <p:nvPicPr>
            <p:cNvPr id="9" name="Picture 8" descr="Australian Commission on Safety and Quality in Health Care logo &#10;">
              <a:extLst>
                <a:ext uri="{FF2B5EF4-FFF2-40B4-BE49-F238E27FC236}">
                  <a16:creationId xmlns:a16="http://schemas.microsoft.com/office/drawing/2014/main" id="{FE2BDDF3-506C-8E59-E188-92E896ED87E1}"/>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b="10614"/>
            <a:stretch/>
          </p:blipFill>
          <p:spPr bwMode="auto">
            <a:xfrm>
              <a:off x="263352" y="380488"/>
              <a:ext cx="4306570" cy="54356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5042B4BD-F17D-3FB7-638E-0950FCE52656}"/>
                </a:ext>
              </a:extLst>
            </p:cNvPr>
            <p:cNvGrpSpPr>
              <a:grpSpLocks noGrp="1" noUngrp="1" noRot="1" noMove="1" noResize="1"/>
            </p:cNvGrpSpPr>
            <p:nvPr/>
          </p:nvGrpSpPr>
          <p:grpSpPr>
            <a:xfrm>
              <a:off x="8669250" y="18563"/>
              <a:ext cx="3378152" cy="952937"/>
              <a:chOff x="8669250" y="18563"/>
              <a:chExt cx="3378152" cy="952937"/>
            </a:xfrm>
          </p:grpSpPr>
          <p:pic>
            <p:nvPicPr>
              <p:cNvPr id="11" name="Picture 10" descr="Clinical Care Standard logo">
                <a:extLst>
                  <a:ext uri="{FF2B5EF4-FFF2-40B4-BE49-F238E27FC236}">
                    <a16:creationId xmlns:a16="http://schemas.microsoft.com/office/drawing/2014/main" id="{053123D6-4FEC-1F70-DF5F-5759C3DB5024}"/>
                  </a:ext>
                </a:extLst>
              </p:cNvPr>
              <p:cNvPicPr>
                <a:picLocks noGrp="1" noRot="1" noChangeAspect="1" noMove="1" noResize="1" noEditPoints="1" noAdjustHandles="1" noChangeArrowheads="1" noChangeShapeType="1" noCrop="1"/>
              </p:cNvPicPr>
              <p:nvPr/>
            </p:nvPicPr>
            <p:blipFill rotWithShape="1">
              <a:blip r:embed="rId5"/>
              <a:srcRect t="8116" r="2365" b="8832"/>
              <a:stretch/>
            </p:blipFill>
            <p:spPr bwMode="auto">
              <a:xfrm>
                <a:off x="9826516" y="380488"/>
                <a:ext cx="2102132" cy="591012"/>
              </a:xfrm>
              <a:prstGeom prst="rect">
                <a:avLst/>
              </a:prstGeom>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5F163C0B-5496-9277-6F9D-946785E0305A}"/>
                  </a:ext>
                </a:extLst>
              </p:cNvPr>
              <p:cNvSpPr txBox="1">
                <a:spLocks noGrp="1" noRot="1" noMove="1" noResize="1" noEditPoints="1" noAdjustHandles="1" noChangeArrowheads="1" noChangeShapeType="1"/>
              </p:cNvSpPr>
              <p:nvPr/>
            </p:nvSpPr>
            <p:spPr>
              <a:xfrm>
                <a:off x="8669250" y="18563"/>
                <a:ext cx="3378152" cy="321359"/>
              </a:xfrm>
              <a:prstGeom prst="rect">
                <a:avLst/>
              </a:prstGeom>
            </p:spPr>
            <p:txBody>
              <a:bodyPr anchor="b">
                <a:normAutofit/>
              </a:bodyPr>
              <a:lstStyle>
                <a:lvl1pPr algn="l" defTabSz="914377" rtl="0" eaLnBrk="1" latinLnBrk="0" hangingPunct="1">
                  <a:lnSpc>
                    <a:spcPct val="90000"/>
                  </a:lnSpc>
                  <a:spcBef>
                    <a:spcPct val="0"/>
                  </a:spcBef>
                  <a:buNone/>
                  <a:defRPr sz="4400" b="1" i="0" kern="120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AU" sz="1000" b="0" dirty="0">
                    <a:solidFill>
                      <a:srgbClr val="006060"/>
                    </a:solidFill>
                  </a:rPr>
                  <a:t>Osteoarthritis of the Knee Clinical Care Standard (2024)</a:t>
                </a:r>
              </a:p>
            </p:txBody>
          </p:sp>
        </p:grpSp>
      </p:grpSp>
    </p:spTree>
    <p:extLst>
      <p:ext uri="{BB962C8B-B14F-4D97-AF65-F5344CB8AC3E}">
        <p14:creationId xmlns:p14="http://schemas.microsoft.com/office/powerpoint/2010/main" val="3672692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4871</TotalTime>
  <Words>4748</Words>
  <Application>Microsoft Office PowerPoint</Application>
  <PresentationFormat>Widescreen</PresentationFormat>
  <Paragraphs>411</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-apple-system</vt:lpstr>
      <vt:lpstr>Aptos</vt:lpstr>
      <vt:lpstr>Arial</vt:lpstr>
      <vt:lpstr>Calibri</vt:lpstr>
      <vt:lpstr>Calibri Light</vt:lpstr>
      <vt:lpstr>OpenSans</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DRURY, Lydia</dc:creator>
  <cp:lastModifiedBy>JESSOP, Tommy</cp:lastModifiedBy>
  <cp:revision>56</cp:revision>
  <dcterms:created xsi:type="dcterms:W3CDTF">2024-07-30T05:42:52Z</dcterms:created>
  <dcterms:modified xsi:type="dcterms:W3CDTF">2024-09-08T23:53:59Z</dcterms:modified>
</cp:coreProperties>
</file>