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sldIdLst>
    <p:sldId id="256" r:id="rId4"/>
    <p:sldId id="282" r:id="rId5"/>
    <p:sldId id="283" r:id="rId6"/>
    <p:sldId id="284" r:id="rId7"/>
    <p:sldId id="285" r:id="rId8"/>
    <p:sldId id="286" r:id="rId9"/>
    <p:sldId id="288" r:id="rId10"/>
    <p:sldId id="264" r:id="rId11"/>
    <p:sldId id="262" r:id="rId12"/>
    <p:sldId id="301" r:id="rId13"/>
    <p:sldId id="261" r:id="rId14"/>
    <p:sldId id="302" r:id="rId15"/>
    <p:sldId id="289" r:id="rId16"/>
    <p:sldId id="293" r:id="rId17"/>
    <p:sldId id="303" r:id="rId18"/>
    <p:sldId id="290" r:id="rId19"/>
    <p:sldId id="304" r:id="rId20"/>
    <p:sldId id="307" r:id="rId21"/>
    <p:sldId id="291" r:id="rId22"/>
    <p:sldId id="277" r:id="rId23"/>
    <p:sldId id="278" r:id="rId24"/>
    <p:sldId id="305" r:id="rId25"/>
    <p:sldId id="292" r:id="rId26"/>
    <p:sldId id="295" r:id="rId27"/>
    <p:sldId id="306" r:id="rId28"/>
    <p:sldId id="300" r:id="rId29"/>
    <p:sldId id="298" r:id="rId30"/>
    <p:sldId id="279"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9A3"/>
    <a:srgbClr val="818285"/>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457" autoAdjust="0"/>
  </p:normalViewPr>
  <p:slideViewPr>
    <p:cSldViewPr snapToGrid="0" snapToObjects="1">
      <p:cViewPr>
        <p:scale>
          <a:sx n="80" d="100"/>
          <a:sy n="80" d="100"/>
        </p:scale>
        <p:origin x="-1092"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Reperfusion </c:v>
                </c:pt>
              </c:strCache>
            </c:strRef>
          </c:tx>
          <c:invertIfNegative val="0"/>
          <c:cat>
            <c:strRef>
              <c:f>Sheet1!$A$2:$A$4</c:f>
              <c:strCache>
                <c:ptCount val="3"/>
                <c:pt idx="0">
                  <c:v>Low risk</c:v>
                </c:pt>
                <c:pt idx="1">
                  <c:v>Moderate risk</c:v>
                </c:pt>
                <c:pt idx="2">
                  <c:v>High risk</c:v>
                </c:pt>
              </c:strCache>
            </c:strRef>
          </c:cat>
          <c:val>
            <c:numRef>
              <c:f>Sheet1!$B$2:$B$4</c:f>
              <c:numCache>
                <c:formatCode>0.00%</c:formatCode>
                <c:ptCount val="3"/>
                <c:pt idx="0">
                  <c:v>0.88300000000000001</c:v>
                </c:pt>
                <c:pt idx="1">
                  <c:v>0.61899999999999999</c:v>
                </c:pt>
                <c:pt idx="2">
                  <c:v>0.182</c:v>
                </c:pt>
              </c:numCache>
            </c:numRef>
          </c:val>
        </c:ser>
        <c:ser>
          <c:idx val="1"/>
          <c:order val="1"/>
          <c:tx>
            <c:strRef>
              <c:f>Sheet1!$C$1</c:f>
              <c:strCache>
                <c:ptCount val="1"/>
                <c:pt idx="0">
                  <c:v>Angiography</c:v>
                </c:pt>
              </c:strCache>
            </c:strRef>
          </c:tx>
          <c:invertIfNegative val="0"/>
          <c:cat>
            <c:strRef>
              <c:f>Sheet1!$A$2:$A$4</c:f>
              <c:strCache>
                <c:ptCount val="3"/>
                <c:pt idx="0">
                  <c:v>Low risk</c:v>
                </c:pt>
                <c:pt idx="1">
                  <c:v>Moderate risk</c:v>
                </c:pt>
                <c:pt idx="2">
                  <c:v>High risk</c:v>
                </c:pt>
              </c:strCache>
            </c:strRef>
          </c:cat>
          <c:val>
            <c:numRef>
              <c:f>Sheet1!$C$2:$C$4</c:f>
              <c:numCache>
                <c:formatCode>0%</c:formatCode>
                <c:ptCount val="3"/>
                <c:pt idx="0" formatCode="0.00%">
                  <c:v>0.33600000000000002</c:v>
                </c:pt>
                <c:pt idx="1">
                  <c:v>0.24</c:v>
                </c:pt>
                <c:pt idx="2" formatCode="0.00%">
                  <c:v>0.185</c:v>
                </c:pt>
              </c:numCache>
            </c:numRef>
          </c:val>
        </c:ser>
        <c:dLbls>
          <c:showLegendKey val="0"/>
          <c:showVal val="0"/>
          <c:showCatName val="0"/>
          <c:showSerName val="0"/>
          <c:showPercent val="0"/>
          <c:showBubbleSize val="0"/>
        </c:dLbls>
        <c:gapWidth val="150"/>
        <c:axId val="130323584"/>
        <c:axId val="130325120"/>
      </c:barChart>
      <c:lineChart>
        <c:grouping val="stacked"/>
        <c:varyColors val="0"/>
        <c:ser>
          <c:idx val="2"/>
          <c:order val="2"/>
          <c:tx>
            <c:strRef>
              <c:f>Sheet1!$D$1</c:f>
              <c:strCache>
                <c:ptCount val="1"/>
                <c:pt idx="0">
                  <c:v>Mortality</c:v>
                </c:pt>
              </c:strCache>
            </c:strRef>
          </c:tx>
          <c:spPr>
            <a:ln>
              <a:solidFill>
                <a:srgbClr val="FF0000"/>
              </a:solidFill>
            </a:ln>
          </c:spPr>
          <c:marker>
            <c:symbol val="triangle"/>
            <c:size val="10"/>
            <c:spPr>
              <a:ln>
                <a:solidFill>
                  <a:srgbClr val="FF0000"/>
                </a:solidFill>
              </a:ln>
            </c:spPr>
          </c:marker>
          <c:dPt>
            <c:idx val="0"/>
            <c:marker>
              <c:spPr>
                <a:solidFill>
                  <a:srgbClr val="FF0000"/>
                </a:solidFill>
                <a:ln>
                  <a:solidFill>
                    <a:srgbClr val="FF0000"/>
                  </a:solidFill>
                </a:ln>
              </c:spPr>
            </c:marker>
            <c:bubble3D val="0"/>
          </c:dPt>
          <c:dPt>
            <c:idx val="1"/>
            <c:marker>
              <c:spPr>
                <a:solidFill>
                  <a:srgbClr val="FF0000"/>
                </a:solidFill>
                <a:ln>
                  <a:solidFill>
                    <a:srgbClr val="FF0000"/>
                  </a:solidFill>
                </a:ln>
              </c:spPr>
            </c:marker>
            <c:bubble3D val="0"/>
          </c:dPt>
          <c:dPt>
            <c:idx val="2"/>
            <c:marker>
              <c:spPr>
                <a:solidFill>
                  <a:srgbClr val="FF0000"/>
                </a:solidFill>
                <a:ln>
                  <a:solidFill>
                    <a:srgbClr val="FF0000"/>
                  </a:solidFill>
                </a:ln>
              </c:spPr>
            </c:marker>
            <c:bubble3D val="0"/>
          </c:dPt>
          <c:dLbls>
            <c:dLbl>
              <c:idx val="0"/>
              <c:delete val="1"/>
            </c:dLbl>
            <c:dLbl>
              <c:idx val="1"/>
              <c:delete val="1"/>
            </c:dLbl>
            <c:dLbl>
              <c:idx val="2"/>
              <c:layout>
                <c:manualLayout>
                  <c:x val="1.5961566256731875E-2"/>
                  <c:y val="-6.3041765169424748E-3"/>
                </c:manualLayout>
              </c:layout>
              <c:tx>
                <c:rich>
                  <a:bodyPr/>
                  <a:lstStyle/>
                  <a:p>
                    <a:pPr>
                      <a:defRPr/>
                    </a:pPr>
                    <a:r>
                      <a:rPr lang="en-US" dirty="0">
                        <a:solidFill>
                          <a:srgbClr val="FF0000"/>
                        </a:solidFill>
                      </a:rPr>
                      <a:t>Mortality</a:t>
                    </a:r>
                  </a:p>
                </c:rich>
              </c:tx>
              <c:spPr>
                <a:noFill/>
              </c:spPr>
              <c:showLegendKey val="0"/>
              <c:showVal val="0"/>
              <c:showCatName val="0"/>
              <c:showSerName val="1"/>
              <c:showPercent val="0"/>
              <c:showBubbleSize val="0"/>
            </c:dLbl>
            <c:spPr>
              <a:noFill/>
            </c:spPr>
            <c:showLegendKey val="0"/>
            <c:showVal val="0"/>
            <c:showCatName val="0"/>
            <c:showSerName val="1"/>
            <c:showPercent val="0"/>
            <c:showBubbleSize val="0"/>
            <c:showLeaderLines val="0"/>
          </c:dLbls>
          <c:cat>
            <c:strRef>
              <c:f>Sheet1!$A$2:$A$4</c:f>
              <c:strCache>
                <c:ptCount val="3"/>
                <c:pt idx="0">
                  <c:v>Low risk</c:v>
                </c:pt>
                <c:pt idx="1">
                  <c:v>Moderate risk</c:v>
                </c:pt>
                <c:pt idx="2">
                  <c:v>High risk</c:v>
                </c:pt>
              </c:strCache>
            </c:strRef>
          </c:cat>
          <c:val>
            <c:numRef>
              <c:f>Sheet1!$D$2:$D$4</c:f>
              <c:numCache>
                <c:formatCode>0.00%</c:formatCode>
                <c:ptCount val="3"/>
                <c:pt idx="0">
                  <c:v>8.9999999999999993E-3</c:v>
                </c:pt>
                <c:pt idx="1">
                  <c:v>4.2999999999999997E-2</c:v>
                </c:pt>
                <c:pt idx="2">
                  <c:v>0.112</c:v>
                </c:pt>
              </c:numCache>
            </c:numRef>
          </c:val>
          <c:smooth val="0"/>
        </c:ser>
        <c:dLbls>
          <c:showLegendKey val="0"/>
          <c:showVal val="0"/>
          <c:showCatName val="0"/>
          <c:showSerName val="0"/>
          <c:showPercent val="0"/>
          <c:showBubbleSize val="0"/>
        </c:dLbls>
        <c:marker val="1"/>
        <c:smooth val="0"/>
        <c:axId val="130323584"/>
        <c:axId val="130325120"/>
      </c:lineChart>
      <c:catAx>
        <c:axId val="130323584"/>
        <c:scaling>
          <c:orientation val="minMax"/>
        </c:scaling>
        <c:delete val="0"/>
        <c:axPos val="b"/>
        <c:majorTickMark val="out"/>
        <c:minorTickMark val="none"/>
        <c:tickLblPos val="nextTo"/>
        <c:crossAx val="130325120"/>
        <c:crosses val="autoZero"/>
        <c:auto val="1"/>
        <c:lblAlgn val="ctr"/>
        <c:lblOffset val="100"/>
        <c:noMultiLvlLbl val="0"/>
      </c:catAx>
      <c:valAx>
        <c:axId val="130325120"/>
        <c:scaling>
          <c:orientation val="minMax"/>
        </c:scaling>
        <c:delete val="0"/>
        <c:axPos val="l"/>
        <c:majorGridlines>
          <c:spPr>
            <a:ln>
              <a:noFill/>
            </a:ln>
          </c:spPr>
        </c:majorGridlines>
        <c:title>
          <c:tx>
            <c:rich>
              <a:bodyPr/>
              <a:lstStyle/>
              <a:p>
                <a:pPr>
                  <a:defRPr/>
                </a:pPr>
                <a:r>
                  <a:rPr lang="en-US" dirty="0" smtClean="0"/>
                  <a:t>Treatment</a:t>
                </a:r>
                <a:r>
                  <a:rPr lang="en-US" baseline="0" dirty="0" smtClean="0"/>
                  <a:t> rates</a:t>
                </a:r>
                <a:endParaRPr lang="en-AU" dirty="0"/>
              </a:p>
            </c:rich>
          </c:tx>
          <c:layout/>
          <c:overlay val="0"/>
        </c:title>
        <c:numFmt formatCode="0%" sourceLinked="0"/>
        <c:majorTickMark val="out"/>
        <c:minorTickMark val="none"/>
        <c:tickLblPos val="nextTo"/>
        <c:crossAx val="130323584"/>
        <c:crosses val="autoZero"/>
        <c:crossBetween val="between"/>
      </c:valAx>
    </c:plotArea>
    <c:legend>
      <c:legendPos val="r"/>
      <c:layout>
        <c:manualLayout>
          <c:xMode val="edge"/>
          <c:yMode val="edge"/>
          <c:x val="0.77642445532297288"/>
          <c:y val="4.9682123067949835E-2"/>
          <c:w val="0.21078218574633478"/>
          <c:h val="0.24500139610208302"/>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Revascularisation</c:v>
                </c:pt>
              </c:strCache>
            </c:strRef>
          </c:tx>
          <c:invertIfNegative val="0"/>
          <c:cat>
            <c:strRef>
              <c:f>Sheet1!$B$1:$D$1</c:f>
              <c:strCache>
                <c:ptCount val="3"/>
                <c:pt idx="0">
                  <c:v>STEMI</c:v>
                </c:pt>
                <c:pt idx="1">
                  <c:v>NSTEMI</c:v>
                </c:pt>
                <c:pt idx="2">
                  <c:v>UA</c:v>
                </c:pt>
              </c:strCache>
            </c:strRef>
          </c:cat>
          <c:val>
            <c:numRef>
              <c:f>Sheet1!$B$2:$D$2</c:f>
              <c:numCache>
                <c:formatCode>0%</c:formatCode>
                <c:ptCount val="3"/>
                <c:pt idx="0" formatCode="0.00%">
                  <c:v>0.156</c:v>
                </c:pt>
                <c:pt idx="1">
                  <c:v>0.13</c:v>
                </c:pt>
                <c:pt idx="2" formatCode="0.00%">
                  <c:v>8.8999999999999996E-2</c:v>
                </c:pt>
              </c:numCache>
            </c:numRef>
          </c:val>
        </c:ser>
        <c:ser>
          <c:idx val="1"/>
          <c:order val="1"/>
          <c:tx>
            <c:strRef>
              <c:f>Sheet1!$A$3</c:f>
              <c:strCache>
                <c:ptCount val="1"/>
                <c:pt idx="0">
                  <c:v>Angiography (+/- PCI)</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manualLayout>
                  <c:x val="-3.1923383878691143E-3"/>
                  <c:y val="-1.8912529550827482E-2"/>
                </c:manualLayout>
              </c:layout>
              <c:tx>
                <c:rich>
                  <a:bodyPr/>
                  <a:lstStyle/>
                  <a:p>
                    <a:r>
                      <a:rPr lang="en-US" dirty="0" smtClean="0"/>
                      <a:t>45</a:t>
                    </a:r>
                    <a:r>
                      <a:rPr lang="en-US" dirty="0"/>
                      <a:t>%</a:t>
                    </a:r>
                  </a:p>
                </c:rich>
              </c:tx>
              <c:showLegendKey val="0"/>
              <c:showVal val="1"/>
              <c:showCatName val="0"/>
              <c:showSerName val="1"/>
              <c:showPercent val="0"/>
              <c:showBubbleSize val="0"/>
            </c:dLbl>
            <c:txPr>
              <a:bodyPr/>
              <a:lstStyle/>
              <a:p>
                <a:pPr>
                  <a:defRPr sz="1400"/>
                </a:pPr>
                <a:endParaRPr lang="en-US"/>
              </a:p>
            </c:txPr>
            <c:showLegendKey val="0"/>
            <c:showVal val="1"/>
            <c:showCatName val="0"/>
            <c:showSerName val="1"/>
            <c:showPercent val="0"/>
            <c:showBubbleSize val="0"/>
            <c:showLeaderLines val="0"/>
          </c:dLbls>
          <c:cat>
            <c:strRef>
              <c:f>Sheet1!$B$1:$D$1</c:f>
              <c:strCache>
                <c:ptCount val="3"/>
                <c:pt idx="0">
                  <c:v>STEMI</c:v>
                </c:pt>
                <c:pt idx="1">
                  <c:v>NSTEMI</c:v>
                </c:pt>
                <c:pt idx="2">
                  <c:v>UA</c:v>
                </c:pt>
              </c:strCache>
            </c:strRef>
          </c:cat>
          <c:val>
            <c:numRef>
              <c:f>Sheet1!$B$3:$D$3</c:f>
              <c:numCache>
                <c:formatCode>0%</c:formatCode>
                <c:ptCount val="3"/>
                <c:pt idx="0">
                  <c:v>0.9</c:v>
                </c:pt>
                <c:pt idx="1">
                  <c:v>0.71</c:v>
                </c:pt>
                <c:pt idx="2">
                  <c:v>0.45</c:v>
                </c:pt>
              </c:numCache>
            </c:numRef>
          </c:val>
        </c:ser>
        <c:dLbls>
          <c:showLegendKey val="0"/>
          <c:showVal val="0"/>
          <c:showCatName val="0"/>
          <c:showSerName val="0"/>
          <c:showPercent val="0"/>
          <c:showBubbleSize val="0"/>
        </c:dLbls>
        <c:gapWidth val="150"/>
        <c:axId val="130501632"/>
        <c:axId val="130511616"/>
      </c:barChart>
      <c:catAx>
        <c:axId val="130501632"/>
        <c:scaling>
          <c:orientation val="minMax"/>
        </c:scaling>
        <c:delete val="0"/>
        <c:axPos val="b"/>
        <c:majorTickMark val="none"/>
        <c:minorTickMark val="none"/>
        <c:tickLblPos val="nextTo"/>
        <c:crossAx val="130511616"/>
        <c:crosses val="autoZero"/>
        <c:auto val="1"/>
        <c:lblAlgn val="ctr"/>
        <c:lblOffset val="100"/>
        <c:noMultiLvlLbl val="0"/>
      </c:catAx>
      <c:valAx>
        <c:axId val="130511616"/>
        <c:scaling>
          <c:orientation val="minMax"/>
        </c:scaling>
        <c:delete val="0"/>
        <c:axPos val="l"/>
        <c:majorGridlines>
          <c:spPr>
            <a:ln>
              <a:noFill/>
            </a:ln>
          </c:spPr>
        </c:majorGridlines>
        <c:numFmt formatCode="0%" sourceLinked="0"/>
        <c:majorTickMark val="none"/>
        <c:minorTickMark val="none"/>
        <c:tickLblPos val="nextTo"/>
        <c:spPr>
          <a:ln w="9525">
            <a:noFill/>
          </a:ln>
        </c:spPr>
        <c:crossAx val="130501632"/>
        <c:crosses val="autoZero"/>
        <c:crossBetween val="between"/>
      </c:valAx>
    </c:plotArea>
    <c:legend>
      <c:legendPos val="r"/>
      <c:layout>
        <c:manualLayout>
          <c:xMode val="edge"/>
          <c:yMode val="edge"/>
          <c:x val="0.66373616705733007"/>
          <c:y val="2.2570937498060961E-3"/>
          <c:w val="0.31710980261545518"/>
          <c:h val="0.16333426406805532"/>
        </c:manualLayout>
      </c:layout>
      <c:overlay val="1"/>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2E7ED-F20B-4A76-AA23-FF9DF58A913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AU"/>
        </a:p>
      </dgm:t>
    </dgm:pt>
    <dgm:pt modelId="{AB547423-29F1-405B-8D7D-9EBF92964644}">
      <dgm:prSet phldrT="[Text]" custT="1"/>
      <dgm:spPr/>
      <dgm:t>
        <a:bodyPr/>
        <a:lstStyle/>
        <a:p>
          <a:r>
            <a:rPr lang="en-AU" sz="2400" dirty="0" smtClean="0"/>
            <a:t>Immediate management(pathways)</a:t>
          </a:r>
          <a:endParaRPr lang="en-AU" sz="2400" dirty="0"/>
        </a:p>
      </dgm:t>
    </dgm:pt>
    <dgm:pt modelId="{C2E6D07D-7483-462C-8D0A-888D5FDEF4C7}" type="parTrans" cxnId="{B1FC7B06-289F-4B59-B35E-E1E7CD564FDB}">
      <dgm:prSet/>
      <dgm:spPr/>
      <dgm:t>
        <a:bodyPr/>
        <a:lstStyle/>
        <a:p>
          <a:endParaRPr lang="en-AU" sz="2400"/>
        </a:p>
      </dgm:t>
    </dgm:pt>
    <dgm:pt modelId="{2CA35DCE-B81D-4484-A92B-C2ED875C7CF8}" type="sibTrans" cxnId="{B1FC7B06-289F-4B59-B35E-E1E7CD564FDB}">
      <dgm:prSet/>
      <dgm:spPr/>
      <dgm:t>
        <a:bodyPr/>
        <a:lstStyle/>
        <a:p>
          <a:endParaRPr lang="en-AU" sz="2400"/>
        </a:p>
      </dgm:t>
    </dgm:pt>
    <dgm:pt modelId="{CB5813C1-C8BD-47F0-A2D5-C1665752F518}">
      <dgm:prSet custT="1"/>
      <dgm:spPr/>
      <dgm:t>
        <a:bodyPr/>
        <a:lstStyle/>
        <a:p>
          <a:r>
            <a:rPr lang="en-AU" sz="2400" dirty="0" smtClean="0"/>
            <a:t>Early assessment</a:t>
          </a:r>
          <a:endParaRPr lang="en-AU" sz="2400" dirty="0"/>
        </a:p>
      </dgm:t>
    </dgm:pt>
    <dgm:pt modelId="{9E2FEAC8-E371-4FD8-8508-E153BE4C18CF}" type="parTrans" cxnId="{F5417CED-C1C3-4650-93B2-39F38EFB5B09}">
      <dgm:prSet/>
      <dgm:spPr/>
      <dgm:t>
        <a:bodyPr/>
        <a:lstStyle/>
        <a:p>
          <a:endParaRPr lang="en-AU" sz="2400"/>
        </a:p>
      </dgm:t>
    </dgm:pt>
    <dgm:pt modelId="{8503AE90-12E7-4611-85F6-DC58ED9A698B}" type="sibTrans" cxnId="{F5417CED-C1C3-4650-93B2-39F38EFB5B09}">
      <dgm:prSet/>
      <dgm:spPr/>
      <dgm:t>
        <a:bodyPr/>
        <a:lstStyle/>
        <a:p>
          <a:endParaRPr lang="en-AU" sz="2400"/>
        </a:p>
      </dgm:t>
    </dgm:pt>
    <dgm:pt modelId="{2614C709-A274-4429-AE01-C19090534B13}">
      <dgm:prSet custT="1"/>
      <dgm:spPr/>
      <dgm:t>
        <a:bodyPr/>
        <a:lstStyle/>
        <a:p>
          <a:r>
            <a:rPr lang="en-AU" sz="2400" dirty="0" smtClean="0"/>
            <a:t>Timely reperfusion</a:t>
          </a:r>
          <a:endParaRPr lang="en-AU" sz="2400" dirty="0"/>
        </a:p>
      </dgm:t>
    </dgm:pt>
    <dgm:pt modelId="{3499ADE4-292A-48AC-8C26-001984398B64}" type="parTrans" cxnId="{FB49913F-537A-4B69-B7B8-99A314B1DE11}">
      <dgm:prSet/>
      <dgm:spPr/>
      <dgm:t>
        <a:bodyPr/>
        <a:lstStyle/>
        <a:p>
          <a:endParaRPr lang="en-AU" sz="2400"/>
        </a:p>
      </dgm:t>
    </dgm:pt>
    <dgm:pt modelId="{03964114-999D-42E0-89F4-2A367691A5CA}" type="sibTrans" cxnId="{FB49913F-537A-4B69-B7B8-99A314B1DE11}">
      <dgm:prSet/>
      <dgm:spPr/>
      <dgm:t>
        <a:bodyPr/>
        <a:lstStyle/>
        <a:p>
          <a:endParaRPr lang="en-AU" sz="2400"/>
        </a:p>
      </dgm:t>
    </dgm:pt>
    <dgm:pt modelId="{521EEDB5-9616-4611-8F92-EC912C173963}">
      <dgm:prSet custT="1"/>
      <dgm:spPr/>
      <dgm:t>
        <a:bodyPr/>
        <a:lstStyle/>
        <a:p>
          <a:r>
            <a:rPr lang="en-AU" sz="2400" dirty="0" smtClean="0"/>
            <a:t>Risk stratification</a:t>
          </a:r>
          <a:endParaRPr lang="en-AU" sz="2400" dirty="0"/>
        </a:p>
      </dgm:t>
    </dgm:pt>
    <dgm:pt modelId="{2992173E-3D7E-4BC5-B104-7C464E8F890F}" type="parTrans" cxnId="{B9F833EF-45AD-4240-A362-19D9A2372076}">
      <dgm:prSet/>
      <dgm:spPr/>
      <dgm:t>
        <a:bodyPr/>
        <a:lstStyle/>
        <a:p>
          <a:endParaRPr lang="en-AU" sz="2400"/>
        </a:p>
      </dgm:t>
    </dgm:pt>
    <dgm:pt modelId="{4E98577A-BFFD-4BF8-BAC6-BE059008C2D2}" type="sibTrans" cxnId="{B9F833EF-45AD-4240-A362-19D9A2372076}">
      <dgm:prSet/>
      <dgm:spPr/>
      <dgm:t>
        <a:bodyPr/>
        <a:lstStyle/>
        <a:p>
          <a:endParaRPr lang="en-AU" sz="2400"/>
        </a:p>
      </dgm:t>
    </dgm:pt>
    <dgm:pt modelId="{FF5B15E9-6AB5-4402-9498-1B5950EE14D2}">
      <dgm:prSet custT="1"/>
      <dgm:spPr/>
      <dgm:t>
        <a:bodyPr/>
        <a:lstStyle/>
        <a:p>
          <a:r>
            <a:rPr lang="en-AU" sz="2400" dirty="0" smtClean="0"/>
            <a:t>Coronary angiography</a:t>
          </a:r>
          <a:endParaRPr lang="en-AU" sz="2400" dirty="0"/>
        </a:p>
      </dgm:t>
    </dgm:pt>
    <dgm:pt modelId="{F3D9DB8A-4244-4E93-8343-AD9CD4B3A62F}" type="parTrans" cxnId="{1D39C096-29F6-47CD-BC7F-D1A24C164511}">
      <dgm:prSet/>
      <dgm:spPr/>
      <dgm:t>
        <a:bodyPr/>
        <a:lstStyle/>
        <a:p>
          <a:endParaRPr lang="en-AU" sz="2400"/>
        </a:p>
      </dgm:t>
    </dgm:pt>
    <dgm:pt modelId="{9D315BA5-D7AD-4EA3-9D90-123256046DFE}" type="sibTrans" cxnId="{1D39C096-29F6-47CD-BC7F-D1A24C164511}">
      <dgm:prSet/>
      <dgm:spPr/>
      <dgm:t>
        <a:bodyPr/>
        <a:lstStyle/>
        <a:p>
          <a:endParaRPr lang="en-AU" sz="2400"/>
        </a:p>
      </dgm:t>
    </dgm:pt>
    <dgm:pt modelId="{3AB1C92A-B0F8-4E46-8065-1F92734575FA}">
      <dgm:prSet custT="1"/>
      <dgm:spPr/>
      <dgm:t>
        <a:bodyPr/>
        <a:lstStyle/>
        <a:p>
          <a:r>
            <a:rPr lang="en-AU" sz="2400" dirty="0" smtClean="0"/>
            <a:t>Secondary prevention</a:t>
          </a:r>
          <a:endParaRPr lang="en-AU" sz="2400" dirty="0"/>
        </a:p>
      </dgm:t>
    </dgm:pt>
    <dgm:pt modelId="{C5984045-F2C9-4081-80F8-2A11530BF514}" type="parTrans" cxnId="{0C0539D1-FF93-4664-B787-425404C4B076}">
      <dgm:prSet/>
      <dgm:spPr/>
      <dgm:t>
        <a:bodyPr/>
        <a:lstStyle/>
        <a:p>
          <a:endParaRPr lang="en-AU" sz="2400"/>
        </a:p>
      </dgm:t>
    </dgm:pt>
    <dgm:pt modelId="{7E26E5D9-B844-49E8-91DE-55B7F2AC53AE}" type="sibTrans" cxnId="{0C0539D1-FF93-4664-B787-425404C4B076}">
      <dgm:prSet/>
      <dgm:spPr/>
      <dgm:t>
        <a:bodyPr/>
        <a:lstStyle/>
        <a:p>
          <a:endParaRPr lang="en-AU" sz="2400"/>
        </a:p>
      </dgm:t>
    </dgm:pt>
    <dgm:pt modelId="{EA28F6D0-B5A9-4A47-96E6-2AC82F54650D}" type="pres">
      <dgm:prSet presAssocID="{AE02E7ED-F20B-4A76-AA23-FF9DF58A913E}" presName="Name0" presStyleCnt="0">
        <dgm:presLayoutVars>
          <dgm:dir/>
          <dgm:animLvl val="lvl"/>
          <dgm:resizeHandles/>
        </dgm:presLayoutVars>
      </dgm:prSet>
      <dgm:spPr/>
      <dgm:t>
        <a:bodyPr/>
        <a:lstStyle/>
        <a:p>
          <a:endParaRPr lang="en-AU"/>
        </a:p>
      </dgm:t>
    </dgm:pt>
    <dgm:pt modelId="{1F030099-9864-449C-9F66-7B42A1C0CBEE}" type="pres">
      <dgm:prSet presAssocID="{AB547423-29F1-405B-8D7D-9EBF92964644}" presName="linNode" presStyleCnt="0"/>
      <dgm:spPr/>
    </dgm:pt>
    <dgm:pt modelId="{068B02E7-A54A-4F48-9F51-99FDF34A6022}" type="pres">
      <dgm:prSet presAssocID="{AB547423-29F1-405B-8D7D-9EBF92964644}" presName="parentShp" presStyleLbl="node1" presStyleIdx="0" presStyleCnt="6" custScaleX="175384">
        <dgm:presLayoutVars>
          <dgm:bulletEnabled val="1"/>
        </dgm:presLayoutVars>
      </dgm:prSet>
      <dgm:spPr/>
      <dgm:t>
        <a:bodyPr/>
        <a:lstStyle/>
        <a:p>
          <a:endParaRPr lang="en-AU"/>
        </a:p>
      </dgm:t>
    </dgm:pt>
    <dgm:pt modelId="{72D8D874-B92F-4947-92A3-ED2BA379AA29}" type="pres">
      <dgm:prSet presAssocID="{AB547423-29F1-405B-8D7D-9EBF92964644}" presName="childShp" presStyleLbl="bgAccFollowNode1" presStyleIdx="0" presStyleCnt="6" custScaleX="49744">
        <dgm:presLayoutVars>
          <dgm:bulletEnabled val="1"/>
        </dgm:presLayoutVars>
      </dgm:prSet>
      <dgm:spPr/>
      <dgm:t>
        <a:bodyPr/>
        <a:lstStyle/>
        <a:p>
          <a:endParaRPr lang="en-AU"/>
        </a:p>
      </dgm:t>
    </dgm:pt>
    <dgm:pt modelId="{43F1133A-1345-49CC-BA5C-A241A6FB5AF9}" type="pres">
      <dgm:prSet presAssocID="{2CA35DCE-B81D-4484-A92B-C2ED875C7CF8}" presName="spacing" presStyleCnt="0"/>
      <dgm:spPr/>
    </dgm:pt>
    <dgm:pt modelId="{F053F5A5-61C1-41AF-A89A-BD37E1EA7BC9}" type="pres">
      <dgm:prSet presAssocID="{CB5813C1-C8BD-47F0-A2D5-C1665752F518}" presName="linNode" presStyleCnt="0"/>
      <dgm:spPr/>
    </dgm:pt>
    <dgm:pt modelId="{ED5236A9-E158-438E-8CE0-6303B34350BD}" type="pres">
      <dgm:prSet presAssocID="{CB5813C1-C8BD-47F0-A2D5-C1665752F518}" presName="parentShp" presStyleLbl="node1" presStyleIdx="1" presStyleCnt="6" custScaleX="175384">
        <dgm:presLayoutVars>
          <dgm:bulletEnabled val="1"/>
        </dgm:presLayoutVars>
      </dgm:prSet>
      <dgm:spPr/>
      <dgm:t>
        <a:bodyPr/>
        <a:lstStyle/>
        <a:p>
          <a:endParaRPr lang="en-AU"/>
        </a:p>
      </dgm:t>
    </dgm:pt>
    <dgm:pt modelId="{F692F6D5-7EF9-4F86-8843-7842068939C5}" type="pres">
      <dgm:prSet presAssocID="{CB5813C1-C8BD-47F0-A2D5-C1665752F518}" presName="childShp" presStyleLbl="bgAccFollowNode1" presStyleIdx="1" presStyleCnt="6" custScaleX="49744">
        <dgm:presLayoutVars>
          <dgm:bulletEnabled val="1"/>
        </dgm:presLayoutVars>
      </dgm:prSet>
      <dgm:spPr/>
      <dgm:t>
        <a:bodyPr/>
        <a:lstStyle/>
        <a:p>
          <a:endParaRPr lang="en-AU"/>
        </a:p>
      </dgm:t>
    </dgm:pt>
    <dgm:pt modelId="{E84E78B9-F25D-4F71-9290-9027FD705DCD}" type="pres">
      <dgm:prSet presAssocID="{8503AE90-12E7-4611-85F6-DC58ED9A698B}" presName="spacing" presStyleCnt="0"/>
      <dgm:spPr/>
    </dgm:pt>
    <dgm:pt modelId="{DC4AF4DD-5DD4-4BF1-84CC-0AD39D90FB25}" type="pres">
      <dgm:prSet presAssocID="{2614C709-A274-4429-AE01-C19090534B13}" presName="linNode" presStyleCnt="0"/>
      <dgm:spPr/>
    </dgm:pt>
    <dgm:pt modelId="{525BCD4C-B149-4C0F-AD8C-1258D483A231}" type="pres">
      <dgm:prSet presAssocID="{2614C709-A274-4429-AE01-C19090534B13}" presName="parentShp" presStyleLbl="node1" presStyleIdx="2" presStyleCnt="6" custScaleX="175384">
        <dgm:presLayoutVars>
          <dgm:bulletEnabled val="1"/>
        </dgm:presLayoutVars>
      </dgm:prSet>
      <dgm:spPr/>
      <dgm:t>
        <a:bodyPr/>
        <a:lstStyle/>
        <a:p>
          <a:endParaRPr lang="en-AU"/>
        </a:p>
      </dgm:t>
    </dgm:pt>
    <dgm:pt modelId="{A34DB2E4-D795-4106-B609-366995AA01B1}" type="pres">
      <dgm:prSet presAssocID="{2614C709-A274-4429-AE01-C19090534B13}" presName="childShp" presStyleLbl="bgAccFollowNode1" presStyleIdx="2" presStyleCnt="6" custScaleX="49744">
        <dgm:presLayoutVars>
          <dgm:bulletEnabled val="1"/>
        </dgm:presLayoutVars>
      </dgm:prSet>
      <dgm:spPr/>
      <dgm:t>
        <a:bodyPr/>
        <a:lstStyle/>
        <a:p>
          <a:endParaRPr lang="en-AU"/>
        </a:p>
      </dgm:t>
    </dgm:pt>
    <dgm:pt modelId="{A6A3FAA9-9EBB-423D-BE76-83425A3B5B45}" type="pres">
      <dgm:prSet presAssocID="{03964114-999D-42E0-89F4-2A367691A5CA}" presName="spacing" presStyleCnt="0"/>
      <dgm:spPr/>
    </dgm:pt>
    <dgm:pt modelId="{854812D5-4D4F-4A04-8CA9-C4462CD1D219}" type="pres">
      <dgm:prSet presAssocID="{521EEDB5-9616-4611-8F92-EC912C173963}" presName="linNode" presStyleCnt="0"/>
      <dgm:spPr/>
    </dgm:pt>
    <dgm:pt modelId="{42FEA25C-AE2D-432B-B246-9D5EC69C2034}" type="pres">
      <dgm:prSet presAssocID="{521EEDB5-9616-4611-8F92-EC912C173963}" presName="parentShp" presStyleLbl="node1" presStyleIdx="3" presStyleCnt="6" custScaleX="175384">
        <dgm:presLayoutVars>
          <dgm:bulletEnabled val="1"/>
        </dgm:presLayoutVars>
      </dgm:prSet>
      <dgm:spPr/>
      <dgm:t>
        <a:bodyPr/>
        <a:lstStyle/>
        <a:p>
          <a:endParaRPr lang="en-AU"/>
        </a:p>
      </dgm:t>
    </dgm:pt>
    <dgm:pt modelId="{2399A15A-A852-4A90-B1B2-2904451A4839}" type="pres">
      <dgm:prSet presAssocID="{521EEDB5-9616-4611-8F92-EC912C173963}" presName="childShp" presStyleLbl="bgAccFollowNode1" presStyleIdx="3" presStyleCnt="6" custScaleX="49744">
        <dgm:presLayoutVars>
          <dgm:bulletEnabled val="1"/>
        </dgm:presLayoutVars>
      </dgm:prSet>
      <dgm:spPr/>
      <dgm:t>
        <a:bodyPr/>
        <a:lstStyle/>
        <a:p>
          <a:endParaRPr lang="en-AU"/>
        </a:p>
      </dgm:t>
    </dgm:pt>
    <dgm:pt modelId="{A8020A94-D34E-4BEE-9330-CF08547F84A7}" type="pres">
      <dgm:prSet presAssocID="{4E98577A-BFFD-4BF8-BAC6-BE059008C2D2}" presName="spacing" presStyleCnt="0"/>
      <dgm:spPr/>
    </dgm:pt>
    <dgm:pt modelId="{BCF58E3D-56ED-48D7-B51D-70FE7701E5A2}" type="pres">
      <dgm:prSet presAssocID="{FF5B15E9-6AB5-4402-9498-1B5950EE14D2}" presName="linNode" presStyleCnt="0"/>
      <dgm:spPr/>
    </dgm:pt>
    <dgm:pt modelId="{400B926F-E326-4940-AED1-2BC5232D91B0}" type="pres">
      <dgm:prSet presAssocID="{FF5B15E9-6AB5-4402-9498-1B5950EE14D2}" presName="parentShp" presStyleLbl="node1" presStyleIdx="4" presStyleCnt="6" custScaleX="175384">
        <dgm:presLayoutVars>
          <dgm:bulletEnabled val="1"/>
        </dgm:presLayoutVars>
      </dgm:prSet>
      <dgm:spPr/>
      <dgm:t>
        <a:bodyPr/>
        <a:lstStyle/>
        <a:p>
          <a:endParaRPr lang="en-AU"/>
        </a:p>
      </dgm:t>
    </dgm:pt>
    <dgm:pt modelId="{25B82A92-69D5-4604-BAAF-A19FEF0B9C4B}" type="pres">
      <dgm:prSet presAssocID="{FF5B15E9-6AB5-4402-9498-1B5950EE14D2}" presName="childShp" presStyleLbl="bgAccFollowNode1" presStyleIdx="4" presStyleCnt="6" custScaleX="49744">
        <dgm:presLayoutVars>
          <dgm:bulletEnabled val="1"/>
        </dgm:presLayoutVars>
      </dgm:prSet>
      <dgm:spPr/>
      <dgm:t>
        <a:bodyPr/>
        <a:lstStyle/>
        <a:p>
          <a:endParaRPr lang="en-AU"/>
        </a:p>
      </dgm:t>
    </dgm:pt>
    <dgm:pt modelId="{DBDFE175-F20A-4708-AAEE-6D8419A69546}" type="pres">
      <dgm:prSet presAssocID="{9D315BA5-D7AD-4EA3-9D90-123256046DFE}" presName="spacing" presStyleCnt="0"/>
      <dgm:spPr/>
    </dgm:pt>
    <dgm:pt modelId="{A03E69F7-7D09-46D8-ACF9-BDF4DBA43613}" type="pres">
      <dgm:prSet presAssocID="{3AB1C92A-B0F8-4E46-8065-1F92734575FA}" presName="linNode" presStyleCnt="0"/>
      <dgm:spPr/>
    </dgm:pt>
    <dgm:pt modelId="{8084D3E6-3CBF-4446-9C8F-E4CE1F2F02B7}" type="pres">
      <dgm:prSet presAssocID="{3AB1C92A-B0F8-4E46-8065-1F92734575FA}" presName="parentShp" presStyleLbl="node1" presStyleIdx="5" presStyleCnt="6" custScaleX="175384">
        <dgm:presLayoutVars>
          <dgm:bulletEnabled val="1"/>
        </dgm:presLayoutVars>
      </dgm:prSet>
      <dgm:spPr/>
      <dgm:t>
        <a:bodyPr/>
        <a:lstStyle/>
        <a:p>
          <a:endParaRPr lang="en-AU"/>
        </a:p>
      </dgm:t>
    </dgm:pt>
    <dgm:pt modelId="{828135C3-A4CF-41F1-BC36-EADE81FF018D}" type="pres">
      <dgm:prSet presAssocID="{3AB1C92A-B0F8-4E46-8065-1F92734575FA}" presName="childShp" presStyleLbl="bgAccFollowNode1" presStyleIdx="5" presStyleCnt="6" custScaleX="49744">
        <dgm:presLayoutVars>
          <dgm:bulletEnabled val="1"/>
        </dgm:presLayoutVars>
      </dgm:prSet>
      <dgm:spPr/>
      <dgm:t>
        <a:bodyPr/>
        <a:lstStyle/>
        <a:p>
          <a:endParaRPr lang="en-AU"/>
        </a:p>
      </dgm:t>
    </dgm:pt>
  </dgm:ptLst>
  <dgm:cxnLst>
    <dgm:cxn modelId="{B9F833EF-45AD-4240-A362-19D9A2372076}" srcId="{AE02E7ED-F20B-4A76-AA23-FF9DF58A913E}" destId="{521EEDB5-9616-4611-8F92-EC912C173963}" srcOrd="3" destOrd="0" parTransId="{2992173E-3D7E-4BC5-B104-7C464E8F890F}" sibTransId="{4E98577A-BFFD-4BF8-BAC6-BE059008C2D2}"/>
    <dgm:cxn modelId="{0E1B0C1F-A816-4E42-8A55-038710059D84}" type="presOf" srcId="{3AB1C92A-B0F8-4E46-8065-1F92734575FA}" destId="{8084D3E6-3CBF-4446-9C8F-E4CE1F2F02B7}" srcOrd="0" destOrd="0" presId="urn:microsoft.com/office/officeart/2005/8/layout/vList6"/>
    <dgm:cxn modelId="{1D39C096-29F6-47CD-BC7F-D1A24C164511}" srcId="{AE02E7ED-F20B-4A76-AA23-FF9DF58A913E}" destId="{FF5B15E9-6AB5-4402-9498-1B5950EE14D2}" srcOrd="4" destOrd="0" parTransId="{F3D9DB8A-4244-4E93-8343-AD9CD4B3A62F}" sibTransId="{9D315BA5-D7AD-4EA3-9D90-123256046DFE}"/>
    <dgm:cxn modelId="{CFCD9AF0-8334-4EE7-970C-007E4321EB77}" type="presOf" srcId="{FF5B15E9-6AB5-4402-9498-1B5950EE14D2}" destId="{400B926F-E326-4940-AED1-2BC5232D91B0}" srcOrd="0" destOrd="0" presId="urn:microsoft.com/office/officeart/2005/8/layout/vList6"/>
    <dgm:cxn modelId="{7A18C268-294D-4E8B-892C-22FAB3348059}" type="presOf" srcId="{AB547423-29F1-405B-8D7D-9EBF92964644}" destId="{068B02E7-A54A-4F48-9F51-99FDF34A6022}" srcOrd="0" destOrd="0" presId="urn:microsoft.com/office/officeart/2005/8/layout/vList6"/>
    <dgm:cxn modelId="{FB49913F-537A-4B69-B7B8-99A314B1DE11}" srcId="{AE02E7ED-F20B-4A76-AA23-FF9DF58A913E}" destId="{2614C709-A274-4429-AE01-C19090534B13}" srcOrd="2" destOrd="0" parTransId="{3499ADE4-292A-48AC-8C26-001984398B64}" sibTransId="{03964114-999D-42E0-89F4-2A367691A5CA}"/>
    <dgm:cxn modelId="{B1FC7B06-289F-4B59-B35E-E1E7CD564FDB}" srcId="{AE02E7ED-F20B-4A76-AA23-FF9DF58A913E}" destId="{AB547423-29F1-405B-8D7D-9EBF92964644}" srcOrd="0" destOrd="0" parTransId="{C2E6D07D-7483-462C-8D0A-888D5FDEF4C7}" sibTransId="{2CA35DCE-B81D-4484-A92B-C2ED875C7CF8}"/>
    <dgm:cxn modelId="{C037D247-F971-448A-B8E4-8E5260C9252D}" type="presOf" srcId="{AE02E7ED-F20B-4A76-AA23-FF9DF58A913E}" destId="{EA28F6D0-B5A9-4A47-96E6-2AC82F54650D}" srcOrd="0" destOrd="0" presId="urn:microsoft.com/office/officeart/2005/8/layout/vList6"/>
    <dgm:cxn modelId="{4E03EE1C-04A9-4784-89EC-06A09C313547}" type="presOf" srcId="{521EEDB5-9616-4611-8F92-EC912C173963}" destId="{42FEA25C-AE2D-432B-B246-9D5EC69C2034}" srcOrd="0" destOrd="0" presId="urn:microsoft.com/office/officeart/2005/8/layout/vList6"/>
    <dgm:cxn modelId="{F5417CED-C1C3-4650-93B2-39F38EFB5B09}" srcId="{AE02E7ED-F20B-4A76-AA23-FF9DF58A913E}" destId="{CB5813C1-C8BD-47F0-A2D5-C1665752F518}" srcOrd="1" destOrd="0" parTransId="{9E2FEAC8-E371-4FD8-8508-E153BE4C18CF}" sibTransId="{8503AE90-12E7-4611-85F6-DC58ED9A698B}"/>
    <dgm:cxn modelId="{0C0539D1-FF93-4664-B787-425404C4B076}" srcId="{AE02E7ED-F20B-4A76-AA23-FF9DF58A913E}" destId="{3AB1C92A-B0F8-4E46-8065-1F92734575FA}" srcOrd="5" destOrd="0" parTransId="{C5984045-F2C9-4081-80F8-2A11530BF514}" sibTransId="{7E26E5D9-B844-49E8-91DE-55B7F2AC53AE}"/>
    <dgm:cxn modelId="{0C335231-BDAA-4E2D-BB10-43A821C41B7C}" type="presOf" srcId="{2614C709-A274-4429-AE01-C19090534B13}" destId="{525BCD4C-B149-4C0F-AD8C-1258D483A231}" srcOrd="0" destOrd="0" presId="urn:microsoft.com/office/officeart/2005/8/layout/vList6"/>
    <dgm:cxn modelId="{019F59C9-7706-4203-9D87-0F46239BD399}" type="presOf" srcId="{CB5813C1-C8BD-47F0-A2D5-C1665752F518}" destId="{ED5236A9-E158-438E-8CE0-6303B34350BD}" srcOrd="0" destOrd="0" presId="urn:microsoft.com/office/officeart/2005/8/layout/vList6"/>
    <dgm:cxn modelId="{D94629A9-9D33-4937-87F2-E96FF5571C8B}" type="presParOf" srcId="{EA28F6D0-B5A9-4A47-96E6-2AC82F54650D}" destId="{1F030099-9864-449C-9F66-7B42A1C0CBEE}" srcOrd="0" destOrd="0" presId="urn:microsoft.com/office/officeart/2005/8/layout/vList6"/>
    <dgm:cxn modelId="{13078175-7427-402D-AC1E-19AB20224A31}" type="presParOf" srcId="{1F030099-9864-449C-9F66-7B42A1C0CBEE}" destId="{068B02E7-A54A-4F48-9F51-99FDF34A6022}" srcOrd="0" destOrd="0" presId="urn:microsoft.com/office/officeart/2005/8/layout/vList6"/>
    <dgm:cxn modelId="{EB499FE8-D73E-4A2B-93B0-164C08581889}" type="presParOf" srcId="{1F030099-9864-449C-9F66-7B42A1C0CBEE}" destId="{72D8D874-B92F-4947-92A3-ED2BA379AA29}" srcOrd="1" destOrd="0" presId="urn:microsoft.com/office/officeart/2005/8/layout/vList6"/>
    <dgm:cxn modelId="{3A2051D8-DC85-478D-9760-4BC760005F0D}" type="presParOf" srcId="{EA28F6D0-B5A9-4A47-96E6-2AC82F54650D}" destId="{43F1133A-1345-49CC-BA5C-A241A6FB5AF9}" srcOrd="1" destOrd="0" presId="urn:microsoft.com/office/officeart/2005/8/layout/vList6"/>
    <dgm:cxn modelId="{20D487F4-E8D7-4C45-B970-0B9380C039EF}" type="presParOf" srcId="{EA28F6D0-B5A9-4A47-96E6-2AC82F54650D}" destId="{F053F5A5-61C1-41AF-A89A-BD37E1EA7BC9}" srcOrd="2" destOrd="0" presId="urn:microsoft.com/office/officeart/2005/8/layout/vList6"/>
    <dgm:cxn modelId="{7BB119EB-D963-4EB0-9EA2-C2293921054A}" type="presParOf" srcId="{F053F5A5-61C1-41AF-A89A-BD37E1EA7BC9}" destId="{ED5236A9-E158-438E-8CE0-6303B34350BD}" srcOrd="0" destOrd="0" presId="urn:microsoft.com/office/officeart/2005/8/layout/vList6"/>
    <dgm:cxn modelId="{4D982777-C9EB-43C6-99C4-D186562AB161}" type="presParOf" srcId="{F053F5A5-61C1-41AF-A89A-BD37E1EA7BC9}" destId="{F692F6D5-7EF9-4F86-8843-7842068939C5}" srcOrd="1" destOrd="0" presId="urn:microsoft.com/office/officeart/2005/8/layout/vList6"/>
    <dgm:cxn modelId="{1C978940-58A1-44F7-B296-FDA192EA2865}" type="presParOf" srcId="{EA28F6D0-B5A9-4A47-96E6-2AC82F54650D}" destId="{E84E78B9-F25D-4F71-9290-9027FD705DCD}" srcOrd="3" destOrd="0" presId="urn:microsoft.com/office/officeart/2005/8/layout/vList6"/>
    <dgm:cxn modelId="{EBA28F0F-E8CE-44EB-975C-0DB5D9BAFF20}" type="presParOf" srcId="{EA28F6D0-B5A9-4A47-96E6-2AC82F54650D}" destId="{DC4AF4DD-5DD4-4BF1-84CC-0AD39D90FB25}" srcOrd="4" destOrd="0" presId="urn:microsoft.com/office/officeart/2005/8/layout/vList6"/>
    <dgm:cxn modelId="{4EE5C768-6CA9-4253-BFD6-4B2E8951C41A}" type="presParOf" srcId="{DC4AF4DD-5DD4-4BF1-84CC-0AD39D90FB25}" destId="{525BCD4C-B149-4C0F-AD8C-1258D483A231}" srcOrd="0" destOrd="0" presId="urn:microsoft.com/office/officeart/2005/8/layout/vList6"/>
    <dgm:cxn modelId="{07B52D60-4EA2-46F9-89D8-19ED015429DE}" type="presParOf" srcId="{DC4AF4DD-5DD4-4BF1-84CC-0AD39D90FB25}" destId="{A34DB2E4-D795-4106-B609-366995AA01B1}" srcOrd="1" destOrd="0" presId="urn:microsoft.com/office/officeart/2005/8/layout/vList6"/>
    <dgm:cxn modelId="{C82D4F46-E216-40B0-B380-3FE9F20A43F6}" type="presParOf" srcId="{EA28F6D0-B5A9-4A47-96E6-2AC82F54650D}" destId="{A6A3FAA9-9EBB-423D-BE76-83425A3B5B45}" srcOrd="5" destOrd="0" presId="urn:microsoft.com/office/officeart/2005/8/layout/vList6"/>
    <dgm:cxn modelId="{A733E04D-DFD9-4A7A-8396-FC85B6752C4F}" type="presParOf" srcId="{EA28F6D0-B5A9-4A47-96E6-2AC82F54650D}" destId="{854812D5-4D4F-4A04-8CA9-C4462CD1D219}" srcOrd="6" destOrd="0" presId="urn:microsoft.com/office/officeart/2005/8/layout/vList6"/>
    <dgm:cxn modelId="{9FDFDF37-E98B-41BC-9C95-387C633C883E}" type="presParOf" srcId="{854812D5-4D4F-4A04-8CA9-C4462CD1D219}" destId="{42FEA25C-AE2D-432B-B246-9D5EC69C2034}" srcOrd="0" destOrd="0" presId="urn:microsoft.com/office/officeart/2005/8/layout/vList6"/>
    <dgm:cxn modelId="{62546DC0-1B33-4E65-A74C-BC0373E20B12}" type="presParOf" srcId="{854812D5-4D4F-4A04-8CA9-C4462CD1D219}" destId="{2399A15A-A852-4A90-B1B2-2904451A4839}" srcOrd="1" destOrd="0" presId="urn:microsoft.com/office/officeart/2005/8/layout/vList6"/>
    <dgm:cxn modelId="{7F4CABE0-8059-40F8-8785-85C3DA94DE55}" type="presParOf" srcId="{EA28F6D0-B5A9-4A47-96E6-2AC82F54650D}" destId="{A8020A94-D34E-4BEE-9330-CF08547F84A7}" srcOrd="7" destOrd="0" presId="urn:microsoft.com/office/officeart/2005/8/layout/vList6"/>
    <dgm:cxn modelId="{BE8C8890-ACB5-4C75-9B85-D73DB492496E}" type="presParOf" srcId="{EA28F6D0-B5A9-4A47-96E6-2AC82F54650D}" destId="{BCF58E3D-56ED-48D7-B51D-70FE7701E5A2}" srcOrd="8" destOrd="0" presId="urn:microsoft.com/office/officeart/2005/8/layout/vList6"/>
    <dgm:cxn modelId="{ED5150A2-8267-4D84-8AAE-2F024534164F}" type="presParOf" srcId="{BCF58E3D-56ED-48D7-B51D-70FE7701E5A2}" destId="{400B926F-E326-4940-AED1-2BC5232D91B0}" srcOrd="0" destOrd="0" presId="urn:microsoft.com/office/officeart/2005/8/layout/vList6"/>
    <dgm:cxn modelId="{30AEB9CD-3443-4D1D-8C00-53CAFA4ED4B8}" type="presParOf" srcId="{BCF58E3D-56ED-48D7-B51D-70FE7701E5A2}" destId="{25B82A92-69D5-4604-BAAF-A19FEF0B9C4B}" srcOrd="1" destOrd="0" presId="urn:microsoft.com/office/officeart/2005/8/layout/vList6"/>
    <dgm:cxn modelId="{A4ACB798-43ED-4392-8094-85A956771301}" type="presParOf" srcId="{EA28F6D0-B5A9-4A47-96E6-2AC82F54650D}" destId="{DBDFE175-F20A-4708-AAEE-6D8419A69546}" srcOrd="9" destOrd="0" presId="urn:microsoft.com/office/officeart/2005/8/layout/vList6"/>
    <dgm:cxn modelId="{E03E9F82-E9D9-4F02-B119-DF8D90E0985C}" type="presParOf" srcId="{EA28F6D0-B5A9-4A47-96E6-2AC82F54650D}" destId="{A03E69F7-7D09-46D8-ACF9-BDF4DBA43613}" srcOrd="10" destOrd="0" presId="urn:microsoft.com/office/officeart/2005/8/layout/vList6"/>
    <dgm:cxn modelId="{12A42A3B-EEAB-487B-9BDE-6D3694370944}" type="presParOf" srcId="{A03E69F7-7D09-46D8-ACF9-BDF4DBA43613}" destId="{8084D3E6-3CBF-4446-9C8F-E4CE1F2F02B7}" srcOrd="0" destOrd="0" presId="urn:microsoft.com/office/officeart/2005/8/layout/vList6"/>
    <dgm:cxn modelId="{FF0E483B-4973-4CCF-B9E0-DCE97B86D929}" type="presParOf" srcId="{A03E69F7-7D09-46D8-ACF9-BDF4DBA43613}" destId="{828135C3-A4CF-41F1-BC36-EADE81FF018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5A7958-71C5-4F96-9B9C-BEF978C7EEE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AU"/>
        </a:p>
      </dgm:t>
    </dgm:pt>
    <dgm:pt modelId="{76E5D2B7-D0A7-4B03-97FA-F9E66A242739}">
      <dgm:prSet custT="1"/>
      <dgm:spPr/>
      <dgm:t>
        <a:bodyPr/>
        <a:lstStyle/>
        <a:p>
          <a:r>
            <a:rPr lang="en-US" sz="2000" b="1" dirty="0" smtClean="0"/>
            <a:t>Mortality</a:t>
          </a:r>
        </a:p>
      </dgm:t>
    </dgm:pt>
    <dgm:pt modelId="{A7A402AD-1DD4-4323-AF4C-FBDE7D00BF9C}" type="parTrans" cxnId="{9FB298CC-DF59-4DF5-A58A-EC39CBF1B80E}">
      <dgm:prSet/>
      <dgm:spPr/>
      <dgm:t>
        <a:bodyPr/>
        <a:lstStyle/>
        <a:p>
          <a:endParaRPr lang="en-AU"/>
        </a:p>
      </dgm:t>
    </dgm:pt>
    <dgm:pt modelId="{02707DC6-8158-4AAC-82EB-4991A8F0C4AB}" type="sibTrans" cxnId="{9FB298CC-DF59-4DF5-A58A-EC39CBF1B80E}">
      <dgm:prSet/>
      <dgm:spPr/>
      <dgm:t>
        <a:bodyPr/>
        <a:lstStyle/>
        <a:p>
          <a:endParaRPr lang="en-AU"/>
        </a:p>
      </dgm:t>
    </dgm:pt>
    <dgm:pt modelId="{05F109D4-7F04-430B-B442-6B4BF8F3826E}">
      <dgm:prSet custT="1"/>
      <dgm:spPr/>
      <dgm:t>
        <a:bodyPr/>
        <a:lstStyle/>
        <a:p>
          <a:r>
            <a:rPr lang="en-US" sz="2000" b="1" dirty="0" smtClean="0"/>
            <a:t>Morbidity &amp; disability</a:t>
          </a:r>
          <a:endParaRPr lang="en-AU" sz="1000" dirty="0"/>
        </a:p>
      </dgm:t>
    </dgm:pt>
    <dgm:pt modelId="{6BB64247-4D70-40C0-B0D1-1D098B965007}" type="parTrans" cxnId="{2FF63C18-13F3-48BA-9E24-6AABA95CB11C}">
      <dgm:prSet/>
      <dgm:spPr/>
      <dgm:t>
        <a:bodyPr/>
        <a:lstStyle/>
        <a:p>
          <a:endParaRPr lang="en-AU"/>
        </a:p>
      </dgm:t>
    </dgm:pt>
    <dgm:pt modelId="{F049059C-599D-4992-A651-C45974B8F842}" type="sibTrans" cxnId="{2FF63C18-13F3-48BA-9E24-6AABA95CB11C}">
      <dgm:prSet/>
      <dgm:spPr/>
      <dgm:t>
        <a:bodyPr/>
        <a:lstStyle/>
        <a:p>
          <a:endParaRPr lang="en-AU"/>
        </a:p>
      </dgm:t>
    </dgm:pt>
    <dgm:pt modelId="{80C1A38A-8DAB-489E-82C7-5792A27F74A2}">
      <dgm:prSet custT="1"/>
      <dgm:spPr/>
      <dgm:t>
        <a:bodyPr/>
        <a:lstStyle/>
        <a:p>
          <a:r>
            <a:rPr lang="en-US" sz="2000" b="1" dirty="0" smtClean="0"/>
            <a:t>Risk of future CV event</a:t>
          </a:r>
          <a:r>
            <a:rPr lang="en-US" sz="2000" dirty="0" smtClean="0"/>
            <a:t/>
          </a:r>
          <a:br>
            <a:rPr lang="en-US" sz="2000" dirty="0" smtClean="0"/>
          </a:br>
          <a:endParaRPr lang="en-AU" sz="2000" dirty="0"/>
        </a:p>
      </dgm:t>
    </dgm:pt>
    <dgm:pt modelId="{F9A3F59D-0C3B-49FE-BF03-A5DDC1ACCA1E}" type="parTrans" cxnId="{50E9B6C3-2A47-43C1-A8BD-1E57C2870130}">
      <dgm:prSet/>
      <dgm:spPr/>
      <dgm:t>
        <a:bodyPr/>
        <a:lstStyle/>
        <a:p>
          <a:endParaRPr lang="en-AU"/>
        </a:p>
      </dgm:t>
    </dgm:pt>
    <dgm:pt modelId="{1275E51A-FE5A-40F9-A8D0-FDA481A7D3EE}" type="sibTrans" cxnId="{50E9B6C3-2A47-43C1-A8BD-1E57C2870130}">
      <dgm:prSet/>
      <dgm:spPr/>
      <dgm:t>
        <a:bodyPr/>
        <a:lstStyle/>
        <a:p>
          <a:endParaRPr lang="en-AU"/>
        </a:p>
      </dgm:t>
    </dgm:pt>
    <dgm:pt modelId="{547C3BA1-DCB2-405B-85D7-376B2A8037DF}" type="pres">
      <dgm:prSet presAssocID="{815A7958-71C5-4F96-9B9C-BEF978C7EEEB}" presName="Name0" presStyleCnt="0">
        <dgm:presLayoutVars>
          <dgm:chMax val="7"/>
          <dgm:chPref val="7"/>
          <dgm:dir/>
          <dgm:animLvl val="lvl"/>
        </dgm:presLayoutVars>
      </dgm:prSet>
      <dgm:spPr/>
      <dgm:t>
        <a:bodyPr/>
        <a:lstStyle/>
        <a:p>
          <a:endParaRPr lang="en-AU"/>
        </a:p>
      </dgm:t>
    </dgm:pt>
    <dgm:pt modelId="{032EC7BA-94EA-403E-A9F1-33444A7E5466}" type="pres">
      <dgm:prSet presAssocID="{76E5D2B7-D0A7-4B03-97FA-F9E66A242739}" presName="Accent1" presStyleCnt="0"/>
      <dgm:spPr/>
      <dgm:t>
        <a:bodyPr/>
        <a:lstStyle/>
        <a:p>
          <a:endParaRPr lang="en-AU"/>
        </a:p>
      </dgm:t>
    </dgm:pt>
    <dgm:pt modelId="{99D5C9BB-4CBE-406E-8822-8352BFAAD5E4}" type="pres">
      <dgm:prSet presAssocID="{76E5D2B7-D0A7-4B03-97FA-F9E66A242739}" presName="Accent" presStyleLbl="node1" presStyleIdx="0" presStyleCnt="3"/>
      <dgm:spPr/>
      <dgm:t>
        <a:bodyPr/>
        <a:lstStyle/>
        <a:p>
          <a:endParaRPr lang="en-AU"/>
        </a:p>
      </dgm:t>
    </dgm:pt>
    <dgm:pt modelId="{4147D0DD-6686-484C-9E86-9668C4318C2F}" type="pres">
      <dgm:prSet presAssocID="{76E5D2B7-D0A7-4B03-97FA-F9E66A242739}" presName="Parent1" presStyleLbl="revTx" presStyleIdx="0" presStyleCnt="3">
        <dgm:presLayoutVars>
          <dgm:chMax val="1"/>
          <dgm:chPref val="1"/>
          <dgm:bulletEnabled val="1"/>
        </dgm:presLayoutVars>
      </dgm:prSet>
      <dgm:spPr/>
      <dgm:t>
        <a:bodyPr/>
        <a:lstStyle/>
        <a:p>
          <a:endParaRPr lang="en-AU"/>
        </a:p>
      </dgm:t>
    </dgm:pt>
    <dgm:pt modelId="{A62FC174-25F3-4C6D-87AC-F995421C3E60}" type="pres">
      <dgm:prSet presAssocID="{05F109D4-7F04-430B-B442-6B4BF8F3826E}" presName="Accent2" presStyleCnt="0"/>
      <dgm:spPr/>
    </dgm:pt>
    <dgm:pt modelId="{E90436EA-0565-4C10-99FB-BC277E1978C6}" type="pres">
      <dgm:prSet presAssocID="{05F109D4-7F04-430B-B442-6B4BF8F3826E}" presName="Accent" presStyleLbl="node1" presStyleIdx="1" presStyleCnt="3"/>
      <dgm:spPr/>
      <dgm:t>
        <a:bodyPr/>
        <a:lstStyle/>
        <a:p>
          <a:endParaRPr lang="en-AU"/>
        </a:p>
      </dgm:t>
    </dgm:pt>
    <dgm:pt modelId="{BD2123A1-DBB2-44BE-990B-3BCFDC81BA88}" type="pres">
      <dgm:prSet presAssocID="{05F109D4-7F04-430B-B442-6B4BF8F3826E}" presName="Parent2" presStyleLbl="revTx" presStyleIdx="1" presStyleCnt="3" custScaleX="123586">
        <dgm:presLayoutVars>
          <dgm:chMax val="1"/>
          <dgm:chPref val="1"/>
          <dgm:bulletEnabled val="1"/>
        </dgm:presLayoutVars>
      </dgm:prSet>
      <dgm:spPr/>
      <dgm:t>
        <a:bodyPr/>
        <a:lstStyle/>
        <a:p>
          <a:endParaRPr lang="en-AU"/>
        </a:p>
      </dgm:t>
    </dgm:pt>
    <dgm:pt modelId="{0C538938-86D2-4375-AE08-E43AF406886B}" type="pres">
      <dgm:prSet presAssocID="{80C1A38A-8DAB-489E-82C7-5792A27F74A2}" presName="Accent3" presStyleCnt="0"/>
      <dgm:spPr/>
    </dgm:pt>
    <dgm:pt modelId="{D2B89A21-2F18-4FAB-8004-528532EB39EE}" type="pres">
      <dgm:prSet presAssocID="{80C1A38A-8DAB-489E-82C7-5792A27F74A2}" presName="Accent" presStyleLbl="node1" presStyleIdx="2" presStyleCnt="3"/>
      <dgm:spPr/>
    </dgm:pt>
    <dgm:pt modelId="{70A063CE-EC6F-43F9-A7D6-B9464F6C4B71}" type="pres">
      <dgm:prSet presAssocID="{80C1A38A-8DAB-489E-82C7-5792A27F74A2}" presName="Parent3" presStyleLbl="revTx" presStyleIdx="2" presStyleCnt="3" custLinFactNeighborX="4824" custLinFactNeighborY="30580">
        <dgm:presLayoutVars>
          <dgm:chMax val="1"/>
          <dgm:chPref val="1"/>
          <dgm:bulletEnabled val="1"/>
        </dgm:presLayoutVars>
      </dgm:prSet>
      <dgm:spPr/>
      <dgm:t>
        <a:bodyPr/>
        <a:lstStyle/>
        <a:p>
          <a:endParaRPr lang="en-AU"/>
        </a:p>
      </dgm:t>
    </dgm:pt>
  </dgm:ptLst>
  <dgm:cxnLst>
    <dgm:cxn modelId="{731E8E47-E00D-4BDD-BD5D-C648840511F4}" type="presOf" srcId="{80C1A38A-8DAB-489E-82C7-5792A27F74A2}" destId="{70A063CE-EC6F-43F9-A7D6-B9464F6C4B71}" srcOrd="0" destOrd="0" presId="urn:microsoft.com/office/officeart/2009/layout/CircleArrowProcess"/>
    <dgm:cxn modelId="{6B248768-B162-46D7-99DD-CD8471B0CEFB}" type="presOf" srcId="{05F109D4-7F04-430B-B442-6B4BF8F3826E}" destId="{BD2123A1-DBB2-44BE-990B-3BCFDC81BA88}" srcOrd="0" destOrd="0" presId="urn:microsoft.com/office/officeart/2009/layout/CircleArrowProcess"/>
    <dgm:cxn modelId="{3E553DB1-F161-43A5-B728-0448DFE7ECDA}" type="presOf" srcId="{76E5D2B7-D0A7-4B03-97FA-F9E66A242739}" destId="{4147D0DD-6686-484C-9E86-9668C4318C2F}" srcOrd="0" destOrd="0" presId="urn:microsoft.com/office/officeart/2009/layout/CircleArrowProcess"/>
    <dgm:cxn modelId="{9FB298CC-DF59-4DF5-A58A-EC39CBF1B80E}" srcId="{815A7958-71C5-4F96-9B9C-BEF978C7EEEB}" destId="{76E5D2B7-D0A7-4B03-97FA-F9E66A242739}" srcOrd="0" destOrd="0" parTransId="{A7A402AD-1DD4-4323-AF4C-FBDE7D00BF9C}" sibTransId="{02707DC6-8158-4AAC-82EB-4991A8F0C4AB}"/>
    <dgm:cxn modelId="{BC523293-734E-45C4-8711-9022F1E411D6}" type="presOf" srcId="{815A7958-71C5-4F96-9B9C-BEF978C7EEEB}" destId="{547C3BA1-DCB2-405B-85D7-376B2A8037DF}" srcOrd="0" destOrd="0" presId="urn:microsoft.com/office/officeart/2009/layout/CircleArrowProcess"/>
    <dgm:cxn modelId="{50E9B6C3-2A47-43C1-A8BD-1E57C2870130}" srcId="{815A7958-71C5-4F96-9B9C-BEF978C7EEEB}" destId="{80C1A38A-8DAB-489E-82C7-5792A27F74A2}" srcOrd="2" destOrd="0" parTransId="{F9A3F59D-0C3B-49FE-BF03-A5DDC1ACCA1E}" sibTransId="{1275E51A-FE5A-40F9-A8D0-FDA481A7D3EE}"/>
    <dgm:cxn modelId="{2FF63C18-13F3-48BA-9E24-6AABA95CB11C}" srcId="{815A7958-71C5-4F96-9B9C-BEF978C7EEEB}" destId="{05F109D4-7F04-430B-B442-6B4BF8F3826E}" srcOrd="1" destOrd="0" parTransId="{6BB64247-4D70-40C0-B0D1-1D098B965007}" sibTransId="{F049059C-599D-4992-A651-C45974B8F842}"/>
    <dgm:cxn modelId="{57E5A89E-E539-42BB-B54C-A7BBE926B322}" type="presParOf" srcId="{547C3BA1-DCB2-405B-85D7-376B2A8037DF}" destId="{032EC7BA-94EA-403E-A9F1-33444A7E5466}" srcOrd="0" destOrd="0" presId="urn:microsoft.com/office/officeart/2009/layout/CircleArrowProcess"/>
    <dgm:cxn modelId="{725E9FB2-AA00-465B-8443-A45B1E80B769}" type="presParOf" srcId="{032EC7BA-94EA-403E-A9F1-33444A7E5466}" destId="{99D5C9BB-4CBE-406E-8822-8352BFAAD5E4}" srcOrd="0" destOrd="0" presId="urn:microsoft.com/office/officeart/2009/layout/CircleArrowProcess"/>
    <dgm:cxn modelId="{CC7A3AA3-C4C0-41EC-BFD7-F498B2E2D363}" type="presParOf" srcId="{547C3BA1-DCB2-405B-85D7-376B2A8037DF}" destId="{4147D0DD-6686-484C-9E86-9668C4318C2F}" srcOrd="1" destOrd="0" presId="urn:microsoft.com/office/officeart/2009/layout/CircleArrowProcess"/>
    <dgm:cxn modelId="{CB2B9A35-9BD1-45CC-A9B3-1CFDDF5EDE52}" type="presParOf" srcId="{547C3BA1-DCB2-405B-85D7-376B2A8037DF}" destId="{A62FC174-25F3-4C6D-87AC-F995421C3E60}" srcOrd="2" destOrd="0" presId="urn:microsoft.com/office/officeart/2009/layout/CircleArrowProcess"/>
    <dgm:cxn modelId="{0B0BD33D-8AA8-4A7E-831D-E90CAF01DC67}" type="presParOf" srcId="{A62FC174-25F3-4C6D-87AC-F995421C3E60}" destId="{E90436EA-0565-4C10-99FB-BC277E1978C6}" srcOrd="0" destOrd="0" presId="urn:microsoft.com/office/officeart/2009/layout/CircleArrowProcess"/>
    <dgm:cxn modelId="{CA73D956-0E2F-4E4F-B65B-9EB8158CADCF}" type="presParOf" srcId="{547C3BA1-DCB2-405B-85D7-376B2A8037DF}" destId="{BD2123A1-DBB2-44BE-990B-3BCFDC81BA88}" srcOrd="3" destOrd="0" presId="urn:microsoft.com/office/officeart/2009/layout/CircleArrowProcess"/>
    <dgm:cxn modelId="{8C475051-7A22-4C6B-A936-FF8D52299BEE}" type="presParOf" srcId="{547C3BA1-DCB2-405B-85D7-376B2A8037DF}" destId="{0C538938-86D2-4375-AE08-E43AF406886B}" srcOrd="4" destOrd="0" presId="urn:microsoft.com/office/officeart/2009/layout/CircleArrowProcess"/>
    <dgm:cxn modelId="{3BE845B4-5F40-4784-ABF8-4A72B2A00A17}" type="presParOf" srcId="{0C538938-86D2-4375-AE08-E43AF406886B}" destId="{D2B89A21-2F18-4FAB-8004-528532EB39EE}" srcOrd="0" destOrd="0" presId="urn:microsoft.com/office/officeart/2009/layout/CircleArrowProcess"/>
    <dgm:cxn modelId="{4F6384DD-C298-4FA4-8017-AF18839F4D79}" type="presParOf" srcId="{547C3BA1-DCB2-405B-85D7-376B2A8037DF}" destId="{70A063CE-EC6F-43F9-A7D6-B9464F6C4B71}"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476D5-09B1-485A-98C2-CABCE94AA3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0AB580E1-5623-413D-AF28-0A60806C035B}">
      <dgm:prSet phldrT="[Text]"/>
      <dgm:spPr/>
      <dgm:t>
        <a:bodyPr anchor="ctr"/>
        <a:lstStyle/>
        <a:p>
          <a:r>
            <a:rPr lang="en-US" sz="1600" dirty="0" smtClean="0"/>
            <a:t>SA Integrated Cardiovascular Clinical Network</a:t>
          </a:r>
          <a:r>
            <a:rPr lang="en-US" sz="1600" baseline="30000" dirty="0" smtClean="0"/>
            <a:t>1</a:t>
          </a:r>
          <a:endParaRPr lang="en-AU" sz="1600" baseline="30000" dirty="0"/>
        </a:p>
      </dgm:t>
    </dgm:pt>
    <dgm:pt modelId="{1AE07BBA-D337-4EE1-A93F-795212487336}" type="parTrans" cxnId="{9CFC64EC-0BD1-4867-97E3-6D2323F11A8D}">
      <dgm:prSet/>
      <dgm:spPr/>
      <dgm:t>
        <a:bodyPr/>
        <a:lstStyle/>
        <a:p>
          <a:endParaRPr lang="en-AU"/>
        </a:p>
      </dgm:t>
    </dgm:pt>
    <dgm:pt modelId="{21DF77FE-95D0-4CE7-BB15-2ACBA39DDF6F}" type="sibTrans" cxnId="{9CFC64EC-0BD1-4867-97E3-6D2323F11A8D}">
      <dgm:prSet/>
      <dgm:spPr/>
      <dgm:t>
        <a:bodyPr/>
        <a:lstStyle/>
        <a:p>
          <a:endParaRPr lang="en-AU"/>
        </a:p>
      </dgm:t>
    </dgm:pt>
    <dgm:pt modelId="{1F2816C3-49AE-490A-923C-CF7FEB0016A1}">
      <dgm:prSet phldrT="[Text]"/>
      <dgm:spPr/>
      <dgm:t>
        <a:bodyPr anchor="ctr"/>
        <a:lstStyle/>
        <a:p>
          <a:r>
            <a:rPr lang="en-US" sz="1600" dirty="0" err="1" smtClean="0"/>
            <a:t>Monash</a:t>
          </a:r>
          <a:r>
            <a:rPr lang="en-US" sz="1600" dirty="0" smtClean="0"/>
            <a:t> </a:t>
          </a:r>
          <a:r>
            <a:rPr lang="en-US" sz="1600" dirty="0" err="1" smtClean="0"/>
            <a:t>MonAMI</a:t>
          </a:r>
          <a:r>
            <a:rPr lang="en-US" sz="1600" dirty="0" smtClean="0"/>
            <a:t> project</a:t>
          </a:r>
          <a:r>
            <a:rPr lang="en-US" sz="1600" baseline="30000" dirty="0" smtClean="0"/>
            <a:t>2</a:t>
          </a:r>
          <a:endParaRPr lang="en-AU" sz="1600" dirty="0"/>
        </a:p>
      </dgm:t>
    </dgm:pt>
    <dgm:pt modelId="{73D46873-6CEE-40AF-B880-1D4547C77FB2}" type="parTrans" cxnId="{81310907-8A17-4288-9685-0FA8B007F80E}">
      <dgm:prSet/>
      <dgm:spPr/>
      <dgm:t>
        <a:bodyPr/>
        <a:lstStyle/>
        <a:p>
          <a:endParaRPr lang="en-AU"/>
        </a:p>
      </dgm:t>
    </dgm:pt>
    <dgm:pt modelId="{B177D773-69B0-430C-BF12-7FB866153C6D}" type="sibTrans" cxnId="{81310907-8A17-4288-9685-0FA8B007F80E}">
      <dgm:prSet/>
      <dgm:spPr/>
      <dgm:t>
        <a:bodyPr/>
        <a:lstStyle/>
        <a:p>
          <a:endParaRPr lang="en-AU"/>
        </a:p>
      </dgm:t>
    </dgm:pt>
    <dgm:pt modelId="{99A02657-8184-4555-9B7E-74EF1813BE42}">
      <dgm:prSet phldrT="[Text]"/>
      <dgm:spPr/>
      <dgm:t>
        <a:bodyPr anchor="ctr"/>
        <a:lstStyle/>
        <a:p>
          <a:r>
            <a:rPr lang="en-US" sz="1600" dirty="0" smtClean="0"/>
            <a:t>Ambulance Service of NSW – rural pilot study</a:t>
          </a:r>
          <a:r>
            <a:rPr lang="en-US" sz="1600" baseline="30000" dirty="0" smtClean="0"/>
            <a:t>3</a:t>
          </a:r>
          <a:endParaRPr lang="en-US" sz="1600" dirty="0" smtClean="0"/>
        </a:p>
      </dgm:t>
    </dgm:pt>
    <dgm:pt modelId="{52B17682-B704-409A-A3AB-375C4C7B4B20}" type="parTrans" cxnId="{3921A417-FF2A-45B2-B40C-B69A13DAB733}">
      <dgm:prSet/>
      <dgm:spPr/>
      <dgm:t>
        <a:bodyPr/>
        <a:lstStyle/>
        <a:p>
          <a:endParaRPr lang="en-AU"/>
        </a:p>
      </dgm:t>
    </dgm:pt>
    <dgm:pt modelId="{748A3AF9-2CA2-4653-B3A1-F5ABE9C4DE65}" type="sibTrans" cxnId="{3921A417-FF2A-45B2-B40C-B69A13DAB733}">
      <dgm:prSet/>
      <dgm:spPr/>
      <dgm:t>
        <a:bodyPr/>
        <a:lstStyle/>
        <a:p>
          <a:endParaRPr lang="en-AU"/>
        </a:p>
      </dgm:t>
    </dgm:pt>
    <dgm:pt modelId="{BDE5AF12-6BCA-4C00-8BFA-924D05798E19}">
      <dgm:prSet phldrT="[Text]" custT="1"/>
      <dgm:spPr/>
      <dgm:t>
        <a:bodyPr anchor="ctr"/>
        <a:lstStyle/>
        <a:p>
          <a:r>
            <a:rPr lang="en-US" sz="1400" dirty="0" smtClean="0"/>
            <a:t>22% reduced odds of </a:t>
          </a:r>
          <a:r>
            <a:rPr lang="en-US" sz="1400" dirty="0" smtClean="0"/>
            <a:t>30-day </a:t>
          </a:r>
          <a:r>
            <a:rPr lang="en-US" sz="1400" dirty="0" smtClean="0"/>
            <a:t>mortality </a:t>
          </a:r>
          <a:r>
            <a:rPr lang="en-US" sz="1400" dirty="0" smtClean="0"/>
            <a:t>(odds </a:t>
          </a:r>
          <a:r>
            <a:rPr lang="en-US" sz="1400" dirty="0" smtClean="0"/>
            <a:t>ratio = 0.78; confidence interval 0.65-0.93)</a:t>
          </a:r>
          <a:endParaRPr lang="en-AU" sz="1400" dirty="0"/>
        </a:p>
      </dgm:t>
    </dgm:pt>
    <dgm:pt modelId="{D2FF9DEE-A130-4C3D-9F34-6F1A9CBC7BEF}" type="parTrans" cxnId="{59AFBF5C-9F69-423C-880A-F798675E0750}">
      <dgm:prSet/>
      <dgm:spPr/>
      <dgm:t>
        <a:bodyPr/>
        <a:lstStyle/>
        <a:p>
          <a:endParaRPr lang="en-AU"/>
        </a:p>
      </dgm:t>
    </dgm:pt>
    <dgm:pt modelId="{DC9C1DD2-E76A-41EA-85F8-A2C5B3EBE811}" type="sibTrans" cxnId="{59AFBF5C-9F69-423C-880A-F798675E0750}">
      <dgm:prSet/>
      <dgm:spPr/>
      <dgm:t>
        <a:bodyPr/>
        <a:lstStyle/>
        <a:p>
          <a:endParaRPr lang="en-AU"/>
        </a:p>
      </dgm:t>
    </dgm:pt>
    <dgm:pt modelId="{55302743-008C-4C75-810D-704867E5C596}">
      <dgm:prSet phldrT="[Text]" custT="1"/>
      <dgm:spPr/>
      <dgm:t>
        <a:bodyPr anchor="ctr"/>
        <a:lstStyle/>
        <a:p>
          <a:r>
            <a:rPr lang="en-US" sz="1400" dirty="0" smtClean="0"/>
            <a:t>12-lead ECG triage by ambulance, </a:t>
          </a:r>
          <a:r>
            <a:rPr lang="en-US" sz="1400" dirty="0" err="1" smtClean="0"/>
            <a:t>catheterisation</a:t>
          </a:r>
          <a:r>
            <a:rPr lang="en-US" sz="1400" dirty="0" smtClean="0"/>
            <a:t> lab activation</a:t>
          </a:r>
          <a:endParaRPr lang="en-AU" sz="1400" dirty="0"/>
        </a:p>
      </dgm:t>
    </dgm:pt>
    <dgm:pt modelId="{B33B7282-4E33-4DE3-9E4F-6BA7DBEB06FC}" type="parTrans" cxnId="{540BF542-6D11-421F-913C-B39AC45CABA9}">
      <dgm:prSet/>
      <dgm:spPr/>
      <dgm:t>
        <a:bodyPr/>
        <a:lstStyle/>
        <a:p>
          <a:endParaRPr lang="en-AU"/>
        </a:p>
      </dgm:t>
    </dgm:pt>
    <dgm:pt modelId="{955C8CAF-A67A-49F6-AD79-A9309FD9842E}" type="sibTrans" cxnId="{540BF542-6D11-421F-913C-B39AC45CABA9}">
      <dgm:prSet/>
      <dgm:spPr/>
      <dgm:t>
        <a:bodyPr/>
        <a:lstStyle/>
        <a:p>
          <a:endParaRPr lang="en-AU"/>
        </a:p>
      </dgm:t>
    </dgm:pt>
    <dgm:pt modelId="{80232E7A-C7DB-4F15-A309-9C10B10F4FD6}">
      <dgm:prSet phldrT="[Text]" custT="1"/>
      <dgm:spPr/>
      <dgm:t>
        <a:bodyPr anchor="ctr"/>
        <a:lstStyle/>
        <a:p>
          <a:r>
            <a:rPr lang="en-US" sz="1400" dirty="0" smtClean="0"/>
            <a:t>Reduced ‘d</a:t>
          </a:r>
          <a:r>
            <a:rPr lang="en-US" sz="1400" i="1" dirty="0" smtClean="0"/>
            <a:t>oor to balloon’ </a:t>
          </a:r>
          <a:r>
            <a:rPr lang="en-US" sz="1400" dirty="0" smtClean="0"/>
            <a:t>times (90% to 42% within 90 </a:t>
          </a:r>
          <a:r>
            <a:rPr lang="en-US" sz="1400" dirty="0" err="1" smtClean="0"/>
            <a:t>mins</a:t>
          </a:r>
          <a:r>
            <a:rPr lang="en-US" sz="1200" dirty="0" smtClean="0"/>
            <a:t>)</a:t>
          </a:r>
          <a:endParaRPr lang="en-AU" sz="1200" dirty="0"/>
        </a:p>
      </dgm:t>
    </dgm:pt>
    <dgm:pt modelId="{5E82EF4E-08D2-4504-BF20-C0BE28E7E00E}" type="parTrans" cxnId="{0FA3E195-A574-40EF-AD0B-BDB3F0404A83}">
      <dgm:prSet/>
      <dgm:spPr/>
      <dgm:t>
        <a:bodyPr/>
        <a:lstStyle/>
        <a:p>
          <a:endParaRPr lang="en-AU"/>
        </a:p>
      </dgm:t>
    </dgm:pt>
    <dgm:pt modelId="{5BE0D248-176A-4E55-933E-9DF7C2ABEE48}" type="sibTrans" cxnId="{0FA3E195-A574-40EF-AD0B-BDB3F0404A83}">
      <dgm:prSet/>
      <dgm:spPr/>
      <dgm:t>
        <a:bodyPr/>
        <a:lstStyle/>
        <a:p>
          <a:endParaRPr lang="en-AU"/>
        </a:p>
      </dgm:t>
    </dgm:pt>
    <dgm:pt modelId="{0C20ECEC-82D0-413E-AD25-C50FE4274C7E}">
      <dgm:prSet phldrT="[Text]" custT="1"/>
      <dgm:spPr/>
      <dgm:t>
        <a:bodyPr anchor="ctr"/>
        <a:lstStyle/>
        <a:p>
          <a:r>
            <a:rPr lang="en-US" sz="1400" dirty="0" smtClean="0"/>
            <a:t>73% of STEMI patients received fibrinolysis in 120 </a:t>
          </a:r>
          <a:r>
            <a:rPr lang="en-US" sz="1400" dirty="0" err="1" smtClean="0"/>
            <a:t>mins</a:t>
          </a:r>
          <a:r>
            <a:rPr lang="en-US" sz="1400" dirty="0" smtClean="0"/>
            <a:t> of symptom onset</a:t>
          </a:r>
        </a:p>
      </dgm:t>
    </dgm:pt>
    <dgm:pt modelId="{791A314A-074B-402F-B81F-1780C13C7549}" type="parTrans" cxnId="{153CBC65-2E09-40CE-96B9-05C80D77D4ED}">
      <dgm:prSet/>
      <dgm:spPr/>
      <dgm:t>
        <a:bodyPr/>
        <a:lstStyle/>
        <a:p>
          <a:endParaRPr lang="en-AU"/>
        </a:p>
      </dgm:t>
    </dgm:pt>
    <dgm:pt modelId="{3EF610C7-5880-41E9-8E1C-E6FFD61CB8AB}" type="sibTrans" cxnId="{153CBC65-2E09-40CE-96B9-05C80D77D4ED}">
      <dgm:prSet/>
      <dgm:spPr/>
      <dgm:t>
        <a:bodyPr/>
        <a:lstStyle/>
        <a:p>
          <a:endParaRPr lang="en-AU"/>
        </a:p>
      </dgm:t>
    </dgm:pt>
    <dgm:pt modelId="{073361F7-0282-4D41-81DF-45D0B8B8E9D4}">
      <dgm:prSet phldrT="[Text]" custT="1"/>
      <dgm:spPr/>
      <dgm:t>
        <a:bodyPr anchor="ctr"/>
        <a:lstStyle/>
        <a:p>
          <a:r>
            <a:rPr lang="en-US" sz="1400" dirty="0" smtClean="0"/>
            <a:t>Paramedics trained in ECG and fibrinolysis</a:t>
          </a:r>
        </a:p>
      </dgm:t>
    </dgm:pt>
    <dgm:pt modelId="{DAA0BCEB-4E3D-44E0-8AD2-5AA691D2C424}" type="parTrans" cxnId="{FAA7FC8C-3D0A-4D43-8A3A-E4872EFD7275}">
      <dgm:prSet/>
      <dgm:spPr/>
      <dgm:t>
        <a:bodyPr/>
        <a:lstStyle/>
        <a:p>
          <a:endParaRPr lang="en-AU"/>
        </a:p>
      </dgm:t>
    </dgm:pt>
    <dgm:pt modelId="{F59A7254-A7CC-425E-AAF8-00C24B200459}" type="sibTrans" cxnId="{FAA7FC8C-3D0A-4D43-8A3A-E4872EFD7275}">
      <dgm:prSet/>
      <dgm:spPr/>
      <dgm:t>
        <a:bodyPr/>
        <a:lstStyle/>
        <a:p>
          <a:endParaRPr lang="en-AU"/>
        </a:p>
      </dgm:t>
    </dgm:pt>
    <dgm:pt modelId="{8A786406-0687-4380-A0D7-EA85E5098688}">
      <dgm:prSet phldrT="[Text]" custT="1"/>
      <dgm:spPr/>
      <dgm:t>
        <a:bodyPr anchor="ctr"/>
        <a:lstStyle/>
        <a:p>
          <a:r>
            <a:rPr lang="en-US" sz="1400" dirty="0" smtClean="0"/>
            <a:t>On-site ECG, point of care testing and acute medicines in rural setting</a:t>
          </a:r>
          <a:endParaRPr lang="en-AU" sz="1400" dirty="0"/>
        </a:p>
      </dgm:t>
    </dgm:pt>
    <dgm:pt modelId="{87787851-5C5B-42DA-A041-C0FBE1A8A3E2}" type="parTrans" cxnId="{913F353E-D5C1-43CB-9D49-E35193AD8B1F}">
      <dgm:prSet/>
      <dgm:spPr/>
      <dgm:t>
        <a:bodyPr/>
        <a:lstStyle/>
        <a:p>
          <a:endParaRPr lang="en-AU"/>
        </a:p>
      </dgm:t>
    </dgm:pt>
    <dgm:pt modelId="{9BD4CDBC-649D-461B-9CC8-1FCE4AEE75DA}" type="sibTrans" cxnId="{913F353E-D5C1-43CB-9D49-E35193AD8B1F}">
      <dgm:prSet/>
      <dgm:spPr/>
      <dgm:t>
        <a:bodyPr/>
        <a:lstStyle/>
        <a:p>
          <a:endParaRPr lang="en-AU"/>
        </a:p>
      </dgm:t>
    </dgm:pt>
    <dgm:pt modelId="{AD86D57A-6AE7-4806-9649-073718CBABF2}">
      <dgm:prSet phldrT="[Text]" custT="1"/>
      <dgm:spPr/>
      <dgm:t>
        <a:bodyPr anchor="ctr"/>
        <a:lstStyle/>
        <a:p>
          <a:r>
            <a:rPr lang="en-US" sz="1400" dirty="0" smtClean="0"/>
            <a:t>Remote ECG interpretation and facilitated transfer</a:t>
          </a:r>
          <a:endParaRPr lang="en-AU" sz="1400" dirty="0"/>
        </a:p>
      </dgm:t>
    </dgm:pt>
    <dgm:pt modelId="{64D2C2F8-FED3-4035-839D-DE0D2305E0F0}" type="parTrans" cxnId="{3278E4AD-BA82-4A6C-8928-10B73435A32C}">
      <dgm:prSet/>
      <dgm:spPr/>
      <dgm:t>
        <a:bodyPr/>
        <a:lstStyle/>
        <a:p>
          <a:endParaRPr lang="en-AU"/>
        </a:p>
      </dgm:t>
    </dgm:pt>
    <dgm:pt modelId="{2D8B526F-DE7A-4939-84D1-53BBCE926A47}" type="sibTrans" cxnId="{3278E4AD-BA82-4A6C-8928-10B73435A32C}">
      <dgm:prSet/>
      <dgm:spPr/>
      <dgm:t>
        <a:bodyPr/>
        <a:lstStyle/>
        <a:p>
          <a:endParaRPr lang="en-AU"/>
        </a:p>
      </dgm:t>
    </dgm:pt>
    <dgm:pt modelId="{7B19A228-0AC7-40C1-888C-DCDD95C8BAC6}" type="pres">
      <dgm:prSet presAssocID="{FC8476D5-09B1-485A-98C2-CABCE94AA388}" presName="Name0" presStyleCnt="0">
        <dgm:presLayoutVars>
          <dgm:chMax val="7"/>
          <dgm:chPref val="7"/>
          <dgm:dir/>
        </dgm:presLayoutVars>
      </dgm:prSet>
      <dgm:spPr/>
      <dgm:t>
        <a:bodyPr/>
        <a:lstStyle/>
        <a:p>
          <a:endParaRPr lang="en-AU"/>
        </a:p>
      </dgm:t>
    </dgm:pt>
    <dgm:pt modelId="{8364D435-2F4B-4A82-B88D-7418E4514E2F}" type="pres">
      <dgm:prSet presAssocID="{FC8476D5-09B1-485A-98C2-CABCE94AA388}" presName="Name1" presStyleCnt="0"/>
      <dgm:spPr/>
    </dgm:pt>
    <dgm:pt modelId="{006EB645-D427-4CA4-9E13-9A2F38D42919}" type="pres">
      <dgm:prSet presAssocID="{FC8476D5-09B1-485A-98C2-CABCE94AA388}" presName="cycle" presStyleCnt="0"/>
      <dgm:spPr/>
    </dgm:pt>
    <dgm:pt modelId="{EFE5E2C8-3EF0-4684-8A4D-2465CBD8BA03}" type="pres">
      <dgm:prSet presAssocID="{FC8476D5-09B1-485A-98C2-CABCE94AA388}" presName="srcNode" presStyleLbl="node1" presStyleIdx="0" presStyleCnt="3"/>
      <dgm:spPr/>
    </dgm:pt>
    <dgm:pt modelId="{E3D70D3E-A83A-4CE9-B297-61F0D6B31383}" type="pres">
      <dgm:prSet presAssocID="{FC8476D5-09B1-485A-98C2-CABCE94AA388}" presName="conn" presStyleLbl="parChTrans1D2" presStyleIdx="0" presStyleCnt="1"/>
      <dgm:spPr/>
      <dgm:t>
        <a:bodyPr/>
        <a:lstStyle/>
        <a:p>
          <a:endParaRPr lang="en-AU"/>
        </a:p>
      </dgm:t>
    </dgm:pt>
    <dgm:pt modelId="{8645F957-3F13-4013-BD4B-EBB8152F489F}" type="pres">
      <dgm:prSet presAssocID="{FC8476D5-09B1-485A-98C2-CABCE94AA388}" presName="extraNode" presStyleLbl="node1" presStyleIdx="0" presStyleCnt="3"/>
      <dgm:spPr/>
    </dgm:pt>
    <dgm:pt modelId="{82EDA544-7510-41DD-99A7-09A9B943E055}" type="pres">
      <dgm:prSet presAssocID="{FC8476D5-09B1-485A-98C2-CABCE94AA388}" presName="dstNode" presStyleLbl="node1" presStyleIdx="0" presStyleCnt="3"/>
      <dgm:spPr/>
    </dgm:pt>
    <dgm:pt modelId="{5D371F56-1B83-44A6-87A7-2EDC7EFF7931}" type="pres">
      <dgm:prSet presAssocID="{0AB580E1-5623-413D-AF28-0A60806C035B}" presName="text_1" presStyleLbl="node1" presStyleIdx="0" presStyleCnt="3" custScaleY="155270">
        <dgm:presLayoutVars>
          <dgm:bulletEnabled val="1"/>
        </dgm:presLayoutVars>
      </dgm:prSet>
      <dgm:spPr/>
      <dgm:t>
        <a:bodyPr/>
        <a:lstStyle/>
        <a:p>
          <a:endParaRPr lang="en-AU"/>
        </a:p>
      </dgm:t>
    </dgm:pt>
    <dgm:pt modelId="{3CF36060-6B12-4576-973E-1065D49B7EA9}" type="pres">
      <dgm:prSet presAssocID="{0AB580E1-5623-413D-AF28-0A60806C035B}" presName="accent_1" presStyleCnt="0"/>
      <dgm:spPr/>
    </dgm:pt>
    <dgm:pt modelId="{A6CD45DE-7FDC-4368-9BDB-E71317388B24}" type="pres">
      <dgm:prSet presAssocID="{0AB580E1-5623-413D-AF28-0A60806C035B}" presName="accentRepeatNode" presStyleLbl="solidFgAcc1" presStyleIdx="0" presStyleCnt="3"/>
      <dgm:spPr/>
    </dgm:pt>
    <dgm:pt modelId="{7302EF81-234F-4F7B-99A2-31972A1984A9}" type="pres">
      <dgm:prSet presAssocID="{1F2816C3-49AE-490A-923C-CF7FEB0016A1}" presName="text_2" presStyleLbl="node1" presStyleIdx="1" presStyleCnt="3" custScaleY="132119">
        <dgm:presLayoutVars>
          <dgm:bulletEnabled val="1"/>
        </dgm:presLayoutVars>
      </dgm:prSet>
      <dgm:spPr/>
      <dgm:t>
        <a:bodyPr/>
        <a:lstStyle/>
        <a:p>
          <a:endParaRPr lang="en-AU"/>
        </a:p>
      </dgm:t>
    </dgm:pt>
    <dgm:pt modelId="{A5DFAE1C-C85C-48AD-A122-BCA575FD6ECE}" type="pres">
      <dgm:prSet presAssocID="{1F2816C3-49AE-490A-923C-CF7FEB0016A1}" presName="accent_2" presStyleCnt="0"/>
      <dgm:spPr/>
    </dgm:pt>
    <dgm:pt modelId="{D57316B1-0ECD-49AF-BE48-0F1832B7AB60}" type="pres">
      <dgm:prSet presAssocID="{1F2816C3-49AE-490A-923C-CF7FEB0016A1}" presName="accentRepeatNode" presStyleLbl="solidFgAcc1" presStyleIdx="1" presStyleCnt="3"/>
      <dgm:spPr/>
    </dgm:pt>
    <dgm:pt modelId="{B572E749-65BD-4B95-A628-8DE943950DE3}" type="pres">
      <dgm:prSet presAssocID="{99A02657-8184-4555-9B7E-74EF1813BE42}" presName="text_3" presStyleLbl="node1" presStyleIdx="2" presStyleCnt="3" custScaleY="114385">
        <dgm:presLayoutVars>
          <dgm:bulletEnabled val="1"/>
        </dgm:presLayoutVars>
      </dgm:prSet>
      <dgm:spPr/>
      <dgm:t>
        <a:bodyPr/>
        <a:lstStyle/>
        <a:p>
          <a:endParaRPr lang="en-AU"/>
        </a:p>
      </dgm:t>
    </dgm:pt>
    <dgm:pt modelId="{17D6EB19-3D52-4307-B363-1C40B6FA9B76}" type="pres">
      <dgm:prSet presAssocID="{99A02657-8184-4555-9B7E-74EF1813BE42}" presName="accent_3" presStyleCnt="0"/>
      <dgm:spPr/>
    </dgm:pt>
    <dgm:pt modelId="{FFF6C428-6452-4F49-AA4D-C1ED81858C8C}" type="pres">
      <dgm:prSet presAssocID="{99A02657-8184-4555-9B7E-74EF1813BE42}" presName="accentRepeatNode" presStyleLbl="solidFgAcc1" presStyleIdx="2" presStyleCnt="3"/>
      <dgm:spPr/>
    </dgm:pt>
  </dgm:ptLst>
  <dgm:cxnLst>
    <dgm:cxn modelId="{F5CB7F73-5102-4050-A142-3F420CD8FACF}" type="presOf" srcId="{073361F7-0282-4D41-81DF-45D0B8B8E9D4}" destId="{B572E749-65BD-4B95-A628-8DE943950DE3}" srcOrd="0" destOrd="1" presId="urn:microsoft.com/office/officeart/2008/layout/VerticalCurvedList"/>
    <dgm:cxn modelId="{9CFC64EC-0BD1-4867-97E3-6D2323F11A8D}" srcId="{FC8476D5-09B1-485A-98C2-CABCE94AA388}" destId="{0AB580E1-5623-413D-AF28-0A60806C035B}" srcOrd="0" destOrd="0" parTransId="{1AE07BBA-D337-4EE1-A93F-795212487336}" sibTransId="{21DF77FE-95D0-4CE7-BB15-2ACBA39DDF6F}"/>
    <dgm:cxn modelId="{CD721F8C-C6FD-48FF-AE99-97BC3E4F13DE}" type="presOf" srcId="{55302743-008C-4C75-810D-704867E5C596}" destId="{7302EF81-234F-4F7B-99A2-31972A1984A9}" srcOrd="0" destOrd="1" presId="urn:microsoft.com/office/officeart/2008/layout/VerticalCurvedList"/>
    <dgm:cxn modelId="{3278E4AD-BA82-4A6C-8928-10B73435A32C}" srcId="{0AB580E1-5623-413D-AF28-0A60806C035B}" destId="{AD86D57A-6AE7-4806-9649-073718CBABF2}" srcOrd="1" destOrd="0" parTransId="{64D2C2F8-FED3-4035-839D-DE0D2305E0F0}" sibTransId="{2D8B526F-DE7A-4939-84D1-53BBCE926A47}"/>
    <dgm:cxn modelId="{153CBC65-2E09-40CE-96B9-05C80D77D4ED}" srcId="{99A02657-8184-4555-9B7E-74EF1813BE42}" destId="{0C20ECEC-82D0-413E-AD25-C50FE4274C7E}" srcOrd="1" destOrd="0" parTransId="{791A314A-074B-402F-B81F-1780C13C7549}" sibTransId="{3EF610C7-5880-41E9-8E1C-E6FFD61CB8AB}"/>
    <dgm:cxn modelId="{81310907-8A17-4288-9685-0FA8B007F80E}" srcId="{FC8476D5-09B1-485A-98C2-CABCE94AA388}" destId="{1F2816C3-49AE-490A-923C-CF7FEB0016A1}" srcOrd="1" destOrd="0" parTransId="{73D46873-6CEE-40AF-B880-1D4547C77FB2}" sibTransId="{B177D773-69B0-430C-BF12-7FB866153C6D}"/>
    <dgm:cxn modelId="{0FA3E195-A574-40EF-AD0B-BDB3F0404A83}" srcId="{1F2816C3-49AE-490A-923C-CF7FEB0016A1}" destId="{80232E7A-C7DB-4F15-A309-9C10B10F4FD6}" srcOrd="1" destOrd="0" parTransId="{5E82EF4E-08D2-4504-BF20-C0BE28E7E00E}" sibTransId="{5BE0D248-176A-4E55-933E-9DF7C2ABEE48}"/>
    <dgm:cxn modelId="{3921A417-FF2A-45B2-B40C-B69A13DAB733}" srcId="{FC8476D5-09B1-485A-98C2-CABCE94AA388}" destId="{99A02657-8184-4555-9B7E-74EF1813BE42}" srcOrd="2" destOrd="0" parTransId="{52B17682-B704-409A-A3AB-375C4C7B4B20}" sibTransId="{748A3AF9-2CA2-4653-B3A1-F5ABE9C4DE65}"/>
    <dgm:cxn modelId="{F1E56E2E-F516-4645-9A0E-96438A1E952B}" type="presOf" srcId="{AD86D57A-6AE7-4806-9649-073718CBABF2}" destId="{5D371F56-1B83-44A6-87A7-2EDC7EFF7931}" srcOrd="0" destOrd="2" presId="urn:microsoft.com/office/officeart/2008/layout/VerticalCurvedList"/>
    <dgm:cxn modelId="{A9CD4CBA-0B89-4C54-9493-30A516BF7F34}" type="presOf" srcId="{8A786406-0687-4380-A0D7-EA85E5098688}" destId="{5D371F56-1B83-44A6-87A7-2EDC7EFF7931}" srcOrd="0" destOrd="1" presId="urn:microsoft.com/office/officeart/2008/layout/VerticalCurvedList"/>
    <dgm:cxn modelId="{540BF542-6D11-421F-913C-B39AC45CABA9}" srcId="{1F2816C3-49AE-490A-923C-CF7FEB0016A1}" destId="{55302743-008C-4C75-810D-704867E5C596}" srcOrd="0" destOrd="0" parTransId="{B33B7282-4E33-4DE3-9E4F-6BA7DBEB06FC}" sibTransId="{955C8CAF-A67A-49F6-AD79-A9309FD9842E}"/>
    <dgm:cxn modelId="{FAA7FC8C-3D0A-4D43-8A3A-E4872EFD7275}" srcId="{99A02657-8184-4555-9B7E-74EF1813BE42}" destId="{073361F7-0282-4D41-81DF-45D0B8B8E9D4}" srcOrd="0" destOrd="0" parTransId="{DAA0BCEB-4E3D-44E0-8AD2-5AA691D2C424}" sibTransId="{F59A7254-A7CC-425E-AAF8-00C24B200459}"/>
    <dgm:cxn modelId="{489F9FF3-5BDD-4CE0-87A4-44E4BB37D9C0}" type="presOf" srcId="{1F2816C3-49AE-490A-923C-CF7FEB0016A1}" destId="{7302EF81-234F-4F7B-99A2-31972A1984A9}" srcOrd="0" destOrd="0" presId="urn:microsoft.com/office/officeart/2008/layout/VerticalCurvedList"/>
    <dgm:cxn modelId="{19021761-68E5-42EF-8B8A-F71687796A58}" type="presOf" srcId="{FC8476D5-09B1-485A-98C2-CABCE94AA388}" destId="{7B19A228-0AC7-40C1-888C-DCDD95C8BAC6}" srcOrd="0" destOrd="0" presId="urn:microsoft.com/office/officeart/2008/layout/VerticalCurvedList"/>
    <dgm:cxn modelId="{DC06DB8E-EB1A-4E11-BEC1-427CDE1E04EA}" type="presOf" srcId="{0C20ECEC-82D0-413E-AD25-C50FE4274C7E}" destId="{B572E749-65BD-4B95-A628-8DE943950DE3}" srcOrd="0" destOrd="2" presId="urn:microsoft.com/office/officeart/2008/layout/VerticalCurvedList"/>
    <dgm:cxn modelId="{ADEA7E83-83A6-41A1-BF5C-074604572910}" type="presOf" srcId="{0AB580E1-5623-413D-AF28-0A60806C035B}" destId="{5D371F56-1B83-44A6-87A7-2EDC7EFF7931}" srcOrd="0" destOrd="0" presId="urn:microsoft.com/office/officeart/2008/layout/VerticalCurvedList"/>
    <dgm:cxn modelId="{65649D9A-67F2-4F27-867B-8C9D859ACF56}" type="presOf" srcId="{99A02657-8184-4555-9B7E-74EF1813BE42}" destId="{B572E749-65BD-4B95-A628-8DE943950DE3}" srcOrd="0" destOrd="0" presId="urn:microsoft.com/office/officeart/2008/layout/VerticalCurvedList"/>
    <dgm:cxn modelId="{E214B1E1-30BE-406A-A2BC-15177CAD6AE4}" type="presOf" srcId="{BDE5AF12-6BCA-4C00-8BFA-924D05798E19}" destId="{5D371F56-1B83-44A6-87A7-2EDC7EFF7931}" srcOrd="0" destOrd="3" presId="urn:microsoft.com/office/officeart/2008/layout/VerticalCurvedList"/>
    <dgm:cxn modelId="{913F353E-D5C1-43CB-9D49-E35193AD8B1F}" srcId="{0AB580E1-5623-413D-AF28-0A60806C035B}" destId="{8A786406-0687-4380-A0D7-EA85E5098688}" srcOrd="0" destOrd="0" parTransId="{87787851-5C5B-42DA-A041-C0FBE1A8A3E2}" sibTransId="{9BD4CDBC-649D-461B-9CC8-1FCE4AEE75DA}"/>
    <dgm:cxn modelId="{E2366E59-865F-4CEC-BE00-DCAEDCC37DFA}" type="presOf" srcId="{80232E7A-C7DB-4F15-A309-9C10B10F4FD6}" destId="{7302EF81-234F-4F7B-99A2-31972A1984A9}" srcOrd="0" destOrd="2" presId="urn:microsoft.com/office/officeart/2008/layout/VerticalCurvedList"/>
    <dgm:cxn modelId="{576BECDF-6C81-42A9-BFD4-3AE6C87394C8}" type="presOf" srcId="{9BD4CDBC-649D-461B-9CC8-1FCE4AEE75DA}" destId="{E3D70D3E-A83A-4CE9-B297-61F0D6B31383}" srcOrd="0" destOrd="0" presId="urn:microsoft.com/office/officeart/2008/layout/VerticalCurvedList"/>
    <dgm:cxn modelId="{59AFBF5C-9F69-423C-880A-F798675E0750}" srcId="{0AB580E1-5623-413D-AF28-0A60806C035B}" destId="{BDE5AF12-6BCA-4C00-8BFA-924D05798E19}" srcOrd="2" destOrd="0" parTransId="{D2FF9DEE-A130-4C3D-9F34-6F1A9CBC7BEF}" sibTransId="{DC9C1DD2-E76A-41EA-85F8-A2C5B3EBE811}"/>
    <dgm:cxn modelId="{EEDE13AB-85E4-4F79-A48C-D728A24FDEC4}" type="presParOf" srcId="{7B19A228-0AC7-40C1-888C-DCDD95C8BAC6}" destId="{8364D435-2F4B-4A82-B88D-7418E4514E2F}" srcOrd="0" destOrd="0" presId="urn:microsoft.com/office/officeart/2008/layout/VerticalCurvedList"/>
    <dgm:cxn modelId="{CC53A11B-4F09-414E-9313-EBDA9785EADB}" type="presParOf" srcId="{8364D435-2F4B-4A82-B88D-7418E4514E2F}" destId="{006EB645-D427-4CA4-9E13-9A2F38D42919}" srcOrd="0" destOrd="0" presId="urn:microsoft.com/office/officeart/2008/layout/VerticalCurvedList"/>
    <dgm:cxn modelId="{990AF654-54B7-4150-A86C-33E75B073937}" type="presParOf" srcId="{006EB645-D427-4CA4-9E13-9A2F38D42919}" destId="{EFE5E2C8-3EF0-4684-8A4D-2465CBD8BA03}" srcOrd="0" destOrd="0" presId="urn:microsoft.com/office/officeart/2008/layout/VerticalCurvedList"/>
    <dgm:cxn modelId="{584335B5-5C4F-4B68-B1E7-D52CA1713099}" type="presParOf" srcId="{006EB645-D427-4CA4-9E13-9A2F38D42919}" destId="{E3D70D3E-A83A-4CE9-B297-61F0D6B31383}" srcOrd="1" destOrd="0" presId="urn:microsoft.com/office/officeart/2008/layout/VerticalCurvedList"/>
    <dgm:cxn modelId="{17AAB86D-D91D-4266-8FEF-126496329293}" type="presParOf" srcId="{006EB645-D427-4CA4-9E13-9A2F38D42919}" destId="{8645F957-3F13-4013-BD4B-EBB8152F489F}" srcOrd="2" destOrd="0" presId="urn:microsoft.com/office/officeart/2008/layout/VerticalCurvedList"/>
    <dgm:cxn modelId="{860C0ADC-EB05-43EE-B28A-76C39175E6E9}" type="presParOf" srcId="{006EB645-D427-4CA4-9E13-9A2F38D42919}" destId="{82EDA544-7510-41DD-99A7-09A9B943E055}" srcOrd="3" destOrd="0" presId="urn:microsoft.com/office/officeart/2008/layout/VerticalCurvedList"/>
    <dgm:cxn modelId="{491F3E3D-C8D2-41E2-B301-5D48958F9B48}" type="presParOf" srcId="{8364D435-2F4B-4A82-B88D-7418E4514E2F}" destId="{5D371F56-1B83-44A6-87A7-2EDC7EFF7931}" srcOrd="1" destOrd="0" presId="urn:microsoft.com/office/officeart/2008/layout/VerticalCurvedList"/>
    <dgm:cxn modelId="{B27F9FA6-A75A-4349-89D0-A17EC8A77D50}" type="presParOf" srcId="{8364D435-2F4B-4A82-B88D-7418E4514E2F}" destId="{3CF36060-6B12-4576-973E-1065D49B7EA9}" srcOrd="2" destOrd="0" presId="urn:microsoft.com/office/officeart/2008/layout/VerticalCurvedList"/>
    <dgm:cxn modelId="{8A916889-27C9-4972-A468-1CB460D9F8C4}" type="presParOf" srcId="{3CF36060-6B12-4576-973E-1065D49B7EA9}" destId="{A6CD45DE-7FDC-4368-9BDB-E71317388B24}" srcOrd="0" destOrd="0" presId="urn:microsoft.com/office/officeart/2008/layout/VerticalCurvedList"/>
    <dgm:cxn modelId="{0E95F9F4-B8AC-4708-80EB-1E181A34E4FF}" type="presParOf" srcId="{8364D435-2F4B-4A82-B88D-7418E4514E2F}" destId="{7302EF81-234F-4F7B-99A2-31972A1984A9}" srcOrd="3" destOrd="0" presId="urn:microsoft.com/office/officeart/2008/layout/VerticalCurvedList"/>
    <dgm:cxn modelId="{DE571E1F-866B-496F-81A0-FF3D6D829694}" type="presParOf" srcId="{8364D435-2F4B-4A82-B88D-7418E4514E2F}" destId="{A5DFAE1C-C85C-48AD-A122-BCA575FD6ECE}" srcOrd="4" destOrd="0" presId="urn:microsoft.com/office/officeart/2008/layout/VerticalCurvedList"/>
    <dgm:cxn modelId="{B5AD8EF3-D565-450E-8540-817B23C56200}" type="presParOf" srcId="{A5DFAE1C-C85C-48AD-A122-BCA575FD6ECE}" destId="{D57316B1-0ECD-49AF-BE48-0F1832B7AB60}" srcOrd="0" destOrd="0" presId="urn:microsoft.com/office/officeart/2008/layout/VerticalCurvedList"/>
    <dgm:cxn modelId="{86A3DED6-3A6F-44C5-81F1-70EDD79CB3DC}" type="presParOf" srcId="{8364D435-2F4B-4A82-B88D-7418E4514E2F}" destId="{B572E749-65BD-4B95-A628-8DE943950DE3}" srcOrd="5" destOrd="0" presId="urn:microsoft.com/office/officeart/2008/layout/VerticalCurvedList"/>
    <dgm:cxn modelId="{6B735009-F307-4D61-A42E-0FEF0F3F929F}" type="presParOf" srcId="{8364D435-2F4B-4A82-B88D-7418E4514E2F}" destId="{17D6EB19-3D52-4307-B363-1C40B6FA9B76}" srcOrd="6" destOrd="0" presId="urn:microsoft.com/office/officeart/2008/layout/VerticalCurvedList"/>
    <dgm:cxn modelId="{D513DE06-A057-42AC-A910-BB96ACBCBB44}" type="presParOf" srcId="{17D6EB19-3D52-4307-B363-1C40B6FA9B76}" destId="{FFF6C428-6452-4F49-AA4D-C1ED81858C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8D874-B92F-4947-92A3-ED2BA379AA29}">
      <dsp:nvSpPr>
        <dsp:cNvPr id="0" name=""/>
        <dsp:cNvSpPr/>
      </dsp:nvSpPr>
      <dsp:spPr>
        <a:xfrm>
          <a:off x="3581621" y="565"/>
          <a:ext cx="1523778" cy="7129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B02E7-A54A-4F48-9F51-99FDF34A6022}">
      <dsp:nvSpPr>
        <dsp:cNvPr id="0" name=""/>
        <dsp:cNvSpPr/>
      </dsp:nvSpPr>
      <dsp:spPr>
        <a:xfrm>
          <a:off x="0" y="565"/>
          <a:ext cx="3581621" cy="712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Immediate management(pathways)</a:t>
          </a:r>
          <a:endParaRPr lang="en-AU" sz="2400" kern="1200" dirty="0"/>
        </a:p>
      </dsp:txBody>
      <dsp:txXfrm>
        <a:off x="34803" y="35368"/>
        <a:ext cx="3512015" cy="643339"/>
      </dsp:txXfrm>
    </dsp:sp>
    <dsp:sp modelId="{F692F6D5-7EF9-4F86-8843-7842068939C5}">
      <dsp:nvSpPr>
        <dsp:cNvPr id="0" name=""/>
        <dsp:cNvSpPr/>
      </dsp:nvSpPr>
      <dsp:spPr>
        <a:xfrm>
          <a:off x="3581621" y="784806"/>
          <a:ext cx="1523778" cy="7129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236A9-E158-438E-8CE0-6303B34350BD}">
      <dsp:nvSpPr>
        <dsp:cNvPr id="0" name=""/>
        <dsp:cNvSpPr/>
      </dsp:nvSpPr>
      <dsp:spPr>
        <a:xfrm>
          <a:off x="0" y="784806"/>
          <a:ext cx="3581621" cy="712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Early assessment</a:t>
          </a:r>
          <a:endParaRPr lang="en-AU" sz="2400" kern="1200" dirty="0"/>
        </a:p>
      </dsp:txBody>
      <dsp:txXfrm>
        <a:off x="34803" y="819609"/>
        <a:ext cx="3512015" cy="643339"/>
      </dsp:txXfrm>
    </dsp:sp>
    <dsp:sp modelId="{A34DB2E4-D795-4106-B609-366995AA01B1}">
      <dsp:nvSpPr>
        <dsp:cNvPr id="0" name=""/>
        <dsp:cNvSpPr/>
      </dsp:nvSpPr>
      <dsp:spPr>
        <a:xfrm>
          <a:off x="3581621" y="1569046"/>
          <a:ext cx="1523778" cy="7129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BCD4C-B149-4C0F-AD8C-1258D483A231}">
      <dsp:nvSpPr>
        <dsp:cNvPr id="0" name=""/>
        <dsp:cNvSpPr/>
      </dsp:nvSpPr>
      <dsp:spPr>
        <a:xfrm>
          <a:off x="0" y="1569046"/>
          <a:ext cx="3581621" cy="712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Timely reperfusion</a:t>
          </a:r>
          <a:endParaRPr lang="en-AU" sz="2400" kern="1200" dirty="0"/>
        </a:p>
      </dsp:txBody>
      <dsp:txXfrm>
        <a:off x="34803" y="1603849"/>
        <a:ext cx="3512015" cy="643339"/>
      </dsp:txXfrm>
    </dsp:sp>
    <dsp:sp modelId="{2399A15A-A852-4A90-B1B2-2904451A4839}">
      <dsp:nvSpPr>
        <dsp:cNvPr id="0" name=""/>
        <dsp:cNvSpPr/>
      </dsp:nvSpPr>
      <dsp:spPr>
        <a:xfrm>
          <a:off x="3581621" y="2353287"/>
          <a:ext cx="1523778" cy="7129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EA25C-AE2D-432B-B246-9D5EC69C2034}">
      <dsp:nvSpPr>
        <dsp:cNvPr id="0" name=""/>
        <dsp:cNvSpPr/>
      </dsp:nvSpPr>
      <dsp:spPr>
        <a:xfrm>
          <a:off x="0" y="2353287"/>
          <a:ext cx="3581621" cy="712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Risk stratification</a:t>
          </a:r>
          <a:endParaRPr lang="en-AU" sz="2400" kern="1200" dirty="0"/>
        </a:p>
      </dsp:txBody>
      <dsp:txXfrm>
        <a:off x="34803" y="2388090"/>
        <a:ext cx="3512015" cy="643339"/>
      </dsp:txXfrm>
    </dsp:sp>
    <dsp:sp modelId="{25B82A92-69D5-4604-BAAF-A19FEF0B9C4B}">
      <dsp:nvSpPr>
        <dsp:cNvPr id="0" name=""/>
        <dsp:cNvSpPr/>
      </dsp:nvSpPr>
      <dsp:spPr>
        <a:xfrm>
          <a:off x="3581621" y="3137527"/>
          <a:ext cx="1523778" cy="7129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B926F-E326-4940-AED1-2BC5232D91B0}">
      <dsp:nvSpPr>
        <dsp:cNvPr id="0" name=""/>
        <dsp:cNvSpPr/>
      </dsp:nvSpPr>
      <dsp:spPr>
        <a:xfrm>
          <a:off x="0" y="3137527"/>
          <a:ext cx="3581621" cy="712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Coronary angiography</a:t>
          </a:r>
          <a:endParaRPr lang="en-AU" sz="2400" kern="1200" dirty="0"/>
        </a:p>
      </dsp:txBody>
      <dsp:txXfrm>
        <a:off x="34803" y="3172330"/>
        <a:ext cx="3512015" cy="643339"/>
      </dsp:txXfrm>
    </dsp:sp>
    <dsp:sp modelId="{828135C3-A4CF-41F1-BC36-EADE81FF018D}">
      <dsp:nvSpPr>
        <dsp:cNvPr id="0" name=""/>
        <dsp:cNvSpPr/>
      </dsp:nvSpPr>
      <dsp:spPr>
        <a:xfrm>
          <a:off x="3581621" y="3921768"/>
          <a:ext cx="1523778" cy="71294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84D3E6-3CBF-4446-9C8F-E4CE1F2F02B7}">
      <dsp:nvSpPr>
        <dsp:cNvPr id="0" name=""/>
        <dsp:cNvSpPr/>
      </dsp:nvSpPr>
      <dsp:spPr>
        <a:xfrm>
          <a:off x="0" y="3921768"/>
          <a:ext cx="3581621" cy="712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AU" sz="2400" kern="1200" dirty="0" smtClean="0"/>
            <a:t>Secondary prevention</a:t>
          </a:r>
          <a:endParaRPr lang="en-AU" sz="2400" kern="1200" dirty="0"/>
        </a:p>
      </dsp:txBody>
      <dsp:txXfrm>
        <a:off x="34803" y="3956571"/>
        <a:ext cx="3512015" cy="643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5C9BB-4CBE-406E-8822-8352BFAAD5E4}">
      <dsp:nvSpPr>
        <dsp:cNvPr id="0" name=""/>
        <dsp:cNvSpPr/>
      </dsp:nvSpPr>
      <dsp:spPr>
        <a:xfrm>
          <a:off x="1370166" y="405308"/>
          <a:ext cx="2371185" cy="23715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7D0DD-6686-484C-9E86-9668C4318C2F}">
      <dsp:nvSpPr>
        <dsp:cNvPr id="0" name=""/>
        <dsp:cNvSpPr/>
      </dsp:nvSpPr>
      <dsp:spPr>
        <a:xfrm>
          <a:off x="1894276" y="1261508"/>
          <a:ext cx="1317621" cy="65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Mortality</a:t>
          </a:r>
        </a:p>
      </dsp:txBody>
      <dsp:txXfrm>
        <a:off x="1894276" y="1261508"/>
        <a:ext cx="1317621" cy="658653"/>
      </dsp:txXfrm>
    </dsp:sp>
    <dsp:sp modelId="{E90436EA-0565-4C10-99FB-BC277E1978C6}">
      <dsp:nvSpPr>
        <dsp:cNvPr id="0" name=""/>
        <dsp:cNvSpPr/>
      </dsp:nvSpPr>
      <dsp:spPr>
        <a:xfrm>
          <a:off x="711578" y="1767937"/>
          <a:ext cx="2371185" cy="23715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123A1-DBB2-44BE-990B-3BCFDC81BA88}">
      <dsp:nvSpPr>
        <dsp:cNvPr id="0" name=""/>
        <dsp:cNvSpPr/>
      </dsp:nvSpPr>
      <dsp:spPr>
        <a:xfrm>
          <a:off x="1082972" y="2632019"/>
          <a:ext cx="1628396" cy="65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Morbidity &amp; disability</a:t>
          </a:r>
          <a:endParaRPr lang="en-AU" sz="1000" kern="1200" dirty="0"/>
        </a:p>
      </dsp:txBody>
      <dsp:txXfrm>
        <a:off x="1082972" y="2632019"/>
        <a:ext cx="1628396" cy="658653"/>
      </dsp:txXfrm>
    </dsp:sp>
    <dsp:sp modelId="{D2B89A21-2F18-4FAB-8004-528532EB39EE}">
      <dsp:nvSpPr>
        <dsp:cNvPr id="0" name=""/>
        <dsp:cNvSpPr/>
      </dsp:nvSpPr>
      <dsp:spPr>
        <a:xfrm>
          <a:off x="1538932" y="3293628"/>
          <a:ext cx="2037215" cy="203803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063CE-EC6F-43F9-A7D6-B9464F6C4B71}">
      <dsp:nvSpPr>
        <dsp:cNvPr id="0" name=""/>
        <dsp:cNvSpPr/>
      </dsp:nvSpPr>
      <dsp:spPr>
        <a:xfrm>
          <a:off x="1960955" y="4205917"/>
          <a:ext cx="1317621" cy="658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Risk of future CV event</a:t>
          </a:r>
          <a:r>
            <a:rPr lang="en-US" sz="2000" kern="1200" dirty="0" smtClean="0"/>
            <a:t/>
          </a:r>
          <a:br>
            <a:rPr lang="en-US" sz="2000" kern="1200" dirty="0" smtClean="0"/>
          </a:br>
          <a:endParaRPr lang="en-AU" sz="2000" kern="1200" dirty="0"/>
        </a:p>
      </dsp:txBody>
      <dsp:txXfrm>
        <a:off x="1960955" y="4205917"/>
        <a:ext cx="1317621" cy="658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70D3E-A83A-4CE9-B297-61F0D6B31383}">
      <dsp:nvSpPr>
        <dsp:cNvPr id="0" name=""/>
        <dsp:cNvSpPr/>
      </dsp:nvSpPr>
      <dsp:spPr>
        <a:xfrm>
          <a:off x="-4815327" y="-738004"/>
          <a:ext cx="5735338" cy="5735338"/>
        </a:xfrm>
        <a:prstGeom prst="blockArc">
          <a:avLst>
            <a:gd name="adj1" fmla="val 18900000"/>
            <a:gd name="adj2" fmla="val 2700000"/>
            <a:gd name="adj3" fmla="val 37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71F56-1B83-44A6-87A7-2EDC7EFF7931}">
      <dsp:nvSpPr>
        <dsp:cNvPr id="0" name=""/>
        <dsp:cNvSpPr/>
      </dsp:nvSpPr>
      <dsp:spPr>
        <a:xfrm>
          <a:off x="591702" y="190519"/>
          <a:ext cx="6004826" cy="1322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68" tIns="35560" rIns="35560" bIns="35560" numCol="1" spcCol="1270" anchor="ctr" anchorCtr="0">
          <a:noAutofit/>
        </a:bodyPr>
        <a:lstStyle/>
        <a:p>
          <a:pPr lvl="0" algn="l" defTabSz="711200">
            <a:lnSpc>
              <a:spcPct val="90000"/>
            </a:lnSpc>
            <a:spcBef>
              <a:spcPct val="0"/>
            </a:spcBef>
            <a:spcAft>
              <a:spcPct val="35000"/>
            </a:spcAft>
          </a:pPr>
          <a:r>
            <a:rPr lang="en-US" sz="1600" kern="1200" dirty="0" smtClean="0"/>
            <a:t>SA Integrated Cardiovascular Clinical Network</a:t>
          </a:r>
          <a:r>
            <a:rPr lang="en-US" sz="1600" kern="1200" baseline="30000" dirty="0" smtClean="0"/>
            <a:t>1</a:t>
          </a:r>
          <a:endParaRPr lang="en-AU" sz="1600" kern="1200" baseline="30000" dirty="0"/>
        </a:p>
        <a:p>
          <a:pPr marL="114300" lvl="1" indent="-114300" algn="l" defTabSz="622300">
            <a:lnSpc>
              <a:spcPct val="90000"/>
            </a:lnSpc>
            <a:spcBef>
              <a:spcPct val="0"/>
            </a:spcBef>
            <a:spcAft>
              <a:spcPct val="15000"/>
            </a:spcAft>
            <a:buChar char="••"/>
          </a:pPr>
          <a:r>
            <a:rPr lang="en-US" sz="1400" kern="1200" dirty="0" smtClean="0"/>
            <a:t>On-site ECG, point of care testing and acute medicines in rural setting</a:t>
          </a:r>
          <a:endParaRPr lang="en-AU" sz="1400" kern="1200" dirty="0"/>
        </a:p>
        <a:p>
          <a:pPr marL="114300" lvl="1" indent="-114300" algn="l" defTabSz="622300">
            <a:lnSpc>
              <a:spcPct val="90000"/>
            </a:lnSpc>
            <a:spcBef>
              <a:spcPct val="0"/>
            </a:spcBef>
            <a:spcAft>
              <a:spcPct val="15000"/>
            </a:spcAft>
            <a:buChar char="••"/>
          </a:pPr>
          <a:r>
            <a:rPr lang="en-US" sz="1400" kern="1200" dirty="0" smtClean="0"/>
            <a:t>Remote ECG interpretation and facilitated transfer</a:t>
          </a:r>
          <a:endParaRPr lang="en-AU" sz="1400" kern="1200" dirty="0"/>
        </a:p>
        <a:p>
          <a:pPr marL="114300" lvl="1" indent="-114300" algn="l" defTabSz="622300">
            <a:lnSpc>
              <a:spcPct val="90000"/>
            </a:lnSpc>
            <a:spcBef>
              <a:spcPct val="0"/>
            </a:spcBef>
            <a:spcAft>
              <a:spcPct val="15000"/>
            </a:spcAft>
            <a:buChar char="••"/>
          </a:pPr>
          <a:r>
            <a:rPr lang="en-US" sz="1400" kern="1200" dirty="0" smtClean="0"/>
            <a:t>22% reduced odds of </a:t>
          </a:r>
          <a:r>
            <a:rPr lang="en-US" sz="1400" kern="1200" dirty="0" smtClean="0"/>
            <a:t>30-day </a:t>
          </a:r>
          <a:r>
            <a:rPr lang="en-US" sz="1400" kern="1200" dirty="0" smtClean="0"/>
            <a:t>mortality </a:t>
          </a:r>
          <a:r>
            <a:rPr lang="en-US" sz="1400" kern="1200" dirty="0" smtClean="0"/>
            <a:t>(odds </a:t>
          </a:r>
          <a:r>
            <a:rPr lang="en-US" sz="1400" kern="1200" dirty="0" smtClean="0"/>
            <a:t>ratio = 0.78; confidence interval 0.65-0.93)</a:t>
          </a:r>
          <a:endParaRPr lang="en-AU" sz="1400" kern="1200" dirty="0"/>
        </a:p>
      </dsp:txBody>
      <dsp:txXfrm>
        <a:off x="591702" y="190519"/>
        <a:ext cx="6004826" cy="1322692"/>
      </dsp:txXfrm>
    </dsp:sp>
    <dsp:sp modelId="{A6CD45DE-7FDC-4368-9BDB-E71317388B24}">
      <dsp:nvSpPr>
        <dsp:cNvPr id="0" name=""/>
        <dsp:cNvSpPr/>
      </dsp:nvSpPr>
      <dsp:spPr>
        <a:xfrm>
          <a:off x="59285" y="319449"/>
          <a:ext cx="1064832" cy="10648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02EF81-234F-4F7B-99A2-31972A1984A9}">
      <dsp:nvSpPr>
        <dsp:cNvPr id="0" name=""/>
        <dsp:cNvSpPr/>
      </dsp:nvSpPr>
      <dsp:spPr>
        <a:xfrm>
          <a:off x="901355" y="1566926"/>
          <a:ext cx="5695173" cy="11254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68" tIns="35560" rIns="35560" bIns="35560" numCol="1" spcCol="1270" anchor="ctr" anchorCtr="0">
          <a:noAutofit/>
        </a:bodyPr>
        <a:lstStyle/>
        <a:p>
          <a:pPr lvl="0" algn="l" defTabSz="711200">
            <a:lnSpc>
              <a:spcPct val="90000"/>
            </a:lnSpc>
            <a:spcBef>
              <a:spcPct val="0"/>
            </a:spcBef>
            <a:spcAft>
              <a:spcPct val="35000"/>
            </a:spcAft>
          </a:pPr>
          <a:r>
            <a:rPr lang="en-US" sz="1600" kern="1200" dirty="0" err="1" smtClean="0"/>
            <a:t>Monash</a:t>
          </a:r>
          <a:r>
            <a:rPr lang="en-US" sz="1600" kern="1200" dirty="0" smtClean="0"/>
            <a:t> </a:t>
          </a:r>
          <a:r>
            <a:rPr lang="en-US" sz="1600" kern="1200" dirty="0" err="1" smtClean="0"/>
            <a:t>MonAMI</a:t>
          </a:r>
          <a:r>
            <a:rPr lang="en-US" sz="1600" kern="1200" dirty="0" smtClean="0"/>
            <a:t> project</a:t>
          </a:r>
          <a:r>
            <a:rPr lang="en-US" sz="1600" kern="1200" baseline="30000" dirty="0" smtClean="0"/>
            <a:t>2</a:t>
          </a:r>
          <a:endParaRPr lang="en-AU" sz="1600" kern="1200" dirty="0"/>
        </a:p>
        <a:p>
          <a:pPr marL="114300" lvl="1" indent="-114300" algn="l" defTabSz="622300">
            <a:lnSpc>
              <a:spcPct val="90000"/>
            </a:lnSpc>
            <a:spcBef>
              <a:spcPct val="0"/>
            </a:spcBef>
            <a:spcAft>
              <a:spcPct val="15000"/>
            </a:spcAft>
            <a:buChar char="••"/>
          </a:pPr>
          <a:r>
            <a:rPr lang="en-US" sz="1400" kern="1200" dirty="0" smtClean="0"/>
            <a:t>12-lead ECG triage by ambulance, </a:t>
          </a:r>
          <a:r>
            <a:rPr lang="en-US" sz="1400" kern="1200" dirty="0" err="1" smtClean="0"/>
            <a:t>catheterisation</a:t>
          </a:r>
          <a:r>
            <a:rPr lang="en-US" sz="1400" kern="1200" dirty="0" smtClean="0"/>
            <a:t> lab activation</a:t>
          </a:r>
          <a:endParaRPr lang="en-AU" sz="1400" kern="1200" dirty="0"/>
        </a:p>
        <a:p>
          <a:pPr marL="114300" lvl="1" indent="-114300" algn="l" defTabSz="622300">
            <a:lnSpc>
              <a:spcPct val="90000"/>
            </a:lnSpc>
            <a:spcBef>
              <a:spcPct val="0"/>
            </a:spcBef>
            <a:spcAft>
              <a:spcPct val="15000"/>
            </a:spcAft>
            <a:buChar char="••"/>
          </a:pPr>
          <a:r>
            <a:rPr lang="en-US" sz="1400" kern="1200" dirty="0" smtClean="0"/>
            <a:t>Reduced ‘d</a:t>
          </a:r>
          <a:r>
            <a:rPr lang="en-US" sz="1400" i="1" kern="1200" dirty="0" smtClean="0"/>
            <a:t>oor to balloon’ </a:t>
          </a:r>
          <a:r>
            <a:rPr lang="en-US" sz="1400" kern="1200" dirty="0" smtClean="0"/>
            <a:t>times (90% to 42% within 90 </a:t>
          </a:r>
          <a:r>
            <a:rPr lang="en-US" sz="1400" kern="1200" dirty="0" err="1" smtClean="0"/>
            <a:t>mins</a:t>
          </a:r>
          <a:r>
            <a:rPr lang="en-US" sz="1200" kern="1200" dirty="0" smtClean="0"/>
            <a:t>)</a:t>
          </a:r>
          <a:endParaRPr lang="en-AU" sz="1200" kern="1200" dirty="0"/>
        </a:p>
      </dsp:txBody>
      <dsp:txXfrm>
        <a:off x="901355" y="1566926"/>
        <a:ext cx="5695173" cy="1125476"/>
      </dsp:txXfrm>
    </dsp:sp>
    <dsp:sp modelId="{D57316B1-0ECD-49AF-BE48-0F1832B7AB60}">
      <dsp:nvSpPr>
        <dsp:cNvPr id="0" name=""/>
        <dsp:cNvSpPr/>
      </dsp:nvSpPr>
      <dsp:spPr>
        <a:xfrm>
          <a:off x="368939" y="1597248"/>
          <a:ext cx="1064832" cy="10648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2E749-65BD-4B95-A628-8DE943950DE3}">
      <dsp:nvSpPr>
        <dsp:cNvPr id="0" name=""/>
        <dsp:cNvSpPr/>
      </dsp:nvSpPr>
      <dsp:spPr>
        <a:xfrm>
          <a:off x="591702" y="2920259"/>
          <a:ext cx="6004826" cy="9744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168" tIns="35560" rIns="35560" bIns="35560" numCol="1" spcCol="1270" anchor="ctr" anchorCtr="0">
          <a:noAutofit/>
        </a:bodyPr>
        <a:lstStyle/>
        <a:p>
          <a:pPr lvl="0" algn="l" defTabSz="711200">
            <a:lnSpc>
              <a:spcPct val="90000"/>
            </a:lnSpc>
            <a:spcBef>
              <a:spcPct val="0"/>
            </a:spcBef>
            <a:spcAft>
              <a:spcPct val="35000"/>
            </a:spcAft>
          </a:pPr>
          <a:r>
            <a:rPr lang="en-US" sz="1600" kern="1200" dirty="0" smtClean="0"/>
            <a:t>Ambulance Service of NSW – rural pilot study</a:t>
          </a:r>
          <a:r>
            <a:rPr lang="en-US" sz="1600" kern="1200" baseline="30000" dirty="0" smtClean="0"/>
            <a:t>3</a:t>
          </a:r>
          <a:endParaRPr lang="en-US" sz="1600" kern="1200" dirty="0" smtClean="0"/>
        </a:p>
        <a:p>
          <a:pPr marL="114300" lvl="1" indent="-114300" algn="l" defTabSz="622300">
            <a:lnSpc>
              <a:spcPct val="90000"/>
            </a:lnSpc>
            <a:spcBef>
              <a:spcPct val="0"/>
            </a:spcBef>
            <a:spcAft>
              <a:spcPct val="15000"/>
            </a:spcAft>
            <a:buChar char="••"/>
          </a:pPr>
          <a:r>
            <a:rPr lang="en-US" sz="1400" kern="1200" dirty="0" smtClean="0"/>
            <a:t>Paramedics trained in ECG and fibrinolysis</a:t>
          </a:r>
        </a:p>
        <a:p>
          <a:pPr marL="114300" lvl="1" indent="-114300" algn="l" defTabSz="622300">
            <a:lnSpc>
              <a:spcPct val="90000"/>
            </a:lnSpc>
            <a:spcBef>
              <a:spcPct val="0"/>
            </a:spcBef>
            <a:spcAft>
              <a:spcPct val="15000"/>
            </a:spcAft>
            <a:buChar char="••"/>
          </a:pPr>
          <a:r>
            <a:rPr lang="en-US" sz="1400" kern="1200" dirty="0" smtClean="0"/>
            <a:t>73% of STEMI patients received fibrinolysis in 120 </a:t>
          </a:r>
          <a:r>
            <a:rPr lang="en-US" sz="1400" kern="1200" dirty="0" err="1" smtClean="0"/>
            <a:t>mins</a:t>
          </a:r>
          <a:r>
            <a:rPr lang="en-US" sz="1400" kern="1200" dirty="0" smtClean="0"/>
            <a:t> of symptom onset</a:t>
          </a:r>
        </a:p>
      </dsp:txBody>
      <dsp:txXfrm>
        <a:off x="591702" y="2920259"/>
        <a:ext cx="6004826" cy="974406"/>
      </dsp:txXfrm>
    </dsp:sp>
    <dsp:sp modelId="{FFF6C428-6452-4F49-AA4D-C1ED81858C8C}">
      <dsp:nvSpPr>
        <dsp:cNvPr id="0" name=""/>
        <dsp:cNvSpPr/>
      </dsp:nvSpPr>
      <dsp:spPr>
        <a:xfrm>
          <a:off x="59285" y="2875047"/>
          <a:ext cx="1064832" cy="106483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t>2/25/2015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a:t>
            </a:fld>
            <a:endParaRPr lang="en-US"/>
          </a:p>
        </p:txBody>
      </p:sp>
    </p:spTree>
    <p:extLst>
      <p:ext uri="{BB962C8B-B14F-4D97-AF65-F5344CB8AC3E}">
        <p14:creationId xmlns:p14="http://schemas.microsoft.com/office/powerpoint/2010/main" val="107980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10</a:t>
            </a:fld>
            <a:endParaRPr lang="en-US"/>
          </a:p>
        </p:txBody>
      </p:sp>
    </p:spTree>
    <p:extLst>
      <p:ext uri="{BB962C8B-B14F-4D97-AF65-F5344CB8AC3E}">
        <p14:creationId xmlns:p14="http://schemas.microsoft.com/office/powerpoint/2010/main" val="226252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endParaRPr lang="en-US" baseline="0" dirty="0" smtClean="0"/>
          </a:p>
          <a:p>
            <a:pPr marL="0" indent="0">
              <a:buNone/>
            </a:pPr>
            <a:r>
              <a:rPr lang="en-AU" b="1" dirty="0" smtClean="0"/>
              <a:t>Currently </a:t>
            </a:r>
          </a:p>
          <a:p>
            <a:pPr marL="171450" indent="-171450">
              <a:buFont typeface="Arial" panose="020B0604020202020204" pitchFamily="34" charset="0"/>
              <a:buChar char="•"/>
            </a:pPr>
            <a:r>
              <a:rPr lang="en-AU" dirty="0" smtClean="0"/>
              <a:t>50% of chest pain patients arrive at hospital by ambulance</a:t>
            </a:r>
          </a:p>
          <a:p>
            <a:pPr marL="0" indent="0">
              <a:buNone/>
            </a:pPr>
            <a:endParaRPr lang="en-AU" b="1" dirty="0" smtClean="0"/>
          </a:p>
          <a:p>
            <a:pPr marL="0" indent="0">
              <a:buNone/>
            </a:pPr>
            <a:r>
              <a:rPr lang="en-AU" b="1" dirty="0" smtClean="0"/>
              <a:t>What could be achieved</a:t>
            </a:r>
          </a:p>
          <a:p>
            <a:r>
              <a:rPr lang="en-AU" dirty="0" smtClean="0"/>
              <a:t>Pre-hospital ECG (ambulance) with advance hospital notification and </a:t>
            </a:r>
            <a:r>
              <a:rPr lang="en-AU" dirty="0" err="1" smtClean="0"/>
              <a:t>cath</a:t>
            </a:r>
            <a:r>
              <a:rPr lang="en-AU" dirty="0" smtClean="0"/>
              <a:t> lab activation have been shown to</a:t>
            </a:r>
          </a:p>
          <a:p>
            <a:pPr marL="171450" indent="-171450">
              <a:buFont typeface="Arial" panose="020B0604020202020204" pitchFamily="34" charset="0"/>
              <a:buChar char="•"/>
            </a:pPr>
            <a:r>
              <a:rPr lang="en-US" dirty="0" smtClean="0"/>
              <a:t>reduce waiting and transfer time for reperfusion</a:t>
            </a:r>
            <a:endParaRPr lang="en-AU" dirty="0" smtClean="0"/>
          </a:p>
          <a:p>
            <a:pPr marL="171450" indent="-171450">
              <a:buFont typeface="Arial" panose="020B0604020202020204" pitchFamily="34" charset="0"/>
              <a:buChar char="•"/>
            </a:pPr>
            <a:r>
              <a:rPr lang="en-AU" dirty="0" smtClean="0"/>
              <a:t>reduce the relative risk of short-term mortality by 30-40% </a:t>
            </a:r>
            <a:r>
              <a:rPr lang="en-AU" sz="1200" baseline="30000" dirty="0" smtClean="0"/>
              <a:t>1</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reduce ‘door to balloon’ time from 100 minutes to 54 minutes.</a:t>
            </a:r>
            <a:r>
              <a:rPr lang="en-AU" sz="1200" baseline="30000" dirty="0" smtClean="0"/>
              <a:t>2</a:t>
            </a:r>
            <a:endParaRPr lang="en-AU" sz="1200" b="1"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 Not intended that obtaining</a:t>
            </a:r>
            <a:r>
              <a:rPr lang="en-US" baseline="0" dirty="0" smtClean="0"/>
              <a:t> an ECG should delay hospital emergency presentation (e.g. if patient presents to GP practice with chest pain)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References</a:t>
            </a:r>
            <a:endParaRPr lang="en-AU" b="1" dirty="0" smtClean="0"/>
          </a:p>
          <a:p>
            <a:pPr marL="228600" indent="-228600">
              <a:buFont typeface="+mj-lt"/>
              <a:buAutoNum type="arabicPeriod"/>
            </a:pPr>
            <a:r>
              <a:rPr lang="en-AU" dirty="0" smtClean="0"/>
              <a:t>Nam J, Caners K, Bowen JM, </a:t>
            </a:r>
            <a:r>
              <a:rPr lang="en-AU" dirty="0" err="1" smtClean="0"/>
              <a:t>Welsford</a:t>
            </a:r>
            <a:r>
              <a:rPr lang="en-AU" dirty="0" smtClean="0"/>
              <a:t> M, O'Reilly D. Systematic Review and Meta-analysis of the Benefits of Out-of-Hospital 12-Lead ECG and Advance Notification in ST-Segment Elevation Myocardial Infarction Patients. </a:t>
            </a:r>
            <a:r>
              <a:rPr lang="en-AU" sz="1200" kern="1200" dirty="0" smtClean="0">
                <a:solidFill>
                  <a:schemeClr val="tx1"/>
                </a:solidFill>
                <a:effectLst/>
                <a:latin typeface="+mn-lt"/>
                <a:ea typeface="+mn-ea"/>
                <a:cs typeface="+mn-cs"/>
              </a:rPr>
              <a:t>Annals of Emergency Medicine. 2014;64(2):176-86</a:t>
            </a:r>
            <a:endParaRPr lang="en-AU"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H</a:t>
            </a:r>
            <a:r>
              <a:rPr lang="en-AU" sz="1200" kern="1200" dirty="0" err="1" smtClean="0">
                <a:solidFill>
                  <a:schemeClr val="tx1"/>
                </a:solidFill>
                <a:effectLst/>
                <a:latin typeface="+mn-lt"/>
                <a:ea typeface="+mn-ea"/>
                <a:cs typeface="+mn-cs"/>
              </a:rPr>
              <a:t>utchison</a:t>
            </a:r>
            <a:r>
              <a:rPr lang="en-AU" sz="1200" kern="1200" dirty="0" smtClean="0">
                <a:solidFill>
                  <a:schemeClr val="tx1"/>
                </a:solidFill>
                <a:effectLst/>
                <a:latin typeface="+mn-lt"/>
                <a:ea typeface="+mn-ea"/>
                <a:cs typeface="+mn-cs"/>
              </a:rPr>
              <a:t> AW, </a:t>
            </a:r>
            <a:r>
              <a:rPr lang="en-AU" sz="1200" kern="1200" dirty="0" err="1" smtClean="0">
                <a:solidFill>
                  <a:schemeClr val="tx1"/>
                </a:solidFill>
                <a:effectLst/>
                <a:latin typeface="+mn-lt"/>
                <a:ea typeface="+mn-ea"/>
                <a:cs typeface="+mn-cs"/>
              </a:rPr>
              <a:t>Malaiapan</a:t>
            </a:r>
            <a:r>
              <a:rPr lang="en-AU" sz="1200" kern="1200" dirty="0" smtClean="0">
                <a:solidFill>
                  <a:schemeClr val="tx1"/>
                </a:solidFill>
                <a:effectLst/>
                <a:latin typeface="+mn-lt"/>
                <a:ea typeface="+mn-ea"/>
                <a:cs typeface="+mn-cs"/>
              </a:rPr>
              <a:t> Y, Cameron JD, Meredith IT. Pre-hospital 12 lead ECG to triage ST elevation myocardial infarction and long term improvements in door to balloon times: The first 1000 patients from the </a:t>
            </a:r>
            <a:r>
              <a:rPr lang="en-AU" sz="1200" kern="1200" dirty="0" err="1" smtClean="0">
                <a:solidFill>
                  <a:schemeClr val="tx1"/>
                </a:solidFill>
                <a:effectLst/>
                <a:latin typeface="+mn-lt"/>
                <a:ea typeface="+mn-ea"/>
                <a:cs typeface="+mn-cs"/>
              </a:rPr>
              <a:t>MonAMI</a:t>
            </a:r>
            <a:r>
              <a:rPr lang="en-AU" sz="1200" kern="1200" dirty="0" smtClean="0">
                <a:solidFill>
                  <a:schemeClr val="tx1"/>
                </a:solidFill>
                <a:effectLst/>
                <a:latin typeface="+mn-lt"/>
                <a:ea typeface="+mn-ea"/>
                <a:cs typeface="+mn-cs"/>
              </a:rPr>
              <a:t> project. Heart, Lung &amp; Circulation 2013;22(11):910-16.</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11</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12</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13</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endParaRPr lang="en-US" b="1" dirty="0" smtClean="0"/>
          </a:p>
          <a:p>
            <a:r>
              <a:rPr lang="en-US" b="1" dirty="0" smtClean="0"/>
              <a:t>Currently</a:t>
            </a:r>
            <a:endParaRPr lang="en-AU" b="1" dirty="0" smtClean="0"/>
          </a:p>
          <a:p>
            <a:pPr marL="171450" indent="-171450">
              <a:buFont typeface="Arial" panose="020B0604020202020204" pitchFamily="34" charset="0"/>
              <a:buChar char="•"/>
            </a:pPr>
            <a:r>
              <a:rPr lang="en-AU" dirty="0" smtClean="0"/>
              <a:t>90% of patients presented in adequate </a:t>
            </a:r>
            <a:r>
              <a:rPr lang="en-AU" dirty="0" smtClean="0"/>
              <a:t>time frame </a:t>
            </a:r>
            <a:r>
              <a:rPr lang="en-AU" dirty="0" smtClean="0"/>
              <a:t>from symptom onset for reperfusion (&lt;12 </a:t>
            </a:r>
            <a:r>
              <a:rPr lang="en-AU" dirty="0" err="1" smtClean="0"/>
              <a:t>hrs</a:t>
            </a:r>
            <a:r>
              <a:rPr lang="en-AU" dirty="0" smtClean="0"/>
              <a:t>)</a:t>
            </a:r>
          </a:p>
          <a:p>
            <a:pPr marL="171450" indent="-171450">
              <a:buFont typeface="Arial" panose="020B0604020202020204" pitchFamily="34" charset="0"/>
              <a:buChar char="•"/>
            </a:pPr>
            <a:r>
              <a:rPr lang="en-AU" dirty="0" smtClean="0"/>
              <a:t>67% of STEMI patients received any form of reperfusion therapy</a:t>
            </a:r>
          </a:p>
          <a:p>
            <a:pPr marL="171450" indent="-171450">
              <a:buFont typeface="Arial" panose="020B0604020202020204" pitchFamily="34" charset="0"/>
              <a:buChar char="•"/>
            </a:pPr>
            <a:r>
              <a:rPr lang="en-AU" dirty="0" smtClean="0"/>
              <a:t>23% receive timely reperfusion therapy</a:t>
            </a:r>
          </a:p>
          <a:p>
            <a:endParaRPr lang="en-US" dirty="0" smtClean="0"/>
          </a:p>
          <a:p>
            <a:pPr marL="0" indent="0">
              <a:buNone/>
            </a:pPr>
            <a:r>
              <a:rPr lang="en-AU" b="1" dirty="0" smtClean="0"/>
              <a:t>What can be achieved</a:t>
            </a:r>
          </a:p>
          <a:p>
            <a:pPr marL="171450" indent="-171450">
              <a:buFont typeface="Arial" panose="020B0604020202020204" pitchFamily="34" charset="0"/>
              <a:buChar char="•"/>
            </a:pPr>
            <a:r>
              <a:rPr lang="en-AU" dirty="0" smtClean="0"/>
              <a:t>Extending timely reperfusion to all patients with STEMI could prevent an estimated 23 deaths and 213 recurrent myocardial infarctions (MIs) or strokes per 10,000 presentations</a:t>
            </a:r>
            <a:r>
              <a:rPr lang="en-AU" baseline="30000" dirty="0" smtClean="0"/>
              <a:t>2</a:t>
            </a:r>
            <a:endParaRPr lang="en-AU" dirty="0" smtClean="0"/>
          </a:p>
          <a:p>
            <a:pPr marL="171450" indent="-171450">
              <a:buFont typeface="Arial" panose="020B0604020202020204" pitchFamily="34" charset="0"/>
              <a:buChar char="•"/>
            </a:pPr>
            <a:r>
              <a:rPr lang="en-US" dirty="0" smtClean="0"/>
              <a:t>Although PCI is preferred if available, </a:t>
            </a:r>
            <a:r>
              <a:rPr lang="en-US" b="1" dirty="0" smtClean="0"/>
              <a:t>timeliness</a:t>
            </a:r>
            <a:r>
              <a:rPr lang="en-US" dirty="0" smtClean="0"/>
              <a:t> is more important than the </a:t>
            </a:r>
            <a:r>
              <a:rPr lang="en-US" b="1" dirty="0" smtClean="0"/>
              <a:t>mode</a:t>
            </a:r>
            <a:r>
              <a:rPr lang="en-US" dirty="0" smtClean="0"/>
              <a:t> of reperfusion</a:t>
            </a:r>
            <a:endParaRPr lang="en-AU" dirty="0" smtClean="0"/>
          </a:p>
          <a:p>
            <a:pPr marL="0" indent="0">
              <a:buNone/>
            </a:pPr>
            <a:endParaRPr lang="en-US" dirty="0" smtClean="0"/>
          </a:p>
          <a:p>
            <a:pPr marL="0" indent="0">
              <a:buNone/>
            </a:pPr>
            <a:r>
              <a:rPr lang="en-US" b="1" dirty="0" smtClean="0"/>
              <a:t>References</a:t>
            </a:r>
            <a:endParaRPr lang="en-US" dirty="0" smtClean="0"/>
          </a:p>
          <a:p>
            <a:pPr marL="228600" indent="-228600">
              <a:buFont typeface="+mj-lt"/>
              <a:buAutoNum type="arabicPeriod"/>
            </a:pPr>
            <a:r>
              <a:rPr lang="en-AU" sz="1200" kern="1200" dirty="0" smtClean="0">
                <a:solidFill>
                  <a:schemeClr val="tx1"/>
                </a:solidFill>
                <a:effectLst/>
                <a:latin typeface="+mn-lt"/>
                <a:ea typeface="+mn-ea"/>
                <a:cs typeface="+mn-cs"/>
              </a:rPr>
              <a:t>Huynh LT, Rankin JM, </a:t>
            </a:r>
            <a:r>
              <a:rPr lang="en-AU" sz="1200" kern="1200" dirty="0" err="1" smtClean="0">
                <a:solidFill>
                  <a:schemeClr val="tx1"/>
                </a:solidFill>
                <a:effectLst/>
                <a:latin typeface="+mn-lt"/>
                <a:ea typeface="+mn-ea"/>
                <a:cs typeface="+mn-cs"/>
              </a:rPr>
              <a:t>Tideman</a:t>
            </a:r>
            <a:r>
              <a:rPr lang="en-AU" sz="1200" kern="1200" dirty="0" smtClean="0">
                <a:solidFill>
                  <a:schemeClr val="tx1"/>
                </a:solidFill>
                <a:effectLst/>
                <a:latin typeface="+mn-lt"/>
                <a:ea typeface="+mn-ea"/>
                <a:cs typeface="+mn-cs"/>
              </a:rPr>
              <a:t> P, </a:t>
            </a:r>
            <a:r>
              <a:rPr lang="en-AU" sz="1200" kern="1200" dirty="0" err="1" smtClean="0">
                <a:solidFill>
                  <a:schemeClr val="tx1"/>
                </a:solidFill>
                <a:effectLst/>
                <a:latin typeface="+mn-lt"/>
                <a:ea typeface="+mn-ea"/>
                <a:cs typeface="+mn-cs"/>
              </a:rPr>
              <a:t>Brieger</a:t>
            </a:r>
            <a:r>
              <a:rPr lang="en-AU" sz="1200" kern="1200" dirty="0" smtClean="0">
                <a:solidFill>
                  <a:schemeClr val="tx1"/>
                </a:solidFill>
                <a:effectLst/>
                <a:latin typeface="+mn-lt"/>
                <a:ea typeface="+mn-ea"/>
                <a:cs typeface="+mn-cs"/>
              </a:rPr>
              <a:t> DB, Erickson M, </a:t>
            </a:r>
            <a:r>
              <a:rPr lang="en-AU" sz="1200" kern="1200" dirty="0" err="1" smtClean="0">
                <a:solidFill>
                  <a:schemeClr val="tx1"/>
                </a:solidFill>
                <a:effectLst/>
                <a:latin typeface="+mn-lt"/>
                <a:ea typeface="+mn-ea"/>
                <a:cs typeface="+mn-cs"/>
              </a:rPr>
              <a:t>Markwick</a:t>
            </a:r>
            <a:r>
              <a:rPr lang="en-AU" sz="1200" kern="1200" dirty="0" smtClean="0">
                <a:solidFill>
                  <a:schemeClr val="tx1"/>
                </a:solidFill>
                <a:effectLst/>
                <a:latin typeface="+mn-lt"/>
                <a:ea typeface="+mn-ea"/>
                <a:cs typeface="+mn-cs"/>
              </a:rPr>
              <a:t> AJ, et al. Reperfusion therapy in the acute management of ST-segment-elevation myocardial infarction in Australia: findings from the ACACIA registry. Medical Journal of Australia</a:t>
            </a:r>
            <a:r>
              <a:rPr lang="en-AU" sz="1200" i="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2010;193(9):496-501.</a:t>
            </a:r>
          </a:p>
          <a:p>
            <a:pPr marL="228600" indent="-228600">
              <a:buFont typeface="+mj-lt"/>
              <a:buAutoNum type="arabicPeriod"/>
            </a:pPr>
            <a:r>
              <a:rPr lang="en-AU" sz="1200" kern="1200" dirty="0" smtClean="0">
                <a:solidFill>
                  <a:schemeClr val="tx1"/>
                </a:solidFill>
                <a:effectLst/>
                <a:latin typeface="+mn-lt"/>
                <a:ea typeface="+mn-ea"/>
                <a:cs typeface="+mn-cs"/>
              </a:rPr>
              <a:t>Chew DP, Huynh LT, </a:t>
            </a:r>
            <a:r>
              <a:rPr lang="en-AU" sz="1200" kern="1200" dirty="0" err="1" smtClean="0">
                <a:solidFill>
                  <a:schemeClr val="tx1"/>
                </a:solidFill>
                <a:effectLst/>
                <a:latin typeface="+mn-lt"/>
                <a:ea typeface="+mn-ea"/>
                <a:cs typeface="+mn-cs"/>
              </a:rPr>
              <a:t>Liew</a:t>
            </a:r>
            <a:r>
              <a:rPr lang="en-AU" sz="1200" kern="1200" dirty="0" smtClean="0">
                <a:solidFill>
                  <a:schemeClr val="tx1"/>
                </a:solidFill>
                <a:effectLst/>
                <a:latin typeface="+mn-lt"/>
                <a:ea typeface="+mn-ea"/>
                <a:cs typeface="+mn-cs"/>
              </a:rPr>
              <a:t> D, Astley C, </a:t>
            </a:r>
            <a:r>
              <a:rPr lang="en-AU" sz="1200" kern="1200" dirty="0" err="1" smtClean="0">
                <a:solidFill>
                  <a:schemeClr val="tx1"/>
                </a:solidFill>
                <a:effectLst/>
                <a:latin typeface="+mn-lt"/>
                <a:ea typeface="+mn-ea"/>
                <a:cs typeface="+mn-cs"/>
              </a:rPr>
              <a:t>Soman</a:t>
            </a:r>
            <a:r>
              <a:rPr lang="en-AU" sz="1200" kern="1200" dirty="0" smtClean="0">
                <a:solidFill>
                  <a:schemeClr val="tx1"/>
                </a:solidFill>
                <a:effectLst/>
                <a:latin typeface="+mn-lt"/>
                <a:ea typeface="+mn-ea"/>
                <a:cs typeface="+mn-cs"/>
              </a:rPr>
              <a:t> A, </a:t>
            </a:r>
            <a:r>
              <a:rPr lang="en-AU" sz="1200" kern="1200" dirty="0" err="1" smtClean="0">
                <a:solidFill>
                  <a:schemeClr val="tx1"/>
                </a:solidFill>
                <a:effectLst/>
                <a:latin typeface="+mn-lt"/>
                <a:ea typeface="+mn-ea"/>
                <a:cs typeface="+mn-cs"/>
              </a:rPr>
              <a:t>Brieger</a:t>
            </a:r>
            <a:r>
              <a:rPr lang="en-AU" sz="1200" kern="1200" dirty="0" smtClean="0">
                <a:solidFill>
                  <a:schemeClr val="tx1"/>
                </a:solidFill>
                <a:effectLst/>
                <a:latin typeface="+mn-lt"/>
                <a:ea typeface="+mn-ea"/>
                <a:cs typeface="+mn-cs"/>
              </a:rPr>
              <a:t> D. Potential survival gains in the treatment of myocardial infarction. </a:t>
            </a:r>
            <a:r>
              <a:rPr lang="en-AU" sz="1200" i="0" kern="1200" dirty="0" smtClean="0">
                <a:solidFill>
                  <a:schemeClr val="tx1"/>
                </a:solidFill>
                <a:effectLst/>
                <a:latin typeface="+mn-lt"/>
                <a:ea typeface="+mn-ea"/>
                <a:cs typeface="+mn-cs"/>
              </a:rPr>
              <a:t>Heart</a:t>
            </a:r>
            <a:r>
              <a:rPr lang="en-AU" sz="1200" kern="1200" dirty="0" smtClean="0">
                <a:solidFill>
                  <a:schemeClr val="tx1"/>
                </a:solidFill>
                <a:effectLst/>
                <a:latin typeface="+mn-lt"/>
                <a:ea typeface="+mn-ea"/>
                <a:cs typeface="+mn-cs"/>
              </a:rPr>
              <a:t> 2009;95(22):1844-1850</a:t>
            </a:r>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14</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1. Acute Coronary Syndrome Guidelines Working Group. Guidelines for the management of acute coronary syndromes 2006. Medical Journal of Australia 2006;184(8):S1-S30</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15</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r>
              <a:rPr lang="en-AU" sz="1200" kern="1200" dirty="0" smtClean="0">
                <a:solidFill>
                  <a:schemeClr val="tx1"/>
                </a:solidFill>
                <a:effectLst/>
                <a:latin typeface="+mn-lt"/>
                <a:ea typeface="+mn-ea"/>
                <a:cs typeface="+mn-cs"/>
              </a:rPr>
              <a:t>Underestimating a patient’s risk of a future major cardiac event can result in them receiving less intensive, less timely treatment.</a:t>
            </a:r>
            <a:r>
              <a:rPr lang="en-AU" sz="1200" kern="1200" baseline="30000" dirty="0" smtClean="0">
                <a:solidFill>
                  <a:schemeClr val="tx1"/>
                </a:solidFill>
                <a:effectLst/>
                <a:latin typeface="+mn-lt"/>
                <a:ea typeface="+mn-ea"/>
                <a:cs typeface="+mn-cs"/>
              </a:rPr>
              <a:t>1,2</a:t>
            </a:r>
            <a:r>
              <a:rPr lang="en-AU" sz="1200" kern="1200" dirty="0" smtClean="0">
                <a:solidFill>
                  <a:schemeClr val="tx1"/>
                </a:solidFill>
                <a:effectLst/>
                <a:latin typeface="+mn-lt"/>
                <a:ea typeface="+mn-ea"/>
                <a:cs typeface="+mn-cs"/>
              </a:rPr>
              <a:t> Objective risk assessment tools can help clinicians to accurately predict risk.</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These retrospective studies suggest a ‘treatment-risk’ paradox –that high-risk patients are </a:t>
            </a:r>
            <a:r>
              <a:rPr lang="en-AU" sz="1200" u="sng" kern="1200" dirty="0" smtClean="0">
                <a:solidFill>
                  <a:schemeClr val="tx1"/>
                </a:solidFill>
                <a:effectLst/>
                <a:latin typeface="+mn-lt"/>
                <a:ea typeface="+mn-ea"/>
                <a:cs typeface="+mn-cs"/>
              </a:rPr>
              <a:t>less</a:t>
            </a:r>
            <a:r>
              <a:rPr lang="en-AU" sz="1200" kern="1200" dirty="0" smtClean="0">
                <a:solidFill>
                  <a:schemeClr val="tx1"/>
                </a:solidFill>
                <a:effectLst/>
                <a:latin typeface="+mn-lt"/>
                <a:ea typeface="+mn-ea"/>
                <a:cs typeface="+mn-cs"/>
              </a:rPr>
              <a:t> likely to receive treatment than expected from their risk, according</a:t>
            </a:r>
            <a:r>
              <a:rPr lang="en-AU" sz="1200" kern="1200" baseline="0" dirty="0" smtClean="0">
                <a:solidFill>
                  <a:schemeClr val="tx1"/>
                </a:solidFill>
                <a:effectLst/>
                <a:latin typeface="+mn-lt"/>
                <a:ea typeface="+mn-ea"/>
                <a:cs typeface="+mn-cs"/>
              </a:rPr>
              <a:t> to</a:t>
            </a:r>
            <a:r>
              <a:rPr lang="en-AU" sz="1200" kern="1200" dirty="0" smtClean="0">
                <a:solidFill>
                  <a:schemeClr val="tx1"/>
                </a:solidFill>
                <a:effectLst/>
                <a:latin typeface="+mn-lt"/>
                <a:ea typeface="+mn-ea"/>
                <a:cs typeface="+mn-cs"/>
              </a:rPr>
              <a:t> objective risk prediction tools such as GRACE or TIMI.</a:t>
            </a:r>
            <a:r>
              <a:rPr lang="en-AU" sz="1200" kern="1200" baseline="30000" dirty="0" smtClean="0">
                <a:solidFill>
                  <a:schemeClr val="tx1"/>
                </a:solidFill>
                <a:effectLst/>
                <a:latin typeface="+mn-lt"/>
                <a:ea typeface="+mn-ea"/>
                <a:cs typeface="+mn-cs"/>
              </a:rPr>
              <a:t> 1,2</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 figure on next slide)</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Risk assessment tools for consideration include: </a:t>
            </a:r>
            <a:br>
              <a:rPr lang="en-AU" sz="1200" kern="1200" dirty="0" smtClean="0">
                <a:solidFill>
                  <a:schemeClr val="tx1"/>
                </a:solidFill>
                <a:effectLst/>
                <a:latin typeface="+mn-lt"/>
                <a:ea typeface="+mn-ea"/>
                <a:cs typeface="+mn-cs"/>
              </a:rPr>
            </a:b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GRACE ACS Risk Calculator </a:t>
            </a:r>
            <a:r>
              <a:rPr lang="en-AU" sz="1200" kern="1200" baseline="30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ii. TIMI Risk Score for unstable angina/NSTEMI </a:t>
            </a:r>
            <a:r>
              <a:rPr lang="en-AU" sz="1200" kern="1200" baseline="30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iii. Acute Coronary Syndromes Treatment Algorithm </a:t>
            </a:r>
            <a:r>
              <a:rPr lang="en-AU" sz="1200" kern="1200" baseline="30000" dirty="0" smtClean="0">
                <a:solidFill>
                  <a:schemeClr val="tx1"/>
                </a:solidFill>
                <a:effectLst/>
                <a:latin typeface="+mn-lt"/>
                <a:ea typeface="+mn-ea"/>
                <a:cs typeface="+mn-cs"/>
              </a:rPr>
              <a:t>5</a:t>
            </a:r>
          </a:p>
          <a:p>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More consistent estimation of risk may help allow in shared decision-making and communication with patients and their carers, making it easier to weigh up the risks and benefits of different treatment options.</a:t>
            </a:r>
          </a:p>
          <a:p>
            <a:endParaRPr lang="en-US" sz="1200" kern="1200" dirty="0" smtClean="0">
              <a:solidFill>
                <a:schemeClr val="tx1"/>
              </a:solidFill>
              <a:effectLst/>
              <a:latin typeface="+mn-lt"/>
              <a:ea typeface="+mn-ea"/>
              <a:cs typeface="+mn-cs"/>
            </a:endParaRPr>
          </a:p>
          <a:p>
            <a:r>
              <a:rPr lang="en-US" b="1" dirty="0" smtClean="0"/>
              <a:t>References</a:t>
            </a:r>
            <a:endParaRPr lang="en-AU" sz="1200" kern="1200" dirty="0" smtClean="0">
              <a:solidFill>
                <a:schemeClr val="tx1"/>
              </a:solidFill>
              <a:effectLst/>
              <a:latin typeface="+mn-lt"/>
              <a:ea typeface="+mn-ea"/>
              <a:cs typeface="+mn-cs"/>
            </a:endParaRPr>
          </a:p>
          <a:p>
            <a:pPr marL="228600" indent="-228600">
              <a:buAutoNum type="arabicPeriod"/>
            </a:pPr>
            <a:r>
              <a:rPr lang="en-AU" sz="1200" kern="1200" dirty="0" smtClean="0">
                <a:solidFill>
                  <a:schemeClr val="tx1"/>
                </a:solidFill>
                <a:effectLst/>
                <a:latin typeface="+mn-lt"/>
                <a:ea typeface="+mn-ea"/>
                <a:cs typeface="+mn-cs"/>
              </a:rPr>
              <a:t>Scott IA, </a:t>
            </a:r>
            <a:r>
              <a:rPr lang="en-AU" sz="1200" kern="1200" dirty="0" err="1" smtClean="0">
                <a:solidFill>
                  <a:schemeClr val="tx1"/>
                </a:solidFill>
                <a:effectLst/>
                <a:latin typeface="+mn-lt"/>
                <a:ea typeface="+mn-ea"/>
                <a:cs typeface="+mn-cs"/>
              </a:rPr>
              <a:t>Derhy</a:t>
            </a:r>
            <a:r>
              <a:rPr lang="en-AU" sz="1200" kern="1200" dirty="0" smtClean="0">
                <a:solidFill>
                  <a:schemeClr val="tx1"/>
                </a:solidFill>
                <a:effectLst/>
                <a:latin typeface="+mn-lt"/>
                <a:ea typeface="+mn-ea"/>
                <a:cs typeface="+mn-cs"/>
              </a:rPr>
              <a:t> PH, </a:t>
            </a:r>
            <a:r>
              <a:rPr lang="en-AU" sz="1200" kern="1200" dirty="0" err="1" smtClean="0">
                <a:solidFill>
                  <a:schemeClr val="tx1"/>
                </a:solidFill>
                <a:effectLst/>
                <a:latin typeface="+mn-lt"/>
                <a:ea typeface="+mn-ea"/>
                <a:cs typeface="+mn-cs"/>
              </a:rPr>
              <a:t>O'Kane</a:t>
            </a:r>
            <a:r>
              <a:rPr lang="en-AU" sz="1200" kern="1200" dirty="0" smtClean="0">
                <a:solidFill>
                  <a:schemeClr val="tx1"/>
                </a:solidFill>
                <a:effectLst/>
                <a:latin typeface="+mn-lt"/>
                <a:ea typeface="+mn-ea"/>
                <a:cs typeface="+mn-cs"/>
              </a:rPr>
              <a:t> D, Lindsay KA, Atherton JJ, Jones MA. Discordance between level of risk and intensity of evidence-based treatment in patients with acute coronary syndromes. Medical Journal of Australia 2007;187(3):153-9.</a:t>
            </a:r>
          </a:p>
          <a:p>
            <a:pPr marL="228600" indent="-228600">
              <a:buAutoNum type="arabicPeriod"/>
            </a:pPr>
            <a:r>
              <a:rPr lang="en-AU" sz="1200" kern="1200" dirty="0" smtClean="0">
                <a:solidFill>
                  <a:schemeClr val="tx1"/>
                </a:solidFill>
                <a:effectLst/>
                <a:latin typeface="+mn-lt"/>
                <a:ea typeface="+mn-ea"/>
                <a:cs typeface="+mn-cs"/>
              </a:rPr>
              <a:t>Chew DP, French J, </a:t>
            </a:r>
            <a:r>
              <a:rPr lang="en-AU" sz="1200" kern="1200" dirty="0" err="1" smtClean="0">
                <a:solidFill>
                  <a:schemeClr val="tx1"/>
                </a:solidFill>
                <a:effectLst/>
                <a:latin typeface="+mn-lt"/>
                <a:ea typeface="+mn-ea"/>
                <a:cs typeface="+mn-cs"/>
              </a:rPr>
              <a:t>Briffa</a:t>
            </a:r>
            <a:r>
              <a:rPr lang="en-AU" sz="1200" kern="1200" dirty="0" smtClean="0">
                <a:solidFill>
                  <a:schemeClr val="tx1"/>
                </a:solidFill>
                <a:effectLst/>
                <a:latin typeface="+mn-lt"/>
                <a:ea typeface="+mn-ea"/>
                <a:cs typeface="+mn-cs"/>
              </a:rPr>
              <a:t> TG, Hammett CJ, Ellis CJ, </a:t>
            </a:r>
            <a:r>
              <a:rPr lang="en-AU" sz="1200" kern="1200" dirty="0" err="1" smtClean="0">
                <a:solidFill>
                  <a:schemeClr val="tx1"/>
                </a:solidFill>
                <a:effectLst/>
                <a:latin typeface="+mn-lt"/>
                <a:ea typeface="+mn-ea"/>
                <a:cs typeface="+mn-cs"/>
              </a:rPr>
              <a:t>Ranasinghe</a:t>
            </a:r>
            <a:r>
              <a:rPr lang="en-AU" sz="1200" kern="1200" dirty="0" smtClean="0">
                <a:solidFill>
                  <a:schemeClr val="tx1"/>
                </a:solidFill>
                <a:effectLst/>
                <a:latin typeface="+mn-lt"/>
                <a:ea typeface="+mn-ea"/>
                <a:cs typeface="+mn-cs"/>
              </a:rPr>
              <a:t> I, et al. Acute coronary syndrome care across Australia and New Zealand: the SNAPSHOT ACS study. Medical Journal of Australia. 2013;199(3):185-91</a:t>
            </a:r>
          </a:p>
          <a:p>
            <a:pPr marL="228600" indent="-228600">
              <a:buAutoNum type="arabicPeriod"/>
            </a:pPr>
            <a:r>
              <a:rPr lang="en-AU" sz="1200" kern="1200" baseline="0" dirty="0" smtClean="0">
                <a:solidFill>
                  <a:schemeClr val="tx1"/>
                </a:solidFill>
                <a:effectLst/>
                <a:latin typeface="+mn-lt"/>
                <a:ea typeface="+mn-ea"/>
                <a:cs typeface="+mn-cs"/>
              </a:rPr>
              <a:t>GRACE. Centre for Outcomes Research, University of Massachusetts Medical School;  [Accessed May 2014 ]; Available from: www.outcomes-umassmed.org/grace	</a:t>
            </a:r>
          </a:p>
          <a:p>
            <a:pPr marL="228600" indent="-228600">
              <a:buAutoNum type="arabicPeriod"/>
            </a:pPr>
            <a:r>
              <a:rPr lang="en-AU" sz="1200" kern="1200" baseline="0" dirty="0" smtClean="0">
                <a:solidFill>
                  <a:schemeClr val="tx1"/>
                </a:solidFill>
                <a:effectLst/>
                <a:latin typeface="+mn-lt"/>
                <a:ea typeface="+mn-ea"/>
                <a:cs typeface="+mn-cs"/>
              </a:rPr>
              <a:t>MD </a:t>
            </a:r>
            <a:r>
              <a:rPr lang="en-AU" sz="1200" kern="1200" baseline="0" dirty="0" err="1" smtClean="0">
                <a:solidFill>
                  <a:schemeClr val="tx1"/>
                </a:solidFill>
                <a:effectLst/>
                <a:latin typeface="+mn-lt"/>
                <a:ea typeface="+mn-ea"/>
                <a:cs typeface="+mn-cs"/>
              </a:rPr>
              <a:t>Calc</a:t>
            </a:r>
            <a:r>
              <a:rPr lang="en-AU" sz="1200" kern="1200" baseline="0" dirty="0" smtClean="0">
                <a:solidFill>
                  <a:schemeClr val="tx1"/>
                </a:solidFill>
                <a:effectLst/>
                <a:latin typeface="+mn-lt"/>
                <a:ea typeface="+mn-ea"/>
                <a:cs typeface="+mn-cs"/>
              </a:rPr>
              <a:t>, </a:t>
            </a:r>
            <a:r>
              <a:rPr lang="en-AU" sz="1200" i="0" kern="1200" baseline="0" dirty="0" smtClean="0">
                <a:solidFill>
                  <a:schemeClr val="tx1"/>
                </a:solidFill>
                <a:effectLst/>
                <a:latin typeface="+mn-lt"/>
                <a:ea typeface="+mn-ea"/>
                <a:cs typeface="+mn-cs"/>
              </a:rPr>
              <a:t>TIMI Risk Score for UA/NSTEMI.  </a:t>
            </a:r>
            <a:r>
              <a:rPr lang="en-AU" sz="1200" kern="1200" baseline="0" dirty="0" smtClean="0">
                <a:solidFill>
                  <a:schemeClr val="tx1"/>
                </a:solidFill>
                <a:effectLst/>
                <a:latin typeface="+mn-lt"/>
                <a:ea typeface="+mn-ea"/>
                <a:cs typeface="+mn-cs"/>
              </a:rPr>
              <a:t>[May 2014 ]; Available from: http://www.mdcalc.com/timi-risk-score-for-uanstemi/	</a:t>
            </a:r>
          </a:p>
          <a:p>
            <a:pPr marL="228600" indent="-228600">
              <a:buAutoNum type="arabicPeriod"/>
            </a:pPr>
            <a:r>
              <a:rPr lang="en-AU" sz="1200" kern="1200" baseline="0" dirty="0" smtClean="0">
                <a:solidFill>
                  <a:schemeClr val="tx1"/>
                </a:solidFill>
                <a:effectLst/>
                <a:latin typeface="+mn-lt"/>
                <a:ea typeface="+mn-ea"/>
                <a:cs typeface="+mn-cs"/>
              </a:rPr>
              <a:t>National Heart Foundation of Australia and the Cardiac Society of Australia and New Zealand. National Heart Foundation of Australia and The Cardiac Society of Australia and New Zealand, </a:t>
            </a:r>
            <a:r>
              <a:rPr lang="en-AU" sz="1200" i="0" kern="1200" baseline="0" dirty="0" smtClean="0">
                <a:solidFill>
                  <a:schemeClr val="tx1"/>
                </a:solidFill>
                <a:effectLst/>
                <a:latin typeface="+mn-lt"/>
                <a:ea typeface="+mn-ea"/>
                <a:cs typeface="+mn-cs"/>
              </a:rPr>
              <a:t>Acute Coronary Syndromes Treatment Algorithm. </a:t>
            </a:r>
            <a:r>
              <a:rPr lang="en-AU" sz="1200" kern="1200" baseline="0" dirty="0" smtClean="0">
                <a:solidFill>
                  <a:schemeClr val="tx1"/>
                </a:solidFill>
                <a:effectLst/>
                <a:latin typeface="+mn-lt"/>
                <a:ea typeface="+mn-ea"/>
                <a:cs typeface="+mn-cs"/>
              </a:rPr>
              <a:t>NHFA &amp; CSANZ; 2011 [May 2014]; Available from: http://www.heartfoundation.org.au/SiteCollectionDocuments/ACS%20therapy%20algorithm-WEB-secure.pdf.</a:t>
            </a:r>
            <a:endParaRPr lang="en-AU" baseline="0" dirty="0"/>
          </a:p>
        </p:txBody>
      </p:sp>
      <p:sp>
        <p:nvSpPr>
          <p:cNvPr id="4" name="Slide Number Placeholder 3"/>
          <p:cNvSpPr>
            <a:spLocks noGrp="1"/>
          </p:cNvSpPr>
          <p:nvPr>
            <p:ph type="sldNum" sz="quarter" idx="10"/>
          </p:nvPr>
        </p:nvSpPr>
        <p:spPr/>
        <p:txBody>
          <a:bodyPr/>
          <a:lstStyle/>
          <a:p>
            <a:fld id="{8CEA4601-368A-1440-A826-4147C7EF7E9B}" type="slidenum">
              <a:rPr lang="en-US" smtClean="0"/>
              <a:t>16</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a:p>
        </p:txBody>
      </p:sp>
      <p:sp>
        <p:nvSpPr>
          <p:cNvPr id="4" name="Slide Number Placeholder 3"/>
          <p:cNvSpPr>
            <a:spLocks noGrp="1"/>
          </p:cNvSpPr>
          <p:nvPr>
            <p:ph type="sldNum" sz="quarter" idx="10"/>
          </p:nvPr>
        </p:nvSpPr>
        <p:spPr/>
        <p:txBody>
          <a:bodyPr/>
          <a:lstStyle/>
          <a:p>
            <a:fld id="{8CEA4601-368A-1440-A826-4147C7EF7E9B}" type="slidenum">
              <a:rPr lang="en-US" smtClean="0"/>
              <a:t>17</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Paradoxically </a:t>
            </a:r>
            <a:r>
              <a:rPr lang="en-AU" dirty="0" smtClean="0"/>
              <a:t>– low-risk </a:t>
            </a:r>
            <a:r>
              <a:rPr lang="en-AU" dirty="0" smtClean="0"/>
              <a:t>patients appear to have higher rates of invasive treatment (based on GRACE or TIMI risk scores)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one Australian study, 19 % of high-risk patients with NSTEMI or unstable angina received early coronary angiography compared to 34% of low-risk patients. In the same data 18% of high-risk patients received reperfusion compared with 88% of low-risk patients.</a:t>
            </a:r>
            <a:r>
              <a:rPr lang="en-AU" sz="1200" kern="1200" baseline="30000" dirty="0" smtClean="0">
                <a:solidFill>
                  <a:schemeClr val="tx1"/>
                </a:solidFill>
                <a:effectLst/>
                <a:latin typeface="+mn-lt"/>
                <a:ea typeface="+mn-ea"/>
                <a:cs typeface="+mn-cs"/>
              </a:rPr>
              <a:t>1 </a:t>
            </a:r>
            <a:r>
              <a:rPr lang="en-AU" sz="1200" kern="1200" baseline="0" dirty="0" smtClean="0">
                <a:solidFill>
                  <a:schemeClr val="tx1"/>
                </a:solidFill>
                <a:effectLst/>
                <a:latin typeface="+mn-lt"/>
                <a:ea typeface="+mn-ea"/>
                <a:cs typeface="+mn-cs"/>
              </a:rPr>
              <a:t>Similar results were found in the ACS SNAPSHOT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While patient complexity (age, multiple morbidity) can justifiably affect treatment decisions, the risk conferred by such factors may sometimes be overestimated, so that patients most likely to benefit do not receive treatment.</a:t>
            </a:r>
            <a:r>
              <a:rPr lang="en-AU" sz="1200" kern="1200" baseline="30000" dirty="0" smtClean="0">
                <a:solidFill>
                  <a:schemeClr val="tx1"/>
                </a:solidFill>
                <a:effectLst/>
                <a:latin typeface="+mn-lt"/>
                <a:ea typeface="+mn-ea"/>
                <a:cs typeface="+mn-cs"/>
              </a:rPr>
              <a:t>1,2</a:t>
            </a:r>
            <a:r>
              <a:rPr lang="en-AU" sz="1200" kern="1200" dirty="0" smtClean="0">
                <a:solidFill>
                  <a:schemeClr val="tx1"/>
                </a:solidFill>
                <a:effectLst/>
                <a:latin typeface="+mn-lt"/>
                <a:ea typeface="+mn-ea"/>
                <a:cs typeface="+mn-cs"/>
              </a:rPr>
              <a:t> Under-treatment of high-risk patients has been shown even after compensating for age and other factors that might increase the risks of therapy.</a:t>
            </a:r>
            <a:r>
              <a:rPr lang="en-AU" sz="1200" kern="1200" baseline="30000" dirty="0" smtClean="0">
                <a:solidFill>
                  <a:schemeClr val="tx1"/>
                </a:solidFill>
                <a:effectLst/>
                <a:latin typeface="+mn-lt"/>
                <a:ea typeface="+mn-ea"/>
                <a:cs typeface="+mn-cs"/>
              </a:rPr>
              <a:t> 1</a:t>
            </a:r>
            <a:endParaRPr lang="en-AU" sz="1200" kern="1200" dirty="0" smtClean="0">
              <a:solidFill>
                <a:schemeClr val="tx1"/>
              </a:solidFill>
              <a:effectLst/>
              <a:latin typeface="+mn-lt"/>
              <a:ea typeface="+mn-ea"/>
              <a:cs typeface="+mn-cs"/>
            </a:endParaRPr>
          </a:p>
          <a:p>
            <a:endParaRPr lang="en-US" dirty="0" smtClean="0"/>
          </a:p>
          <a:p>
            <a:r>
              <a:rPr lang="en-US" dirty="0" smtClean="0"/>
              <a:t>(Y axis is proportion of patients in that risk category)</a:t>
            </a:r>
          </a:p>
          <a:p>
            <a:endParaRPr lang="en-US" dirty="0" smtClean="0"/>
          </a:p>
          <a:p>
            <a:endParaRPr lang="en-US" dirty="0" smtClean="0"/>
          </a:p>
          <a:p>
            <a:pPr marL="0" indent="0">
              <a:buFont typeface="+mj-lt"/>
              <a:buNone/>
            </a:pPr>
            <a:r>
              <a:rPr lang="en-US" sz="1200" b="1" kern="1200" dirty="0" smtClean="0">
                <a:solidFill>
                  <a:schemeClr val="tx1"/>
                </a:solidFill>
                <a:effectLst/>
                <a:latin typeface="+mn-lt"/>
                <a:ea typeface="+mn-ea"/>
                <a:cs typeface="+mn-cs"/>
              </a:rPr>
              <a:t>References</a:t>
            </a:r>
            <a:endParaRPr lang="en-AU" sz="1200" b="1" kern="1200" dirty="0" smtClean="0">
              <a:solidFill>
                <a:schemeClr val="tx1"/>
              </a:solidFill>
              <a:effectLst/>
              <a:latin typeface="+mn-lt"/>
              <a:ea typeface="+mn-ea"/>
              <a:cs typeface="+mn-cs"/>
            </a:endParaRPr>
          </a:p>
          <a:p>
            <a:pPr marL="228600" indent="-228600">
              <a:buFont typeface="+mj-lt"/>
              <a:buAutoNum type="arabicPeriod"/>
            </a:pPr>
            <a:r>
              <a:rPr lang="en-AU" sz="1200" kern="1200" dirty="0" smtClean="0">
                <a:solidFill>
                  <a:schemeClr val="tx1"/>
                </a:solidFill>
                <a:effectLst/>
                <a:latin typeface="+mn-lt"/>
                <a:ea typeface="+mn-ea"/>
                <a:cs typeface="+mn-cs"/>
              </a:rPr>
              <a:t>Scott IA, </a:t>
            </a:r>
            <a:r>
              <a:rPr lang="en-AU" sz="1200" kern="1200" dirty="0" err="1" smtClean="0">
                <a:solidFill>
                  <a:schemeClr val="tx1"/>
                </a:solidFill>
                <a:effectLst/>
                <a:latin typeface="+mn-lt"/>
                <a:ea typeface="+mn-ea"/>
                <a:cs typeface="+mn-cs"/>
              </a:rPr>
              <a:t>Derhy</a:t>
            </a:r>
            <a:r>
              <a:rPr lang="en-AU" sz="1200" kern="1200" dirty="0" smtClean="0">
                <a:solidFill>
                  <a:schemeClr val="tx1"/>
                </a:solidFill>
                <a:effectLst/>
                <a:latin typeface="+mn-lt"/>
                <a:ea typeface="+mn-ea"/>
                <a:cs typeface="+mn-cs"/>
              </a:rPr>
              <a:t> PH, </a:t>
            </a:r>
            <a:r>
              <a:rPr lang="en-AU" sz="1200" kern="1200" dirty="0" err="1" smtClean="0">
                <a:solidFill>
                  <a:schemeClr val="tx1"/>
                </a:solidFill>
                <a:effectLst/>
                <a:latin typeface="+mn-lt"/>
                <a:ea typeface="+mn-ea"/>
                <a:cs typeface="+mn-cs"/>
              </a:rPr>
              <a:t>O'Kane</a:t>
            </a:r>
            <a:r>
              <a:rPr lang="en-AU" sz="1200" kern="1200" dirty="0" smtClean="0">
                <a:solidFill>
                  <a:schemeClr val="tx1"/>
                </a:solidFill>
                <a:effectLst/>
                <a:latin typeface="+mn-lt"/>
                <a:ea typeface="+mn-ea"/>
                <a:cs typeface="+mn-cs"/>
              </a:rPr>
              <a:t> D, Lindsay KA, Atherton JJ, Jones MA. Discordance between level of risk and intensity of evidence-based treatment in patients with acute coronary syndromes. Medical Journal of Australia 2007;187(3):153-9</a:t>
            </a:r>
            <a:endParaRPr lang="en-AU" dirty="0" smtClean="0"/>
          </a:p>
          <a:p>
            <a:pPr marL="228600" indent="-228600">
              <a:buFont typeface="+mj-lt"/>
              <a:buAutoNum type="arabicPeriod"/>
            </a:pPr>
            <a:r>
              <a:rPr lang="en-AU" sz="1200" kern="1200" dirty="0" smtClean="0">
                <a:solidFill>
                  <a:schemeClr val="tx1"/>
                </a:solidFill>
                <a:effectLst/>
                <a:latin typeface="+mn-lt"/>
                <a:ea typeface="+mn-ea"/>
                <a:cs typeface="+mn-cs"/>
              </a:rPr>
              <a:t>Huynh LT, Rankin JM, </a:t>
            </a:r>
            <a:r>
              <a:rPr lang="en-AU" sz="1200" kern="1200" dirty="0" err="1" smtClean="0">
                <a:solidFill>
                  <a:schemeClr val="tx1"/>
                </a:solidFill>
                <a:effectLst/>
                <a:latin typeface="+mn-lt"/>
                <a:ea typeface="+mn-ea"/>
                <a:cs typeface="+mn-cs"/>
              </a:rPr>
              <a:t>Tideman</a:t>
            </a:r>
            <a:r>
              <a:rPr lang="en-AU" sz="1200" kern="1200" dirty="0" smtClean="0">
                <a:solidFill>
                  <a:schemeClr val="tx1"/>
                </a:solidFill>
                <a:effectLst/>
                <a:latin typeface="+mn-lt"/>
                <a:ea typeface="+mn-ea"/>
                <a:cs typeface="+mn-cs"/>
              </a:rPr>
              <a:t> P, </a:t>
            </a:r>
            <a:r>
              <a:rPr lang="en-AU" sz="1200" kern="1200" dirty="0" err="1" smtClean="0">
                <a:solidFill>
                  <a:schemeClr val="tx1"/>
                </a:solidFill>
                <a:effectLst/>
                <a:latin typeface="+mn-lt"/>
                <a:ea typeface="+mn-ea"/>
                <a:cs typeface="+mn-cs"/>
              </a:rPr>
              <a:t>Brieger</a:t>
            </a:r>
            <a:r>
              <a:rPr lang="en-AU" sz="1200" kern="1200" dirty="0" smtClean="0">
                <a:solidFill>
                  <a:schemeClr val="tx1"/>
                </a:solidFill>
                <a:effectLst/>
                <a:latin typeface="+mn-lt"/>
                <a:ea typeface="+mn-ea"/>
                <a:cs typeface="+mn-cs"/>
              </a:rPr>
              <a:t> DB, Erickson M, </a:t>
            </a:r>
            <a:r>
              <a:rPr lang="en-AU" sz="1200" kern="1200" dirty="0" err="1" smtClean="0">
                <a:solidFill>
                  <a:schemeClr val="tx1"/>
                </a:solidFill>
                <a:effectLst/>
                <a:latin typeface="+mn-lt"/>
                <a:ea typeface="+mn-ea"/>
                <a:cs typeface="+mn-cs"/>
              </a:rPr>
              <a:t>Markwick</a:t>
            </a:r>
            <a:r>
              <a:rPr lang="en-AU" sz="1200" kern="1200" dirty="0" smtClean="0">
                <a:solidFill>
                  <a:schemeClr val="tx1"/>
                </a:solidFill>
                <a:effectLst/>
                <a:latin typeface="+mn-lt"/>
                <a:ea typeface="+mn-ea"/>
                <a:cs typeface="+mn-cs"/>
              </a:rPr>
              <a:t> AJ, et al. Reperfusion therapy in the acute management of ST-segment-elevation myocardial infarction in Australia: findings from the ACACIA registry. Medical Journal of Australia. 2010;193(9):496-501</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170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NSTEACS is more common that STEMI, and most MIs are</a:t>
            </a:r>
            <a:r>
              <a:rPr lang="en-AU" sz="1200" kern="1200" baseline="0" dirty="0" smtClean="0">
                <a:solidFill>
                  <a:schemeClr val="tx1"/>
                </a:solidFill>
                <a:effectLst/>
                <a:latin typeface="+mn-lt"/>
                <a:ea typeface="+mn-ea"/>
                <a:cs typeface="+mn-cs"/>
              </a:rPr>
              <a:t> NSTEMIs.</a:t>
            </a:r>
            <a:r>
              <a:rPr lang="en-AU" sz="1200" kern="1200" baseline="30000" dirty="0" smtClean="0">
                <a:solidFill>
                  <a:schemeClr val="tx1"/>
                </a:solidFill>
                <a:effectLst/>
                <a:latin typeface="+mn-lt"/>
                <a:ea typeface="+mn-ea"/>
                <a:cs typeface="+mn-cs"/>
              </a:rPr>
              <a:t>1,2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smtClean="0">
                <a:solidFill>
                  <a:schemeClr val="tx1"/>
                </a:solidFill>
                <a:effectLst/>
                <a:latin typeface="+mn-lt"/>
                <a:ea typeface="+mn-ea"/>
                <a:cs typeface="+mn-cs"/>
              </a:rPr>
              <a:t>In ACACIA data </a:t>
            </a:r>
            <a:r>
              <a:rPr lang="en-AU" sz="1200" u="none" kern="1200" dirty="0" smtClean="0">
                <a:solidFill>
                  <a:schemeClr val="tx1"/>
                </a:solidFill>
                <a:effectLst/>
                <a:latin typeface="+mn-lt"/>
                <a:ea typeface="+mn-ea"/>
                <a:cs typeface="+mn-cs"/>
              </a:rPr>
              <a:t>(ACACIA= Acute</a:t>
            </a:r>
            <a:r>
              <a:rPr lang="en-AU" sz="1200" u="none" kern="1200" baseline="0" dirty="0" smtClean="0">
                <a:solidFill>
                  <a:schemeClr val="tx1"/>
                </a:solidFill>
                <a:effectLst/>
                <a:latin typeface="+mn-lt"/>
                <a:ea typeface="+mn-ea"/>
                <a:cs typeface="+mn-cs"/>
              </a:rPr>
              <a:t> Coronary Syndromes Prospective Audit-2008)  - </a:t>
            </a:r>
            <a:r>
              <a:rPr lang="en-US" sz="1200" kern="1200" dirty="0" smtClean="0">
                <a:solidFill>
                  <a:schemeClr val="tx1"/>
                </a:solidFill>
                <a:effectLst/>
                <a:latin typeface="+mn-lt"/>
                <a:ea typeface="+mn-ea"/>
                <a:cs typeface="+mn-cs"/>
              </a:rPr>
              <a:t>82% of confirmed ACS diagnoses</a:t>
            </a:r>
            <a:r>
              <a:rPr lang="en-US" sz="1200" kern="1200" baseline="0" dirty="0" smtClean="0">
                <a:solidFill>
                  <a:schemeClr val="tx1"/>
                </a:solidFill>
                <a:effectLst/>
                <a:latin typeface="+mn-lt"/>
                <a:ea typeface="+mn-ea"/>
                <a:cs typeface="+mn-cs"/>
              </a:rPr>
              <a:t> were for NSTEACS – a large proportion of that population.</a:t>
            </a:r>
            <a:endParaRPr lang="en-AU"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NSTEACS</a:t>
            </a:r>
            <a:r>
              <a:rPr lang="en-AU" sz="1200" kern="1200" baseline="0" dirty="0" smtClean="0">
                <a:solidFill>
                  <a:schemeClr val="tx1"/>
                </a:solidFill>
                <a:effectLst/>
                <a:latin typeface="+mn-lt"/>
                <a:ea typeface="+mn-ea"/>
                <a:cs typeface="+mn-cs"/>
              </a:rPr>
              <a:t> has </a:t>
            </a:r>
            <a:r>
              <a:rPr lang="en-AU" sz="1200" kern="1200" dirty="0" smtClean="0">
                <a:solidFill>
                  <a:schemeClr val="tx1"/>
                </a:solidFill>
                <a:effectLst/>
                <a:latin typeface="+mn-lt"/>
                <a:ea typeface="+mn-ea"/>
                <a:cs typeface="+mn-cs"/>
              </a:rPr>
              <a:t>considerable risk of adverse cardiac outcomes in the first 12 months after hospital admission for NSTEACS.</a:t>
            </a:r>
            <a:r>
              <a:rPr lang="en-AU" sz="1200" kern="1200" baseline="30000" dirty="0" smtClean="0">
                <a:solidFill>
                  <a:schemeClr val="tx1"/>
                </a:solidFill>
                <a:effectLst/>
                <a:latin typeface="+mn-lt"/>
                <a:ea typeface="+mn-ea"/>
                <a:cs typeface="+mn-cs"/>
              </a:rPr>
              <a:t> 3</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mn-cs"/>
              </a:rPr>
              <a:t>Rates of death, MI, or stroke within 12 months were similar for patients with NSTEACS (16% for NSTEMI and unstable angina together) and STEMI (17%). However mortality was reduced for patients who had coronary angiography during their acute admission. </a:t>
            </a:r>
            <a:r>
              <a:rPr lang="en-AU" sz="1200" baseline="30000" dirty="0" smtClean="0"/>
              <a:t>3</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r>
              <a:rPr lang="en-AU" dirty="0" smtClean="0"/>
              <a:t>Other data from pooled randomised trials, show a 3% absolute risk reduction in CV death or non-fatal MI for NSTEACS patients randomised to routine angiography (+/-revascularisation) compared to intervention based on symptoms. </a:t>
            </a:r>
            <a:r>
              <a:rPr lang="en-AU" sz="1200" baseline="30000" dirty="0" smtClean="0"/>
              <a:t>4</a:t>
            </a:r>
          </a:p>
          <a:p>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Using the data from ACACIA, it has been estimated that a further 16 lives could be saved per 10,000 presentations of NSTEMI, if coronary angiography occurred  within 72 hours of admission.</a:t>
            </a:r>
            <a:r>
              <a:rPr lang="en-AU" sz="1200" baseline="30000" dirty="0" smtClean="0"/>
              <a:t> 5 </a:t>
            </a:r>
            <a:r>
              <a:rPr lang="en-AU" sz="1200" kern="1200" dirty="0" smtClean="0">
                <a:solidFill>
                  <a:schemeClr val="tx1"/>
                </a:solidFill>
                <a:effectLst/>
                <a:latin typeface="+mn-lt"/>
                <a:ea typeface="+mn-ea"/>
                <a:cs typeface="+mn-cs"/>
              </a:rPr>
              <a:t>As 65% of all admissions for myocardial infarction per year are for NSTEMI – the impact of improved management could be substantial.</a:t>
            </a:r>
            <a:r>
              <a:rPr lang="en-AU" sz="1200" kern="1200" baseline="30000" dirty="0" smtClean="0">
                <a:solidFill>
                  <a:schemeClr val="tx1"/>
                </a:solidFill>
                <a:effectLst/>
                <a:latin typeface="+mn-lt"/>
                <a:ea typeface="+mn-ea"/>
                <a:cs typeface="+mn-cs"/>
              </a:rPr>
              <a:t>1</a:t>
            </a:r>
            <a:endParaRPr lang="en-AU" sz="1200" u="none" strike="noStrike" kern="1200" baseline="30000" dirty="0" smtClean="0">
              <a:solidFill>
                <a:schemeClr val="tx1"/>
              </a:solidFill>
              <a:effectLst/>
              <a:latin typeface="+mn-lt"/>
              <a:ea typeface="+mn-ea"/>
              <a:cs typeface="+mn-cs"/>
            </a:endParaRPr>
          </a:p>
          <a:p>
            <a:endParaRPr lang="en-US" sz="1200" u="none" strike="noStrike" kern="1200" baseline="30000" dirty="0" smtClean="0">
              <a:solidFill>
                <a:schemeClr val="tx1"/>
              </a:solidFill>
              <a:effectLst/>
              <a:latin typeface="+mn-lt"/>
              <a:ea typeface="+mn-ea"/>
              <a:cs typeface="+mn-cs"/>
            </a:endParaRPr>
          </a:p>
          <a:p>
            <a:r>
              <a:rPr lang="en-US" b="1" dirty="0" smtClean="0"/>
              <a:t>Evidence of variation</a:t>
            </a:r>
            <a:endParaRPr lang="en-AU" b="1" dirty="0" smtClean="0"/>
          </a:p>
          <a:p>
            <a:pPr marL="171450" indent="-171450">
              <a:buFont typeface="Arial" panose="020B0604020202020204" pitchFamily="34" charset="0"/>
              <a:buChar char="•"/>
            </a:pPr>
            <a:r>
              <a:rPr lang="en-AU" dirty="0" smtClean="0"/>
              <a:t>60% of ACS patients in principal referral hospitals receive angiography, only 40% of those in regional centres do so.</a:t>
            </a:r>
            <a:r>
              <a:rPr lang="en-AU" baseline="30000" dirty="0" smtClean="0"/>
              <a:t>2</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Angiography (+/- PCI) before discharge was received by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90% of STEMI patients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71% of NSTEMI patients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45% of unstable angina patients.</a:t>
            </a:r>
            <a:r>
              <a:rPr lang="en-AU" baseline="30000" dirty="0" smtClean="0"/>
              <a:t>3</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aseline="3000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b="1" kern="1200" dirty="0" smtClean="0">
                <a:solidFill>
                  <a:schemeClr val="tx1"/>
                </a:solidFill>
                <a:effectLst/>
                <a:latin typeface="+mn-lt"/>
                <a:ea typeface="+mn-ea"/>
                <a:cs typeface="+mn-cs"/>
              </a:rPr>
              <a:t>References</a:t>
            </a:r>
            <a:endParaRPr lang="en-AU" sz="1200" b="1" kern="1200" dirty="0" smtClean="0">
              <a:solidFill>
                <a:schemeClr val="tx1"/>
              </a:solidFill>
              <a:effectLst/>
              <a:latin typeface="+mn-lt"/>
              <a:ea typeface="+mn-ea"/>
              <a:cs typeface="+mn-cs"/>
            </a:endParaRPr>
          </a:p>
          <a:p>
            <a:pPr marL="228600" indent="-228600">
              <a:buFont typeface="+mj-lt"/>
              <a:buAutoNum type="arabicPeriod"/>
            </a:pPr>
            <a:r>
              <a:rPr lang="en-AU" sz="1200" kern="1200" dirty="0" smtClean="0">
                <a:solidFill>
                  <a:schemeClr val="tx1"/>
                </a:solidFill>
                <a:effectLst/>
                <a:latin typeface="+mn-lt"/>
                <a:ea typeface="+mn-ea"/>
                <a:cs typeface="+mn-cs"/>
              </a:rPr>
              <a:t>Australian Institute of Health and Welfare. Monitoring acute coronary syndrome using national hospital data: an information paper on trends and issues. Canberra: AIHW, 2011.</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AU" sz="1200" kern="1200" dirty="0" smtClean="0">
                <a:solidFill>
                  <a:schemeClr val="tx1"/>
                </a:solidFill>
                <a:effectLst/>
                <a:latin typeface="+mn-lt"/>
                <a:ea typeface="+mn-ea"/>
                <a:cs typeface="+mn-cs"/>
              </a:rPr>
              <a:t>Chew DP, French J, </a:t>
            </a:r>
            <a:r>
              <a:rPr lang="en-AU" sz="1200" kern="1200" dirty="0" err="1" smtClean="0">
                <a:solidFill>
                  <a:schemeClr val="tx1"/>
                </a:solidFill>
                <a:effectLst/>
                <a:latin typeface="+mn-lt"/>
                <a:ea typeface="+mn-ea"/>
                <a:cs typeface="+mn-cs"/>
              </a:rPr>
              <a:t>Briffa</a:t>
            </a:r>
            <a:r>
              <a:rPr lang="en-AU" sz="1200" kern="1200" dirty="0" smtClean="0">
                <a:solidFill>
                  <a:schemeClr val="tx1"/>
                </a:solidFill>
                <a:effectLst/>
                <a:latin typeface="+mn-lt"/>
                <a:ea typeface="+mn-ea"/>
                <a:cs typeface="+mn-cs"/>
              </a:rPr>
              <a:t> TG, Hammett CJ, Ellis CJ, </a:t>
            </a:r>
            <a:r>
              <a:rPr lang="en-AU" sz="1200" kern="1200" dirty="0" err="1" smtClean="0">
                <a:solidFill>
                  <a:schemeClr val="tx1"/>
                </a:solidFill>
                <a:effectLst/>
                <a:latin typeface="+mn-lt"/>
                <a:ea typeface="+mn-ea"/>
                <a:cs typeface="+mn-cs"/>
              </a:rPr>
              <a:t>Ranasinghe</a:t>
            </a:r>
            <a:r>
              <a:rPr lang="en-AU" sz="1200" kern="1200" dirty="0" smtClean="0">
                <a:solidFill>
                  <a:schemeClr val="tx1"/>
                </a:solidFill>
                <a:effectLst/>
                <a:latin typeface="+mn-lt"/>
                <a:ea typeface="+mn-ea"/>
                <a:cs typeface="+mn-cs"/>
              </a:rPr>
              <a:t> I, et al. Acute coronary syndrome care across Australia and New Zealand: the SNAPSHOT ACS study. </a:t>
            </a:r>
            <a:r>
              <a:rPr lang="en-AU" sz="1200" i="0" kern="1200" dirty="0" smtClean="0">
                <a:solidFill>
                  <a:schemeClr val="tx1"/>
                </a:solidFill>
                <a:effectLst/>
                <a:latin typeface="+mn-lt"/>
                <a:ea typeface="+mn-ea"/>
                <a:cs typeface="+mn-cs"/>
              </a:rPr>
              <a:t>Medical Journal of Australia</a:t>
            </a:r>
            <a:r>
              <a:rPr lang="en-AU" sz="1200" kern="1200" dirty="0" smtClean="0">
                <a:solidFill>
                  <a:schemeClr val="tx1"/>
                </a:solidFill>
                <a:effectLst/>
                <a:latin typeface="+mn-lt"/>
                <a:ea typeface="+mn-ea"/>
                <a:cs typeface="+mn-cs"/>
              </a:rPr>
              <a:t> 2013;199(3):185-191.</a:t>
            </a:r>
          </a:p>
          <a:p>
            <a:pPr marL="228600" indent="-228600">
              <a:buFont typeface="+mj-lt"/>
              <a:buAutoNum type="arabicPeriod"/>
            </a:pPr>
            <a:r>
              <a:rPr lang="en-AU" sz="1200" kern="1200" dirty="0" smtClean="0">
                <a:solidFill>
                  <a:schemeClr val="tx1"/>
                </a:solidFill>
                <a:effectLst/>
                <a:latin typeface="+mn-lt"/>
                <a:ea typeface="+mn-ea"/>
                <a:cs typeface="+mn-cs"/>
              </a:rPr>
              <a:t>Chew DP, </a:t>
            </a:r>
            <a:r>
              <a:rPr lang="en-AU" sz="1200" kern="1200" dirty="0" err="1" smtClean="0">
                <a:solidFill>
                  <a:schemeClr val="tx1"/>
                </a:solidFill>
                <a:effectLst/>
                <a:latin typeface="+mn-lt"/>
                <a:ea typeface="+mn-ea"/>
                <a:cs typeface="+mn-cs"/>
              </a:rPr>
              <a:t>Amerena</a:t>
            </a:r>
            <a:r>
              <a:rPr lang="en-AU" sz="1200" kern="1200" dirty="0" smtClean="0">
                <a:solidFill>
                  <a:schemeClr val="tx1"/>
                </a:solidFill>
                <a:effectLst/>
                <a:latin typeface="+mn-lt"/>
                <a:ea typeface="+mn-ea"/>
                <a:cs typeface="+mn-cs"/>
              </a:rPr>
              <a:t> JV, Coverdale SG, Rankin JM, Astley CM, </a:t>
            </a:r>
            <a:r>
              <a:rPr lang="en-AU" sz="1200" kern="1200" dirty="0" err="1" smtClean="0">
                <a:solidFill>
                  <a:schemeClr val="tx1"/>
                </a:solidFill>
                <a:effectLst/>
                <a:latin typeface="+mn-lt"/>
                <a:ea typeface="+mn-ea"/>
                <a:cs typeface="+mn-cs"/>
              </a:rPr>
              <a:t>Soman</a:t>
            </a:r>
            <a:r>
              <a:rPr lang="en-AU" sz="1200" kern="1200" dirty="0" smtClean="0">
                <a:solidFill>
                  <a:schemeClr val="tx1"/>
                </a:solidFill>
                <a:effectLst/>
                <a:latin typeface="+mn-lt"/>
                <a:ea typeface="+mn-ea"/>
                <a:cs typeface="+mn-cs"/>
              </a:rPr>
              <a:t> A, et al. Invasive management and late clinical outcomes in contemporary Australian management of acute coronary syndromes: observations from the ACACIA registry. </a:t>
            </a:r>
            <a:r>
              <a:rPr lang="en-AU" sz="1200" i="0" kern="1200" dirty="0" smtClean="0">
                <a:solidFill>
                  <a:schemeClr val="tx1"/>
                </a:solidFill>
                <a:effectLst/>
                <a:latin typeface="+mn-lt"/>
                <a:ea typeface="+mn-ea"/>
                <a:cs typeface="+mn-cs"/>
              </a:rPr>
              <a:t>Medical Journal of Australia </a:t>
            </a:r>
            <a:r>
              <a:rPr lang="en-AU" sz="1200" kern="1200" dirty="0" smtClean="0">
                <a:solidFill>
                  <a:schemeClr val="tx1"/>
                </a:solidFill>
                <a:effectLst/>
                <a:latin typeface="+mn-lt"/>
                <a:ea typeface="+mn-ea"/>
                <a:cs typeface="+mn-cs"/>
              </a:rPr>
              <a:t>2008;188(12):691–697.</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AU" sz="1200" kern="1200" dirty="0" smtClean="0">
                <a:solidFill>
                  <a:schemeClr val="tx1"/>
                </a:solidFill>
                <a:effectLst/>
                <a:latin typeface="+mn-lt"/>
                <a:ea typeface="+mn-ea"/>
                <a:cs typeface="+mn-cs"/>
              </a:rPr>
              <a:t>Fox KA, Clayton TC, </a:t>
            </a:r>
            <a:r>
              <a:rPr lang="en-AU" sz="1200" kern="1200" dirty="0" err="1" smtClean="0">
                <a:solidFill>
                  <a:schemeClr val="tx1"/>
                </a:solidFill>
                <a:effectLst/>
                <a:latin typeface="+mn-lt"/>
                <a:ea typeface="+mn-ea"/>
                <a:cs typeface="+mn-cs"/>
              </a:rPr>
              <a:t>Damman</a:t>
            </a:r>
            <a:r>
              <a:rPr lang="en-AU" sz="1200" kern="1200" dirty="0" smtClean="0">
                <a:solidFill>
                  <a:schemeClr val="tx1"/>
                </a:solidFill>
                <a:effectLst/>
                <a:latin typeface="+mn-lt"/>
                <a:ea typeface="+mn-ea"/>
                <a:cs typeface="+mn-cs"/>
              </a:rPr>
              <a:t> P, </a:t>
            </a:r>
            <a:r>
              <a:rPr lang="en-AU" sz="1200" kern="1200" dirty="0" err="1" smtClean="0">
                <a:solidFill>
                  <a:schemeClr val="tx1"/>
                </a:solidFill>
                <a:effectLst/>
                <a:latin typeface="+mn-lt"/>
                <a:ea typeface="+mn-ea"/>
                <a:cs typeface="+mn-cs"/>
              </a:rPr>
              <a:t>Pocock</a:t>
            </a:r>
            <a:r>
              <a:rPr lang="en-AU" sz="1200" kern="1200" dirty="0" smtClean="0">
                <a:solidFill>
                  <a:schemeClr val="tx1"/>
                </a:solidFill>
                <a:effectLst/>
                <a:latin typeface="+mn-lt"/>
                <a:ea typeface="+mn-ea"/>
                <a:cs typeface="+mn-cs"/>
              </a:rPr>
              <a:t> SJ, de Winter RJ, </a:t>
            </a:r>
            <a:r>
              <a:rPr lang="en-AU" sz="1200" kern="1200" dirty="0" err="1" smtClean="0">
                <a:solidFill>
                  <a:schemeClr val="tx1"/>
                </a:solidFill>
                <a:effectLst/>
                <a:latin typeface="+mn-lt"/>
                <a:ea typeface="+mn-ea"/>
                <a:cs typeface="+mn-cs"/>
              </a:rPr>
              <a:t>Tijssen</a:t>
            </a:r>
            <a:r>
              <a:rPr lang="en-AU" sz="1200" kern="1200" dirty="0" smtClean="0">
                <a:solidFill>
                  <a:schemeClr val="tx1"/>
                </a:solidFill>
                <a:effectLst/>
                <a:latin typeface="+mn-lt"/>
                <a:ea typeface="+mn-ea"/>
                <a:cs typeface="+mn-cs"/>
              </a:rPr>
              <a:t> JG, et al. Long-term outcome of a routine versus selective invasive strategy in patients with non-ST-segment elevation acute coronary syndrome a meta-analysis of individual patient data. </a:t>
            </a:r>
            <a:r>
              <a:rPr lang="en-AU" sz="1200" i="0" kern="1200" dirty="0" smtClean="0">
                <a:solidFill>
                  <a:schemeClr val="tx1"/>
                </a:solidFill>
                <a:effectLst/>
                <a:latin typeface="+mn-lt"/>
                <a:ea typeface="+mn-ea"/>
                <a:cs typeface="+mn-cs"/>
              </a:rPr>
              <a:t>Journal of the American College of Cardiology 2010;55(22):2435-45</a:t>
            </a:r>
            <a:r>
              <a:rPr lang="en-AU" sz="1200" kern="1200" dirty="0" smtClean="0">
                <a:solidFill>
                  <a:schemeClr val="tx1"/>
                </a:solidFill>
                <a:effectLst/>
                <a:latin typeface="+mn-lt"/>
                <a:ea typeface="+mn-ea"/>
                <a:cs typeface="+mn-cs"/>
              </a:rPr>
              <a:t>.</a:t>
            </a:r>
          </a:p>
          <a:p>
            <a:pPr marL="228600" indent="-228600">
              <a:buFont typeface="+mj-lt"/>
              <a:buAutoNum type="arabicPeriod"/>
            </a:pPr>
            <a:r>
              <a:rPr lang="en-AU" sz="1200" kern="1200" dirty="0" smtClean="0">
                <a:solidFill>
                  <a:schemeClr val="tx1"/>
                </a:solidFill>
                <a:effectLst/>
                <a:latin typeface="+mn-lt"/>
                <a:ea typeface="+mn-ea"/>
                <a:cs typeface="+mn-cs"/>
              </a:rPr>
              <a:t>Chew DP, Huynh LT, </a:t>
            </a:r>
            <a:r>
              <a:rPr lang="en-AU" sz="1200" kern="1200" dirty="0" err="1" smtClean="0">
                <a:solidFill>
                  <a:schemeClr val="tx1"/>
                </a:solidFill>
                <a:effectLst/>
                <a:latin typeface="+mn-lt"/>
                <a:ea typeface="+mn-ea"/>
                <a:cs typeface="+mn-cs"/>
              </a:rPr>
              <a:t>Liew</a:t>
            </a:r>
            <a:r>
              <a:rPr lang="en-AU" sz="1200" kern="1200" dirty="0" smtClean="0">
                <a:solidFill>
                  <a:schemeClr val="tx1"/>
                </a:solidFill>
                <a:effectLst/>
                <a:latin typeface="+mn-lt"/>
                <a:ea typeface="+mn-ea"/>
                <a:cs typeface="+mn-cs"/>
              </a:rPr>
              <a:t> D, Astley C, </a:t>
            </a:r>
            <a:r>
              <a:rPr lang="en-AU" sz="1200" kern="1200" dirty="0" err="1" smtClean="0">
                <a:solidFill>
                  <a:schemeClr val="tx1"/>
                </a:solidFill>
                <a:effectLst/>
                <a:latin typeface="+mn-lt"/>
                <a:ea typeface="+mn-ea"/>
                <a:cs typeface="+mn-cs"/>
              </a:rPr>
              <a:t>Soman</a:t>
            </a:r>
            <a:r>
              <a:rPr lang="en-AU" sz="1200" kern="1200" dirty="0" smtClean="0">
                <a:solidFill>
                  <a:schemeClr val="tx1"/>
                </a:solidFill>
                <a:effectLst/>
                <a:latin typeface="+mn-lt"/>
                <a:ea typeface="+mn-ea"/>
                <a:cs typeface="+mn-cs"/>
              </a:rPr>
              <a:t> A, </a:t>
            </a:r>
            <a:r>
              <a:rPr lang="en-AU" sz="1200" kern="1200" dirty="0" err="1" smtClean="0">
                <a:solidFill>
                  <a:schemeClr val="tx1"/>
                </a:solidFill>
                <a:effectLst/>
                <a:latin typeface="+mn-lt"/>
                <a:ea typeface="+mn-ea"/>
                <a:cs typeface="+mn-cs"/>
              </a:rPr>
              <a:t>Brieger</a:t>
            </a:r>
            <a:r>
              <a:rPr lang="en-AU" sz="1200" kern="1200" dirty="0" smtClean="0">
                <a:solidFill>
                  <a:schemeClr val="tx1"/>
                </a:solidFill>
                <a:effectLst/>
                <a:latin typeface="+mn-lt"/>
                <a:ea typeface="+mn-ea"/>
                <a:cs typeface="+mn-cs"/>
              </a:rPr>
              <a:t> D. Potential survival gains in the treatment of myocardial infarction. </a:t>
            </a:r>
            <a:r>
              <a:rPr lang="en-AU" sz="1200" i="0" kern="1200" dirty="0" smtClean="0">
                <a:solidFill>
                  <a:schemeClr val="tx1"/>
                </a:solidFill>
                <a:effectLst/>
                <a:latin typeface="+mn-lt"/>
                <a:ea typeface="+mn-ea"/>
                <a:cs typeface="+mn-cs"/>
              </a:rPr>
              <a:t>Heart</a:t>
            </a:r>
            <a:r>
              <a:rPr lang="en-AU" sz="1200" kern="1200" dirty="0" smtClean="0">
                <a:solidFill>
                  <a:schemeClr val="tx1"/>
                </a:solidFill>
                <a:effectLst/>
                <a:latin typeface="+mn-lt"/>
                <a:ea typeface="+mn-ea"/>
                <a:cs typeface="+mn-cs"/>
              </a:rPr>
              <a:t> 2009;95(22):1844-1850.</a:t>
            </a:r>
          </a:p>
          <a:p>
            <a:pPr marL="228600" indent="-228600">
              <a:buFont typeface="+mj-lt"/>
              <a:buAutoNum type="arabicPeriod"/>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19</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2</a:t>
            </a:fld>
            <a:endParaRPr lang="en-US" dirty="0"/>
          </a:p>
        </p:txBody>
      </p:sp>
    </p:spTree>
    <p:extLst>
      <p:ext uri="{BB962C8B-B14F-4D97-AF65-F5344CB8AC3E}">
        <p14:creationId xmlns:p14="http://schemas.microsoft.com/office/powerpoint/2010/main" val="319208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N.B.</a:t>
            </a:r>
            <a:r>
              <a:rPr lang="en-US" sz="1200" kern="1200" baseline="0" dirty="0" smtClean="0">
                <a:solidFill>
                  <a:schemeClr val="tx1"/>
                </a:solidFill>
                <a:effectLst/>
                <a:latin typeface="+mn-lt"/>
                <a:ea typeface="+mn-ea"/>
                <a:cs typeface="+mn-cs"/>
              </a:rPr>
              <a:t> Graph based on figures provided in Chew et al 2008</a:t>
            </a:r>
            <a:r>
              <a:rPr lang="en-US" sz="1200" kern="1200" baseline="300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Box 3, p. 693, showing administration of angiography and revascularisation by discharge diagnosis from the ACACIA study.</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1. Chew DP, </a:t>
            </a:r>
            <a:r>
              <a:rPr lang="en-AU" sz="1200" kern="1200" dirty="0" err="1" smtClean="0">
                <a:solidFill>
                  <a:schemeClr val="tx1"/>
                </a:solidFill>
                <a:effectLst/>
                <a:latin typeface="+mn-lt"/>
                <a:ea typeface="+mn-ea"/>
                <a:cs typeface="+mn-cs"/>
              </a:rPr>
              <a:t>Amerena</a:t>
            </a:r>
            <a:r>
              <a:rPr lang="en-AU" sz="1200" kern="1200" dirty="0" smtClean="0">
                <a:solidFill>
                  <a:schemeClr val="tx1"/>
                </a:solidFill>
                <a:effectLst/>
                <a:latin typeface="+mn-lt"/>
                <a:ea typeface="+mn-ea"/>
                <a:cs typeface="+mn-cs"/>
              </a:rPr>
              <a:t> JV, Coverdale SG, Rankin JM, Astley CM, </a:t>
            </a:r>
            <a:r>
              <a:rPr lang="en-AU" sz="1200" kern="1200" dirty="0" err="1" smtClean="0">
                <a:solidFill>
                  <a:schemeClr val="tx1"/>
                </a:solidFill>
                <a:effectLst/>
                <a:latin typeface="+mn-lt"/>
                <a:ea typeface="+mn-ea"/>
                <a:cs typeface="+mn-cs"/>
              </a:rPr>
              <a:t>Soman</a:t>
            </a:r>
            <a:r>
              <a:rPr lang="en-AU" sz="1200" kern="1200" dirty="0" smtClean="0">
                <a:solidFill>
                  <a:schemeClr val="tx1"/>
                </a:solidFill>
                <a:effectLst/>
                <a:latin typeface="+mn-lt"/>
                <a:ea typeface="+mn-ea"/>
                <a:cs typeface="+mn-cs"/>
              </a:rPr>
              <a:t> A, et al. Invasive management and late clinical outcomes in contemporary Australian management of acute coronary syndromes: observations from the ACACIA registry. </a:t>
            </a:r>
            <a:r>
              <a:rPr lang="en-AU" sz="1200" i="0" kern="1200" dirty="0" smtClean="0">
                <a:solidFill>
                  <a:schemeClr val="tx1"/>
                </a:solidFill>
                <a:effectLst/>
                <a:latin typeface="+mn-lt"/>
                <a:ea typeface="+mn-ea"/>
                <a:cs typeface="+mn-cs"/>
              </a:rPr>
              <a:t>Medical Journal of Australia</a:t>
            </a:r>
            <a:r>
              <a:rPr lang="en-AU" sz="1200" i="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2008;188(12):691–697.</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20</a:t>
            </a:fld>
            <a:endParaRPr lang="en-US"/>
          </a:p>
        </p:txBody>
      </p:sp>
    </p:spTree>
    <p:extLst>
      <p:ext uri="{BB962C8B-B14F-4D97-AF65-F5344CB8AC3E}">
        <p14:creationId xmlns:p14="http://schemas.microsoft.com/office/powerpoint/2010/main" val="29723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analysis of the ACACIA</a:t>
            </a:r>
            <a:r>
              <a:rPr lang="en-US" baseline="0" dirty="0" smtClean="0"/>
              <a:t> data showed that a</a:t>
            </a:r>
            <a:r>
              <a:rPr lang="en-US" dirty="0" smtClean="0"/>
              <a:t>ngiography during the acute admission was associated with improved</a:t>
            </a:r>
            <a:r>
              <a:rPr lang="en-US" baseline="0" dirty="0" smtClean="0"/>
              <a:t> 12 month mortality. However this benefit was driven by revascularisation. i.e. patients receiving angiography were more likely to receive CABG or PCI – and were more likely to survive at 12 months</a:t>
            </a:r>
          </a:p>
          <a:p>
            <a:endParaRPr lang="en-AU" sz="1200" b="0" i="0" kern="1200" dirty="0" smtClean="0">
              <a:solidFill>
                <a:schemeClr val="tx1"/>
              </a:solidFill>
              <a:effectLst/>
              <a:latin typeface="+mn-lt"/>
              <a:ea typeface="+mn-ea"/>
              <a:cs typeface="+mn-cs"/>
            </a:endParaRPr>
          </a:p>
          <a:p>
            <a:endParaRPr lang="en-AU" sz="1200" b="0" i="0" kern="120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a:t>
            </a:r>
            <a:r>
              <a:rPr lang="en-AU" sz="1200" b="0" i="1" kern="1200" dirty="0" smtClean="0">
                <a:solidFill>
                  <a:schemeClr val="tx1"/>
                </a:solidFill>
                <a:effectLst/>
                <a:latin typeface="+mn-lt"/>
                <a:ea typeface="+mn-ea"/>
                <a:cs typeface="+mn-cs"/>
              </a:rPr>
              <a:t>Patients receiving invasive management during the index hospitalisation experienced a lower rate of late mortality compared with patients treated conservatively (invasive, 3.7% v conservative, 10.1%; P &lt; 0.001). This relationship persisted even when the analysis was restricted to patients discharged alive with a coronary diagnosis — STEMI, NSTEMI, unstable angina and stable angina (hazard ratio [HR], 0.25; 95% CI, 0.17–0.36;P &lt; 0.001). However, invasive management was also correlated with lower risk and more prescription of guideline medications.</a:t>
            </a:r>
          </a:p>
          <a:p>
            <a:r>
              <a:rPr lang="en-AU" sz="1200" b="0" i="1" kern="1200" dirty="0" smtClean="0">
                <a:solidFill>
                  <a:schemeClr val="tx1"/>
                </a:solidFill>
                <a:effectLst/>
                <a:latin typeface="+mn-lt"/>
                <a:ea typeface="+mn-ea"/>
                <a:cs typeface="+mn-cs"/>
              </a:rPr>
              <a:t>[The figure above] shows survival curves for invasive and conservative management after adjustment for the propensity score and other important confounders; invasive management was associated with an HR for 12-month mortality of 0.53. This benefit was driven by revascularisation. When the performance of either PCI or CABG during the index hospitalisation was adjusted for, angiography alone was no longer significantly associated with survival (HR, 0.84; 95% CI, 0.53–1.32; P = 0.477) while the HR for revascularisation was 0.30 (95% CI, 0.16–0.56; P &lt; 0.001</a:t>
            </a:r>
            <a:r>
              <a:rPr lang="en-AU" sz="1200" b="0" i="0" kern="1200" dirty="0" smtClean="0">
                <a:solidFill>
                  <a:schemeClr val="tx1"/>
                </a:solidFill>
                <a:effectLst/>
                <a:latin typeface="+mn-lt"/>
                <a:ea typeface="+mn-ea"/>
                <a:cs typeface="+mn-cs"/>
              </a:rPr>
              <a:t>).”</a:t>
            </a:r>
            <a:r>
              <a:rPr lang="en-AU" sz="1200" b="0" i="0" kern="1200" baseline="30000" dirty="0" smtClean="0">
                <a:solidFill>
                  <a:schemeClr val="tx1"/>
                </a:solidFill>
                <a:effectLst/>
                <a:latin typeface="+mn-lt"/>
                <a:ea typeface="+mn-ea"/>
                <a:cs typeface="+mn-cs"/>
              </a:rPr>
              <a:t>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Reference</a:t>
            </a: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1. Chew DP, </a:t>
            </a:r>
            <a:r>
              <a:rPr lang="en-AU" sz="1200" kern="1200" dirty="0" err="1" smtClean="0">
                <a:solidFill>
                  <a:schemeClr val="tx1"/>
                </a:solidFill>
                <a:effectLst/>
                <a:latin typeface="+mn-lt"/>
                <a:ea typeface="+mn-ea"/>
                <a:cs typeface="+mn-cs"/>
              </a:rPr>
              <a:t>Amerena</a:t>
            </a:r>
            <a:r>
              <a:rPr lang="en-AU" sz="1200" kern="1200" dirty="0" smtClean="0">
                <a:solidFill>
                  <a:schemeClr val="tx1"/>
                </a:solidFill>
                <a:effectLst/>
                <a:latin typeface="+mn-lt"/>
                <a:ea typeface="+mn-ea"/>
                <a:cs typeface="+mn-cs"/>
              </a:rPr>
              <a:t> JV, Coverdale SG, Rankin JM, Astley CM, </a:t>
            </a:r>
            <a:r>
              <a:rPr lang="en-AU" sz="1200" kern="1200" dirty="0" err="1" smtClean="0">
                <a:solidFill>
                  <a:schemeClr val="tx1"/>
                </a:solidFill>
                <a:effectLst/>
                <a:latin typeface="+mn-lt"/>
                <a:ea typeface="+mn-ea"/>
                <a:cs typeface="+mn-cs"/>
              </a:rPr>
              <a:t>Soman</a:t>
            </a:r>
            <a:r>
              <a:rPr lang="en-AU" sz="1200" kern="1200" dirty="0" smtClean="0">
                <a:solidFill>
                  <a:schemeClr val="tx1"/>
                </a:solidFill>
                <a:effectLst/>
                <a:latin typeface="+mn-lt"/>
                <a:ea typeface="+mn-ea"/>
                <a:cs typeface="+mn-cs"/>
              </a:rPr>
              <a:t> A, et al. Invasive management and late clinical outcomes in contemporary Australian management of acute coronary syndromes: observations from the ACACIA registry. </a:t>
            </a:r>
            <a:r>
              <a:rPr lang="en-AU" sz="1200" i="0" kern="1200" dirty="0" smtClean="0">
                <a:solidFill>
                  <a:schemeClr val="tx1"/>
                </a:solidFill>
                <a:effectLst/>
                <a:latin typeface="+mn-lt"/>
                <a:ea typeface="+mn-ea"/>
                <a:cs typeface="+mn-cs"/>
              </a:rPr>
              <a:t>Medical Journal of Australia 2008;188(12</a:t>
            </a:r>
            <a:r>
              <a:rPr lang="en-AU" sz="1200" kern="1200" dirty="0" smtClean="0">
                <a:solidFill>
                  <a:schemeClr val="tx1"/>
                </a:solidFill>
                <a:effectLst/>
                <a:latin typeface="+mn-lt"/>
                <a:ea typeface="+mn-ea"/>
                <a:cs typeface="+mn-cs"/>
              </a:rPr>
              <a:t>):691–697.</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21</a:t>
            </a:fld>
            <a:endParaRPr lang="en-US"/>
          </a:p>
        </p:txBody>
      </p:sp>
    </p:spTree>
    <p:extLst>
      <p:ext uri="{BB962C8B-B14F-4D97-AF65-F5344CB8AC3E}">
        <p14:creationId xmlns:p14="http://schemas.microsoft.com/office/powerpoint/2010/main" val="3174584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22</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23</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Presenter’s notes</a:t>
            </a: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one Australian hospital, </a:t>
            </a:r>
            <a:r>
              <a:rPr lang="en-AU" sz="1200" kern="1200" dirty="0" err="1" smtClean="0">
                <a:solidFill>
                  <a:schemeClr val="tx1"/>
                </a:solidFill>
                <a:effectLst/>
                <a:latin typeface="+mn-lt"/>
                <a:ea typeface="+mn-ea"/>
                <a:cs typeface="+mn-cs"/>
              </a:rPr>
              <a:t>rehospitalisations</a:t>
            </a:r>
            <a:r>
              <a:rPr lang="en-AU" sz="1200" kern="1200" dirty="0" smtClean="0">
                <a:solidFill>
                  <a:schemeClr val="tx1"/>
                </a:solidFill>
                <a:effectLst/>
                <a:latin typeface="+mn-lt"/>
                <a:ea typeface="+mn-ea"/>
                <a:cs typeface="+mn-cs"/>
              </a:rPr>
              <a:t> within 24 months accounted for almost a third of the annual costs of </a:t>
            </a:r>
            <a:r>
              <a:rPr lang="en-AU" sz="1200" kern="1200" dirty="0" err="1" smtClean="0">
                <a:solidFill>
                  <a:schemeClr val="tx1"/>
                </a:solidFill>
                <a:effectLst/>
                <a:latin typeface="+mn-lt"/>
                <a:ea typeface="+mn-ea"/>
                <a:cs typeface="+mn-cs"/>
              </a:rPr>
              <a:t>atherothrombotic</a:t>
            </a:r>
            <a:r>
              <a:rPr lang="en-AU" sz="1200" kern="1200" dirty="0" smtClean="0">
                <a:solidFill>
                  <a:schemeClr val="tx1"/>
                </a:solidFill>
                <a:effectLst/>
                <a:latin typeface="+mn-lt"/>
                <a:ea typeface="+mn-ea"/>
                <a:cs typeface="+mn-cs"/>
              </a:rPr>
              <a:t> disease admissions. Coronary disease made up 74% of these admissions. </a:t>
            </a:r>
            <a:r>
              <a:rPr lang="en-AU" sz="1200" kern="1200" baseline="30000" dirty="0" smtClean="0">
                <a:solidFill>
                  <a:schemeClr val="tx1"/>
                </a:solidFill>
                <a:effectLst/>
                <a:latin typeface="+mn-lt"/>
                <a:ea typeface="+mn-ea"/>
                <a:cs typeface="+mn-cs"/>
              </a:rPr>
              <a:t>1</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Whether or not patients receive guideline recommended medications on discharge or a referral to cardiac rehabilitation varies greatly, according to data the SNAPSHOT ACS study.  Overall, 64% of all ACS patients received 4 or more guideline-recommended therapies on discharge. Only 46% were formally referred to cardiac rehabilitation. Variation between metropolitan and rural centres was also observed.</a:t>
            </a:r>
            <a:r>
              <a:rPr lang="en-AU" sz="1200" u="none" strike="noStrike" kern="1200" baseline="30000" dirty="0" smtClean="0">
                <a:solidFill>
                  <a:schemeClr val="tx1"/>
                </a:solidFill>
                <a:effectLst/>
                <a:latin typeface="+mn-lt"/>
                <a:ea typeface="+mn-ea"/>
                <a:cs typeface="+mn-cs"/>
              </a:rPr>
              <a:t>2</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an earlier study, of the 76% of patients discharged on four or more recommended medicines, 22% were no longer adherent after 6 months.</a:t>
            </a:r>
            <a:r>
              <a:rPr lang="en-AU" sz="1200" kern="1200" baseline="30000" dirty="0" smtClean="0">
                <a:solidFill>
                  <a:schemeClr val="tx1"/>
                </a:solidFill>
                <a:effectLst/>
                <a:latin typeface="+mn-lt"/>
                <a:ea typeface="+mn-ea"/>
                <a:cs typeface="+mn-cs"/>
              </a:rPr>
              <a:t> 3  </a:t>
            </a:r>
            <a:r>
              <a:rPr lang="en-US" dirty="0" smtClean="0"/>
              <a:t>Rather than any novel treatment, modelling suggests</a:t>
            </a:r>
            <a:r>
              <a:rPr lang="en-US" baseline="0" dirty="0" smtClean="0"/>
              <a:t> there are greater gains in ensuring compliance with existing treatments for secondary prevention.</a:t>
            </a:r>
            <a:r>
              <a:rPr lang="en-US" baseline="30000" dirty="0" smtClean="0"/>
              <a:t>3</a:t>
            </a:r>
            <a:r>
              <a:rPr lang="en-US" baseline="0" dirty="0" smtClean="0"/>
              <a:t> Whilst most of this happens in the community, encouragement and education at the time of the hospital </a:t>
            </a:r>
            <a:r>
              <a:rPr lang="en-US" baseline="0" dirty="0" err="1" smtClean="0"/>
              <a:t>admssion</a:t>
            </a:r>
            <a:r>
              <a:rPr lang="en-US" baseline="0" dirty="0" smtClean="0"/>
              <a:t> can influence adherence. Hospital based cardiac rehabilitation are not the only focus, and may not be convenient for people who do not live near the hospital where they were treated. Hence this statement refers to a formal process of communicating the patient’s follow-up needs and referral to the GP or other clinical provider for appropriate follow-up </a:t>
            </a:r>
            <a:endParaRPr lang="en-US" dirty="0" smtClean="0"/>
          </a:p>
          <a:p>
            <a:endParaRPr lang="en-US" dirty="0" smtClean="0"/>
          </a:p>
          <a:p>
            <a:r>
              <a:rPr lang="en-US" b="1" dirty="0" smtClean="0"/>
              <a:t>References</a:t>
            </a:r>
          </a:p>
          <a:p>
            <a:pPr marL="228600" indent="-228600">
              <a:buAutoNum type="arabicPeriod"/>
            </a:pPr>
            <a:r>
              <a:rPr lang="en-AU" sz="1200" kern="1200" dirty="0" smtClean="0">
                <a:solidFill>
                  <a:schemeClr val="tx1"/>
                </a:solidFill>
                <a:effectLst/>
                <a:latin typeface="+mn-lt"/>
                <a:ea typeface="+mn-ea"/>
                <a:cs typeface="+mn-cs"/>
              </a:rPr>
              <a:t>Atkins E.R, </a:t>
            </a:r>
            <a:r>
              <a:rPr lang="en-AU" sz="1200" kern="1200" dirty="0" err="1" smtClean="0">
                <a:solidFill>
                  <a:schemeClr val="tx1"/>
                </a:solidFill>
                <a:effectLst/>
                <a:latin typeface="+mn-lt"/>
                <a:ea typeface="+mn-ea"/>
                <a:cs typeface="+mn-cs"/>
              </a:rPr>
              <a:t>Geelhoed</a:t>
            </a:r>
            <a:r>
              <a:rPr lang="en-AU" sz="1200" kern="1200" dirty="0" smtClean="0">
                <a:solidFill>
                  <a:schemeClr val="tx1"/>
                </a:solidFill>
                <a:effectLst/>
                <a:latin typeface="+mn-lt"/>
                <a:ea typeface="+mn-ea"/>
                <a:cs typeface="+mn-cs"/>
              </a:rPr>
              <a:t> E.A, </a:t>
            </a:r>
            <a:r>
              <a:rPr lang="en-AU" sz="1200" kern="1200" dirty="0" err="1" smtClean="0">
                <a:solidFill>
                  <a:schemeClr val="tx1"/>
                </a:solidFill>
                <a:effectLst/>
                <a:latin typeface="+mn-lt"/>
                <a:ea typeface="+mn-ea"/>
                <a:cs typeface="+mn-cs"/>
              </a:rPr>
              <a:t>Knuiman</a:t>
            </a:r>
            <a:r>
              <a:rPr lang="en-AU" sz="1200" kern="1200" dirty="0" smtClean="0">
                <a:solidFill>
                  <a:schemeClr val="tx1"/>
                </a:solidFill>
                <a:effectLst/>
                <a:latin typeface="+mn-lt"/>
                <a:ea typeface="+mn-ea"/>
                <a:cs typeface="+mn-cs"/>
              </a:rPr>
              <a:t> M, </a:t>
            </a:r>
            <a:r>
              <a:rPr lang="en-AU" sz="1200" kern="1200" dirty="0" err="1" smtClean="0">
                <a:solidFill>
                  <a:schemeClr val="tx1"/>
                </a:solidFill>
                <a:effectLst/>
                <a:latin typeface="+mn-lt"/>
                <a:ea typeface="+mn-ea"/>
                <a:cs typeface="+mn-cs"/>
              </a:rPr>
              <a:t>Briffa</a:t>
            </a:r>
            <a:r>
              <a:rPr lang="en-AU" sz="1200" kern="1200" dirty="0" smtClean="0">
                <a:solidFill>
                  <a:schemeClr val="tx1"/>
                </a:solidFill>
                <a:effectLst/>
                <a:latin typeface="+mn-lt"/>
                <a:ea typeface="+mn-ea"/>
                <a:cs typeface="+mn-cs"/>
              </a:rPr>
              <a:t> T. One third of hospital costs for </a:t>
            </a:r>
            <a:r>
              <a:rPr lang="en-AU" sz="1200" kern="1200" dirty="0" err="1" smtClean="0">
                <a:solidFill>
                  <a:schemeClr val="tx1"/>
                </a:solidFill>
                <a:effectLst/>
                <a:latin typeface="+mn-lt"/>
                <a:ea typeface="+mn-ea"/>
                <a:cs typeface="+mn-cs"/>
              </a:rPr>
              <a:t>atherothrombotic</a:t>
            </a:r>
            <a:r>
              <a:rPr lang="en-AU" sz="1200" kern="1200" dirty="0" smtClean="0">
                <a:solidFill>
                  <a:schemeClr val="tx1"/>
                </a:solidFill>
                <a:effectLst/>
                <a:latin typeface="+mn-lt"/>
                <a:ea typeface="+mn-ea"/>
                <a:cs typeface="+mn-cs"/>
              </a:rPr>
              <a:t> disease are attributable to readmissions: a linked data analysis </a:t>
            </a:r>
            <a:r>
              <a:rPr lang="en-AU" sz="1200" b="0" i="0" kern="1200" dirty="0" smtClean="0">
                <a:solidFill>
                  <a:schemeClr val="tx1"/>
                </a:solidFill>
                <a:effectLst/>
                <a:latin typeface="+mn-lt"/>
                <a:ea typeface="+mn-ea"/>
                <a:cs typeface="+mn-cs"/>
              </a:rPr>
              <a:t>BMC Health Services Research 2014, 14:338</a:t>
            </a:r>
          </a:p>
          <a:p>
            <a:pPr marL="228600" indent="-228600">
              <a:buAutoNum type="arabicPeriod"/>
            </a:pPr>
            <a:r>
              <a:rPr lang="en-AU" dirty="0" smtClean="0"/>
              <a:t>Chew DP, French J, </a:t>
            </a:r>
            <a:r>
              <a:rPr lang="en-AU" dirty="0" err="1" smtClean="0"/>
              <a:t>Briffa</a:t>
            </a:r>
            <a:r>
              <a:rPr lang="en-AU" dirty="0" smtClean="0"/>
              <a:t> TG, Hammett CJ, Ellis CJ, </a:t>
            </a:r>
            <a:r>
              <a:rPr lang="en-AU" dirty="0" err="1" smtClean="0"/>
              <a:t>Ranasinghe</a:t>
            </a:r>
            <a:r>
              <a:rPr lang="en-AU" dirty="0" smtClean="0"/>
              <a:t> I, et al. Acute coronary syndrome care across Australia and New Zealand: the SNAPSHOT ACS study. Medical Journal of Australia 2013;199(3):185-191.</a:t>
            </a:r>
          </a:p>
          <a:p>
            <a:pPr marL="228600" indent="-228600">
              <a:buFont typeface="+mj-lt"/>
              <a:buAutoNum type="arabicPeriod"/>
            </a:pPr>
            <a:r>
              <a:rPr lang="en-AU" dirty="0" smtClean="0"/>
              <a:t>Chew DP, Huynh LT, </a:t>
            </a:r>
            <a:r>
              <a:rPr lang="en-AU" dirty="0" err="1" smtClean="0"/>
              <a:t>Liew</a:t>
            </a:r>
            <a:r>
              <a:rPr lang="en-AU" dirty="0" smtClean="0"/>
              <a:t> D, Astley C, </a:t>
            </a:r>
            <a:r>
              <a:rPr lang="en-AU" dirty="0" err="1" smtClean="0"/>
              <a:t>Soman</a:t>
            </a:r>
            <a:r>
              <a:rPr lang="en-AU" dirty="0" smtClean="0"/>
              <a:t> A, </a:t>
            </a:r>
            <a:r>
              <a:rPr lang="en-AU" dirty="0" err="1" smtClean="0"/>
              <a:t>Brieger</a:t>
            </a:r>
            <a:r>
              <a:rPr lang="en-AU" dirty="0" smtClean="0"/>
              <a:t> D. Potential survival gains in the treatment of myocardial infarction. Heart 2009;95(22):1844-1850.</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24</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25</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26</a:t>
            </a:fld>
            <a:endParaRPr lang="en-US"/>
          </a:p>
        </p:txBody>
      </p:sp>
    </p:spTree>
    <p:extLst>
      <p:ext uri="{BB962C8B-B14F-4D97-AF65-F5344CB8AC3E}">
        <p14:creationId xmlns:p14="http://schemas.microsoft.com/office/powerpoint/2010/main" val="26865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8CEA4601-368A-1440-A826-4147C7EF7E9B}" type="slidenum">
              <a:rPr lang="en-US" smtClean="0"/>
              <a:t>27</a:t>
            </a:fld>
            <a:endParaRPr lang="en-US"/>
          </a:p>
        </p:txBody>
      </p:sp>
    </p:spTree>
    <p:extLst>
      <p:ext uri="{BB962C8B-B14F-4D97-AF65-F5344CB8AC3E}">
        <p14:creationId xmlns:p14="http://schemas.microsoft.com/office/powerpoint/2010/main" val="1135053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additional slide </a:t>
            </a:r>
            <a:endParaRPr lang="en-AU" b="1" dirty="0"/>
          </a:p>
        </p:txBody>
      </p:sp>
      <p:sp>
        <p:nvSpPr>
          <p:cNvPr id="4" name="Slide Number Placeholder 3"/>
          <p:cNvSpPr>
            <a:spLocks noGrp="1"/>
          </p:cNvSpPr>
          <p:nvPr>
            <p:ph type="sldNum" sz="quarter" idx="10"/>
          </p:nvPr>
        </p:nvSpPr>
        <p:spPr/>
        <p:txBody>
          <a:bodyPr/>
          <a:lstStyle/>
          <a:p>
            <a:fld id="{8CEA4601-368A-1440-A826-4147C7EF7E9B}" type="slidenum">
              <a:rPr lang="en-US" smtClean="0"/>
              <a:t>28</a:t>
            </a:fld>
            <a:endParaRPr lang="en-US"/>
          </a:p>
        </p:txBody>
      </p:sp>
    </p:spTree>
    <p:extLst>
      <p:ext uri="{BB962C8B-B14F-4D97-AF65-F5344CB8AC3E}">
        <p14:creationId xmlns:p14="http://schemas.microsoft.com/office/powerpoint/2010/main" val="79643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a:t>
            </a:fld>
            <a:endParaRPr lang="en-US"/>
          </a:p>
        </p:txBody>
      </p:sp>
    </p:spTree>
    <p:extLst>
      <p:ext uri="{BB962C8B-B14F-4D97-AF65-F5344CB8AC3E}">
        <p14:creationId xmlns:p14="http://schemas.microsoft.com/office/powerpoint/2010/main" val="163251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a:t>
            </a:fld>
            <a:endParaRPr lang="en-US"/>
          </a:p>
        </p:txBody>
      </p:sp>
    </p:spTree>
    <p:extLst>
      <p:ext uri="{BB962C8B-B14F-4D97-AF65-F5344CB8AC3E}">
        <p14:creationId xmlns:p14="http://schemas.microsoft.com/office/powerpoint/2010/main" val="218929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Presenter’s notes</a:t>
            </a:r>
            <a:endParaRPr lang="en-AU" b="1" dirty="0" smtClean="0"/>
          </a:p>
          <a:p>
            <a:r>
              <a:rPr lang="en-AU" dirty="0" smtClean="0"/>
              <a:t>Of patients in the ACACIA registry,</a:t>
            </a:r>
            <a:r>
              <a:rPr lang="en-AU" baseline="0" dirty="0" smtClean="0"/>
              <a:t> </a:t>
            </a:r>
            <a:r>
              <a:rPr lang="en-AU" dirty="0" smtClean="0"/>
              <a:t>13.5% of ST-segment-elevation</a:t>
            </a:r>
            <a:r>
              <a:rPr lang="en-AU" baseline="0" dirty="0" smtClean="0"/>
              <a:t> myocardial infarction (</a:t>
            </a:r>
            <a:r>
              <a:rPr lang="en-AU" dirty="0" smtClean="0"/>
              <a:t>STEMI) patients and 12.4% of non-ST-segment-elevation</a:t>
            </a:r>
            <a:r>
              <a:rPr lang="en-AU" baseline="0" dirty="0" smtClean="0"/>
              <a:t> myocardial infarction (</a:t>
            </a:r>
            <a:r>
              <a:rPr lang="en-AU" dirty="0" smtClean="0"/>
              <a:t>NSTEMI) patients received optimal</a:t>
            </a:r>
            <a:r>
              <a:rPr lang="en-AU" baseline="0" dirty="0" smtClean="0"/>
              <a:t> care*. </a:t>
            </a:r>
            <a:r>
              <a:rPr lang="en-AU" baseline="30000" dirty="0" smtClean="0"/>
              <a:t>1 </a:t>
            </a:r>
          </a:p>
          <a:p>
            <a:endParaRPr lang="en-AU" baseline="0" dirty="0" smtClean="0"/>
          </a:p>
          <a:p>
            <a:r>
              <a:rPr lang="en-AU" baseline="0" dirty="0" smtClean="0"/>
              <a:t>Those who did receive optimal care had lower risks of </a:t>
            </a:r>
            <a:r>
              <a:rPr lang="en-AU" dirty="0" smtClean="0"/>
              <a:t>30 day mortality, and of a further MI or stroke within 12 months than the overall population. </a:t>
            </a:r>
          </a:p>
          <a:p>
            <a:endParaRPr lang="en-U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Overall 			4.4% </a:t>
            </a:r>
            <a:r>
              <a:rPr lang="en-AU" dirty="0" smtClean="0"/>
              <a:t>- 30 day mortality	10.3% - 12 </a:t>
            </a:r>
            <a:r>
              <a:rPr lang="en-AU" dirty="0" err="1" smtClean="0"/>
              <a:t>mths</a:t>
            </a:r>
            <a:r>
              <a:rPr lang="en-AU" dirty="0" smtClean="0"/>
              <a:t> recurrent MI/ stroke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t>Optimally treated STEMI	</a:t>
            </a:r>
            <a:r>
              <a:rPr lang="en-AU" dirty="0" smtClean="0"/>
              <a:t>0.6% - 30 day mortality	5.8% - 12 </a:t>
            </a:r>
            <a:r>
              <a:rPr lang="en-AU" dirty="0" err="1" smtClean="0"/>
              <a:t>mths</a:t>
            </a:r>
            <a:r>
              <a:rPr lang="en-AU" dirty="0" smtClean="0"/>
              <a:t> recurrent MI/ stroke</a:t>
            </a:r>
          </a:p>
          <a:p>
            <a:r>
              <a:rPr lang="en-US" dirty="0" smtClean="0"/>
              <a:t>	Optimally treated NSTEMI	</a:t>
            </a:r>
            <a:r>
              <a:rPr lang="en-AU" dirty="0" smtClean="0"/>
              <a:t>2.5% - 30 day mortality	5.2% - 12 </a:t>
            </a:r>
            <a:r>
              <a:rPr lang="en-AU" dirty="0" err="1" smtClean="0"/>
              <a:t>mths</a:t>
            </a:r>
            <a:r>
              <a:rPr lang="en-AU" dirty="0" smtClean="0"/>
              <a:t> recurrent MI/ stroke</a:t>
            </a:r>
          </a:p>
          <a:p>
            <a:endParaRPr lang="en-US" dirty="0" smtClean="0"/>
          </a:p>
          <a:p>
            <a:r>
              <a:rPr lang="en-AU" sz="1200" kern="1200" dirty="0" smtClean="0">
                <a:solidFill>
                  <a:schemeClr val="tx1"/>
                </a:solidFill>
                <a:effectLst/>
                <a:latin typeface="+mn-lt"/>
                <a:ea typeface="+mn-ea"/>
                <a:cs typeface="+mn-cs"/>
              </a:rPr>
              <a:t>Despite well-developed guidelines for managing acute coronary syndrome</a:t>
            </a:r>
            <a:r>
              <a:rPr lang="en-AU" sz="1200" kern="1200" baseline="30000" dirty="0" smtClean="0">
                <a:solidFill>
                  <a:schemeClr val="tx1"/>
                </a:solidFill>
                <a:effectLst/>
                <a:latin typeface="+mn-lt"/>
                <a:ea typeface="+mn-ea"/>
                <a:cs typeface="+mn-cs"/>
              </a:rPr>
              <a:t>5</a:t>
            </a:r>
            <a:r>
              <a:rPr lang="en-AU" sz="1200" kern="1200" dirty="0" smtClean="0">
                <a:solidFill>
                  <a:schemeClr val="tx1"/>
                </a:solidFill>
                <a:effectLst/>
                <a:latin typeface="+mn-lt"/>
                <a:ea typeface="+mn-ea"/>
                <a:cs typeface="+mn-cs"/>
              </a:rPr>
              <a:t>, not all people receive appropriate treatment and variation exists between the rates of invasive treatment (angiography and percutaneous coronary intervention [PCI] received by people in metropolitan compared to non- metropolitan areas, and between treatment of people in low and high-risk groups. </a:t>
            </a:r>
            <a:r>
              <a:rPr lang="en-AU" sz="1200" u="none" strike="noStrike" kern="1200" baseline="30000" dirty="0" smtClean="0">
                <a:solidFill>
                  <a:schemeClr val="tx1"/>
                </a:solidFill>
                <a:effectLst/>
                <a:latin typeface="+mn-lt"/>
                <a:ea typeface="+mn-ea"/>
                <a:cs typeface="+mn-cs"/>
              </a:rPr>
              <a:t>2</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Aboriginal and Torres Strait Islander peoples experience coronary events, such as heart attacks, at rates three times those of other Australians. </a:t>
            </a:r>
            <a:r>
              <a:rPr lang="en-AU" sz="1200" u="none" strike="noStrike" kern="1200" baseline="30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 Compared with other patients, Aboriginal and Torres Strait Islander peoples admitted to hospital with acute coronary syndromes are twice as likely to die in hospital from coronary heart disease, while also experiencing lower levels of angiography and invasive procedures.</a:t>
            </a:r>
            <a:r>
              <a:rPr lang="en-AU" sz="1200" u="none" strike="noStrike" kern="1200" baseline="30000" dirty="0" smtClean="0">
                <a:solidFill>
                  <a:schemeClr val="tx1"/>
                </a:solidFill>
                <a:effectLst/>
                <a:latin typeface="+mn-lt"/>
                <a:ea typeface="+mn-ea"/>
                <a:cs typeface="+mn-cs"/>
              </a:rPr>
              <a:t>3</a:t>
            </a:r>
            <a:r>
              <a:rPr lang="en-AU" sz="1200" kern="1200" dirty="0" smtClean="0">
                <a:solidFill>
                  <a:schemeClr val="tx1"/>
                </a:solidFill>
                <a:effectLst/>
                <a:latin typeface="+mn-lt"/>
                <a:ea typeface="+mn-ea"/>
                <a:cs typeface="+mn-cs"/>
              </a:rPr>
              <a:t>  </a:t>
            </a:r>
          </a:p>
          <a:p>
            <a:endParaRPr lang="en-US" dirty="0" smtClean="0"/>
          </a:p>
          <a:p>
            <a:r>
              <a:rPr lang="en-US" baseline="0" dirty="0" smtClean="0"/>
              <a:t>26% in the ACS SNAPSHOT data required at least one transfer.</a:t>
            </a:r>
            <a:endParaRPr lang="en-US" dirty="0" smtClean="0"/>
          </a:p>
          <a:p>
            <a:endParaRPr lang="en-AU"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b="0" baseline="0" dirty="0" smtClean="0">
                <a:solidFill>
                  <a:srgbClr val="000000"/>
                </a:solidFill>
              </a:rPr>
              <a:t>* Optimal treatment for STEMI - defined as presenting in a timely manner, receiving timely reperfusion and early invasive management and glycoprotein </a:t>
            </a:r>
            <a:r>
              <a:rPr lang="en-AU" b="0" baseline="0" dirty="0" err="1" smtClean="0">
                <a:solidFill>
                  <a:srgbClr val="000000"/>
                </a:solidFill>
              </a:rPr>
              <a:t>IIb</a:t>
            </a:r>
            <a:r>
              <a:rPr lang="en-AU" b="0" baseline="0" dirty="0" smtClean="0">
                <a:solidFill>
                  <a:srgbClr val="000000"/>
                </a:solidFill>
              </a:rPr>
              <a:t>/</a:t>
            </a:r>
            <a:r>
              <a:rPr lang="en-AU" b="0" baseline="0" dirty="0" err="1" smtClean="0">
                <a:solidFill>
                  <a:srgbClr val="000000"/>
                </a:solidFill>
              </a:rPr>
              <a:t>IIIa</a:t>
            </a:r>
            <a:r>
              <a:rPr lang="en-AU" b="0" baseline="0" dirty="0" smtClean="0">
                <a:solidFill>
                  <a:srgbClr val="000000"/>
                </a:solidFill>
              </a:rPr>
              <a:t> inhibition</a:t>
            </a:r>
            <a:r>
              <a:rPr kumimoji="0" lang="en-AU" sz="1200" b="0" i="0" u="none" strike="noStrike" kern="1200" cap="none" spc="0" normalizeH="0" baseline="30000" noProof="0" dirty="0" smtClean="0">
                <a:ln>
                  <a:noFill/>
                </a:ln>
                <a:solidFill>
                  <a:srgbClr val="000000"/>
                </a:solidFill>
                <a:effectLst/>
                <a:uLnTx/>
                <a:uFillTx/>
                <a:latin typeface="+mn-lt"/>
              </a:rPr>
              <a:t>1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rPr>
              <a:t>** O</a:t>
            </a:r>
            <a:r>
              <a:rPr lang="en-AU" b="0" baseline="0" dirty="0" err="1" smtClean="0">
                <a:solidFill>
                  <a:srgbClr val="000000"/>
                </a:solidFill>
              </a:rPr>
              <a:t>ptimal</a:t>
            </a:r>
            <a:r>
              <a:rPr lang="en-AU" b="0" baseline="0" dirty="0" smtClean="0">
                <a:solidFill>
                  <a:srgbClr val="000000"/>
                </a:solidFill>
              </a:rPr>
              <a:t> treatment for NSTEMI - defined as early invasive management and glycoprotein </a:t>
            </a:r>
            <a:r>
              <a:rPr lang="en-AU" b="0" baseline="0" dirty="0" err="1" smtClean="0">
                <a:solidFill>
                  <a:srgbClr val="000000"/>
                </a:solidFill>
              </a:rPr>
              <a:t>IIb</a:t>
            </a:r>
            <a:r>
              <a:rPr lang="en-AU" b="0" baseline="0" dirty="0" smtClean="0">
                <a:solidFill>
                  <a:srgbClr val="000000"/>
                </a:solidFill>
              </a:rPr>
              <a:t>/</a:t>
            </a:r>
            <a:r>
              <a:rPr lang="en-AU" b="0" baseline="0" dirty="0" err="1" smtClean="0">
                <a:solidFill>
                  <a:srgbClr val="000000"/>
                </a:solidFill>
              </a:rPr>
              <a:t>IIIa</a:t>
            </a:r>
            <a:r>
              <a:rPr lang="en-AU" b="0" baseline="0" dirty="0" smtClean="0">
                <a:solidFill>
                  <a:srgbClr val="000000"/>
                </a:solidFill>
              </a:rPr>
              <a:t> inhibition</a:t>
            </a:r>
            <a:r>
              <a:rPr kumimoji="0" lang="en-AU" sz="1200" b="0" i="0" u="none" strike="noStrike" kern="1200" cap="none" spc="0" normalizeH="0" baseline="30000" noProof="0" dirty="0" smtClean="0">
                <a:ln>
                  <a:noFill/>
                </a:ln>
                <a:solidFill>
                  <a:srgbClr val="000000"/>
                </a:solidFill>
                <a:effectLst/>
                <a:uLnTx/>
                <a:uFillTx/>
                <a:latin typeface="+mn-lt"/>
              </a:rPr>
              <a:t>1 </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b="0" dirty="0" smtClean="0">
              <a:solidFill>
                <a:srgbClr val="FF0000"/>
              </a:solidFill>
            </a:endParaRPr>
          </a:p>
          <a:p>
            <a:endParaRPr lang="en-US" dirty="0" smtClean="0"/>
          </a:p>
          <a:p>
            <a:r>
              <a:rPr lang="en-US" b="1" dirty="0" smtClean="0"/>
              <a:t>References</a:t>
            </a:r>
          </a:p>
          <a:p>
            <a:endParaRPr lang="en-US" dirty="0" smtClean="0"/>
          </a:p>
          <a:p>
            <a:pPr marL="228600" indent="-228600">
              <a:buAutoNum type="arabicPeriod"/>
            </a:pPr>
            <a:r>
              <a:rPr lang="en-AU" sz="1200" kern="1200" dirty="0" smtClean="0">
                <a:solidFill>
                  <a:schemeClr val="tx1"/>
                </a:solidFill>
                <a:effectLst/>
                <a:latin typeface="+mn-lt"/>
                <a:ea typeface="+mn-ea"/>
                <a:cs typeface="+mn-cs"/>
              </a:rPr>
              <a:t>Chew DP, Huynh LT, </a:t>
            </a:r>
            <a:r>
              <a:rPr lang="en-AU" sz="1200" kern="1200" dirty="0" err="1" smtClean="0">
                <a:solidFill>
                  <a:schemeClr val="tx1"/>
                </a:solidFill>
                <a:effectLst/>
                <a:latin typeface="+mn-lt"/>
                <a:ea typeface="+mn-ea"/>
                <a:cs typeface="+mn-cs"/>
              </a:rPr>
              <a:t>Liew</a:t>
            </a:r>
            <a:r>
              <a:rPr lang="en-AU" sz="1200" kern="1200" dirty="0" smtClean="0">
                <a:solidFill>
                  <a:schemeClr val="tx1"/>
                </a:solidFill>
                <a:effectLst/>
                <a:latin typeface="+mn-lt"/>
                <a:ea typeface="+mn-ea"/>
                <a:cs typeface="+mn-cs"/>
              </a:rPr>
              <a:t> D, Astley C, </a:t>
            </a:r>
            <a:r>
              <a:rPr lang="en-AU" sz="1200" kern="1200" dirty="0" err="1" smtClean="0">
                <a:solidFill>
                  <a:schemeClr val="tx1"/>
                </a:solidFill>
                <a:effectLst/>
                <a:latin typeface="+mn-lt"/>
                <a:ea typeface="+mn-ea"/>
                <a:cs typeface="+mn-cs"/>
              </a:rPr>
              <a:t>Soman</a:t>
            </a:r>
            <a:r>
              <a:rPr lang="en-AU" sz="1200" kern="1200" dirty="0" smtClean="0">
                <a:solidFill>
                  <a:schemeClr val="tx1"/>
                </a:solidFill>
                <a:effectLst/>
                <a:latin typeface="+mn-lt"/>
                <a:ea typeface="+mn-ea"/>
                <a:cs typeface="+mn-cs"/>
              </a:rPr>
              <a:t> A, </a:t>
            </a:r>
            <a:r>
              <a:rPr lang="en-AU" sz="1200" kern="1200" dirty="0" err="1" smtClean="0">
                <a:solidFill>
                  <a:schemeClr val="tx1"/>
                </a:solidFill>
                <a:effectLst/>
                <a:latin typeface="+mn-lt"/>
                <a:ea typeface="+mn-ea"/>
                <a:cs typeface="+mn-cs"/>
              </a:rPr>
              <a:t>Brieger</a:t>
            </a:r>
            <a:r>
              <a:rPr lang="en-AU" sz="1200" kern="1200" dirty="0" smtClean="0">
                <a:solidFill>
                  <a:schemeClr val="tx1"/>
                </a:solidFill>
                <a:effectLst/>
                <a:latin typeface="+mn-lt"/>
                <a:ea typeface="+mn-ea"/>
                <a:cs typeface="+mn-cs"/>
              </a:rPr>
              <a:t> D. Potential survival gains in the treatment of myocardial infarction. </a:t>
            </a:r>
            <a:r>
              <a:rPr lang="en-AU" sz="1200" i="0" kern="1200" dirty="0" smtClean="0">
                <a:solidFill>
                  <a:schemeClr val="tx1"/>
                </a:solidFill>
                <a:effectLst/>
                <a:latin typeface="+mn-lt"/>
                <a:ea typeface="+mn-ea"/>
                <a:cs typeface="+mn-cs"/>
              </a:rPr>
              <a:t>Heart</a:t>
            </a:r>
            <a:r>
              <a:rPr lang="en-AU" sz="1200" kern="1200" dirty="0" smtClean="0">
                <a:solidFill>
                  <a:schemeClr val="tx1"/>
                </a:solidFill>
                <a:effectLst/>
                <a:latin typeface="+mn-lt"/>
                <a:ea typeface="+mn-ea"/>
                <a:cs typeface="+mn-cs"/>
              </a:rPr>
              <a:t> 2009;95(22):1844-1850</a:t>
            </a:r>
          </a:p>
          <a:p>
            <a:pPr marL="228600" indent="-228600">
              <a:buAutoNum type="arabicPeriod"/>
            </a:pPr>
            <a:r>
              <a:rPr lang="en-AU" sz="1200" kern="1200" dirty="0" smtClean="0">
                <a:solidFill>
                  <a:schemeClr val="tx1"/>
                </a:solidFill>
                <a:effectLst/>
                <a:latin typeface="+mn-lt"/>
                <a:ea typeface="+mn-ea"/>
                <a:cs typeface="+mn-cs"/>
              </a:rPr>
              <a:t>Chew DP, French J, </a:t>
            </a:r>
            <a:r>
              <a:rPr lang="en-AU" sz="1200" kern="1200" dirty="0" err="1" smtClean="0">
                <a:solidFill>
                  <a:schemeClr val="tx1"/>
                </a:solidFill>
                <a:effectLst/>
                <a:latin typeface="+mn-lt"/>
                <a:ea typeface="+mn-ea"/>
                <a:cs typeface="+mn-cs"/>
              </a:rPr>
              <a:t>Briffa</a:t>
            </a:r>
            <a:r>
              <a:rPr lang="en-AU" sz="1200" kern="1200" dirty="0" smtClean="0">
                <a:solidFill>
                  <a:schemeClr val="tx1"/>
                </a:solidFill>
                <a:effectLst/>
                <a:latin typeface="+mn-lt"/>
                <a:ea typeface="+mn-ea"/>
                <a:cs typeface="+mn-cs"/>
              </a:rPr>
              <a:t> TG, Hammett CJ, Ellis CJ, </a:t>
            </a:r>
            <a:r>
              <a:rPr lang="en-AU" sz="1200" kern="1200" dirty="0" err="1" smtClean="0">
                <a:solidFill>
                  <a:schemeClr val="tx1"/>
                </a:solidFill>
                <a:effectLst/>
                <a:latin typeface="+mn-lt"/>
                <a:ea typeface="+mn-ea"/>
                <a:cs typeface="+mn-cs"/>
              </a:rPr>
              <a:t>Ranasinghe</a:t>
            </a:r>
            <a:r>
              <a:rPr lang="en-AU" sz="1200" kern="1200" dirty="0" smtClean="0">
                <a:solidFill>
                  <a:schemeClr val="tx1"/>
                </a:solidFill>
                <a:effectLst/>
                <a:latin typeface="+mn-lt"/>
                <a:ea typeface="+mn-ea"/>
                <a:cs typeface="+mn-cs"/>
              </a:rPr>
              <a:t> I, et al. Acute coronary syndrome care across Australia and New Zealand: the SNAPSHOT ACS study. </a:t>
            </a:r>
            <a:r>
              <a:rPr lang="en-AU" sz="1200" i="0" kern="1200" dirty="0" smtClean="0">
                <a:solidFill>
                  <a:schemeClr val="tx1"/>
                </a:solidFill>
                <a:effectLst/>
                <a:latin typeface="+mn-lt"/>
                <a:ea typeface="+mn-ea"/>
                <a:cs typeface="+mn-cs"/>
              </a:rPr>
              <a:t>Medical Journal of Australia </a:t>
            </a:r>
            <a:r>
              <a:rPr lang="en-AU" sz="1200" kern="1200" dirty="0" smtClean="0">
                <a:solidFill>
                  <a:schemeClr val="tx1"/>
                </a:solidFill>
                <a:effectLst/>
                <a:latin typeface="+mn-lt"/>
                <a:ea typeface="+mn-ea"/>
                <a:cs typeface="+mn-cs"/>
              </a:rPr>
              <a:t>2013;199(3):185-191</a:t>
            </a:r>
          </a:p>
          <a:p>
            <a:pPr marL="228600" indent="-228600">
              <a:buAutoNum type="arabicPeriod"/>
            </a:pPr>
            <a:r>
              <a:rPr lang="en-AU" sz="1200" kern="1200" dirty="0" smtClean="0">
                <a:solidFill>
                  <a:schemeClr val="tx1"/>
                </a:solidFill>
                <a:effectLst/>
                <a:latin typeface="+mn-lt"/>
                <a:ea typeface="+mn-ea"/>
                <a:cs typeface="+mn-cs"/>
              </a:rPr>
              <a:t>Australian Health Ministers' Advisory Council. Aboriginal and Torres Strait Islander health performance framework 2012 report. Canberra: AHMAC, 2012</a:t>
            </a:r>
          </a:p>
          <a:p>
            <a:pPr marL="228600" indent="-228600">
              <a:buAutoNum type="arabicPeriod"/>
            </a:pPr>
            <a:r>
              <a:rPr lang="en-AU" dirty="0" smtClean="0"/>
              <a:t>Australian Institute of Health and Welfare. Aboriginal and Torres Strait Islander people with coronary heart disease: further perspectives on health status and treatment. Canberra: AIHW, 2006</a:t>
            </a:r>
          </a:p>
          <a:p>
            <a:pPr marL="228600" indent="-228600">
              <a:buAutoNum type="arabicPeriod"/>
            </a:pPr>
            <a:r>
              <a:rPr lang="en-AU" sz="1200" kern="1200" dirty="0" smtClean="0">
                <a:solidFill>
                  <a:schemeClr val="tx1"/>
                </a:solidFill>
                <a:effectLst/>
                <a:latin typeface="+mn-lt"/>
                <a:ea typeface="+mn-ea"/>
                <a:cs typeface="+mn-cs"/>
              </a:rPr>
              <a:t>Acute Coronary Syndrome Guidelines Working Group. Guidelines for the management of acute coronary syndromes 2006. Medical Journal of Australia 2006;184(8):S1-S30</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5</a:t>
            </a:fld>
            <a:endParaRPr lang="en-US"/>
          </a:p>
        </p:txBody>
      </p:sp>
    </p:spTree>
    <p:extLst>
      <p:ext uri="{BB962C8B-B14F-4D97-AF65-F5344CB8AC3E}">
        <p14:creationId xmlns:p14="http://schemas.microsoft.com/office/powerpoint/2010/main" val="373201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6</a:t>
            </a:fld>
            <a:endParaRPr lang="en-US"/>
          </a:p>
        </p:txBody>
      </p:sp>
    </p:spTree>
    <p:extLst>
      <p:ext uri="{BB962C8B-B14F-4D97-AF65-F5344CB8AC3E}">
        <p14:creationId xmlns:p14="http://schemas.microsoft.com/office/powerpoint/2010/main" val="233685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r>
              <a:rPr lang="en-AU" dirty="0" smtClean="0"/>
              <a:t>CHD outcomes have improved, however there are further gains to be made across the spectrum of ACS – from acute STEMI to people</a:t>
            </a:r>
            <a:r>
              <a:rPr lang="en-AU" baseline="0" dirty="0" smtClean="0"/>
              <a:t> at high risk</a:t>
            </a:r>
            <a:r>
              <a:rPr lang="en-AU" dirty="0" smtClean="0"/>
              <a:t> to</a:t>
            </a:r>
            <a:r>
              <a:rPr lang="en-AU" baseline="0" dirty="0" smtClean="0"/>
              <a:t> secondary prevention.  Achieving more consistent care in the areas defined in the 6 quality statements has the potential to </a:t>
            </a:r>
          </a:p>
          <a:p>
            <a:pPr marL="171450" indent="-171450">
              <a:buFontTx/>
              <a:buChar char="-"/>
            </a:pPr>
            <a:r>
              <a:rPr lang="en-AU" baseline="0" dirty="0" smtClean="0"/>
              <a:t>improve </a:t>
            </a:r>
            <a:r>
              <a:rPr lang="en-AU" dirty="0" smtClean="0"/>
              <a:t>survival</a:t>
            </a:r>
          </a:p>
          <a:p>
            <a:pPr marL="171450" indent="-171450">
              <a:buFontTx/>
              <a:buChar char="-"/>
            </a:pPr>
            <a:r>
              <a:rPr lang="en-AU" dirty="0" smtClean="0"/>
              <a:t>reduce morbidity and disability (after MI or in people</a:t>
            </a:r>
            <a:r>
              <a:rPr lang="en-AU" baseline="0" dirty="0" smtClean="0"/>
              <a:t> living with CHD)</a:t>
            </a:r>
          </a:p>
          <a:p>
            <a:pPr marL="171450" indent="-171450">
              <a:buFontTx/>
              <a:buChar char="-"/>
            </a:pPr>
            <a:r>
              <a:rPr lang="en-AU" dirty="0" smtClean="0"/>
              <a:t>reduce the risk</a:t>
            </a:r>
            <a:r>
              <a:rPr lang="en-AU" baseline="0" dirty="0" smtClean="0"/>
              <a:t> of a first or </a:t>
            </a:r>
            <a:r>
              <a:rPr lang="en-AU" dirty="0" smtClean="0"/>
              <a:t>recurrent major cardiac event.</a:t>
            </a:r>
          </a:p>
          <a:p>
            <a:endParaRPr lang="en-AU" dirty="0" smtClean="0"/>
          </a:p>
          <a:p>
            <a:r>
              <a:rPr lang="en-AU" dirty="0" smtClean="0"/>
              <a:t>This includes rapid assessment and treatment of the most life-threatening form of ACS – ST-segment-elevation myocardial infarction (STEMI). It also covers the early assessment of Non-ST-segment-elevation ACS</a:t>
            </a:r>
            <a:r>
              <a:rPr lang="en-AU" baseline="0" dirty="0" smtClean="0"/>
              <a:t> (NSTEACS)</a:t>
            </a:r>
            <a:r>
              <a:rPr lang="en-AU" dirty="0" smtClean="0"/>
              <a:t>, and the use of diagnostic procedures (coronary angiography) to ensure effective detection and treatment of people at highest risk of a major cardiac adverse event in the weeks and months after their presentation to hospital.</a:t>
            </a:r>
          </a:p>
          <a:p>
            <a:endParaRPr lang="en-AU" dirty="0" smtClean="0"/>
          </a:p>
          <a:p>
            <a:r>
              <a:rPr lang="en-AU" dirty="0" smtClean="0"/>
              <a:t>Finally – the Standard recognises that people who have had one coronary event are at highest risk of a recurrence. There is still considerable scope to reduce the likelihood of recurrence. While much of preventive work will happen in the community, it is important that while the patient is in hospital appropriate advice is given and an appropriate referral is made. This will help</a:t>
            </a:r>
            <a:r>
              <a:rPr lang="en-AU" baseline="0" dirty="0" smtClean="0"/>
              <a:t> to maximise </a:t>
            </a:r>
            <a:r>
              <a:rPr lang="en-AU" dirty="0" smtClean="0"/>
              <a:t>patient rehabilitation, lifestyle modification and adherence to the guideline recommended treatments – all of which will help prevent further morbidity and early mortality.</a:t>
            </a:r>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2811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pPr lvl="0"/>
            <a:r>
              <a:rPr lang="en-US" sz="1200" u="sng" kern="1200" dirty="0" smtClean="0">
                <a:solidFill>
                  <a:schemeClr val="tx1"/>
                </a:solidFill>
                <a:effectLst/>
                <a:latin typeface="+mn-lt"/>
                <a:ea typeface="+mn-ea"/>
                <a:cs typeface="+mn-cs"/>
              </a:rPr>
              <a:t>SA integrated Cardiovascular Clinical Network</a:t>
            </a:r>
            <a:r>
              <a:rPr lang="en-US" sz="1200" u="sng" kern="1200" baseline="30000" dirty="0" smtClean="0">
                <a:solidFill>
                  <a:schemeClr val="tx1"/>
                </a:solidFill>
                <a:effectLst/>
                <a:latin typeface="+mn-lt"/>
                <a:ea typeface="+mn-ea"/>
                <a:cs typeface="+mn-cs"/>
              </a:rPr>
              <a:t>1</a:t>
            </a:r>
            <a:r>
              <a:rPr lang="en-US" sz="1200" u="sng" kern="1200" dirty="0" smtClean="0">
                <a:solidFill>
                  <a:schemeClr val="tx1"/>
                </a:solidFill>
                <a:effectLst/>
                <a:latin typeface="+mn-lt"/>
                <a:ea typeface="+mn-ea"/>
                <a:cs typeface="+mn-cs"/>
              </a:rPr>
              <a:t> </a:t>
            </a:r>
          </a:p>
          <a:p>
            <a:pPr lvl="0"/>
            <a:r>
              <a:rPr lang="en-US" sz="1200" u="none" kern="1200" dirty="0" smtClean="0">
                <a:solidFill>
                  <a:schemeClr val="tx1"/>
                </a:solidFill>
                <a:effectLst/>
                <a:latin typeface="+mn-lt"/>
                <a:ea typeface="+mn-ea"/>
                <a:cs typeface="+mn-cs"/>
              </a:rPr>
              <a:t>Regional,</a:t>
            </a:r>
            <a:r>
              <a:rPr lang="en-US" sz="1200" u="none" kern="1200" baseline="0" dirty="0" smtClean="0">
                <a:solidFill>
                  <a:schemeClr val="tx1"/>
                </a:solidFill>
                <a:effectLst/>
                <a:latin typeface="+mn-lt"/>
                <a:ea typeface="+mn-ea"/>
                <a:cs typeface="+mn-cs"/>
              </a:rPr>
              <a:t> rural and remote hospitals in SA- 66 rural hospitals by 2008.</a:t>
            </a:r>
            <a:endParaRPr lang="en-AU" sz="1200" u="none" kern="1200" dirty="0" smtClean="0">
              <a:solidFill>
                <a:schemeClr val="tx1"/>
              </a:solidFill>
              <a:effectLst/>
              <a:latin typeface="+mn-lt"/>
              <a:ea typeface="+mn-ea"/>
              <a:cs typeface="+mn-cs"/>
            </a:endParaRPr>
          </a:p>
          <a:p>
            <a:pPr lvl="0"/>
            <a:endParaRPr lang="en-US" sz="1200" u="none" kern="1200" dirty="0" smtClean="0">
              <a:solidFill>
                <a:schemeClr val="tx1"/>
              </a:solidFill>
              <a:effectLst/>
              <a:latin typeface="+mn-lt"/>
              <a:ea typeface="+mn-ea"/>
              <a:cs typeface="+mn-cs"/>
            </a:endParaRPr>
          </a:p>
          <a:p>
            <a:pPr lvl="0"/>
            <a:r>
              <a:rPr lang="en-US" sz="1200" u="none" kern="1200" dirty="0" smtClean="0">
                <a:solidFill>
                  <a:schemeClr val="tx1"/>
                </a:solidFill>
                <a:effectLst/>
                <a:latin typeface="+mn-lt"/>
                <a:ea typeface="+mn-ea"/>
                <a:cs typeface="+mn-cs"/>
              </a:rPr>
              <a:t>Key features:</a:t>
            </a:r>
          </a:p>
          <a:p>
            <a:pPr marL="171450" lvl="0" indent="-171450">
              <a:buFont typeface="Arial" panose="020B0604020202020204" pitchFamily="34" charset="0"/>
              <a:buChar char="•"/>
            </a:pPr>
            <a:r>
              <a:rPr lang="en-US" sz="1200" u="none" kern="1200" dirty="0" err="1" smtClean="0">
                <a:solidFill>
                  <a:schemeClr val="tx1"/>
                </a:solidFill>
                <a:effectLst/>
                <a:latin typeface="+mn-lt"/>
                <a:ea typeface="+mn-ea"/>
                <a:cs typeface="+mn-cs"/>
              </a:rPr>
              <a:t>Standardised</a:t>
            </a:r>
            <a:r>
              <a:rPr lang="en-US" sz="1200" u="none" kern="1200" dirty="0" smtClean="0">
                <a:solidFill>
                  <a:schemeClr val="tx1"/>
                </a:solidFill>
                <a:effectLst/>
                <a:latin typeface="+mn-lt"/>
                <a:ea typeface="+mn-ea"/>
                <a:cs typeface="+mn-cs"/>
              </a:rPr>
              <a:t> risk assessment and treatment</a:t>
            </a:r>
            <a:r>
              <a:rPr lang="en-US" sz="1200" u="none" kern="1200" baseline="0" dirty="0" smtClean="0">
                <a:solidFill>
                  <a:schemeClr val="tx1"/>
                </a:solidFill>
                <a:effectLst/>
                <a:latin typeface="+mn-lt"/>
                <a:ea typeface="+mn-ea"/>
                <a:cs typeface="+mn-cs"/>
              </a:rPr>
              <a:t> protocols</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Point of care testing for troponin T levels with central quality control</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Designated on-call cardiologist to ensure response within 10 minutes</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On-site ECG with fax-based ECG interpretation by cardiologist</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Transfer by Royal Flying Doctor Service or emergency retrieval teams if necessary</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Agreed protocols for acute medications</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Timely access to angiography, coronary artery bypass graft (CABG) or PCI</a:t>
            </a:r>
          </a:p>
          <a:p>
            <a:pPr marL="171450" lvl="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Education and training.</a:t>
            </a:r>
          </a:p>
          <a:p>
            <a:pPr marL="0" lvl="0" indent="0">
              <a:buFont typeface="Arial" panose="020B0604020202020204" pitchFamily="34" charset="0"/>
              <a:buNone/>
            </a:pPr>
            <a:endParaRPr lang="en-US" sz="1200" u="none" kern="1200" baseline="0" dirty="0" smtClean="0">
              <a:solidFill>
                <a:schemeClr val="tx1"/>
              </a:solidFill>
              <a:effectLst/>
              <a:latin typeface="+mn-lt"/>
              <a:ea typeface="+mn-ea"/>
              <a:cs typeface="+mn-cs"/>
            </a:endParaRPr>
          </a:p>
          <a:p>
            <a:pPr lvl="0"/>
            <a:r>
              <a:rPr lang="en-AU" sz="1200" u="sng" kern="1200" dirty="0" smtClean="0">
                <a:solidFill>
                  <a:schemeClr val="tx1"/>
                </a:solidFill>
                <a:effectLst/>
                <a:latin typeface="+mn-lt"/>
                <a:ea typeface="+mn-ea"/>
                <a:cs typeface="+mn-cs"/>
              </a:rPr>
              <a:t>Monash – Mon Ami</a:t>
            </a:r>
            <a:r>
              <a:rPr lang="en-AU" sz="1200" u="sng" kern="1200" baseline="30000" dirty="0" smtClean="0">
                <a:solidFill>
                  <a:schemeClr val="tx1"/>
                </a:solidFill>
                <a:effectLst/>
                <a:latin typeface="+mn-lt"/>
                <a:ea typeface="+mn-ea"/>
                <a:cs typeface="+mn-cs"/>
              </a:rPr>
              <a:t>2</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Time to treatment was nearly halved by this hospital network using ambulance-based pre-hospital 12 lead ECG to facilitate access to the cardiac catheterisation lab.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‘Door to balloon’ time was reduced from median 100 minutes to 54 minutes compared to patients who came by ambulance without an ECG or came themselves to the Emergency department (ED).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Large metropolitan health network – 850,000 people, 2800 </a:t>
            </a:r>
            <a:r>
              <a:rPr lang="en-US" sz="1200" kern="1200" dirty="0" smtClean="0">
                <a:solidFill>
                  <a:schemeClr val="tx1"/>
                </a:solidFill>
                <a:effectLst/>
                <a:latin typeface="+mn-lt"/>
                <a:ea typeface="+mn-ea"/>
                <a:cs typeface="+mn-cs"/>
              </a:rPr>
              <a:t>km. </a:t>
            </a:r>
            <a:r>
              <a:rPr lang="en-US" sz="1200" kern="1200" dirty="0" smtClean="0">
                <a:solidFill>
                  <a:schemeClr val="tx1"/>
                </a:solidFill>
                <a:effectLst/>
                <a:latin typeface="+mn-lt"/>
                <a:ea typeface="+mn-ea"/>
                <a:cs typeface="+mn-cs"/>
              </a:rPr>
              <a:t>Three hospitals with EDs,</a:t>
            </a:r>
            <a:r>
              <a:rPr lang="en-US" sz="1200" kern="1200" baseline="0" dirty="0" smtClean="0">
                <a:solidFill>
                  <a:schemeClr val="tx1"/>
                </a:solidFill>
                <a:effectLst/>
                <a:latin typeface="+mn-lt"/>
                <a:ea typeface="+mn-ea"/>
                <a:cs typeface="+mn-cs"/>
              </a:rPr>
              <a:t> only 1 with PCI capability other hospitals 12 and 26km from PCI hospital.</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Pilot study – 4 of 7 Mobile intensive care ambulances equipped to perform and transmit a 12 lead ECG. Confirmation of STEMI by ED physician who would then activate infarct team in liaison with interventional cardiologist.</a:t>
            </a:r>
          </a:p>
          <a:p>
            <a:pPr lvl="0"/>
            <a:endParaRPr lang="en-US" sz="1200" kern="1200" baseline="0" dirty="0" smtClean="0">
              <a:solidFill>
                <a:schemeClr val="tx1"/>
              </a:solidFill>
              <a:effectLst/>
              <a:latin typeface="+mn-lt"/>
              <a:ea typeface="+mn-ea"/>
              <a:cs typeface="+mn-cs"/>
            </a:endParaRPr>
          </a:p>
          <a:p>
            <a:pPr lvl="0"/>
            <a:r>
              <a:rPr lang="en-US" u="sng" dirty="0" smtClean="0"/>
              <a:t>Rural ambulances</a:t>
            </a:r>
            <a:r>
              <a:rPr lang="en-US" u="sng" baseline="30000" dirty="0" smtClean="0"/>
              <a:t>3</a:t>
            </a:r>
          </a:p>
          <a:p>
            <a:pPr lvl="0"/>
            <a:r>
              <a:rPr lang="en-US" dirty="0" smtClean="0"/>
              <a:t>Hunter New England pilot study 2008.</a:t>
            </a:r>
          </a:p>
          <a:p>
            <a:pPr marL="171450" lvl="0" indent="-171450">
              <a:buFont typeface="Arial" panose="020B0604020202020204" pitchFamily="34" charset="0"/>
              <a:buChar char="•"/>
            </a:pPr>
            <a:r>
              <a:rPr lang="en-US" dirty="0" smtClean="0"/>
              <a:t>Training of 130 paramedics in ECG and supported decision-making for </a:t>
            </a:r>
            <a:r>
              <a:rPr lang="en-US" baseline="0" dirty="0" smtClean="0"/>
              <a:t>fibrinolysis</a:t>
            </a:r>
            <a:endParaRPr lang="en-US" dirty="0" smtClean="0"/>
          </a:p>
          <a:p>
            <a:pPr marL="171450" lvl="0" indent="-171450">
              <a:buFont typeface="Arial" panose="020B0604020202020204" pitchFamily="34" charset="0"/>
              <a:buChar char="•"/>
            </a:pPr>
            <a:r>
              <a:rPr lang="en-US" dirty="0" smtClean="0"/>
              <a:t>73% of STEMI patients received </a:t>
            </a:r>
            <a:r>
              <a:rPr lang="en-US" baseline="0" dirty="0" smtClean="0"/>
              <a:t>fibrinolysis </a:t>
            </a:r>
            <a:r>
              <a:rPr lang="en-US" dirty="0" smtClean="0"/>
              <a:t>within 120 </a:t>
            </a:r>
            <a:r>
              <a:rPr lang="en-US" dirty="0" err="1" smtClean="0"/>
              <a:t>mins</a:t>
            </a:r>
            <a:r>
              <a:rPr lang="en-US" dirty="0" smtClean="0"/>
              <a:t> of symptom onset</a:t>
            </a:r>
          </a:p>
          <a:p>
            <a:pPr marL="171450" lvl="0" indent="-171450">
              <a:buFont typeface="Arial" panose="020B0604020202020204" pitchFamily="34" charset="0"/>
              <a:buChar char="•"/>
            </a:pPr>
            <a:r>
              <a:rPr lang="en-US" dirty="0" smtClean="0"/>
              <a:t>54 of 94 patients diagnosed</a:t>
            </a:r>
            <a:r>
              <a:rPr lang="en-US" baseline="0" dirty="0" smtClean="0"/>
              <a:t> with STEMI were indicated for pre-hospital fibrinolysis</a:t>
            </a:r>
            <a:endParaRPr lang="en-US" dirty="0" smtClean="0"/>
          </a:p>
          <a:p>
            <a:pPr lvl="0"/>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References</a:t>
            </a:r>
          </a:p>
          <a:p>
            <a:pPr marL="228600" indent="-228600">
              <a:buFont typeface="+mj-lt"/>
              <a:buAutoNum type="arabicPeriod"/>
            </a:pPr>
            <a:r>
              <a:rPr lang="en-AU" sz="1200" kern="1200" dirty="0" err="1" smtClean="0">
                <a:solidFill>
                  <a:schemeClr val="tx1"/>
                </a:solidFill>
                <a:effectLst/>
                <a:latin typeface="+mn-lt"/>
                <a:ea typeface="+mn-ea"/>
                <a:cs typeface="+mn-cs"/>
              </a:rPr>
              <a:t>Tideman</a:t>
            </a:r>
            <a:r>
              <a:rPr lang="en-AU" sz="1200" kern="1200" dirty="0" smtClean="0">
                <a:solidFill>
                  <a:schemeClr val="tx1"/>
                </a:solidFill>
                <a:effectLst/>
                <a:latin typeface="+mn-lt"/>
                <a:ea typeface="+mn-ea"/>
                <a:cs typeface="+mn-cs"/>
              </a:rPr>
              <a:t> PA, </a:t>
            </a:r>
            <a:r>
              <a:rPr lang="en-AU" sz="1200" kern="1200" dirty="0" err="1" smtClean="0">
                <a:solidFill>
                  <a:schemeClr val="tx1"/>
                </a:solidFill>
                <a:effectLst/>
                <a:latin typeface="+mn-lt"/>
                <a:ea typeface="+mn-ea"/>
                <a:cs typeface="+mn-cs"/>
              </a:rPr>
              <a:t>Tirimacco</a:t>
            </a:r>
            <a:r>
              <a:rPr lang="en-AU" sz="1200" kern="1200" dirty="0" smtClean="0">
                <a:solidFill>
                  <a:schemeClr val="tx1"/>
                </a:solidFill>
                <a:effectLst/>
                <a:latin typeface="+mn-lt"/>
                <a:ea typeface="+mn-ea"/>
                <a:cs typeface="+mn-cs"/>
              </a:rPr>
              <a:t> R, Senior DP, </a:t>
            </a:r>
            <a:r>
              <a:rPr lang="en-AU" sz="1200" kern="1200" dirty="0" err="1" smtClean="0">
                <a:solidFill>
                  <a:schemeClr val="tx1"/>
                </a:solidFill>
                <a:effectLst/>
                <a:latin typeface="+mn-lt"/>
                <a:ea typeface="+mn-ea"/>
                <a:cs typeface="+mn-cs"/>
              </a:rPr>
              <a:t>Setchell</a:t>
            </a:r>
            <a:r>
              <a:rPr lang="en-AU" sz="1200" kern="1200" dirty="0" smtClean="0">
                <a:solidFill>
                  <a:schemeClr val="tx1"/>
                </a:solidFill>
                <a:effectLst/>
                <a:latin typeface="+mn-lt"/>
                <a:ea typeface="+mn-ea"/>
                <a:cs typeface="+mn-cs"/>
              </a:rPr>
              <a:t> JJ, Huynh LT, </a:t>
            </a:r>
            <a:r>
              <a:rPr lang="en-AU" sz="1200" kern="1200" dirty="0" err="1" smtClean="0">
                <a:solidFill>
                  <a:schemeClr val="tx1"/>
                </a:solidFill>
                <a:effectLst/>
                <a:latin typeface="+mn-lt"/>
                <a:ea typeface="+mn-ea"/>
                <a:cs typeface="+mn-cs"/>
              </a:rPr>
              <a:t>Tavella</a:t>
            </a:r>
            <a:r>
              <a:rPr lang="en-AU" sz="1200" kern="1200" dirty="0" smtClean="0">
                <a:solidFill>
                  <a:schemeClr val="tx1"/>
                </a:solidFill>
                <a:effectLst/>
                <a:latin typeface="+mn-lt"/>
                <a:ea typeface="+mn-ea"/>
                <a:cs typeface="+mn-cs"/>
              </a:rPr>
              <a:t> R, et al. Impact of a regionalised clinical cardiac support network on mortality among rural patients with myocardial infarction. Medical Journal of Australia 2014;200(3):157-60</a:t>
            </a:r>
          </a:p>
          <a:p>
            <a:pPr marL="228600" indent="-228600">
              <a:buFont typeface="+mj-lt"/>
              <a:buAutoNum type="arabicPeriod"/>
            </a:pPr>
            <a:r>
              <a:rPr lang="en-AU" sz="1200" kern="1200" dirty="0" smtClean="0">
                <a:solidFill>
                  <a:schemeClr val="tx1"/>
                </a:solidFill>
                <a:effectLst/>
                <a:latin typeface="+mn-lt"/>
                <a:ea typeface="+mn-ea"/>
                <a:cs typeface="+mn-cs"/>
              </a:rPr>
              <a:t>Hutchison AW, </a:t>
            </a:r>
            <a:r>
              <a:rPr lang="en-AU" sz="1200" kern="1200" dirty="0" err="1" smtClean="0">
                <a:solidFill>
                  <a:schemeClr val="tx1"/>
                </a:solidFill>
                <a:effectLst/>
                <a:latin typeface="+mn-lt"/>
                <a:ea typeface="+mn-ea"/>
                <a:cs typeface="+mn-cs"/>
              </a:rPr>
              <a:t>Malaiapan</a:t>
            </a:r>
            <a:r>
              <a:rPr lang="en-AU" sz="1200" kern="1200" dirty="0" smtClean="0">
                <a:solidFill>
                  <a:schemeClr val="tx1"/>
                </a:solidFill>
                <a:effectLst/>
                <a:latin typeface="+mn-lt"/>
                <a:ea typeface="+mn-ea"/>
                <a:cs typeface="+mn-cs"/>
              </a:rPr>
              <a:t> Y, Cameron JD, Meredith IT. Pre-hospital 12 lead ECG to triage ST elevation myocardial infarction and long term improvements in door to balloon times: The first 1000 patients from the </a:t>
            </a:r>
            <a:r>
              <a:rPr lang="en-AU" sz="1200" kern="1200" dirty="0" err="1" smtClean="0">
                <a:solidFill>
                  <a:schemeClr val="tx1"/>
                </a:solidFill>
                <a:effectLst/>
                <a:latin typeface="+mn-lt"/>
                <a:ea typeface="+mn-ea"/>
                <a:cs typeface="+mn-cs"/>
              </a:rPr>
              <a:t>MonAMI</a:t>
            </a:r>
            <a:r>
              <a:rPr lang="en-AU" sz="1200" kern="1200" dirty="0" smtClean="0">
                <a:solidFill>
                  <a:schemeClr val="tx1"/>
                </a:solidFill>
                <a:effectLst/>
                <a:latin typeface="+mn-lt"/>
                <a:ea typeface="+mn-ea"/>
                <a:cs typeface="+mn-cs"/>
              </a:rPr>
              <a:t> project. Heart, Lung &amp; Circulation 2013;22(11):910-6</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AU" sz="1200" kern="1200" dirty="0" smtClean="0">
                <a:solidFill>
                  <a:schemeClr val="tx1"/>
                </a:solidFill>
                <a:effectLst/>
                <a:latin typeface="+mn-lt"/>
                <a:ea typeface="+mn-ea"/>
                <a:cs typeface="+mn-cs"/>
              </a:rPr>
              <a:t>3.National Heart Foundation of Australia. A system of care for STEMI: reducing time to reperfusion for patients with ST-segment elevation myocardial infarction. Canberra, 2012</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http://www.heartfoundation.org.au/SiteCollectionDocuments/A-system-of-care-for-STEMI.pdf</a:t>
            </a:r>
          </a:p>
          <a:p>
            <a:pPr lvl="0"/>
            <a:endParaRPr lang="en-US" sz="1200" kern="1200" dirty="0" smtClean="0">
              <a:solidFill>
                <a:schemeClr val="tx1"/>
              </a:solidFill>
              <a:effectLst/>
              <a:latin typeface="+mn-lt"/>
              <a:ea typeface="+mn-ea"/>
              <a:cs typeface="+mn-cs"/>
            </a:endParaRPr>
          </a:p>
          <a:p>
            <a:pPr lvl="0"/>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8</a:t>
            </a:fld>
            <a:endParaRPr lang="en-US"/>
          </a:p>
        </p:txBody>
      </p:sp>
    </p:spTree>
    <p:extLst>
      <p:ext uri="{BB962C8B-B14F-4D97-AF65-F5344CB8AC3E}">
        <p14:creationId xmlns:p14="http://schemas.microsoft.com/office/powerpoint/2010/main" val="273992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Presenter’s notes</a:t>
            </a:r>
            <a:endParaRPr lang="en-AU" b="1" dirty="0" smtClean="0"/>
          </a:p>
          <a:p>
            <a:r>
              <a:rPr lang="en-US" dirty="0" smtClean="0"/>
              <a:t>We do</a:t>
            </a:r>
            <a:r>
              <a:rPr lang="en-US" baseline="0" dirty="0" smtClean="0"/>
              <a:t> not have data on how often missed diagnoses of ACS occur in Australia, around 5% based on US data from 2000.</a:t>
            </a:r>
            <a:r>
              <a:rPr lang="en-AU" baseline="30000" dirty="0" smtClean="0">
                <a:hlinkClick r:id="rId3" action="ppaction://hlinkfile" tooltip="Pope, 2000 #9029"/>
              </a:rPr>
              <a:t> </a:t>
            </a:r>
            <a:r>
              <a:rPr lang="en-AU" baseline="30000" dirty="0" smtClean="0"/>
              <a:t>1</a:t>
            </a:r>
            <a:r>
              <a:rPr lang="en-US" baseline="0" dirty="0" smtClean="0"/>
              <a:t> These data are not captured in ACS audits.</a:t>
            </a:r>
          </a:p>
          <a:p>
            <a:endParaRPr lang="en-US" baseline="0" dirty="0" smtClean="0"/>
          </a:p>
          <a:p>
            <a:r>
              <a:rPr lang="en-AU" dirty="0" smtClean="0"/>
              <a:t>Mortality within 1 month is doubled for a missed diagnosis of ACS compared to those hospitalised (9.8% misdiagnosed vs 5.5% hospitalised; risk ratio</a:t>
            </a:r>
            <a:r>
              <a:rPr lang="en-AU" baseline="0" dirty="0" smtClean="0"/>
              <a:t> 1:9</a:t>
            </a:r>
            <a:r>
              <a:rPr lang="en-AU" dirty="0" smtClean="0"/>
              <a:t>).</a:t>
            </a:r>
            <a:r>
              <a:rPr lang="en-AU" baseline="30000" dirty="0" smtClean="0"/>
              <a:t> </a:t>
            </a:r>
            <a:r>
              <a:rPr lang="en-US" baseline="30000" dirty="0" smtClean="0"/>
              <a:t>1</a:t>
            </a:r>
            <a:endParaRPr lang="en-US" dirty="0" smtClean="0"/>
          </a:p>
          <a:p>
            <a:endParaRPr lang="en-US" dirty="0" smtClean="0"/>
          </a:p>
          <a:p>
            <a:r>
              <a:rPr lang="en-US" dirty="0" smtClean="0"/>
              <a:t>Data from clinical trials in ED show that about 10-15% of patients with undifferentiated</a:t>
            </a:r>
            <a:r>
              <a:rPr lang="en-US" baseline="0" dirty="0" smtClean="0"/>
              <a:t> chest pain of suspected cardiac origin end up with a ACS diagnosis. These figures exclude people with an acute STEMI. </a:t>
            </a:r>
            <a:r>
              <a:rPr lang="en-US" baseline="30000" dirty="0" smtClean="0"/>
              <a:t>2,3</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Evidence-based pathways can help differentiate between low-risk patients who can be safely discharged from the ED for outpatient follow up, and high-risk patients who need immediate investigation and treatment.</a:t>
            </a:r>
            <a:r>
              <a:rPr lang="en-US" baseline="30000" dirty="0" smtClean="0"/>
              <a:t> 2,3</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As well as reducing adverse consequences of misdiagnosis, total ED length of stay can be significantly reduced. </a:t>
            </a:r>
            <a:r>
              <a:rPr lang="en-US" baseline="30000" dirty="0" smtClean="0"/>
              <a:t>2,3</a:t>
            </a:r>
          </a:p>
          <a:p>
            <a:r>
              <a:rPr lang="en-AU" sz="1200" kern="1200" dirty="0" smtClean="0">
                <a:solidFill>
                  <a:schemeClr val="tx1"/>
                </a:solidFill>
                <a:effectLst/>
                <a:latin typeface="+mn-lt"/>
                <a:ea typeface="+mn-ea"/>
                <a:cs typeface="+mn-cs"/>
              </a:rPr>
              <a:t>  This can contribute to achieving National Emergency Access Targets (NEAT) which aim to ensure patients are either admitted, discharged, or referred on within 4 hours of presenting to the Emergency Department which will improve access and reduce waiting times for all ED patients.</a:t>
            </a:r>
          </a:p>
          <a:p>
            <a:endParaRPr lang="en-US" b="1" dirty="0" smtClean="0"/>
          </a:p>
          <a:p>
            <a:r>
              <a:rPr lang="en-US" b="1" dirty="0" smtClean="0"/>
              <a:t>References</a:t>
            </a:r>
            <a:endParaRPr lang="en-US" dirty="0" smtClean="0"/>
          </a:p>
          <a:p>
            <a:pPr marL="0" indent="0">
              <a:buNone/>
            </a:pPr>
            <a:r>
              <a:rPr lang="en-AU" sz="1200" kern="1200" dirty="0" smtClean="0">
                <a:solidFill>
                  <a:schemeClr val="tx1"/>
                </a:solidFill>
                <a:effectLst/>
                <a:latin typeface="+mn-lt"/>
                <a:ea typeface="+mn-ea"/>
                <a:cs typeface="+mn-cs"/>
              </a:rPr>
              <a:t>1. Pope JH, </a:t>
            </a:r>
            <a:r>
              <a:rPr lang="en-AU" sz="1200" kern="1200" dirty="0" err="1" smtClean="0">
                <a:solidFill>
                  <a:schemeClr val="tx1"/>
                </a:solidFill>
                <a:effectLst/>
                <a:latin typeface="+mn-lt"/>
                <a:ea typeface="+mn-ea"/>
                <a:cs typeface="+mn-cs"/>
              </a:rPr>
              <a:t>Aufderheide</a:t>
            </a:r>
            <a:r>
              <a:rPr lang="en-AU" sz="1200" kern="1200" dirty="0" smtClean="0">
                <a:solidFill>
                  <a:schemeClr val="tx1"/>
                </a:solidFill>
                <a:effectLst/>
                <a:latin typeface="+mn-lt"/>
                <a:ea typeface="+mn-ea"/>
                <a:cs typeface="+mn-cs"/>
              </a:rPr>
              <a:t> TP, </a:t>
            </a:r>
            <a:r>
              <a:rPr lang="en-AU" sz="1200" kern="1200" dirty="0" err="1" smtClean="0">
                <a:solidFill>
                  <a:schemeClr val="tx1"/>
                </a:solidFill>
                <a:effectLst/>
                <a:latin typeface="+mn-lt"/>
                <a:ea typeface="+mn-ea"/>
                <a:cs typeface="+mn-cs"/>
              </a:rPr>
              <a:t>Ruthazer</a:t>
            </a:r>
            <a:r>
              <a:rPr lang="en-AU" sz="1200" kern="1200" dirty="0" smtClean="0">
                <a:solidFill>
                  <a:schemeClr val="tx1"/>
                </a:solidFill>
                <a:effectLst/>
                <a:latin typeface="+mn-lt"/>
                <a:ea typeface="+mn-ea"/>
                <a:cs typeface="+mn-cs"/>
              </a:rPr>
              <a:t> R, </a:t>
            </a:r>
            <a:r>
              <a:rPr lang="en-AU" sz="1200" kern="1200" dirty="0" err="1" smtClean="0">
                <a:solidFill>
                  <a:schemeClr val="tx1"/>
                </a:solidFill>
                <a:effectLst/>
                <a:latin typeface="+mn-lt"/>
                <a:ea typeface="+mn-ea"/>
                <a:cs typeface="+mn-cs"/>
              </a:rPr>
              <a:t>Woolard</a:t>
            </a:r>
            <a:r>
              <a:rPr lang="en-AU" sz="1200" kern="1200" dirty="0" smtClean="0">
                <a:solidFill>
                  <a:schemeClr val="tx1"/>
                </a:solidFill>
                <a:effectLst/>
                <a:latin typeface="+mn-lt"/>
                <a:ea typeface="+mn-ea"/>
                <a:cs typeface="+mn-cs"/>
              </a:rPr>
              <a:t> RH, Feldman JA, </a:t>
            </a:r>
            <a:r>
              <a:rPr lang="en-AU" sz="1200" kern="1200" dirty="0" err="1" smtClean="0">
                <a:solidFill>
                  <a:schemeClr val="tx1"/>
                </a:solidFill>
                <a:effectLst/>
                <a:latin typeface="+mn-lt"/>
                <a:ea typeface="+mn-ea"/>
                <a:cs typeface="+mn-cs"/>
              </a:rPr>
              <a:t>Beshansky</a:t>
            </a:r>
            <a:r>
              <a:rPr lang="en-AU" sz="1200" kern="1200" dirty="0" smtClean="0">
                <a:solidFill>
                  <a:schemeClr val="tx1"/>
                </a:solidFill>
                <a:effectLst/>
                <a:latin typeface="+mn-lt"/>
                <a:ea typeface="+mn-ea"/>
                <a:cs typeface="+mn-cs"/>
              </a:rPr>
              <a:t> JR, et al. Missed diagnoses of acute cardiac ischemia in the emergency department. </a:t>
            </a:r>
            <a:r>
              <a:rPr lang="en-AU" sz="1200" i="0" kern="1200" dirty="0" smtClean="0">
                <a:solidFill>
                  <a:schemeClr val="tx1"/>
                </a:solidFill>
                <a:effectLst/>
                <a:latin typeface="+mn-lt"/>
                <a:ea typeface="+mn-ea"/>
                <a:cs typeface="+mn-cs"/>
              </a:rPr>
              <a:t>New England Journal of Medicine 2000;342(16):1163-1170</a:t>
            </a:r>
          </a:p>
          <a:p>
            <a:r>
              <a:rPr lang="en-AU" sz="1200" i="0" kern="1200" dirty="0" smtClean="0">
                <a:solidFill>
                  <a:schemeClr val="tx1"/>
                </a:solidFill>
                <a:effectLst/>
                <a:latin typeface="+mn-lt"/>
                <a:ea typeface="+mn-ea"/>
                <a:cs typeface="+mn-cs"/>
              </a:rPr>
              <a:t>2. Than M, Aldous S, Lord SJ, </a:t>
            </a:r>
            <a:r>
              <a:rPr lang="en-AU" sz="1200" i="0" kern="1200" dirty="0" err="1" smtClean="0">
                <a:solidFill>
                  <a:schemeClr val="tx1"/>
                </a:solidFill>
                <a:effectLst/>
                <a:latin typeface="+mn-lt"/>
                <a:ea typeface="+mn-ea"/>
                <a:cs typeface="+mn-cs"/>
              </a:rPr>
              <a:t>Goodacre</a:t>
            </a:r>
            <a:r>
              <a:rPr lang="en-AU" sz="1200" i="0" kern="1200" dirty="0" smtClean="0">
                <a:solidFill>
                  <a:schemeClr val="tx1"/>
                </a:solidFill>
                <a:effectLst/>
                <a:latin typeface="+mn-lt"/>
                <a:ea typeface="+mn-ea"/>
                <a:cs typeface="+mn-cs"/>
              </a:rPr>
              <a:t> S, Frampton CMA, </a:t>
            </a:r>
            <a:r>
              <a:rPr lang="en-AU" sz="1200" i="0" kern="1200" dirty="0" err="1" smtClean="0">
                <a:solidFill>
                  <a:schemeClr val="tx1"/>
                </a:solidFill>
                <a:effectLst/>
                <a:latin typeface="+mn-lt"/>
                <a:ea typeface="+mn-ea"/>
                <a:cs typeface="+mn-cs"/>
              </a:rPr>
              <a:t>Troughton</a:t>
            </a:r>
            <a:r>
              <a:rPr lang="en-AU" sz="1200" i="0" kern="1200" dirty="0" smtClean="0">
                <a:solidFill>
                  <a:schemeClr val="tx1"/>
                </a:solidFill>
                <a:effectLst/>
                <a:latin typeface="+mn-lt"/>
                <a:ea typeface="+mn-ea"/>
                <a:cs typeface="+mn-cs"/>
              </a:rPr>
              <a:t> R, et al. A 2-hour diagnostic protocol for possible cardiac chest pain in the emergency department: a randomized clinical trial. JAMA Internal Medicine 2014;174(1):51-58.</a:t>
            </a:r>
          </a:p>
          <a:p>
            <a:r>
              <a:rPr lang="en-AU" sz="1200" i="0" kern="1200" dirty="0" smtClean="0">
                <a:solidFill>
                  <a:schemeClr val="tx1"/>
                </a:solidFill>
                <a:effectLst/>
                <a:latin typeface="+mn-lt"/>
                <a:ea typeface="+mn-ea"/>
                <a:cs typeface="+mn-cs"/>
              </a:rPr>
              <a:t>3. Macdonald SP, Nagree Y, </a:t>
            </a:r>
            <a:r>
              <a:rPr lang="en-AU" sz="1200" i="0" kern="1200" dirty="0" err="1" smtClean="0">
                <a:solidFill>
                  <a:schemeClr val="tx1"/>
                </a:solidFill>
                <a:effectLst/>
                <a:latin typeface="+mn-lt"/>
                <a:ea typeface="+mn-ea"/>
                <a:cs typeface="+mn-cs"/>
              </a:rPr>
              <a:t>Fatovich</a:t>
            </a:r>
            <a:r>
              <a:rPr lang="en-AU" sz="1200" i="0" kern="1200" dirty="0" smtClean="0">
                <a:solidFill>
                  <a:schemeClr val="tx1"/>
                </a:solidFill>
                <a:effectLst/>
                <a:latin typeface="+mn-lt"/>
                <a:ea typeface="+mn-ea"/>
                <a:cs typeface="+mn-cs"/>
              </a:rPr>
              <a:t> DM, </a:t>
            </a:r>
            <a:r>
              <a:rPr lang="en-AU" sz="1200" i="0" kern="1200" dirty="0" err="1" smtClean="0">
                <a:solidFill>
                  <a:schemeClr val="tx1"/>
                </a:solidFill>
                <a:effectLst/>
                <a:latin typeface="+mn-lt"/>
                <a:ea typeface="+mn-ea"/>
                <a:cs typeface="+mn-cs"/>
              </a:rPr>
              <a:t>Flavell</a:t>
            </a:r>
            <a:r>
              <a:rPr lang="en-AU" sz="1200" i="0" kern="1200" dirty="0" smtClean="0">
                <a:solidFill>
                  <a:schemeClr val="tx1"/>
                </a:solidFill>
                <a:effectLst/>
                <a:latin typeface="+mn-lt"/>
                <a:ea typeface="+mn-ea"/>
                <a:cs typeface="+mn-cs"/>
              </a:rPr>
              <a:t> HL, </a:t>
            </a:r>
            <a:r>
              <a:rPr lang="en-AU" sz="1200" i="0" kern="1200" dirty="0" err="1" smtClean="0">
                <a:solidFill>
                  <a:schemeClr val="tx1"/>
                </a:solidFill>
                <a:effectLst/>
                <a:latin typeface="+mn-lt"/>
                <a:ea typeface="+mn-ea"/>
                <a:cs typeface="+mn-cs"/>
              </a:rPr>
              <a:t>Loutsky</a:t>
            </a:r>
            <a:r>
              <a:rPr lang="en-AU" sz="1200" i="0" kern="1200" dirty="0" smtClean="0">
                <a:solidFill>
                  <a:schemeClr val="tx1"/>
                </a:solidFill>
                <a:effectLst/>
                <a:latin typeface="+mn-lt"/>
                <a:ea typeface="+mn-ea"/>
                <a:cs typeface="+mn-cs"/>
              </a:rPr>
              <a:t> F. Comparison of two clinical scoring systems for emergency department risk stratification of suspected acute coronary syndrome. Emergency Medicine </a:t>
            </a:r>
            <a:r>
              <a:rPr lang="en-AU" sz="1200" i="0" kern="1200" dirty="0" err="1" smtClean="0">
                <a:solidFill>
                  <a:schemeClr val="tx1"/>
                </a:solidFill>
                <a:effectLst/>
                <a:latin typeface="+mn-lt"/>
                <a:ea typeface="+mn-ea"/>
                <a:cs typeface="+mn-cs"/>
              </a:rPr>
              <a:t>Australas</a:t>
            </a:r>
            <a:r>
              <a:rPr lang="en-AU" sz="1200" i="0" kern="1200" dirty="0" smtClean="0">
                <a:solidFill>
                  <a:schemeClr val="tx1"/>
                </a:solidFill>
                <a:effectLst/>
                <a:latin typeface="+mn-lt"/>
                <a:ea typeface="+mn-ea"/>
                <a:cs typeface="+mn-cs"/>
              </a:rPr>
              <a:t> </a:t>
            </a:r>
            <a:r>
              <a:rPr lang="en-AU" sz="1200" i="0" kern="1200" dirty="0" err="1" smtClean="0">
                <a:solidFill>
                  <a:schemeClr val="tx1"/>
                </a:solidFill>
                <a:effectLst/>
                <a:latin typeface="+mn-lt"/>
                <a:ea typeface="+mn-ea"/>
                <a:cs typeface="+mn-cs"/>
              </a:rPr>
              <a:t>ia</a:t>
            </a:r>
            <a:r>
              <a:rPr lang="en-AU" sz="1200" i="0" kern="1200" dirty="0" smtClean="0">
                <a:solidFill>
                  <a:schemeClr val="tx1"/>
                </a:solidFill>
                <a:effectLst/>
                <a:latin typeface="+mn-lt"/>
                <a:ea typeface="+mn-ea"/>
                <a:cs typeface="+mn-cs"/>
              </a:rPr>
              <a:t> 2011;23(6):717-725.</a:t>
            </a:r>
          </a:p>
          <a:p>
            <a:endParaRPr lang="en-AU" sz="1200" kern="1200" dirty="0" smtClean="0">
              <a:solidFill>
                <a:schemeClr val="tx1"/>
              </a:solidFill>
              <a:effectLst/>
              <a:latin typeface="+mn-lt"/>
              <a:ea typeface="+mn-ea"/>
              <a:cs typeface="+mn-cs"/>
            </a:endParaRP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9</a:t>
            </a:fld>
            <a:endParaRPr lang="en-US"/>
          </a:p>
        </p:txBody>
      </p:sp>
    </p:spTree>
    <p:extLst>
      <p:ext uri="{BB962C8B-B14F-4D97-AF65-F5344CB8AC3E}">
        <p14:creationId xmlns:p14="http://schemas.microsoft.com/office/powerpoint/2010/main" val="226252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t>June 10, 2014</a:t>
            </a:r>
            <a:endParaRPr lang="en-US" dirty="0"/>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6058465"/>
            <a:ext cx="3823190" cy="41783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0807" y="5924720"/>
            <a:ext cx="2133601" cy="595102"/>
          </a:xfrm>
          <a:prstGeom prst="rect">
            <a:avLst/>
          </a:prstGeom>
        </p:spPr>
      </p:pic>
    </p:spTree>
    <p:extLst>
      <p:ext uri="{BB962C8B-B14F-4D97-AF65-F5344CB8AC3E}">
        <p14:creationId xmlns:p14="http://schemas.microsoft.com/office/powerpoint/2010/main" val="1974164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9747598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9140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38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818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83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dirty="0">
              <a:solidFill>
                <a:srgbClr val="818285"/>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04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05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99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85802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4080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6058465"/>
            <a:ext cx="3823190" cy="41783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0807" y="5924720"/>
            <a:ext cx="2133601" cy="595102"/>
          </a:xfrm>
          <a:prstGeom prst="rect">
            <a:avLst/>
          </a:prstGeom>
        </p:spPr>
      </p:pic>
    </p:spTree>
    <p:extLst>
      <p:ext uri="{BB962C8B-B14F-4D97-AF65-F5344CB8AC3E}">
        <p14:creationId xmlns:p14="http://schemas.microsoft.com/office/powerpoint/2010/main" val="2971931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46357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292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745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61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703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10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dirty="0">
              <a:solidFill>
                <a:srgbClr val="818285"/>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39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40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63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629752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2/25/2015</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029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85034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2/25/2015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5"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3"/>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9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3"/>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679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 y="978863"/>
            <a:ext cx="6186204" cy="1368097"/>
          </a:xfrm>
        </p:spPr>
        <p:txBody>
          <a:bodyPr>
            <a:normAutofit fontScale="90000"/>
          </a:bodyPr>
          <a:lstStyle/>
          <a:p>
            <a:r>
              <a:rPr lang="en-US" sz="4000" dirty="0" smtClean="0"/>
              <a:t>Acute </a:t>
            </a:r>
            <a:r>
              <a:rPr lang="en-US" sz="4000" dirty="0"/>
              <a:t>Coronary </a:t>
            </a:r>
            <a:r>
              <a:rPr lang="en-US" sz="4000" dirty="0" smtClean="0"/>
              <a:t>Syndromes Clinical Care Standard</a:t>
            </a:r>
            <a:r>
              <a:rPr lang="en-US" sz="6000" dirty="0" smtClean="0"/>
              <a:t/>
            </a:r>
            <a:br>
              <a:rPr lang="en-US" sz="6000" dirty="0" smtClean="0"/>
            </a:br>
            <a:r>
              <a:rPr lang="en-US" dirty="0" smtClean="0"/>
              <a:t/>
            </a:r>
            <a:br>
              <a:rPr lang="en-US" dirty="0" smtClean="0"/>
            </a:br>
            <a:endParaRPr lang="en-US" dirty="0"/>
          </a:p>
        </p:txBody>
      </p:sp>
      <p:sp>
        <p:nvSpPr>
          <p:cNvPr id="3" name="Subtitle 2"/>
          <p:cNvSpPr>
            <a:spLocks noGrp="1"/>
          </p:cNvSpPr>
          <p:nvPr>
            <p:ph type="subTitle" idx="1"/>
          </p:nvPr>
        </p:nvSpPr>
        <p:spPr>
          <a:xfrm>
            <a:off x="488088" y="2696646"/>
            <a:ext cx="4444139" cy="906909"/>
          </a:xfrm>
        </p:spPr>
        <p:txBody>
          <a:bodyPr>
            <a:normAutofit fontScale="62500" lnSpcReduction="20000"/>
          </a:bodyPr>
          <a:lstStyle/>
          <a:p>
            <a:r>
              <a:rPr lang="en-US" dirty="0" smtClean="0"/>
              <a:t>An introduction for clinicians and health services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Immediate </a:t>
            </a:r>
            <a:r>
              <a:rPr lang="en-AU" dirty="0"/>
              <a:t>management</a:t>
            </a:r>
          </a:p>
        </p:txBody>
      </p:sp>
      <p:sp>
        <p:nvSpPr>
          <p:cNvPr id="3" name="Content Placeholder 2"/>
          <p:cNvSpPr>
            <a:spLocks noGrp="1"/>
          </p:cNvSpPr>
          <p:nvPr>
            <p:ph idx="1"/>
          </p:nvPr>
        </p:nvSpPr>
        <p:spPr>
          <a:xfrm>
            <a:off x="730648" y="2084080"/>
            <a:ext cx="7956152" cy="3661399"/>
          </a:xfrm>
        </p:spPr>
        <p:txBody>
          <a:bodyPr>
            <a:normAutofit/>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a:t>
            </a:r>
            <a:r>
              <a:rPr lang="en-US" sz="2200" dirty="0" smtClean="0"/>
              <a:t>: provide all patients presenting with symptoms of an acute coronary syndrome with care guided by a documented chest pain assessment pathway. </a:t>
            </a:r>
            <a:endParaRPr lang="en-US" sz="2200" dirty="0"/>
          </a:p>
          <a:p>
            <a:r>
              <a:rPr lang="en-AU" sz="2200" b="1" dirty="0" smtClean="0">
                <a:solidFill>
                  <a:schemeClr val="tx2"/>
                </a:solidFill>
              </a:rPr>
              <a:t>Health managers</a:t>
            </a:r>
            <a:r>
              <a:rPr lang="en-AU" sz="2200" dirty="0" smtClean="0"/>
              <a:t>: ensure that a chest pain assessment pathway is available and used by clinicians. </a:t>
            </a:r>
            <a:endParaRPr lang="en-AU" sz="2200" dirty="0"/>
          </a:p>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800" y="162000"/>
            <a:ext cx="1836000"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90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Early assessment</a:t>
            </a:r>
            <a:endParaRPr lang="en-AU" dirty="0"/>
          </a:p>
        </p:txBody>
      </p:sp>
      <p:sp>
        <p:nvSpPr>
          <p:cNvPr id="6" name="Content Placeholder 2"/>
          <p:cNvSpPr txBox="1">
            <a:spLocks/>
          </p:cNvSpPr>
          <p:nvPr/>
        </p:nvSpPr>
        <p:spPr>
          <a:xfrm>
            <a:off x="730650" y="1916124"/>
            <a:ext cx="8154272" cy="3661399"/>
          </a:xfrm>
          <a:prstGeom prst="rect">
            <a:avLst/>
          </a:prstGeom>
        </p:spPr>
        <p:txBody>
          <a:bodyPr vert="horz" lIns="0" tIns="0" rIns="0" bIns="0" rtlCol="0">
            <a:normAutofit lnSpcReduction="100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a:t>
            </a:r>
          </a:p>
          <a:p>
            <a:pPr marL="0" indent="0">
              <a:buNone/>
            </a:pPr>
            <a:r>
              <a:rPr lang="en-AU" sz="2200" dirty="0"/>
              <a:t>A patient with acute chest pain or other symptoms suggestive of an acute coronary syndrome receives a 12-lead electrocardiogram (ECG) and the results are analysed by a clinician experienced in interpreting an ECG within 10 minutes of the first emergency clinical </a:t>
            </a:r>
            <a:r>
              <a:rPr lang="en-AU" sz="2200" dirty="0" smtClean="0"/>
              <a:t>contact.</a:t>
            </a:r>
          </a:p>
          <a:p>
            <a:pPr marL="0" indent="0">
              <a:buNone/>
            </a:pPr>
            <a:r>
              <a:rPr lang="en-AU" sz="2800" b="1" dirty="0" smtClean="0">
                <a:solidFill>
                  <a:schemeClr val="tx2"/>
                </a:solidFill>
              </a:rPr>
              <a:t>Why does it matter?</a:t>
            </a:r>
          </a:p>
          <a:p>
            <a:r>
              <a:rPr lang="en-US" sz="2200" dirty="0" smtClean="0"/>
              <a:t>Pre-hospital ECG can aid fast access to reperfusion</a:t>
            </a:r>
          </a:p>
          <a:p>
            <a:pPr lvl="1"/>
            <a:r>
              <a:rPr lang="en-US" sz="2200" dirty="0" smtClean="0"/>
              <a:t>Reduce short-term mortality by 30-40%</a:t>
            </a:r>
            <a:r>
              <a:rPr lang="en-AU" sz="2200" baseline="30000" dirty="0" smtClean="0"/>
              <a:t>1</a:t>
            </a:r>
            <a:endParaRPr lang="en-AU" sz="2200" baseline="30000" dirty="0"/>
          </a:p>
          <a:p>
            <a:pPr lvl="1"/>
            <a:r>
              <a:rPr lang="en-US" sz="2200" dirty="0" smtClean="0"/>
              <a:t>Reduce door to balloon time (100 vs 54 minutes)</a:t>
            </a:r>
            <a:r>
              <a:rPr lang="en-AU" sz="2200" baseline="30000" dirty="0" smtClean="0"/>
              <a:t>2</a:t>
            </a:r>
            <a:endParaRPr lang="en-AU" sz="2200" b="1" dirty="0" smtClean="0"/>
          </a:p>
          <a:p>
            <a:endParaRPr lang="en-AU" dirty="0"/>
          </a:p>
        </p:txBody>
      </p:sp>
      <p:sp>
        <p:nvSpPr>
          <p:cNvPr id="7" name="TextBox 6"/>
          <p:cNvSpPr txBox="1"/>
          <p:nvPr/>
        </p:nvSpPr>
        <p:spPr>
          <a:xfrm>
            <a:off x="730650" y="5980670"/>
            <a:ext cx="5274734" cy="738664"/>
          </a:xfrm>
          <a:prstGeom prst="rect">
            <a:avLst/>
          </a:prstGeom>
          <a:noFill/>
        </p:spPr>
        <p:txBody>
          <a:bodyPr wrap="square" rtlCol="0">
            <a:spAutoFit/>
          </a:bodyPr>
          <a:lstStyle/>
          <a:p>
            <a:pPr marL="342900" indent="-342900">
              <a:buAutoNum type="arabicPeriod"/>
            </a:pPr>
            <a:r>
              <a:rPr lang="en-US" sz="1400" dirty="0" smtClean="0"/>
              <a:t>Nam J et al, Ann </a:t>
            </a:r>
            <a:r>
              <a:rPr lang="en-US" sz="1400" dirty="0" err="1" smtClean="0"/>
              <a:t>Emerg</a:t>
            </a:r>
            <a:r>
              <a:rPr lang="en-US" sz="1400" dirty="0" smtClean="0"/>
              <a:t> Med;</a:t>
            </a:r>
            <a:r>
              <a:rPr lang="en-AU" sz="1400" dirty="0" smtClean="0"/>
              <a:t>2014;64:176-86</a:t>
            </a:r>
            <a:endParaRPr lang="en-US" sz="1400" dirty="0" smtClean="0"/>
          </a:p>
          <a:p>
            <a:pPr marL="342900" indent="-342900">
              <a:buAutoNum type="arabicPeriod"/>
            </a:pPr>
            <a:r>
              <a:rPr lang="en-US" sz="1400" dirty="0" smtClean="0"/>
              <a:t>Hutchison AW et al, Heart Lung </a:t>
            </a:r>
            <a:r>
              <a:rPr lang="en-US" sz="1400" dirty="0" err="1" smtClean="0"/>
              <a:t>Circ</a:t>
            </a:r>
            <a:r>
              <a:rPr lang="en-US" sz="1400" i="1" dirty="0" smtClean="0"/>
              <a:t>, 2</a:t>
            </a:r>
            <a:r>
              <a:rPr lang="en-AU" sz="1400" dirty="0" smtClean="0"/>
              <a:t>013;22:910-916</a:t>
            </a:r>
            <a:endParaRPr lang="en-US" sz="1400" dirty="0" smtClean="0"/>
          </a:p>
          <a:p>
            <a:pPr marL="342900" indent="-342900">
              <a:buAutoNum type="arabicPeriod"/>
            </a:pPr>
            <a:endParaRPr lang="en-AU"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215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Early assessment</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730648" y="2084080"/>
            <a:ext cx="7956152" cy="3661399"/>
          </a:xfrm>
        </p:spPr>
        <p:txBody>
          <a:bodyPr>
            <a:normAutofit fontScale="92500"/>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a:t>
            </a:r>
            <a:r>
              <a:rPr lang="en-US" sz="2200" dirty="0" smtClean="0"/>
              <a:t>: assess all patients with a suspected acute coronary syndrome with a 12-lead ECG and interpret the results within 10 minutes of the first emergency clinical contact. This may involve facilitating referral to a clinician experienced in performing and/or interpreting an ECG. </a:t>
            </a:r>
            <a:endParaRPr lang="en-US" sz="2200" dirty="0"/>
          </a:p>
          <a:p>
            <a:r>
              <a:rPr lang="en-AU" sz="2200" b="1" dirty="0" smtClean="0">
                <a:solidFill>
                  <a:schemeClr val="tx2"/>
                </a:solidFill>
              </a:rPr>
              <a:t>Health managers</a:t>
            </a:r>
            <a:r>
              <a:rPr lang="en-AU" sz="2200" dirty="0" smtClean="0"/>
              <a:t>: ensure systems and processes are in place in the pre-hospital and hospital setting to assess patients with symptoms of an acute coronary syndrome using a 12-lead ECG, and for this to be analysed by a clinician experience in interpreting an ECG within 10 minutes of the first emergency clinical contact. </a:t>
            </a:r>
            <a:endParaRPr lang="en-AU" sz="2200" dirty="0"/>
          </a:p>
          <a:p>
            <a:endParaRPr lang="en-AU" dirty="0"/>
          </a:p>
        </p:txBody>
      </p:sp>
    </p:spTree>
    <p:extLst>
      <p:ext uri="{BB962C8B-B14F-4D97-AF65-F5344CB8AC3E}">
        <p14:creationId xmlns:p14="http://schemas.microsoft.com/office/powerpoint/2010/main" val="2731903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Timely reperfusion</a:t>
            </a:r>
            <a:endParaRPr lang="en-AU" dirty="0"/>
          </a:p>
        </p:txBody>
      </p:sp>
      <p:sp>
        <p:nvSpPr>
          <p:cNvPr id="6" name="Content Placeholder 2"/>
          <p:cNvSpPr txBox="1">
            <a:spLocks/>
          </p:cNvSpPr>
          <p:nvPr/>
        </p:nvSpPr>
        <p:spPr>
          <a:xfrm>
            <a:off x="730650" y="1916124"/>
            <a:ext cx="8154272" cy="3661399"/>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600" b="1" dirty="0" smtClean="0">
                <a:solidFill>
                  <a:schemeClr val="tx2"/>
                </a:solidFill>
              </a:rPr>
              <a:t>What should we do?</a:t>
            </a:r>
          </a:p>
          <a:p>
            <a:pPr marL="0" indent="0">
              <a:buNone/>
            </a:pPr>
            <a:r>
              <a:rPr lang="en-AU" dirty="0"/>
              <a:t>A patient with an acute </a:t>
            </a:r>
            <a:r>
              <a:rPr lang="en-AU" dirty="0" smtClean="0"/>
              <a:t>ST-segment-elevation </a:t>
            </a:r>
            <a:r>
              <a:rPr lang="en-AU" dirty="0"/>
              <a:t>myocardial infarction (STEMI), for whom emergency reperfusion is clinically appropriate, is offered timely percutaneous coronary intervention (PCI) or fibrinolysis in accordance with the time frames recommended in the current National Heart Foundation of Australia/Cardiac Society of Australia and New Zealand </a:t>
            </a:r>
            <a:r>
              <a:rPr lang="en-AU" i="1" dirty="0"/>
              <a:t>Guidelines for the Management of Acute Coronary </a:t>
            </a:r>
            <a:r>
              <a:rPr lang="en-AU" i="1" dirty="0" smtClean="0"/>
              <a:t>Syndromes</a:t>
            </a:r>
            <a:r>
              <a:rPr lang="en-AU" dirty="0" smtClean="0"/>
              <a:t>.</a:t>
            </a:r>
            <a:r>
              <a:rPr lang="en-AU" baseline="30000" dirty="0" smtClean="0"/>
              <a:t>1 </a:t>
            </a:r>
            <a:endParaRPr lang="en-AU" dirty="0"/>
          </a:p>
          <a:p>
            <a:pPr marL="0" indent="0">
              <a:buNone/>
            </a:pPr>
            <a:r>
              <a:rPr lang="en-AU" dirty="0"/>
              <a:t>In general, primary PCI is recommended if the time from first medical contact to balloon inflation is anticipated to be less than 90 minutes, otherwise the patient is offered fibrinolysis. </a:t>
            </a:r>
          </a:p>
          <a:p>
            <a:pPr lvl="1"/>
            <a:endParaRPr lang="en-AU" b="1" dirty="0" smtClean="0"/>
          </a:p>
          <a:p>
            <a:endParaRPr lang="en-A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9085" y="5577523"/>
            <a:ext cx="5385459" cy="523220"/>
          </a:xfrm>
          <a:prstGeom prst="rect">
            <a:avLst/>
          </a:prstGeom>
        </p:spPr>
        <p:txBody>
          <a:bodyPr wrap="square">
            <a:spAutoFit/>
          </a:bodyPr>
          <a:lstStyle/>
          <a:p>
            <a:pPr lvl="0"/>
            <a:r>
              <a:rPr lang="en-AU" sz="1400" dirty="0">
                <a:solidFill>
                  <a:srgbClr val="818285"/>
                </a:solidFill>
              </a:rPr>
              <a:t>1. ACS Guidelines Working Group. Guidelines for the management of ACS 2006. Med J </a:t>
            </a:r>
            <a:r>
              <a:rPr lang="en-AU" sz="1400" dirty="0" err="1">
                <a:solidFill>
                  <a:srgbClr val="818285"/>
                </a:solidFill>
              </a:rPr>
              <a:t>Aust</a:t>
            </a:r>
            <a:r>
              <a:rPr lang="en-AU" sz="1400" dirty="0">
                <a:solidFill>
                  <a:srgbClr val="818285"/>
                </a:solidFill>
              </a:rPr>
              <a:t> 2006;184(8):S1-S30</a:t>
            </a:r>
          </a:p>
        </p:txBody>
      </p:sp>
    </p:spTree>
    <p:extLst>
      <p:ext uri="{BB962C8B-B14F-4D97-AF65-F5344CB8AC3E}">
        <p14:creationId xmlns:p14="http://schemas.microsoft.com/office/powerpoint/2010/main" val="355245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Timely </a:t>
            </a:r>
            <a:r>
              <a:rPr lang="en-AU" dirty="0" smtClean="0"/>
              <a:t>reperfusion</a:t>
            </a:r>
            <a:endParaRPr lang="en-AU" dirty="0"/>
          </a:p>
        </p:txBody>
      </p:sp>
      <p:sp>
        <p:nvSpPr>
          <p:cNvPr id="6" name="Content Placeholder 2"/>
          <p:cNvSpPr txBox="1">
            <a:spLocks/>
          </p:cNvSpPr>
          <p:nvPr/>
        </p:nvSpPr>
        <p:spPr>
          <a:xfrm>
            <a:off x="730650" y="1916124"/>
            <a:ext cx="8154272" cy="3661399"/>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smtClean="0">
                <a:solidFill>
                  <a:schemeClr val="tx2"/>
                </a:solidFill>
              </a:rPr>
              <a:t>Why does it matter?</a:t>
            </a:r>
          </a:p>
          <a:p>
            <a:r>
              <a:rPr lang="en-US" dirty="0" smtClean="0"/>
              <a:t>Treatment is time critical</a:t>
            </a:r>
            <a:endParaRPr lang="en-AU" dirty="0" smtClean="0"/>
          </a:p>
          <a:p>
            <a:r>
              <a:rPr lang="en-AU" dirty="0" smtClean="0"/>
              <a:t>Currently</a:t>
            </a:r>
            <a:r>
              <a:rPr lang="en-AU" baseline="30000" dirty="0" smtClean="0"/>
              <a:t>1</a:t>
            </a:r>
            <a:r>
              <a:rPr lang="en-AU" dirty="0" smtClean="0"/>
              <a:t> </a:t>
            </a:r>
            <a:endParaRPr lang="en-AU" dirty="0"/>
          </a:p>
          <a:p>
            <a:pPr lvl="1"/>
            <a:r>
              <a:rPr lang="en-AU" dirty="0" smtClean="0"/>
              <a:t>90</a:t>
            </a:r>
            <a:r>
              <a:rPr lang="en-AU" dirty="0"/>
              <a:t>% of STEMI patients </a:t>
            </a:r>
            <a:r>
              <a:rPr lang="en-AU" dirty="0" smtClean="0"/>
              <a:t>present </a:t>
            </a:r>
            <a:r>
              <a:rPr lang="en-AU" dirty="0"/>
              <a:t>in time for reperfusion</a:t>
            </a:r>
          </a:p>
          <a:p>
            <a:pPr lvl="1"/>
            <a:r>
              <a:rPr lang="en-AU" dirty="0"/>
              <a:t>67% received any reperfusion</a:t>
            </a:r>
          </a:p>
          <a:p>
            <a:pPr lvl="1"/>
            <a:r>
              <a:rPr lang="en-AU" dirty="0"/>
              <a:t>23% received timely reperfusion</a:t>
            </a:r>
          </a:p>
          <a:p>
            <a:r>
              <a:rPr lang="en-AU" dirty="0" smtClean="0"/>
              <a:t>More timely </a:t>
            </a:r>
            <a:r>
              <a:rPr lang="en-AU" dirty="0"/>
              <a:t>reperfusion </a:t>
            </a:r>
            <a:r>
              <a:rPr lang="en-AU" dirty="0" smtClean="0"/>
              <a:t>could </a:t>
            </a:r>
            <a:r>
              <a:rPr lang="en-AU" dirty="0"/>
              <a:t>prevent an estimated </a:t>
            </a:r>
            <a:r>
              <a:rPr lang="en-AU" dirty="0" smtClean="0"/>
              <a:t>23 </a:t>
            </a:r>
            <a:r>
              <a:rPr lang="en-AU" dirty="0"/>
              <a:t>deaths and 213 recurrent MIs or strokes per 10,000 </a:t>
            </a:r>
            <a:r>
              <a:rPr lang="en-AU" dirty="0" smtClean="0"/>
              <a:t>STEMI presentations.</a:t>
            </a:r>
            <a:r>
              <a:rPr lang="en-AU" baseline="30000" dirty="0" smtClean="0"/>
              <a:t>2</a:t>
            </a:r>
            <a:endParaRPr lang="en-AU" dirty="0" smtClean="0"/>
          </a:p>
          <a:p>
            <a:r>
              <a:rPr lang="en-AU" dirty="0" smtClean="0"/>
              <a:t>Although </a:t>
            </a:r>
            <a:r>
              <a:rPr lang="en-AU" dirty="0"/>
              <a:t>PCI is preferred if available, timeliness is more important </a:t>
            </a:r>
            <a:r>
              <a:rPr lang="en-AU" dirty="0" smtClean="0"/>
              <a:t>to outcome than </a:t>
            </a:r>
            <a:r>
              <a:rPr lang="en-AU" dirty="0"/>
              <a:t>the mode of </a:t>
            </a:r>
            <a:r>
              <a:rPr lang="en-AU" dirty="0" smtClean="0"/>
              <a:t>reperfusion.</a:t>
            </a:r>
            <a:r>
              <a:rPr lang="en-AU" baseline="30000" dirty="0" smtClean="0"/>
              <a:t>1</a:t>
            </a:r>
            <a:endParaRPr lang="en-AU" dirty="0"/>
          </a:p>
          <a:p>
            <a:pPr lvl="1"/>
            <a:endParaRPr lang="en-AU" b="1" dirty="0" smtClean="0"/>
          </a:p>
          <a:p>
            <a:endParaRPr lang="en-AU" dirty="0"/>
          </a:p>
        </p:txBody>
      </p:sp>
      <p:sp>
        <p:nvSpPr>
          <p:cNvPr id="7" name="TextBox 6"/>
          <p:cNvSpPr txBox="1"/>
          <p:nvPr/>
        </p:nvSpPr>
        <p:spPr>
          <a:xfrm>
            <a:off x="730650" y="5980670"/>
            <a:ext cx="5274734" cy="523220"/>
          </a:xfrm>
          <a:prstGeom prst="rect">
            <a:avLst/>
          </a:prstGeom>
          <a:noFill/>
        </p:spPr>
        <p:txBody>
          <a:bodyPr wrap="square" rtlCol="0">
            <a:spAutoFit/>
          </a:bodyPr>
          <a:lstStyle/>
          <a:p>
            <a:pPr marL="342900" indent="-342900">
              <a:buAutoNum type="arabicPeriod"/>
            </a:pPr>
            <a:r>
              <a:rPr lang="en-US" sz="1400" dirty="0" smtClean="0"/>
              <a:t>Huynh LT et al, Med J </a:t>
            </a:r>
            <a:r>
              <a:rPr lang="en-US" sz="1400" dirty="0" err="1" smtClean="0"/>
              <a:t>Aust</a:t>
            </a:r>
            <a:r>
              <a:rPr lang="en-US" sz="1400" dirty="0" smtClean="0"/>
              <a:t> 2010;193:496-501</a:t>
            </a:r>
          </a:p>
          <a:p>
            <a:pPr marL="342900" indent="-342900">
              <a:buAutoNum type="arabicPeriod"/>
            </a:pPr>
            <a:r>
              <a:rPr lang="en-US" sz="1400" dirty="0" smtClean="0"/>
              <a:t>Chew DP et al, Heart </a:t>
            </a:r>
            <a:r>
              <a:rPr lang="en-AU" sz="1400" dirty="0" smtClean="0"/>
              <a:t>2009;95:1844-1850</a:t>
            </a:r>
            <a:endParaRPr lang="en-US" sz="1400"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49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991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Timely </a:t>
            </a:r>
            <a:r>
              <a:rPr lang="en-AU" dirty="0" smtClean="0"/>
              <a:t>reperfusion</a:t>
            </a:r>
            <a:endParaRPr lang="en-AU" dirty="0"/>
          </a:p>
        </p:txBody>
      </p:sp>
      <p:sp>
        <p:nvSpPr>
          <p:cNvPr id="7" name="TextBox 6"/>
          <p:cNvSpPr txBox="1"/>
          <p:nvPr/>
        </p:nvSpPr>
        <p:spPr>
          <a:xfrm>
            <a:off x="730649" y="5980670"/>
            <a:ext cx="5575147" cy="523220"/>
          </a:xfrm>
          <a:prstGeom prst="rect">
            <a:avLst/>
          </a:prstGeom>
          <a:noFill/>
        </p:spPr>
        <p:txBody>
          <a:bodyPr wrap="square" rtlCol="0">
            <a:spAutoFit/>
          </a:bodyPr>
          <a:lstStyle/>
          <a:p>
            <a:r>
              <a:rPr lang="en-AU" sz="1400" dirty="0" smtClean="0"/>
              <a:t>1. ACS Guidelines </a:t>
            </a:r>
            <a:r>
              <a:rPr lang="en-AU" sz="1400" dirty="0"/>
              <a:t>Working Group. Guidelines for the management of </a:t>
            </a:r>
            <a:r>
              <a:rPr lang="en-AU" sz="1400" dirty="0" smtClean="0"/>
              <a:t>ACS 2006. Med J </a:t>
            </a:r>
            <a:r>
              <a:rPr lang="en-AU" sz="1400" dirty="0" err="1" smtClean="0"/>
              <a:t>Aust</a:t>
            </a:r>
            <a:r>
              <a:rPr lang="en-AU" sz="1400" dirty="0" smtClean="0"/>
              <a:t> </a:t>
            </a:r>
            <a:r>
              <a:rPr lang="en-AU" sz="1400" dirty="0"/>
              <a:t>2006;184(8):S1-S30</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49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730648" y="2084080"/>
            <a:ext cx="7956152" cy="3661399"/>
          </a:xfrm>
        </p:spPr>
        <p:txBody>
          <a:bodyPr>
            <a:normAutofit fontScale="92500" lnSpcReduction="10000"/>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a:t>
            </a:r>
            <a:r>
              <a:rPr lang="en-US" sz="2200" dirty="0" smtClean="0"/>
              <a:t>: offer primary PCI or fibrinolysis to all eligible patients diagnosed with an acute STEMI, within the time frames recommended in the current National Heart Foundation of Australia/Cardiac Society of Australia and New Zealand </a:t>
            </a:r>
            <a:r>
              <a:rPr lang="en-US" sz="2200" i="1" dirty="0" smtClean="0"/>
              <a:t>Guidelines for the Management of Acute Coronary Syndromes.</a:t>
            </a:r>
            <a:r>
              <a:rPr lang="en-US" sz="2200" baseline="30000" dirty="0" smtClean="0"/>
              <a:t>1</a:t>
            </a:r>
            <a:endParaRPr lang="en-US" sz="2200" baseline="30000" dirty="0"/>
          </a:p>
          <a:p>
            <a:r>
              <a:rPr lang="en-AU" sz="2200" b="1" dirty="0" smtClean="0">
                <a:solidFill>
                  <a:schemeClr val="tx2"/>
                </a:solidFill>
              </a:rPr>
              <a:t>Health managers</a:t>
            </a:r>
            <a:r>
              <a:rPr lang="en-AU" sz="2200" dirty="0" smtClean="0"/>
              <a:t>: ensure systems and processes are in place for clinicians to offer primary PCI or fibrinolysis to all eligible patients diagnosed with an acute STEMI within the time frames recommended in the current National Heart Foundation of Australia/Cardiac Society of Australia and New Zealand </a:t>
            </a:r>
            <a:r>
              <a:rPr lang="en-AU" sz="2200" i="1" dirty="0" smtClean="0"/>
              <a:t>Guidelines for the Management of Acute Coronary Syndromes.</a:t>
            </a:r>
            <a:r>
              <a:rPr lang="en-AU" sz="2200" baseline="30000" dirty="0" smtClean="0"/>
              <a:t>1</a:t>
            </a:r>
            <a:r>
              <a:rPr lang="en-AU" sz="2200" dirty="0" smtClean="0"/>
              <a:t> </a:t>
            </a:r>
            <a:endParaRPr lang="en-AU" sz="2200" dirty="0"/>
          </a:p>
          <a:p>
            <a:endParaRPr lang="en-AU" dirty="0"/>
          </a:p>
        </p:txBody>
      </p:sp>
    </p:spTree>
    <p:extLst>
      <p:ext uri="{BB962C8B-B14F-4D97-AF65-F5344CB8AC3E}">
        <p14:creationId xmlns:p14="http://schemas.microsoft.com/office/powerpoint/2010/main" val="860243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Risk stratification</a:t>
            </a:r>
            <a:endParaRPr lang="en-AU" dirty="0"/>
          </a:p>
        </p:txBody>
      </p:sp>
      <p:sp>
        <p:nvSpPr>
          <p:cNvPr id="6" name="Content Placeholder 2"/>
          <p:cNvSpPr txBox="1">
            <a:spLocks/>
          </p:cNvSpPr>
          <p:nvPr/>
        </p:nvSpPr>
        <p:spPr>
          <a:xfrm>
            <a:off x="730650" y="1916124"/>
            <a:ext cx="8154272" cy="3661399"/>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600" b="1" dirty="0" smtClean="0">
                <a:solidFill>
                  <a:schemeClr val="tx2"/>
                </a:solidFill>
              </a:rPr>
              <a:t>What should we do?</a:t>
            </a:r>
          </a:p>
          <a:p>
            <a:pPr marL="0" indent="0">
              <a:buNone/>
            </a:pPr>
            <a:r>
              <a:rPr lang="en-AU" dirty="0"/>
              <a:t>A patient with a non–ST segment elevation acute coronary syndrome (NSTEACS) is managed based on a documented, evidence-based assessment of their risk of an adverse </a:t>
            </a:r>
            <a:r>
              <a:rPr lang="en-AU" dirty="0" smtClean="0"/>
              <a:t>event.</a:t>
            </a:r>
            <a:endParaRPr lang="en-AU" b="1" dirty="0" smtClean="0">
              <a:solidFill>
                <a:schemeClr val="tx2"/>
              </a:solidFill>
            </a:endParaRPr>
          </a:p>
          <a:p>
            <a:pPr marL="0" indent="0">
              <a:buNone/>
            </a:pPr>
            <a:r>
              <a:rPr lang="en-AU" sz="2600" b="1" dirty="0" smtClean="0">
                <a:solidFill>
                  <a:schemeClr val="tx2"/>
                </a:solidFill>
              </a:rPr>
              <a:t>Why does it matter?</a:t>
            </a:r>
          </a:p>
          <a:p>
            <a:r>
              <a:rPr lang="en-AU" dirty="0"/>
              <a:t>Underestimating </a:t>
            </a:r>
            <a:r>
              <a:rPr lang="en-AU" dirty="0" smtClean="0"/>
              <a:t>risk </a:t>
            </a:r>
            <a:r>
              <a:rPr lang="en-AU" dirty="0"/>
              <a:t>of a future </a:t>
            </a:r>
            <a:r>
              <a:rPr lang="en-AU" dirty="0">
                <a:solidFill>
                  <a:schemeClr val="tx1"/>
                </a:solidFill>
              </a:rPr>
              <a:t>major cardiac event can result in </a:t>
            </a:r>
            <a:r>
              <a:rPr lang="en-AU" dirty="0" smtClean="0">
                <a:solidFill>
                  <a:schemeClr val="tx1"/>
                </a:solidFill>
              </a:rPr>
              <a:t>less </a:t>
            </a:r>
            <a:r>
              <a:rPr lang="en-AU" dirty="0">
                <a:solidFill>
                  <a:schemeClr val="tx1"/>
                </a:solidFill>
              </a:rPr>
              <a:t>intensive, less timely </a:t>
            </a:r>
            <a:r>
              <a:rPr lang="en-AU" dirty="0" smtClean="0">
                <a:solidFill>
                  <a:schemeClr val="tx1"/>
                </a:solidFill>
              </a:rPr>
              <a:t>treatment.</a:t>
            </a:r>
            <a:r>
              <a:rPr lang="en-AU" baseline="30000" dirty="0" smtClean="0">
                <a:solidFill>
                  <a:schemeClr val="tx1"/>
                </a:solidFill>
              </a:rPr>
              <a:t>1,2</a:t>
            </a:r>
          </a:p>
          <a:p>
            <a:r>
              <a:rPr lang="en-AU" dirty="0" smtClean="0"/>
              <a:t>Objective </a:t>
            </a:r>
            <a:r>
              <a:rPr lang="en-AU" dirty="0"/>
              <a:t>risk assessment tools </a:t>
            </a:r>
            <a:r>
              <a:rPr lang="en-AU" dirty="0" smtClean="0"/>
              <a:t>(GRACE</a:t>
            </a:r>
            <a:r>
              <a:rPr lang="en-AU" baseline="30000" dirty="0" smtClean="0">
                <a:solidFill>
                  <a:schemeClr val="tx1"/>
                </a:solidFill>
              </a:rPr>
              <a:t>3</a:t>
            </a:r>
            <a:r>
              <a:rPr lang="en-AU" dirty="0" smtClean="0"/>
              <a:t>, TIMI</a:t>
            </a:r>
            <a:r>
              <a:rPr lang="en-AU" baseline="30000" dirty="0" smtClean="0">
                <a:solidFill>
                  <a:schemeClr val="tx1"/>
                </a:solidFill>
              </a:rPr>
              <a:t>4</a:t>
            </a:r>
            <a:r>
              <a:rPr lang="en-AU" dirty="0" smtClean="0"/>
              <a:t>, ACS Treatment algorithm</a:t>
            </a:r>
            <a:r>
              <a:rPr lang="en-AU" baseline="30000" dirty="0" smtClean="0">
                <a:solidFill>
                  <a:schemeClr val="tx1"/>
                </a:solidFill>
              </a:rPr>
              <a:t>5</a:t>
            </a:r>
            <a:r>
              <a:rPr lang="en-AU" dirty="0" smtClean="0"/>
              <a:t>) can </a:t>
            </a:r>
            <a:r>
              <a:rPr lang="en-AU" dirty="0"/>
              <a:t>help clinicians to accurately predict </a:t>
            </a:r>
            <a:r>
              <a:rPr lang="en-AU" dirty="0" smtClean="0"/>
              <a:t>risk and engage patients in shared decision-making.</a:t>
            </a:r>
            <a:endParaRPr lang="en-AU" dirty="0"/>
          </a:p>
        </p:txBody>
      </p:sp>
      <p:sp>
        <p:nvSpPr>
          <p:cNvPr id="7" name="TextBox 6"/>
          <p:cNvSpPr txBox="1"/>
          <p:nvPr/>
        </p:nvSpPr>
        <p:spPr>
          <a:xfrm>
            <a:off x="730650" y="5577523"/>
            <a:ext cx="7308450" cy="1384995"/>
          </a:xfrm>
          <a:prstGeom prst="rect">
            <a:avLst/>
          </a:prstGeom>
          <a:noFill/>
        </p:spPr>
        <p:txBody>
          <a:bodyPr wrap="square" rtlCol="0">
            <a:spAutoFit/>
          </a:bodyPr>
          <a:lstStyle/>
          <a:p>
            <a:pPr marL="342900" indent="-342900">
              <a:buFont typeface="+mj-lt"/>
              <a:buAutoNum type="arabicPeriod"/>
            </a:pPr>
            <a:r>
              <a:rPr lang="en-US" sz="1400" dirty="0" smtClean="0"/>
              <a:t>Scott IA et al, Med J </a:t>
            </a:r>
            <a:r>
              <a:rPr lang="en-US" sz="1400" dirty="0" err="1" smtClean="0"/>
              <a:t>Aust</a:t>
            </a:r>
            <a:r>
              <a:rPr lang="en-US" sz="1400" dirty="0" smtClean="0"/>
              <a:t> </a:t>
            </a:r>
            <a:r>
              <a:rPr lang="en-AU" sz="1400" dirty="0"/>
              <a:t>2007;187(3):153-9</a:t>
            </a:r>
            <a:endParaRPr lang="en-US" sz="1400" dirty="0" smtClean="0"/>
          </a:p>
          <a:p>
            <a:pPr marL="342900" indent="-342900">
              <a:buFont typeface="+mj-lt"/>
              <a:buAutoNum type="arabicPeriod"/>
            </a:pPr>
            <a:r>
              <a:rPr lang="en-US" sz="1400" dirty="0" smtClean="0"/>
              <a:t>Chew DP et al, </a:t>
            </a:r>
            <a:r>
              <a:rPr lang="en-US" sz="1400" dirty="0"/>
              <a:t>Med J </a:t>
            </a:r>
            <a:r>
              <a:rPr lang="en-US" sz="1400" dirty="0" err="1" smtClean="0"/>
              <a:t>Aust</a:t>
            </a:r>
            <a:r>
              <a:rPr lang="en-US" sz="1400" i="1" dirty="0" smtClean="0"/>
              <a:t> </a:t>
            </a:r>
            <a:r>
              <a:rPr lang="en-AU" sz="1400" dirty="0"/>
              <a:t>2013;199(3):185-91</a:t>
            </a:r>
            <a:endParaRPr lang="en-US" sz="1400" dirty="0" smtClean="0"/>
          </a:p>
          <a:p>
            <a:pPr marL="342900" indent="-342900">
              <a:buFont typeface="+mj-lt"/>
              <a:buAutoNum type="arabicPeriod"/>
            </a:pPr>
            <a:r>
              <a:rPr lang="en-AU" sz="1400" dirty="0" smtClean="0"/>
              <a:t>GRACE score - www.outcomes-umassmed.org/grace</a:t>
            </a:r>
            <a:r>
              <a:rPr lang="en-AU" sz="1400" dirty="0"/>
              <a:t>	</a:t>
            </a:r>
          </a:p>
          <a:p>
            <a:pPr marL="342900" indent="-342900">
              <a:buFont typeface="+mj-lt"/>
              <a:buAutoNum type="arabicPeriod"/>
            </a:pPr>
            <a:r>
              <a:rPr lang="en-AU" sz="1400" dirty="0" smtClean="0"/>
              <a:t>TIMI score - ww.mdcalc.com/</a:t>
            </a:r>
            <a:r>
              <a:rPr lang="en-AU" sz="1400" dirty="0" err="1" smtClean="0"/>
              <a:t>timi</a:t>
            </a:r>
            <a:r>
              <a:rPr lang="en-AU" sz="1400" dirty="0" smtClean="0"/>
              <a:t>-risk-score-for-</a:t>
            </a:r>
            <a:r>
              <a:rPr lang="en-AU" sz="1400" dirty="0" err="1" smtClean="0"/>
              <a:t>uanstemi</a:t>
            </a:r>
            <a:r>
              <a:rPr lang="en-AU" sz="1400" dirty="0"/>
              <a:t>/	</a:t>
            </a:r>
          </a:p>
          <a:p>
            <a:pPr marL="342900" indent="-342900">
              <a:buFont typeface="+mj-lt"/>
              <a:buAutoNum type="arabicPeriod"/>
            </a:pPr>
            <a:r>
              <a:rPr lang="en-AU" sz="1400" dirty="0" smtClean="0"/>
              <a:t>ACS treatment algorithm - www.heartfoundation.org.au</a:t>
            </a:r>
            <a:endParaRPr lang="en-US" sz="1400" dirty="0" smtClean="0"/>
          </a:p>
          <a:p>
            <a:pPr marL="342900" indent="-342900">
              <a:buAutoNum type="arabicPeriod"/>
            </a:pPr>
            <a:endParaRPr lang="en-US" sz="1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599" y="161999"/>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933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Risk stratification</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599" y="161999"/>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730648" y="2084080"/>
            <a:ext cx="7956152" cy="3661399"/>
          </a:xfrm>
        </p:spPr>
        <p:txBody>
          <a:bodyPr>
            <a:normAutofit/>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a:t>
            </a:r>
            <a:r>
              <a:rPr lang="en-US" sz="2200" dirty="0" smtClean="0"/>
              <a:t>: manage all patients with NSTEACS based on an assessment of their risk of an adverse event. </a:t>
            </a:r>
            <a:endParaRPr lang="en-US" sz="2200" baseline="30000" dirty="0" smtClean="0"/>
          </a:p>
          <a:p>
            <a:r>
              <a:rPr lang="en-AU" sz="2200" b="1" dirty="0" smtClean="0">
                <a:solidFill>
                  <a:schemeClr val="tx2"/>
                </a:solidFill>
              </a:rPr>
              <a:t>Health managers</a:t>
            </a:r>
            <a:r>
              <a:rPr lang="en-AU" sz="2200" dirty="0" smtClean="0"/>
              <a:t>: ensure an evidence-based risk assessment process is available to guide the treatment of all patients with NSTEACS, and that it is used by clinicians. </a:t>
            </a:r>
            <a:endParaRPr lang="en-AU" dirty="0"/>
          </a:p>
        </p:txBody>
      </p:sp>
    </p:spTree>
    <p:extLst>
      <p:ext uri="{BB962C8B-B14F-4D97-AF65-F5344CB8AC3E}">
        <p14:creationId xmlns:p14="http://schemas.microsoft.com/office/powerpoint/2010/main" val="3941362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High-risk </a:t>
            </a:r>
            <a:r>
              <a:rPr lang="en-US" dirty="0" smtClean="0"/>
              <a:t>patients may have the lowest treatment rates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805202"/>
              </p:ext>
            </p:extLst>
          </p:nvPr>
        </p:nvGraphicFramePr>
        <p:xfrm>
          <a:off x="548640" y="2097088"/>
          <a:ext cx="7956550"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30650" y="1650624"/>
            <a:ext cx="8108950" cy="461665"/>
          </a:xfrm>
          <a:prstGeom prst="rect">
            <a:avLst/>
          </a:prstGeom>
          <a:noFill/>
        </p:spPr>
        <p:txBody>
          <a:bodyPr wrap="square" rtlCol="0">
            <a:spAutoFit/>
          </a:bodyPr>
          <a:lstStyle/>
          <a:p>
            <a:pPr algn="ctr"/>
            <a:r>
              <a:rPr lang="en-AU" sz="2400" b="1" dirty="0">
                <a:solidFill>
                  <a:srgbClr val="818285"/>
                </a:solidFill>
              </a:rPr>
              <a:t>Treatment rates </a:t>
            </a:r>
            <a:r>
              <a:rPr lang="en-AU" sz="2400" b="1" dirty="0" smtClean="0">
                <a:solidFill>
                  <a:srgbClr val="818285"/>
                </a:solidFill>
              </a:rPr>
              <a:t>and risk</a:t>
            </a:r>
            <a:r>
              <a:rPr lang="en-AU" sz="2400" b="1" dirty="0">
                <a:solidFill>
                  <a:srgbClr val="818285"/>
                </a:solidFill>
              </a:rPr>
              <a:t> </a:t>
            </a:r>
            <a:r>
              <a:rPr lang="en-AU" sz="2400" b="1" dirty="0" smtClean="0">
                <a:solidFill>
                  <a:srgbClr val="818285"/>
                </a:solidFill>
              </a:rPr>
              <a:t>(NSTEACS)</a:t>
            </a:r>
            <a:r>
              <a:rPr lang="en-AU" sz="2400" b="1" baseline="30000" dirty="0" smtClean="0">
                <a:solidFill>
                  <a:srgbClr val="818285"/>
                </a:solidFill>
              </a:rPr>
              <a:t>1</a:t>
            </a:r>
            <a:r>
              <a:rPr lang="en-AU" sz="2400" b="1" dirty="0" smtClean="0">
                <a:solidFill>
                  <a:srgbClr val="818285"/>
                </a:solidFill>
              </a:rPr>
              <a:t> </a:t>
            </a:r>
            <a:endParaRPr lang="en-AU" sz="2400" b="1" dirty="0">
              <a:solidFill>
                <a:srgbClr val="818285"/>
              </a:solidFill>
            </a:endParaRPr>
          </a:p>
        </p:txBody>
      </p:sp>
      <p:sp>
        <p:nvSpPr>
          <p:cNvPr id="6" name="TextBox 5"/>
          <p:cNvSpPr txBox="1"/>
          <p:nvPr/>
        </p:nvSpPr>
        <p:spPr>
          <a:xfrm>
            <a:off x="714890" y="6178735"/>
            <a:ext cx="5261610" cy="307777"/>
          </a:xfrm>
          <a:prstGeom prst="rect">
            <a:avLst/>
          </a:prstGeom>
          <a:noFill/>
        </p:spPr>
        <p:txBody>
          <a:bodyPr wrap="square" rtlCol="0">
            <a:spAutoFit/>
          </a:bodyPr>
          <a:lstStyle/>
          <a:p>
            <a:r>
              <a:rPr lang="en-US" sz="1400" i="1" dirty="0" smtClean="0">
                <a:solidFill>
                  <a:srgbClr val="818285"/>
                </a:solidFill>
              </a:rPr>
              <a:t>Reperfusion refers to </a:t>
            </a:r>
            <a:r>
              <a:rPr lang="en-US" sz="1400" i="1" dirty="0" err="1" smtClean="0">
                <a:solidFill>
                  <a:srgbClr val="818285"/>
                </a:solidFill>
              </a:rPr>
              <a:t>fibrinolytic</a:t>
            </a:r>
            <a:r>
              <a:rPr lang="en-US" sz="1400" i="1" dirty="0" smtClean="0">
                <a:solidFill>
                  <a:srgbClr val="818285"/>
                </a:solidFill>
              </a:rPr>
              <a:t> therapy or angioplasty</a:t>
            </a:r>
            <a:endParaRPr lang="en-AU" sz="1400" i="1" dirty="0">
              <a:solidFill>
                <a:srgbClr val="818285"/>
              </a:solidFill>
            </a:endParaRPr>
          </a:p>
        </p:txBody>
      </p:sp>
      <p:sp>
        <p:nvSpPr>
          <p:cNvPr id="7" name="TextBox 6"/>
          <p:cNvSpPr txBox="1"/>
          <p:nvPr/>
        </p:nvSpPr>
        <p:spPr>
          <a:xfrm>
            <a:off x="701040" y="6461760"/>
            <a:ext cx="5261610" cy="307777"/>
          </a:xfrm>
          <a:prstGeom prst="rect">
            <a:avLst/>
          </a:prstGeom>
          <a:noFill/>
        </p:spPr>
        <p:txBody>
          <a:bodyPr wrap="square" rtlCol="0">
            <a:spAutoFit/>
          </a:bodyPr>
          <a:lstStyle/>
          <a:p>
            <a:r>
              <a:rPr lang="en-AU" sz="1400" dirty="0" smtClean="0">
                <a:solidFill>
                  <a:srgbClr val="818285"/>
                </a:solidFill>
              </a:rPr>
              <a:t>1. </a:t>
            </a:r>
            <a:r>
              <a:rPr lang="en-AU" sz="1400" dirty="0">
                <a:solidFill>
                  <a:srgbClr val="818285"/>
                </a:solidFill>
              </a:rPr>
              <a:t>Scott IA et al, Med J </a:t>
            </a:r>
            <a:r>
              <a:rPr lang="en-AU" sz="1400" dirty="0" err="1" smtClean="0">
                <a:solidFill>
                  <a:srgbClr val="818285"/>
                </a:solidFill>
              </a:rPr>
              <a:t>Aust</a:t>
            </a:r>
            <a:r>
              <a:rPr lang="en-AU" sz="1400" dirty="0" smtClean="0">
                <a:solidFill>
                  <a:srgbClr val="818285"/>
                </a:solidFill>
              </a:rPr>
              <a:t> 2007;187(3</a:t>
            </a:r>
            <a:r>
              <a:rPr lang="en-AU" sz="1400" dirty="0">
                <a:solidFill>
                  <a:srgbClr val="818285"/>
                </a:solidFill>
              </a:rPr>
              <a:t>):153-159</a:t>
            </a:r>
          </a:p>
        </p:txBody>
      </p:sp>
    </p:spTree>
    <p:extLst>
      <p:ext uri="{BB962C8B-B14F-4D97-AF65-F5344CB8AC3E}">
        <p14:creationId xmlns:p14="http://schemas.microsoft.com/office/powerpoint/2010/main" val="2095778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Quality Statement </a:t>
            </a:r>
            <a:r>
              <a:rPr lang="en-AU" dirty="0" smtClean="0"/>
              <a:t>5</a:t>
            </a:r>
            <a:r>
              <a:rPr lang="en-AU" dirty="0" smtClean="0"/>
              <a:t/>
            </a:r>
            <a:br>
              <a:rPr lang="en-AU" dirty="0" smtClean="0"/>
            </a:br>
            <a:r>
              <a:rPr lang="en-AU" dirty="0" smtClean="0"/>
              <a:t>Coronary angiography</a:t>
            </a:r>
            <a:br>
              <a:rPr lang="en-AU" dirty="0" smtClean="0"/>
            </a:br>
            <a:endParaRPr lang="en-AU" dirty="0"/>
          </a:p>
        </p:txBody>
      </p:sp>
      <p:sp>
        <p:nvSpPr>
          <p:cNvPr id="6" name="Content Placeholder 2"/>
          <p:cNvSpPr txBox="1">
            <a:spLocks/>
          </p:cNvSpPr>
          <p:nvPr/>
        </p:nvSpPr>
        <p:spPr>
          <a:xfrm>
            <a:off x="730650" y="1662546"/>
            <a:ext cx="8154272" cy="3914978"/>
          </a:xfrm>
          <a:prstGeom prst="rect">
            <a:avLst/>
          </a:prstGeom>
        </p:spPr>
        <p:txBody>
          <a:bodyPr vert="horz" lIns="0" tIns="0" rIns="0" bIns="0" rtlCol="0">
            <a:normAutofit fontScale="92500" lnSpcReduction="100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a:t>
            </a:r>
          </a:p>
          <a:p>
            <a:pPr marL="0" indent="0">
              <a:buNone/>
            </a:pPr>
            <a:r>
              <a:rPr lang="en-AU" sz="2200" dirty="0"/>
              <a:t>The role of coronary </a:t>
            </a:r>
            <a:r>
              <a:rPr lang="en-AU" sz="2200" dirty="0" smtClean="0"/>
              <a:t>angiography, </a:t>
            </a:r>
            <a:r>
              <a:rPr lang="en-AU" sz="2200" dirty="0"/>
              <a:t>with a view to timely and appropriate coronary </a:t>
            </a:r>
            <a:r>
              <a:rPr lang="en-AU" sz="2200" dirty="0" smtClean="0"/>
              <a:t>revascularisation, </a:t>
            </a:r>
            <a:r>
              <a:rPr lang="en-AU" sz="2200" dirty="0"/>
              <a:t>is discussed with a patient with a non–ST segment elevation acute coronary syndrome (NSTEACS) who is assessed to be at intermediate or high risk of an adverse cardiac event.</a:t>
            </a:r>
          </a:p>
          <a:p>
            <a:pPr marL="0" indent="0">
              <a:buNone/>
            </a:pPr>
            <a:r>
              <a:rPr lang="en-AU" sz="2800" b="1" dirty="0" smtClean="0">
                <a:solidFill>
                  <a:schemeClr val="tx2"/>
                </a:solidFill>
              </a:rPr>
              <a:t>Why does it matter?</a:t>
            </a:r>
          </a:p>
          <a:p>
            <a:r>
              <a:rPr lang="en-US" sz="2200" dirty="0" smtClean="0"/>
              <a:t>NSTEACS more frequent than STEMI</a:t>
            </a:r>
            <a:endParaRPr lang="en-AU" sz="2200" dirty="0" smtClean="0"/>
          </a:p>
          <a:p>
            <a:r>
              <a:rPr lang="en-AU" sz="2200" dirty="0" smtClean="0"/>
              <a:t>Similar rates of major cardiac adverse events (MI, stroke, death) within 12 months of admission for STEMI and NSTEACS (16-17%).</a:t>
            </a:r>
            <a:r>
              <a:rPr lang="en-AU" sz="2200" baseline="30000" dirty="0" smtClean="0"/>
              <a:t>1</a:t>
            </a:r>
          </a:p>
          <a:p>
            <a:r>
              <a:rPr lang="en-US" sz="2200" dirty="0" smtClean="0"/>
              <a:t>BUT - mortality is reduced with early angiography.</a:t>
            </a:r>
            <a:r>
              <a:rPr lang="en-AU" sz="2200" baseline="30000" dirty="0" smtClean="0"/>
              <a:t>1,2</a:t>
            </a:r>
          </a:p>
          <a:p>
            <a:r>
              <a:rPr lang="en-AU" sz="2200" dirty="0" smtClean="0"/>
              <a:t>16 more lives could </a:t>
            </a:r>
            <a:r>
              <a:rPr lang="en-AU" sz="2200" dirty="0"/>
              <a:t>be saved per 10,000 presentations of NSTEMI, </a:t>
            </a:r>
            <a:r>
              <a:rPr lang="en-AU" sz="2200" dirty="0" smtClean="0"/>
              <a:t>with coronary </a:t>
            </a:r>
            <a:r>
              <a:rPr lang="en-AU" sz="2200" dirty="0"/>
              <a:t>angiography </a:t>
            </a:r>
            <a:r>
              <a:rPr lang="en-AU" sz="2200" dirty="0" smtClean="0"/>
              <a:t>within </a:t>
            </a:r>
            <a:r>
              <a:rPr lang="en-AU" sz="2200" dirty="0"/>
              <a:t>72 hours of </a:t>
            </a:r>
            <a:r>
              <a:rPr lang="en-AU" sz="2200" dirty="0" smtClean="0"/>
              <a:t>admission.</a:t>
            </a:r>
            <a:r>
              <a:rPr lang="en-AU" sz="2200" baseline="30000" dirty="0" smtClean="0"/>
              <a:t>3</a:t>
            </a:r>
            <a:r>
              <a:rPr lang="en-AU" sz="2200" dirty="0" smtClean="0"/>
              <a:t> </a:t>
            </a:r>
            <a:endParaRPr lang="en-AU" sz="2200" dirty="0"/>
          </a:p>
        </p:txBody>
      </p:sp>
      <p:sp>
        <p:nvSpPr>
          <p:cNvPr id="7" name="TextBox 6"/>
          <p:cNvSpPr txBox="1"/>
          <p:nvPr/>
        </p:nvSpPr>
        <p:spPr>
          <a:xfrm>
            <a:off x="730650" y="5638800"/>
            <a:ext cx="5898750" cy="1015663"/>
          </a:xfrm>
          <a:prstGeom prst="rect">
            <a:avLst/>
          </a:prstGeom>
          <a:noFill/>
        </p:spPr>
        <p:txBody>
          <a:bodyPr wrap="square" rtlCol="0">
            <a:spAutoFit/>
          </a:bodyPr>
          <a:lstStyle/>
          <a:p>
            <a:pPr marL="342900" indent="-342900">
              <a:buAutoNum type="arabicPeriod"/>
            </a:pPr>
            <a:r>
              <a:rPr lang="en-US" sz="1200" dirty="0" smtClean="0"/>
              <a:t>AIHW. </a:t>
            </a:r>
            <a:r>
              <a:rPr lang="en-US" sz="1200" i="1" dirty="0" smtClean="0"/>
              <a:t>Monitoring acute coronary syndrome. </a:t>
            </a:r>
            <a:r>
              <a:rPr lang="en-US" sz="1200" dirty="0" smtClean="0"/>
              <a:t>2011</a:t>
            </a:r>
          </a:p>
          <a:p>
            <a:pPr marL="342900" indent="-342900">
              <a:buAutoNum type="arabicPeriod"/>
            </a:pPr>
            <a:r>
              <a:rPr lang="en-US" sz="1200" dirty="0" smtClean="0"/>
              <a:t>Chew DP et al, Med J </a:t>
            </a:r>
            <a:r>
              <a:rPr lang="en-US" sz="1200" dirty="0" err="1" smtClean="0"/>
              <a:t>Aust</a:t>
            </a:r>
            <a:r>
              <a:rPr lang="en-US" sz="1200" dirty="0" smtClean="0"/>
              <a:t> </a:t>
            </a:r>
            <a:r>
              <a:rPr lang="en-AU" sz="1200" dirty="0" smtClean="0"/>
              <a:t>2013;199:185-191</a:t>
            </a:r>
            <a:endParaRPr lang="en-US" sz="1200" dirty="0" smtClean="0"/>
          </a:p>
          <a:p>
            <a:pPr marL="342900" indent="-342900">
              <a:buAutoNum type="arabicPeriod"/>
            </a:pPr>
            <a:r>
              <a:rPr lang="en-US" sz="1200" dirty="0" smtClean="0"/>
              <a:t>Chew DP et al, Med J </a:t>
            </a:r>
            <a:r>
              <a:rPr lang="en-US" sz="1200" dirty="0" err="1" smtClean="0"/>
              <a:t>Aust</a:t>
            </a:r>
            <a:r>
              <a:rPr lang="en-US" sz="1200" dirty="0" smtClean="0"/>
              <a:t> </a:t>
            </a:r>
            <a:r>
              <a:rPr lang="en-AU" sz="1200" dirty="0" smtClean="0"/>
              <a:t>2008;188:691–697</a:t>
            </a:r>
            <a:endParaRPr lang="en-US" sz="1200" dirty="0" smtClean="0"/>
          </a:p>
          <a:p>
            <a:pPr marL="342900" indent="-342900">
              <a:buAutoNum type="arabicPeriod"/>
            </a:pPr>
            <a:r>
              <a:rPr lang="en-US" sz="1200" dirty="0" smtClean="0"/>
              <a:t>Fox KA et al, J Am </a:t>
            </a:r>
            <a:r>
              <a:rPr lang="en-US" sz="1200" dirty="0" err="1" smtClean="0"/>
              <a:t>Coll</a:t>
            </a:r>
            <a:r>
              <a:rPr lang="en-US" sz="1200" dirty="0" smtClean="0"/>
              <a:t> </a:t>
            </a:r>
            <a:r>
              <a:rPr lang="en-US" sz="1200" dirty="0" err="1" smtClean="0"/>
              <a:t>Cardiol</a:t>
            </a:r>
            <a:r>
              <a:rPr lang="en-US" sz="1200" dirty="0" smtClean="0"/>
              <a:t> </a:t>
            </a:r>
            <a:r>
              <a:rPr lang="en-AU" sz="1200" dirty="0" smtClean="0"/>
              <a:t>2010;55:2435-2445</a:t>
            </a:r>
            <a:endParaRPr lang="en-US" sz="1200" dirty="0" smtClean="0"/>
          </a:p>
          <a:p>
            <a:pPr marL="342900" indent="-342900">
              <a:buAutoNum type="arabicPeriod"/>
            </a:pPr>
            <a:r>
              <a:rPr lang="en-US" sz="1200" dirty="0" smtClean="0"/>
              <a:t>Chew DP et al, Heart</a:t>
            </a:r>
            <a:r>
              <a:rPr lang="en-US" sz="1200" i="1" dirty="0" smtClean="0"/>
              <a:t> </a:t>
            </a:r>
            <a:r>
              <a:rPr lang="en-AU" sz="1200" dirty="0" smtClean="0"/>
              <a:t>2009;95:1844-1850</a:t>
            </a:r>
            <a:endParaRPr lang="en-US" sz="12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2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AU" dirty="0"/>
          </a:p>
        </p:txBody>
      </p:sp>
      <p:sp>
        <p:nvSpPr>
          <p:cNvPr id="3" name="Content Placeholder 2"/>
          <p:cNvSpPr>
            <a:spLocks noGrp="1"/>
          </p:cNvSpPr>
          <p:nvPr>
            <p:ph idx="1"/>
          </p:nvPr>
        </p:nvSpPr>
        <p:spPr>
          <a:xfrm>
            <a:off x="730650" y="1593921"/>
            <a:ext cx="7956150" cy="3187630"/>
          </a:xfrm>
        </p:spPr>
        <p:txBody>
          <a:bodyPr>
            <a:noAutofit/>
          </a:bodyPr>
          <a:lstStyle/>
          <a:p>
            <a:pPr>
              <a:spcBef>
                <a:spcPts val="600"/>
              </a:spcBef>
            </a:pPr>
            <a:r>
              <a:rPr lang="en-US" sz="2400" dirty="0">
                <a:solidFill>
                  <a:schemeClr val="tx1">
                    <a:lumMod val="75000"/>
                  </a:schemeClr>
                </a:solidFill>
              </a:rPr>
              <a:t>O</a:t>
            </a:r>
            <a:r>
              <a:rPr lang="en-US" sz="2400" dirty="0" smtClean="0">
                <a:solidFill>
                  <a:schemeClr val="tx1">
                    <a:lumMod val="75000"/>
                  </a:schemeClr>
                </a:solidFill>
              </a:rPr>
              <a:t>verview of Clinical </a:t>
            </a:r>
            <a:r>
              <a:rPr lang="en-US" sz="2400" dirty="0">
                <a:solidFill>
                  <a:schemeClr val="tx1">
                    <a:lumMod val="75000"/>
                  </a:schemeClr>
                </a:solidFill>
              </a:rPr>
              <a:t>C</a:t>
            </a:r>
            <a:r>
              <a:rPr lang="en-US" sz="2400" dirty="0" smtClean="0">
                <a:solidFill>
                  <a:schemeClr val="tx1">
                    <a:lumMod val="75000"/>
                  </a:schemeClr>
                </a:solidFill>
              </a:rPr>
              <a:t>are </a:t>
            </a:r>
            <a:r>
              <a:rPr lang="en-US" sz="2400" dirty="0">
                <a:solidFill>
                  <a:schemeClr val="tx1">
                    <a:lumMod val="75000"/>
                  </a:schemeClr>
                </a:solidFill>
              </a:rPr>
              <a:t>S</a:t>
            </a:r>
            <a:r>
              <a:rPr lang="en-US" sz="2400" dirty="0" smtClean="0">
                <a:solidFill>
                  <a:schemeClr val="tx1">
                    <a:lumMod val="75000"/>
                  </a:schemeClr>
                </a:solidFill>
              </a:rPr>
              <a:t>tandards and their purpose</a:t>
            </a:r>
          </a:p>
          <a:p>
            <a:pPr>
              <a:spcBef>
                <a:spcPts val="600"/>
              </a:spcBef>
            </a:pPr>
            <a:r>
              <a:rPr lang="en-US" sz="2400" dirty="0" smtClean="0">
                <a:solidFill>
                  <a:schemeClr val="tx1">
                    <a:lumMod val="75000"/>
                  </a:schemeClr>
                </a:solidFill>
              </a:rPr>
              <a:t>Why we need the Acute Coronary Syndromes Clinical Care Standard</a:t>
            </a:r>
            <a:endParaRPr lang="en-US" sz="2400" dirty="0">
              <a:solidFill>
                <a:schemeClr val="tx1">
                  <a:lumMod val="75000"/>
                </a:schemeClr>
              </a:solidFill>
            </a:endParaRPr>
          </a:p>
          <a:p>
            <a:pPr>
              <a:spcBef>
                <a:spcPts val="600"/>
              </a:spcBef>
            </a:pPr>
            <a:r>
              <a:rPr lang="en-US" sz="2400" dirty="0" smtClean="0">
                <a:solidFill>
                  <a:schemeClr val="tx1">
                    <a:lumMod val="75000"/>
                  </a:schemeClr>
                </a:solidFill>
              </a:rPr>
              <a:t>What the </a:t>
            </a:r>
            <a:r>
              <a:rPr lang="en-US" sz="2400" dirty="0">
                <a:solidFill>
                  <a:schemeClr val="tx1">
                    <a:lumMod val="75000"/>
                  </a:schemeClr>
                </a:solidFill>
              </a:rPr>
              <a:t>Acute Coronary Syndromes Clinical </a:t>
            </a:r>
            <a:r>
              <a:rPr lang="en-US" sz="2400" dirty="0" smtClean="0">
                <a:solidFill>
                  <a:schemeClr val="tx1">
                    <a:lumMod val="75000"/>
                  </a:schemeClr>
                </a:solidFill>
              </a:rPr>
              <a:t>Care Standard is about</a:t>
            </a:r>
          </a:p>
          <a:p>
            <a:pPr>
              <a:spcBef>
                <a:spcPts val="600"/>
              </a:spcBef>
            </a:pPr>
            <a:r>
              <a:rPr lang="en-US" sz="2400" dirty="0" smtClean="0">
                <a:solidFill>
                  <a:schemeClr val="tx1">
                    <a:lumMod val="75000"/>
                  </a:schemeClr>
                </a:solidFill>
              </a:rPr>
              <a:t>Your role in implementing the Clinical Care Standard</a:t>
            </a:r>
          </a:p>
          <a:p>
            <a:pPr>
              <a:spcBef>
                <a:spcPts val="600"/>
              </a:spcBef>
            </a:pPr>
            <a:endParaRPr lang="en-US" sz="2400" dirty="0">
              <a:solidFill>
                <a:schemeClr val="tx1">
                  <a:lumMod val="75000"/>
                </a:schemeClr>
              </a:solidFill>
            </a:endParaRPr>
          </a:p>
          <a:p>
            <a:pPr marL="0" indent="0">
              <a:spcBef>
                <a:spcPts val="600"/>
              </a:spcBef>
              <a:buNone/>
            </a:pPr>
            <a:endParaRPr lang="en-US" sz="2400" dirty="0">
              <a:solidFill>
                <a:schemeClr val="tx1">
                  <a:lumMod val="75000"/>
                </a:schemeClr>
              </a:solidFill>
            </a:endParaRPr>
          </a:p>
        </p:txBody>
      </p:sp>
    </p:spTree>
    <p:extLst>
      <p:ext uri="{BB962C8B-B14F-4D97-AF65-F5344CB8AC3E}">
        <p14:creationId xmlns:p14="http://schemas.microsoft.com/office/powerpoint/2010/main" val="228359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Coronary </a:t>
            </a:r>
            <a:r>
              <a:rPr lang="en-AU" dirty="0" smtClean="0"/>
              <a:t>angiography before discharge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1198305"/>
              </p:ext>
            </p:extLst>
          </p:nvPr>
        </p:nvGraphicFramePr>
        <p:xfrm>
          <a:off x="730250" y="1737133"/>
          <a:ext cx="7956550"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p:cNvSpPr txBox="1">
            <a:spLocks/>
          </p:cNvSpPr>
          <p:nvPr/>
        </p:nvSpPr>
        <p:spPr>
          <a:xfrm>
            <a:off x="730650" y="5869458"/>
            <a:ext cx="8067361" cy="750203"/>
          </a:xfrm>
          <a:prstGeom prst="rect">
            <a:avLst/>
          </a:prstGeom>
        </p:spPr>
        <p:txBody>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400" dirty="0" smtClean="0"/>
              <a:t>Chew et al, Med J </a:t>
            </a:r>
            <a:r>
              <a:rPr lang="en-AU" sz="1400" dirty="0" err="1" smtClean="0"/>
              <a:t>Aust</a:t>
            </a:r>
            <a:r>
              <a:rPr lang="en-AU" sz="1400" dirty="0" smtClean="0"/>
              <a:t> </a:t>
            </a:r>
            <a:r>
              <a:rPr lang="en-AU" sz="1400" dirty="0" smtClean="0">
                <a:solidFill>
                  <a:schemeClr val="tx1"/>
                </a:solidFill>
              </a:rPr>
              <a:t>2008;188(12</a:t>
            </a:r>
            <a:r>
              <a:rPr lang="en-AU" sz="1400" dirty="0">
                <a:solidFill>
                  <a:schemeClr val="tx1"/>
                </a:solidFill>
              </a:rPr>
              <a:t>):691–697</a:t>
            </a:r>
            <a:endParaRPr lang="en-AU" sz="1400" dirty="0"/>
          </a:p>
        </p:txBody>
      </p:sp>
    </p:spTree>
    <p:extLst>
      <p:ext uri="{BB962C8B-B14F-4D97-AF65-F5344CB8AC3E}">
        <p14:creationId xmlns:p14="http://schemas.microsoft.com/office/powerpoint/2010/main" val="1374024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Angiography, revascularisation and reduced mortality</a:t>
            </a:r>
            <a:endParaRPr lang="en-AU" dirty="0"/>
          </a:p>
        </p:txBody>
      </p:sp>
      <p:pic>
        <p:nvPicPr>
          <p:cNvPr id="8" name="Content Placeholder 7"/>
          <p:cNvPicPr>
            <a:picLocks noGrp="1" noChangeAspect="1"/>
          </p:cNvPicPr>
          <p:nvPr>
            <p:ph idx="1"/>
          </p:nvPr>
        </p:nvPicPr>
        <p:blipFill>
          <a:blip r:embed="rId3">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tretch>
            <a:fillRect/>
          </a:stretch>
        </p:blipFill>
        <p:spPr>
          <a:xfrm>
            <a:off x="1745970" y="2097088"/>
            <a:ext cx="5925110" cy="4029075"/>
          </a:xfrm>
        </p:spPr>
      </p:pic>
      <p:sp>
        <p:nvSpPr>
          <p:cNvPr id="9" name="TextBox 8"/>
          <p:cNvSpPr txBox="1"/>
          <p:nvPr/>
        </p:nvSpPr>
        <p:spPr>
          <a:xfrm>
            <a:off x="1013253" y="1419792"/>
            <a:ext cx="6439969" cy="646331"/>
          </a:xfrm>
          <a:prstGeom prst="rect">
            <a:avLst/>
          </a:prstGeom>
          <a:noFill/>
        </p:spPr>
        <p:txBody>
          <a:bodyPr wrap="square" rtlCol="0">
            <a:spAutoFit/>
          </a:bodyPr>
          <a:lstStyle/>
          <a:p>
            <a:r>
              <a:rPr lang="en-US" b="1" dirty="0" smtClean="0"/>
              <a:t>Invasive vs conservative management for patients surviving to hospital discharge – 12 month mortality</a:t>
            </a:r>
            <a:endParaRPr lang="en-AU" b="1" dirty="0"/>
          </a:p>
        </p:txBody>
      </p:sp>
      <p:sp>
        <p:nvSpPr>
          <p:cNvPr id="5" name="Text Placeholder 3"/>
          <p:cNvSpPr txBox="1">
            <a:spLocks/>
          </p:cNvSpPr>
          <p:nvPr/>
        </p:nvSpPr>
        <p:spPr>
          <a:xfrm>
            <a:off x="878774" y="6126163"/>
            <a:ext cx="7919237" cy="493498"/>
          </a:xfrm>
          <a:prstGeom prst="rect">
            <a:avLst/>
          </a:prstGeom>
        </p:spPr>
        <p:txBody>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400" dirty="0" smtClean="0"/>
              <a:t>From: Chew DP et al, </a:t>
            </a:r>
            <a:r>
              <a:rPr lang="en-AU" sz="1400" dirty="0">
                <a:solidFill>
                  <a:schemeClr val="tx1"/>
                </a:solidFill>
              </a:rPr>
              <a:t>Medical Journal of Australia 2008;188(12):691–697</a:t>
            </a:r>
            <a:endParaRPr lang="en-AU" sz="1400" dirty="0"/>
          </a:p>
        </p:txBody>
      </p:sp>
    </p:spTree>
    <p:extLst>
      <p:ext uri="{BB962C8B-B14F-4D97-AF65-F5344CB8AC3E}">
        <p14:creationId xmlns:p14="http://schemas.microsoft.com/office/powerpoint/2010/main" val="2983406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Quality Statement </a:t>
            </a:r>
            <a:r>
              <a:rPr lang="en-AU" dirty="0" smtClean="0"/>
              <a:t>5</a:t>
            </a:r>
            <a:r>
              <a:rPr lang="en-AU" dirty="0" smtClean="0"/>
              <a:t/>
            </a:r>
            <a:br>
              <a:rPr lang="en-AU" dirty="0" smtClean="0"/>
            </a:br>
            <a:r>
              <a:rPr lang="en-AU" dirty="0" smtClean="0"/>
              <a:t>Coronary angiography</a:t>
            </a:r>
            <a:br>
              <a:rPr lang="en-AU" dirty="0" smtClean="0"/>
            </a:b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0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730648" y="2084080"/>
            <a:ext cx="7956152" cy="3661399"/>
          </a:xfrm>
        </p:spPr>
        <p:txBody>
          <a:bodyPr>
            <a:normAutofit/>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a:t>
            </a:r>
            <a:r>
              <a:rPr lang="en-US" sz="2200" dirty="0" smtClean="0"/>
              <a:t>: if patients are identified to be at intermediate or high risk of an adverse cardiac event, discuss with them and/or their carer the risks and benefits of coronary angiography and appropriate revascularisation.  </a:t>
            </a:r>
            <a:endParaRPr lang="en-US" sz="2200" baseline="30000" dirty="0" smtClean="0"/>
          </a:p>
          <a:p>
            <a:r>
              <a:rPr lang="en-AU" sz="2200" b="1" dirty="0" smtClean="0">
                <a:solidFill>
                  <a:schemeClr val="tx2"/>
                </a:solidFill>
              </a:rPr>
              <a:t>Health managers</a:t>
            </a:r>
            <a:r>
              <a:rPr lang="en-AU" sz="2200" dirty="0" smtClean="0"/>
              <a:t>: ensure systems and processes are in place for clinicians to offer coronary angiography, and appropriate coronary revascularisation to all eligible patients with NSTEACS. </a:t>
            </a:r>
            <a:endParaRPr lang="en-AU" dirty="0"/>
          </a:p>
        </p:txBody>
      </p:sp>
    </p:spTree>
    <p:extLst>
      <p:ext uri="{BB962C8B-B14F-4D97-AF65-F5344CB8AC3E}">
        <p14:creationId xmlns:p14="http://schemas.microsoft.com/office/powerpoint/2010/main" val="470698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Quality Statement 6</a:t>
            </a:r>
            <a:br>
              <a:rPr lang="en-AU" smtClean="0"/>
            </a:br>
            <a:r>
              <a:rPr lang="en-AU" smtClean="0"/>
              <a:t>Individualised care plan</a:t>
            </a:r>
            <a:endParaRPr lang="en-AU" dirty="0"/>
          </a:p>
        </p:txBody>
      </p:sp>
      <p:sp>
        <p:nvSpPr>
          <p:cNvPr id="6" name="Content Placeholder 2"/>
          <p:cNvSpPr txBox="1">
            <a:spLocks/>
          </p:cNvSpPr>
          <p:nvPr/>
        </p:nvSpPr>
        <p:spPr>
          <a:xfrm>
            <a:off x="730650" y="1916124"/>
            <a:ext cx="8154272" cy="3439647"/>
          </a:xfrm>
          <a:prstGeom prst="rect">
            <a:avLst/>
          </a:prstGeom>
        </p:spPr>
        <p:txBody>
          <a:bodyPr vert="horz" lIns="0" tIns="0" rIns="0" bIns="0" rtlCol="0">
            <a:normAutofit fontScale="77500" lnSpcReduction="200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3400" b="1" dirty="0" smtClean="0">
                <a:solidFill>
                  <a:schemeClr val="tx2"/>
                </a:solidFill>
              </a:rPr>
              <a:t>What should we do?</a:t>
            </a:r>
          </a:p>
          <a:p>
            <a:pPr marL="0" indent="0">
              <a:lnSpc>
                <a:spcPct val="120000"/>
              </a:lnSpc>
              <a:buNone/>
            </a:pPr>
            <a:r>
              <a:rPr lang="en-AU" sz="2900" dirty="0"/>
              <a:t>Before a patient with an acute coronary syndrome leaves the hospital, they are involved in the development of an individualised care plan. This plan identifies the lifestyle modifications and medicines needed to manage their risk factors, addresses their psychosocial needs and includes a referral to an appropriate cardiac rehabilitation or another secondary prevention program. This plan is provided to the patient and their general practitioner or ongoing clinical provider within 48 hours of discharge</a:t>
            </a:r>
            <a:r>
              <a:rPr lang="en-AU" sz="2900" dirty="0" smtClean="0"/>
              <a:t>.</a:t>
            </a:r>
            <a:endParaRPr lang="en-AU" b="1" dirty="0" smtClean="0"/>
          </a:p>
          <a:p>
            <a:endParaRPr lang="en-A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36000"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666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6</a:t>
            </a:r>
            <a:br>
              <a:rPr lang="en-US" dirty="0" smtClean="0"/>
            </a:br>
            <a:r>
              <a:rPr lang="en-US" dirty="0" smtClean="0"/>
              <a:t>Individualised care </a:t>
            </a:r>
            <a:r>
              <a:rPr lang="en-US" dirty="0" smtClean="0"/>
              <a:t>plan</a:t>
            </a:r>
            <a:endParaRPr lang="en-AU" dirty="0"/>
          </a:p>
        </p:txBody>
      </p:sp>
      <p:sp>
        <p:nvSpPr>
          <p:cNvPr id="3" name="Content Placeholder 2"/>
          <p:cNvSpPr>
            <a:spLocks noGrp="1"/>
          </p:cNvSpPr>
          <p:nvPr>
            <p:ph idx="1"/>
          </p:nvPr>
        </p:nvSpPr>
        <p:spPr/>
        <p:txBody>
          <a:bodyPr/>
          <a:lstStyle/>
          <a:p>
            <a:pPr marL="0" indent="0">
              <a:buNone/>
            </a:pPr>
            <a:r>
              <a:rPr lang="en-AU" sz="2400" b="1" dirty="0">
                <a:solidFill>
                  <a:schemeClr val="tx2"/>
                </a:solidFill>
              </a:rPr>
              <a:t>Why does it matter?</a:t>
            </a:r>
          </a:p>
          <a:p>
            <a:r>
              <a:rPr lang="en-AU" dirty="0"/>
              <a:t>Rehospitalisation costs </a:t>
            </a:r>
            <a:r>
              <a:rPr lang="en-AU" dirty="0" smtClean="0"/>
              <a:t>made </a:t>
            </a:r>
            <a:r>
              <a:rPr lang="en-AU" dirty="0"/>
              <a:t>up almost a third of total </a:t>
            </a:r>
            <a:r>
              <a:rPr lang="en-AU" dirty="0" smtClean="0"/>
              <a:t>costs for </a:t>
            </a:r>
            <a:r>
              <a:rPr lang="en-AU" dirty="0" err="1" smtClean="0"/>
              <a:t>atherothrombotic</a:t>
            </a:r>
            <a:r>
              <a:rPr lang="en-AU" dirty="0" smtClean="0"/>
              <a:t> </a:t>
            </a:r>
            <a:r>
              <a:rPr lang="en-AU" dirty="0"/>
              <a:t>disease </a:t>
            </a:r>
            <a:r>
              <a:rPr lang="en-AU" dirty="0" smtClean="0"/>
              <a:t>in </a:t>
            </a:r>
            <a:r>
              <a:rPr lang="en-AU" dirty="0"/>
              <a:t>one </a:t>
            </a:r>
            <a:r>
              <a:rPr lang="en-AU" dirty="0" smtClean="0"/>
              <a:t>year.</a:t>
            </a:r>
            <a:r>
              <a:rPr lang="en-AU" baseline="30000" dirty="0" smtClean="0"/>
              <a:t>1</a:t>
            </a:r>
            <a:endParaRPr lang="en-AU" baseline="30000" dirty="0"/>
          </a:p>
          <a:p>
            <a:r>
              <a:rPr lang="en-AU" dirty="0"/>
              <a:t>64% of all ACS patients received 4 or more guideline-recommended therapies on </a:t>
            </a:r>
            <a:r>
              <a:rPr lang="en-AU" dirty="0" smtClean="0"/>
              <a:t>discharge.</a:t>
            </a:r>
            <a:r>
              <a:rPr lang="en-AU" baseline="30000" dirty="0" smtClean="0"/>
              <a:t>2</a:t>
            </a:r>
            <a:r>
              <a:rPr lang="en-AU" dirty="0" smtClean="0"/>
              <a:t> </a:t>
            </a:r>
            <a:endParaRPr lang="en-AU" dirty="0"/>
          </a:p>
          <a:p>
            <a:r>
              <a:rPr lang="en-AU" dirty="0"/>
              <a:t>46% are formally referred to cardiac rehabilitation – with metro/rural </a:t>
            </a:r>
            <a:r>
              <a:rPr lang="en-AU" dirty="0" smtClean="0"/>
              <a:t>variation.</a:t>
            </a:r>
            <a:r>
              <a:rPr lang="en-AU" baseline="30000" dirty="0" smtClean="0"/>
              <a:t>2</a:t>
            </a:r>
            <a:endParaRPr lang="en-AU" dirty="0"/>
          </a:p>
          <a:p>
            <a:r>
              <a:rPr lang="en-AU" dirty="0"/>
              <a:t>Compliance with secondary prevention is </a:t>
            </a:r>
            <a:r>
              <a:rPr lang="en-AU" dirty="0" smtClean="0"/>
              <a:t>poor.</a:t>
            </a:r>
            <a:endParaRPr lang="en-AU" dirty="0"/>
          </a:p>
          <a:p>
            <a:r>
              <a:rPr lang="en-AU" dirty="0"/>
              <a:t>Improved use of and adherence to guideline recommended therapies for at least 12 months could prevent 104 deaths and 191 recurrent heart attacks or strokes, per 10,000 ACS </a:t>
            </a:r>
            <a:r>
              <a:rPr lang="en-AU" dirty="0" smtClean="0"/>
              <a:t>patients.</a:t>
            </a:r>
            <a:r>
              <a:rPr lang="en-AU" baseline="30000" dirty="0" smtClean="0"/>
              <a:t>3</a:t>
            </a:r>
            <a:endParaRPr lang="en-AU" dirty="0"/>
          </a:p>
        </p:txBody>
      </p:sp>
      <p:sp>
        <p:nvSpPr>
          <p:cNvPr id="4" name="Text Placeholder 3"/>
          <p:cNvSpPr txBox="1">
            <a:spLocks/>
          </p:cNvSpPr>
          <p:nvPr/>
        </p:nvSpPr>
        <p:spPr>
          <a:xfrm>
            <a:off x="730650" y="5869458"/>
            <a:ext cx="8067361" cy="750203"/>
          </a:xfrm>
          <a:prstGeom prst="rect">
            <a:avLst/>
          </a:prstGeom>
        </p:spPr>
        <p:txBody>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buClr>
                <a:schemeClr val="tx1"/>
              </a:buClr>
              <a:buAutoNum type="arabicPeriod"/>
            </a:pPr>
            <a:r>
              <a:rPr lang="en-AU" sz="1400" dirty="0" smtClean="0">
                <a:solidFill>
                  <a:schemeClr val="tx1"/>
                </a:solidFill>
              </a:rPr>
              <a:t>Atkins E et al, </a:t>
            </a:r>
            <a:r>
              <a:rPr lang="en-AU" sz="1400" dirty="0"/>
              <a:t>BMC Health Services Research </a:t>
            </a:r>
            <a:r>
              <a:rPr lang="en-AU" sz="1400" dirty="0" smtClean="0">
                <a:solidFill>
                  <a:schemeClr val="tx1"/>
                </a:solidFill>
              </a:rPr>
              <a:t>2014;14:338</a:t>
            </a:r>
          </a:p>
          <a:p>
            <a:pPr marL="342900" indent="-342900">
              <a:spcBef>
                <a:spcPts val="0"/>
              </a:spcBef>
              <a:buClr>
                <a:schemeClr val="tx1"/>
              </a:buClr>
              <a:buAutoNum type="arabicPeriod"/>
            </a:pPr>
            <a:r>
              <a:rPr lang="en-AU" sz="1400" dirty="0" smtClean="0">
                <a:solidFill>
                  <a:schemeClr val="tx1"/>
                </a:solidFill>
              </a:rPr>
              <a:t>Chew DP et al, Med J </a:t>
            </a:r>
            <a:r>
              <a:rPr lang="en-AU" sz="1400" dirty="0" err="1" smtClean="0">
                <a:solidFill>
                  <a:schemeClr val="tx1"/>
                </a:solidFill>
              </a:rPr>
              <a:t>Aust</a:t>
            </a:r>
            <a:r>
              <a:rPr lang="en-AU" sz="1400" dirty="0" smtClean="0">
                <a:solidFill>
                  <a:schemeClr val="tx1"/>
                </a:solidFill>
              </a:rPr>
              <a:t> </a:t>
            </a:r>
            <a:r>
              <a:rPr lang="en-AU" sz="1400" dirty="0" smtClean="0"/>
              <a:t>2013;199:185-191</a:t>
            </a:r>
            <a:endParaRPr lang="en-AU" sz="1400" dirty="0" smtClean="0">
              <a:solidFill>
                <a:schemeClr val="tx1"/>
              </a:solidFill>
            </a:endParaRPr>
          </a:p>
          <a:p>
            <a:pPr marL="342900" indent="-342900">
              <a:spcBef>
                <a:spcPts val="0"/>
              </a:spcBef>
              <a:buClr>
                <a:schemeClr val="tx1"/>
              </a:buClr>
              <a:buAutoNum type="arabicPeriod"/>
            </a:pPr>
            <a:r>
              <a:rPr lang="en-US" sz="1400" dirty="0" smtClean="0">
                <a:solidFill>
                  <a:schemeClr val="tx1"/>
                </a:solidFill>
              </a:rPr>
              <a:t>Chew DP et al, Heart </a:t>
            </a:r>
            <a:r>
              <a:rPr lang="en-AU" sz="1400" dirty="0" smtClean="0"/>
              <a:t>2009;95:1844-1850</a:t>
            </a:r>
            <a:endParaRPr lang="en-AU" sz="1400" dirty="0">
              <a:solidFill>
                <a:schemeClr val="tx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351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68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6</a:t>
            </a:r>
            <a:br>
              <a:rPr lang="en-US" dirty="0" smtClean="0"/>
            </a:br>
            <a:r>
              <a:rPr lang="en-US" dirty="0" smtClean="0"/>
              <a:t>Individualised care </a:t>
            </a:r>
            <a:r>
              <a:rPr lang="en-US" dirty="0" smtClean="0"/>
              <a:t>plan</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00" y="162000"/>
            <a:ext cx="183515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730648" y="2084080"/>
            <a:ext cx="7956152" cy="3661399"/>
          </a:xfrm>
        </p:spPr>
        <p:txBody>
          <a:bodyPr>
            <a:normAutofit fontScale="92500" lnSpcReduction="20000"/>
          </a:bodyPr>
          <a:lstStyle/>
          <a:p>
            <a:pPr marL="0" indent="0">
              <a:buNone/>
            </a:pPr>
            <a:r>
              <a:rPr lang="en-US" sz="2200" b="1" dirty="0" smtClean="0">
                <a:solidFill>
                  <a:schemeClr val="tx2"/>
                </a:solidFill>
              </a:rPr>
              <a:t>What the quality statement means for</a:t>
            </a:r>
            <a:endParaRPr lang="en-AU" sz="2200" b="1" dirty="0" smtClean="0">
              <a:solidFill>
                <a:schemeClr val="tx2"/>
              </a:solidFill>
            </a:endParaRPr>
          </a:p>
          <a:p>
            <a:r>
              <a:rPr lang="en-AU" sz="2200" b="1" dirty="0" smtClean="0">
                <a:solidFill>
                  <a:schemeClr val="tx2"/>
                </a:solidFill>
              </a:rPr>
              <a:t>Clinicians</a:t>
            </a:r>
            <a:r>
              <a:rPr lang="en-US" sz="2200" dirty="0" smtClean="0"/>
              <a:t>: develop an </a:t>
            </a:r>
            <a:r>
              <a:rPr lang="en-US" sz="2200" dirty="0" err="1" smtClean="0"/>
              <a:t>individualised</a:t>
            </a:r>
            <a:r>
              <a:rPr lang="en-US" sz="2200" dirty="0" smtClean="0"/>
              <a:t> care plan with each </a:t>
            </a:r>
            <a:r>
              <a:rPr lang="en-AU" sz="2200" dirty="0">
                <a:ea typeface="Times New Roman"/>
                <a:cs typeface="Times New Roman"/>
              </a:rPr>
              <a:t>patient with an acute coronary syndrome and/or their carer before they leave the hospital. The plan identifies lifestyle changes and medicines, addresses their psychosocial needs and includes a referral to an appropriate cardiac rehabilitation or another secondary prevention program. Provide a copy of the plan to the patient and their general practitioner or ongoing clinical provider within 48 hours of discharge.</a:t>
            </a:r>
            <a:endParaRPr lang="en-US" sz="2200" baseline="30000" dirty="0" smtClean="0"/>
          </a:p>
          <a:p>
            <a:r>
              <a:rPr lang="en-AU" sz="2200" b="1" dirty="0" smtClean="0">
                <a:solidFill>
                  <a:schemeClr val="tx2"/>
                </a:solidFill>
              </a:rPr>
              <a:t>Health managers</a:t>
            </a:r>
            <a:r>
              <a:rPr lang="en-AU" sz="2200" dirty="0"/>
              <a:t>: </a:t>
            </a:r>
            <a:r>
              <a:rPr lang="en-AU" sz="2200" dirty="0" smtClean="0"/>
              <a:t>ensure </a:t>
            </a:r>
            <a:r>
              <a:rPr lang="en-AU" sz="2200" dirty="0"/>
              <a:t>processes are in place so that clinicians can develop an individualised care plan with patients with an acute coronary syndrome before they leave the hospital, and provide the plan to each patient and their general practitioner or ongoing clinical provider within 48 hours of discharge. </a:t>
            </a:r>
            <a:endParaRPr lang="en-AU" dirty="0"/>
          </a:p>
        </p:txBody>
      </p:sp>
    </p:spTree>
    <p:extLst>
      <p:ext uri="{BB962C8B-B14F-4D97-AF65-F5344CB8AC3E}">
        <p14:creationId xmlns:p14="http://schemas.microsoft.com/office/powerpoint/2010/main" val="3640253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AU" dirty="0"/>
          </a:p>
        </p:txBody>
      </p:sp>
      <p:sp>
        <p:nvSpPr>
          <p:cNvPr id="3" name="Content Placeholder 2"/>
          <p:cNvSpPr>
            <a:spLocks noGrp="1"/>
          </p:cNvSpPr>
          <p:nvPr>
            <p:ph idx="1"/>
          </p:nvPr>
        </p:nvSpPr>
        <p:spPr/>
        <p:txBody>
          <a:bodyPr>
            <a:normAutofit fontScale="92500" lnSpcReduction="10000"/>
          </a:bodyPr>
          <a:lstStyle/>
          <a:p>
            <a:pPr marL="457200" indent="-457200">
              <a:buFont typeface="+mj-lt"/>
              <a:buAutoNum type="arabicPeriod"/>
            </a:pPr>
            <a:r>
              <a:rPr lang="en-AU" dirty="0" smtClean="0"/>
              <a:t>Does your hospital currently </a:t>
            </a:r>
            <a:r>
              <a:rPr lang="en-AU" dirty="0"/>
              <a:t>use a documented chest pain pathway?</a:t>
            </a:r>
          </a:p>
          <a:p>
            <a:pPr marL="457200" indent="-457200">
              <a:buFont typeface="+mj-lt"/>
              <a:buAutoNum type="arabicPeriod"/>
            </a:pPr>
            <a:r>
              <a:rPr lang="en-AU" dirty="0"/>
              <a:t>How quickly </a:t>
            </a:r>
            <a:r>
              <a:rPr lang="en-AU" dirty="0" smtClean="0"/>
              <a:t>can </a:t>
            </a:r>
            <a:r>
              <a:rPr lang="en-AU" dirty="0"/>
              <a:t>a 12 lead ECG performed and </a:t>
            </a:r>
            <a:r>
              <a:rPr lang="en-AU" dirty="0" smtClean="0"/>
              <a:t>interpreted (pre and in- hospital)? </a:t>
            </a:r>
          </a:p>
          <a:p>
            <a:pPr marL="457200" indent="-457200">
              <a:buFont typeface="+mj-lt"/>
              <a:buAutoNum type="arabicPeriod"/>
            </a:pPr>
            <a:r>
              <a:rPr lang="en-AU" dirty="0" smtClean="0"/>
              <a:t>If </a:t>
            </a:r>
            <a:r>
              <a:rPr lang="en-AU" dirty="0"/>
              <a:t>STEMI is identified – how quickly is the patient able to receive PCI or </a:t>
            </a:r>
            <a:r>
              <a:rPr lang="en-AU" dirty="0" smtClean="0"/>
              <a:t>fibrinolysis?</a:t>
            </a:r>
          </a:p>
          <a:p>
            <a:pPr marL="457200" indent="-457200">
              <a:buFont typeface="+mj-lt"/>
              <a:buAutoNum type="arabicPeriod"/>
            </a:pPr>
            <a:r>
              <a:rPr lang="en-AU" dirty="0" smtClean="0"/>
              <a:t>What </a:t>
            </a:r>
            <a:r>
              <a:rPr lang="en-AU" dirty="0"/>
              <a:t>are the barriers that prevent </a:t>
            </a:r>
            <a:r>
              <a:rPr lang="en-AU" dirty="0" smtClean="0"/>
              <a:t>rapid assessment and PCI or fibrinolysis for patients with STEMI? </a:t>
            </a:r>
            <a:r>
              <a:rPr lang="en-AU" dirty="0"/>
              <a:t>What solutions could be considered?</a:t>
            </a:r>
          </a:p>
          <a:p>
            <a:pPr marL="457200" indent="-457200">
              <a:buFont typeface="+mj-lt"/>
              <a:buAutoNum type="arabicPeriod"/>
            </a:pPr>
            <a:r>
              <a:rPr lang="en-AU" dirty="0" smtClean="0"/>
              <a:t>How </a:t>
            </a:r>
            <a:r>
              <a:rPr lang="en-AU" dirty="0"/>
              <a:t>is risk of a future cardiac </a:t>
            </a:r>
            <a:r>
              <a:rPr lang="en-AU" dirty="0" smtClean="0"/>
              <a:t>event </a:t>
            </a:r>
            <a:r>
              <a:rPr lang="en-AU" dirty="0"/>
              <a:t>assessed for patients with unstable angina or a non-ST segment elevation MI? When is angiography offered? What factors could support this?</a:t>
            </a:r>
          </a:p>
          <a:p>
            <a:pPr marL="457200" indent="-457200">
              <a:buFont typeface="+mj-lt"/>
              <a:buAutoNum type="arabicPeriod"/>
            </a:pPr>
            <a:r>
              <a:rPr lang="en-AU" dirty="0"/>
              <a:t>How are patients referred to secondary prevention and/or prescribed ongoing preventive medications? Whose responsibility is referral to secondary prevention? How could this be improved?</a:t>
            </a:r>
          </a:p>
          <a:p>
            <a:pPr marL="457200" indent="-457200">
              <a:buFont typeface="+mj-lt"/>
              <a:buAutoNum type="arabicPeriod"/>
            </a:pPr>
            <a:endParaRPr lang="en-AU" dirty="0"/>
          </a:p>
        </p:txBody>
      </p:sp>
    </p:spTree>
    <p:extLst>
      <p:ext uri="{BB962C8B-B14F-4D97-AF65-F5344CB8AC3E}">
        <p14:creationId xmlns:p14="http://schemas.microsoft.com/office/powerpoint/2010/main" val="3116188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AU" dirty="0"/>
          </a:p>
        </p:txBody>
      </p:sp>
      <p:sp>
        <p:nvSpPr>
          <p:cNvPr id="3" name="Content Placeholder 2"/>
          <p:cNvSpPr>
            <a:spLocks noGrp="1"/>
          </p:cNvSpPr>
          <p:nvPr>
            <p:ph idx="1"/>
          </p:nvPr>
        </p:nvSpPr>
        <p:spPr>
          <a:xfrm>
            <a:off x="730650" y="1534461"/>
            <a:ext cx="7956150" cy="4029727"/>
          </a:xfrm>
        </p:spPr>
        <p:txBody>
          <a:bodyPr/>
          <a:lstStyle/>
          <a:p>
            <a:pPr marL="0" indent="0">
              <a:buNone/>
            </a:pPr>
            <a:endParaRPr lang="en-US" sz="2400" b="1" dirty="0" smtClean="0">
              <a:solidFill>
                <a:schemeClr val="tx2"/>
              </a:solidFill>
            </a:endParaRPr>
          </a:p>
          <a:p>
            <a:pPr marL="0" indent="0">
              <a:buNone/>
            </a:pPr>
            <a:r>
              <a:rPr lang="en-US" sz="2800" b="1" dirty="0" smtClean="0">
                <a:solidFill>
                  <a:schemeClr val="tx2"/>
                </a:solidFill>
              </a:rPr>
              <a:t>www.safetyandquality.gov.au/ccs</a:t>
            </a:r>
            <a:r>
              <a:rPr lang="en-US" sz="2400" b="1" dirty="0">
                <a:solidFill>
                  <a:schemeClr val="tx2"/>
                </a:solidFill>
              </a:rPr>
              <a:t/>
            </a:r>
            <a:br>
              <a:rPr lang="en-US" sz="2400" b="1" dirty="0">
                <a:solidFill>
                  <a:schemeClr val="tx2"/>
                </a:solidFill>
              </a:rPr>
            </a:br>
            <a:endParaRPr lang="en-AU" sz="2400" b="1" dirty="0">
              <a:solidFill>
                <a:schemeClr val="tx2"/>
              </a:solidFill>
            </a:endParaRPr>
          </a:p>
          <a:p>
            <a:pPr marL="0" indent="0">
              <a:buNone/>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53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quality statements be achieved in your health service?</a:t>
            </a:r>
            <a:endParaRPr lang="en-AU" dirty="0"/>
          </a:p>
        </p:txBody>
      </p:sp>
      <p:sp>
        <p:nvSpPr>
          <p:cNvPr id="3" name="Content Placeholder 2"/>
          <p:cNvSpPr>
            <a:spLocks noGrp="1"/>
          </p:cNvSpPr>
          <p:nvPr>
            <p:ph idx="1"/>
          </p:nvPr>
        </p:nvSpPr>
        <p:spPr/>
        <p:txBody>
          <a:bodyPr/>
          <a:lstStyle/>
          <a:p>
            <a:r>
              <a:rPr lang="en-US" dirty="0" smtClean="0"/>
              <a:t>Add local context here </a:t>
            </a:r>
          </a:p>
          <a:p>
            <a:r>
              <a:rPr lang="en-US" dirty="0" smtClean="0"/>
              <a:t>What measures do we have?</a:t>
            </a:r>
          </a:p>
          <a:p>
            <a:r>
              <a:rPr lang="en-US" dirty="0" smtClean="0"/>
              <a:t>How well are we are achieving the quality statements?</a:t>
            </a:r>
          </a:p>
          <a:p>
            <a:r>
              <a:rPr lang="en-US" dirty="0" smtClean="0"/>
              <a:t>What could be changed?</a:t>
            </a:r>
          </a:p>
          <a:p>
            <a:r>
              <a:rPr lang="en-US" dirty="0" smtClean="0"/>
              <a:t>Who needs to be involved to help things change (internal and externa</a:t>
            </a:r>
            <a:r>
              <a:rPr lang="en-US" dirty="0"/>
              <a:t>l</a:t>
            </a:r>
            <a:r>
              <a:rPr lang="en-US" dirty="0" smtClean="0"/>
              <a:t>)?</a:t>
            </a:r>
          </a:p>
          <a:p>
            <a:r>
              <a:rPr lang="en-US" dirty="0" smtClean="0"/>
              <a:t>Is there a successful service model we could adapt locally?</a:t>
            </a:r>
          </a:p>
          <a:p>
            <a:pPr marL="0" indent="0">
              <a:buNone/>
            </a:pPr>
            <a:endParaRPr lang="en-AU" dirty="0"/>
          </a:p>
        </p:txBody>
      </p:sp>
    </p:spTree>
    <p:extLst>
      <p:ext uri="{BB962C8B-B14F-4D97-AF65-F5344CB8AC3E}">
        <p14:creationId xmlns:p14="http://schemas.microsoft.com/office/powerpoint/2010/main" val="1382756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is a Clinical </a:t>
            </a:r>
            <a:r>
              <a:rPr lang="en-AU" dirty="0"/>
              <a:t>Care </a:t>
            </a:r>
            <a:r>
              <a:rPr lang="en-AU" dirty="0" smtClean="0"/>
              <a:t>Standard?</a:t>
            </a:r>
            <a:r>
              <a:rPr lang="en-AU" dirty="0"/>
              <a:t/>
            </a:r>
            <a:br>
              <a:rPr lang="en-AU" dirty="0"/>
            </a:br>
            <a:endParaRPr lang="en-AU" dirty="0"/>
          </a:p>
        </p:txBody>
      </p:sp>
      <p:sp>
        <p:nvSpPr>
          <p:cNvPr id="3" name="Content Placeholder 2"/>
          <p:cNvSpPr>
            <a:spLocks noGrp="1"/>
          </p:cNvSpPr>
          <p:nvPr>
            <p:ph idx="1"/>
          </p:nvPr>
        </p:nvSpPr>
        <p:spPr>
          <a:xfrm>
            <a:off x="730650" y="1362642"/>
            <a:ext cx="7956150" cy="4314258"/>
          </a:xfrm>
        </p:spPr>
        <p:txBody>
          <a:bodyPr>
            <a:normAutofit/>
          </a:bodyPr>
          <a:lstStyle/>
          <a:p>
            <a:pPr marL="0" indent="0">
              <a:buNone/>
            </a:pPr>
            <a:r>
              <a:rPr lang="en-AU" sz="2400" b="1" dirty="0" smtClean="0">
                <a:solidFill>
                  <a:schemeClr val="accent1"/>
                </a:solidFill>
              </a:rPr>
              <a:t>Clinical Care </a:t>
            </a:r>
            <a:r>
              <a:rPr lang="en-AU" sz="2400" b="1" dirty="0">
                <a:solidFill>
                  <a:schemeClr val="accent1"/>
                </a:solidFill>
              </a:rPr>
              <a:t>S</a:t>
            </a:r>
            <a:r>
              <a:rPr lang="en-AU" sz="2400" b="1" dirty="0" smtClean="0">
                <a:solidFill>
                  <a:schemeClr val="accent1"/>
                </a:solidFill>
              </a:rPr>
              <a:t>tandards </a:t>
            </a:r>
          </a:p>
          <a:p>
            <a:r>
              <a:rPr lang="en-AU" sz="2400" dirty="0" smtClean="0"/>
              <a:t>Identify </a:t>
            </a:r>
            <a:r>
              <a:rPr lang="en-AU" sz="2400" dirty="0"/>
              <a:t>and define the care </a:t>
            </a:r>
            <a:r>
              <a:rPr lang="en-AU" sz="2400" dirty="0" smtClean="0"/>
              <a:t>that people </a:t>
            </a:r>
            <a:r>
              <a:rPr lang="en-AU" sz="2400" dirty="0"/>
              <a:t>should expect to be offered or receive, regardless of where they are treated in </a:t>
            </a:r>
            <a:r>
              <a:rPr lang="en-AU" sz="2400" dirty="0" smtClean="0"/>
              <a:t>Australia</a:t>
            </a:r>
          </a:p>
          <a:p>
            <a:r>
              <a:rPr lang="en-AU" sz="2400" dirty="0" smtClean="0"/>
              <a:t>Play </a:t>
            </a:r>
            <a:r>
              <a:rPr lang="en-AU" sz="2400" dirty="0"/>
              <a:t>an important role in delivering appropriate care and reducing unwarranted variation</a:t>
            </a:r>
          </a:p>
          <a:p>
            <a:r>
              <a:rPr lang="en-AU" sz="2400" dirty="0" smtClean="0"/>
              <a:t>Are </a:t>
            </a:r>
            <a:r>
              <a:rPr lang="en-AU" sz="2400" dirty="0"/>
              <a:t>developed using up-to-date clinical guidelines and standards, information about gaps between evidence and practice, the professional expertise of clinicians and researchers, and consideration of issues important to consumers.  </a:t>
            </a:r>
          </a:p>
          <a:p>
            <a:endParaRPr lang="en-AU" dirty="0"/>
          </a:p>
        </p:txBody>
      </p:sp>
    </p:spTree>
    <p:extLst>
      <p:ext uri="{BB962C8B-B14F-4D97-AF65-F5344CB8AC3E}">
        <p14:creationId xmlns:p14="http://schemas.microsoft.com/office/powerpoint/2010/main" val="417462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Clinical </a:t>
            </a:r>
            <a:r>
              <a:rPr lang="en-AU" dirty="0"/>
              <a:t>Care </a:t>
            </a:r>
            <a:r>
              <a:rPr lang="en-AU" dirty="0" smtClean="0"/>
              <a:t>Standards</a:t>
            </a:r>
            <a:r>
              <a:rPr lang="en-AU" dirty="0"/>
              <a:t/>
            </a:r>
            <a:br>
              <a:rPr lang="en-AU" dirty="0"/>
            </a:br>
            <a:endParaRPr lang="en-AU" dirty="0"/>
          </a:p>
        </p:txBody>
      </p:sp>
      <p:sp>
        <p:nvSpPr>
          <p:cNvPr id="3" name="Content Placeholder 2"/>
          <p:cNvSpPr>
            <a:spLocks noGrp="1"/>
          </p:cNvSpPr>
          <p:nvPr>
            <p:ph idx="1"/>
          </p:nvPr>
        </p:nvSpPr>
        <p:spPr>
          <a:xfrm>
            <a:off x="730650" y="1362642"/>
            <a:ext cx="7956150" cy="4314258"/>
          </a:xfrm>
        </p:spPr>
        <p:txBody>
          <a:bodyPr>
            <a:normAutofit/>
          </a:bodyPr>
          <a:lstStyle/>
          <a:p>
            <a:pPr marL="0" indent="0">
              <a:buNone/>
            </a:pPr>
            <a:r>
              <a:rPr lang="en-US" sz="2400" dirty="0" smtClean="0"/>
              <a:t>Clinical care standards include</a:t>
            </a:r>
            <a:endParaRPr lang="en-AU" sz="2400" dirty="0" smtClean="0"/>
          </a:p>
          <a:p>
            <a:r>
              <a:rPr lang="en-AU" sz="2400" dirty="0" smtClean="0"/>
              <a:t>a small number (between 6 – 9) of concise </a:t>
            </a:r>
            <a:r>
              <a:rPr lang="en-AU" sz="2400" dirty="0"/>
              <a:t>recommendations - the </a:t>
            </a:r>
            <a:r>
              <a:rPr lang="en-AU" sz="2400" dirty="0" smtClean="0">
                <a:solidFill>
                  <a:schemeClr val="tx2"/>
                </a:solidFill>
              </a:rPr>
              <a:t>quality </a:t>
            </a:r>
            <a:r>
              <a:rPr lang="en-AU" sz="2400" dirty="0">
                <a:solidFill>
                  <a:schemeClr val="tx2"/>
                </a:solidFill>
              </a:rPr>
              <a:t>statements</a:t>
            </a:r>
            <a:r>
              <a:rPr lang="en-AU" sz="2400" dirty="0" smtClean="0"/>
              <a:t>.</a:t>
            </a:r>
          </a:p>
          <a:p>
            <a:r>
              <a:rPr lang="en-AU" sz="2400" dirty="0"/>
              <a:t>a</a:t>
            </a:r>
            <a:r>
              <a:rPr lang="en-AU" sz="2400" dirty="0" smtClean="0"/>
              <a:t> set of suggested </a:t>
            </a:r>
            <a:r>
              <a:rPr lang="en-AU" sz="2400" dirty="0" smtClean="0">
                <a:solidFill>
                  <a:schemeClr val="tx2"/>
                </a:solidFill>
              </a:rPr>
              <a:t>indicators</a:t>
            </a:r>
            <a:r>
              <a:rPr lang="en-AU" sz="2400" dirty="0" smtClean="0"/>
              <a:t> to facilitate monitoring.</a:t>
            </a:r>
            <a:endParaRPr lang="en-AU" sz="2400" dirty="0"/>
          </a:p>
          <a:p>
            <a:endParaRPr lang="en-US" dirty="0" smtClean="0"/>
          </a:p>
          <a:p>
            <a:pPr marL="0" indent="0">
              <a:buNone/>
            </a:pPr>
            <a:r>
              <a:rPr lang="en-AU" sz="2400" dirty="0"/>
              <a:t>The Commission established the Clinical Care Standards program to support the development of clinical care standards by clinical experts and consumers for clinical conditions that would benefit from a coordinated approach.</a:t>
            </a:r>
          </a:p>
          <a:p>
            <a:endParaRPr lang="en-AU" dirty="0"/>
          </a:p>
        </p:txBody>
      </p:sp>
    </p:spTree>
    <p:extLst>
      <p:ext uri="{BB962C8B-B14F-4D97-AF65-F5344CB8AC3E}">
        <p14:creationId xmlns:p14="http://schemas.microsoft.com/office/powerpoint/2010/main" val="1098604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an Acute Coronary Syndromes Clinical Care Standard?</a:t>
            </a:r>
            <a:endParaRPr lang="en-AU" dirty="0"/>
          </a:p>
        </p:txBody>
      </p:sp>
      <p:sp>
        <p:nvSpPr>
          <p:cNvPr id="3" name="Content Placeholder 2"/>
          <p:cNvSpPr>
            <a:spLocks noGrp="1"/>
          </p:cNvSpPr>
          <p:nvPr>
            <p:ph idx="1"/>
          </p:nvPr>
        </p:nvSpPr>
        <p:spPr/>
        <p:txBody>
          <a:bodyPr/>
          <a:lstStyle/>
          <a:p>
            <a:r>
              <a:rPr lang="en-US" dirty="0" smtClean="0"/>
              <a:t>In </a:t>
            </a:r>
            <a:r>
              <a:rPr lang="en-AU" dirty="0" smtClean="0"/>
              <a:t>an </a:t>
            </a:r>
            <a:r>
              <a:rPr lang="en-AU" dirty="0"/>
              <a:t>Australian </a:t>
            </a:r>
            <a:r>
              <a:rPr lang="en-AU" dirty="0" smtClean="0"/>
              <a:t>audit, optimal care was received by</a:t>
            </a:r>
            <a:r>
              <a:rPr lang="en-AU" baseline="30000" dirty="0" smtClean="0"/>
              <a:t>1</a:t>
            </a:r>
            <a:endParaRPr lang="en-AU" dirty="0" smtClean="0"/>
          </a:p>
          <a:p>
            <a:pPr lvl="1"/>
            <a:r>
              <a:rPr lang="en-AU" b="1" dirty="0" smtClean="0">
                <a:solidFill>
                  <a:schemeClr val="tx2"/>
                </a:solidFill>
              </a:rPr>
              <a:t>13.5</a:t>
            </a:r>
            <a:r>
              <a:rPr lang="en-AU" b="1" dirty="0">
                <a:solidFill>
                  <a:schemeClr val="tx2"/>
                </a:solidFill>
              </a:rPr>
              <a:t>%</a:t>
            </a:r>
            <a:r>
              <a:rPr lang="en-AU" dirty="0" smtClean="0"/>
              <a:t> of </a:t>
            </a:r>
            <a:r>
              <a:rPr lang="en-AU" dirty="0"/>
              <a:t>STEMI </a:t>
            </a:r>
            <a:r>
              <a:rPr lang="en-AU" dirty="0" smtClean="0"/>
              <a:t>patients</a:t>
            </a:r>
            <a:endParaRPr lang="en-AU" baseline="30000" dirty="0"/>
          </a:p>
          <a:p>
            <a:pPr lvl="1"/>
            <a:r>
              <a:rPr lang="en-AU" b="1" dirty="0">
                <a:solidFill>
                  <a:schemeClr val="tx2"/>
                </a:solidFill>
              </a:rPr>
              <a:t>12.4%</a:t>
            </a:r>
            <a:r>
              <a:rPr lang="en-AU" dirty="0"/>
              <a:t> of </a:t>
            </a:r>
            <a:r>
              <a:rPr lang="en-AU" dirty="0" smtClean="0"/>
              <a:t>NSTEMI patients</a:t>
            </a:r>
          </a:p>
          <a:p>
            <a:r>
              <a:rPr lang="en-US" dirty="0"/>
              <a:t>There is significant variation in the care </a:t>
            </a:r>
            <a:r>
              <a:rPr lang="en-US" dirty="0" smtClean="0"/>
              <a:t>received by:</a:t>
            </a:r>
            <a:r>
              <a:rPr lang="en-US" baseline="30000" dirty="0" smtClean="0"/>
              <a:t>2,3</a:t>
            </a:r>
            <a:endParaRPr lang="en-US" dirty="0" smtClean="0"/>
          </a:p>
          <a:p>
            <a:pPr lvl="1"/>
            <a:r>
              <a:rPr lang="en-AU" dirty="0" smtClean="0"/>
              <a:t>People in </a:t>
            </a:r>
            <a:r>
              <a:rPr lang="en-AU" b="1" dirty="0" smtClean="0">
                <a:solidFill>
                  <a:schemeClr val="tx2"/>
                </a:solidFill>
              </a:rPr>
              <a:t>rural</a:t>
            </a:r>
            <a:r>
              <a:rPr lang="en-AU" dirty="0" smtClean="0"/>
              <a:t> </a:t>
            </a:r>
            <a:r>
              <a:rPr lang="en-AU" dirty="0"/>
              <a:t>areas </a:t>
            </a:r>
            <a:r>
              <a:rPr lang="en-AU" dirty="0" smtClean="0"/>
              <a:t>compared to major </a:t>
            </a:r>
            <a:r>
              <a:rPr lang="en-AU" dirty="0"/>
              <a:t>cities</a:t>
            </a:r>
          </a:p>
          <a:p>
            <a:pPr lvl="1"/>
            <a:r>
              <a:rPr lang="en-AU" b="1" dirty="0" smtClean="0">
                <a:solidFill>
                  <a:schemeClr val="tx2"/>
                </a:solidFill>
              </a:rPr>
              <a:t>Aboriginal and Torres Strait Islander </a:t>
            </a:r>
            <a:r>
              <a:rPr lang="en-AU" dirty="0" smtClean="0"/>
              <a:t>peoples</a:t>
            </a:r>
            <a:endParaRPr lang="en-AU" dirty="0"/>
          </a:p>
          <a:p>
            <a:pPr lvl="1"/>
            <a:r>
              <a:rPr lang="en-AU" dirty="0" smtClean="0"/>
              <a:t>People at </a:t>
            </a:r>
            <a:r>
              <a:rPr lang="en-AU" b="1" dirty="0" smtClean="0">
                <a:solidFill>
                  <a:schemeClr val="tx2"/>
                </a:solidFill>
              </a:rPr>
              <a:t>higher clinical risk</a:t>
            </a:r>
          </a:p>
          <a:p>
            <a:r>
              <a:rPr lang="en-US" dirty="0" smtClean="0">
                <a:solidFill>
                  <a:schemeClr val="tx1"/>
                </a:solidFill>
              </a:rPr>
              <a:t>Systems of care are important – 26% of people with an acute coronary syndrome (ACS) need at least one transfer</a:t>
            </a:r>
            <a:endParaRPr lang="en-AU" dirty="0">
              <a:solidFill>
                <a:schemeClr val="tx1"/>
              </a:solidFill>
            </a:endParaRPr>
          </a:p>
          <a:p>
            <a:endParaRPr lang="en-AU" baseline="30000" dirty="0"/>
          </a:p>
          <a:p>
            <a:endParaRPr lang="en-AU" dirty="0"/>
          </a:p>
        </p:txBody>
      </p:sp>
      <p:sp>
        <p:nvSpPr>
          <p:cNvPr id="4" name="TextBox 3"/>
          <p:cNvSpPr txBox="1"/>
          <p:nvPr/>
        </p:nvSpPr>
        <p:spPr>
          <a:xfrm>
            <a:off x="730649" y="5438902"/>
            <a:ext cx="6323293" cy="1169551"/>
          </a:xfrm>
          <a:prstGeom prst="rect">
            <a:avLst/>
          </a:prstGeom>
          <a:noFill/>
        </p:spPr>
        <p:txBody>
          <a:bodyPr wrap="square" rtlCol="0">
            <a:spAutoFit/>
          </a:bodyPr>
          <a:lstStyle/>
          <a:p>
            <a:pPr marL="342900" indent="-342900">
              <a:buAutoNum type="arabicPeriod"/>
            </a:pPr>
            <a:r>
              <a:rPr lang="en-US" sz="1400" dirty="0" smtClean="0"/>
              <a:t>Chew DP et al, Heart 2009;95(22</a:t>
            </a:r>
            <a:r>
              <a:rPr lang="en-US" sz="1400" dirty="0"/>
              <a:t>):1844-1850</a:t>
            </a:r>
            <a:endParaRPr lang="en-US" sz="1400" dirty="0" smtClean="0"/>
          </a:p>
          <a:p>
            <a:pPr marL="342900" indent="-342900">
              <a:buAutoNum type="arabicPeriod"/>
            </a:pPr>
            <a:r>
              <a:rPr lang="en-US" sz="1400" dirty="0"/>
              <a:t>Chew DP et </a:t>
            </a:r>
            <a:r>
              <a:rPr lang="en-US" sz="1400" dirty="0" smtClean="0"/>
              <a:t>al, Med J </a:t>
            </a:r>
            <a:r>
              <a:rPr lang="en-US" sz="1400" dirty="0" err="1" smtClean="0"/>
              <a:t>Aust</a:t>
            </a:r>
            <a:r>
              <a:rPr lang="en-US" sz="1400" dirty="0" smtClean="0"/>
              <a:t> </a:t>
            </a:r>
            <a:r>
              <a:rPr lang="en-AU" sz="1400" dirty="0"/>
              <a:t>2013;199(3):185-191</a:t>
            </a:r>
            <a:endParaRPr lang="en-US" sz="1400" dirty="0" smtClean="0"/>
          </a:p>
          <a:p>
            <a:pPr marL="342900" indent="-342900">
              <a:buAutoNum type="arabicPeriod"/>
            </a:pPr>
            <a:r>
              <a:rPr lang="en-US" sz="1400" dirty="0" smtClean="0"/>
              <a:t>Australian Health Ministers’ Advisory Council. </a:t>
            </a:r>
            <a:r>
              <a:rPr lang="en-AU" sz="1400" dirty="0"/>
              <a:t>Aboriginal and Torres Strait Islander health performance framework 2012 </a:t>
            </a:r>
            <a:r>
              <a:rPr lang="en-AU" sz="1400" dirty="0" smtClean="0"/>
              <a:t>report. 2</a:t>
            </a:r>
            <a:r>
              <a:rPr lang="en-US" sz="1400" dirty="0" smtClean="0"/>
              <a:t>012</a:t>
            </a:r>
          </a:p>
          <a:p>
            <a:pPr marL="342900" indent="-342900">
              <a:buAutoNum type="arabicPeriod"/>
            </a:pPr>
            <a:endParaRPr lang="en-AU" sz="1400" dirty="0"/>
          </a:p>
        </p:txBody>
      </p:sp>
    </p:spTree>
    <p:extLst>
      <p:ext uri="{BB962C8B-B14F-4D97-AF65-F5344CB8AC3E}">
        <p14:creationId xmlns:p14="http://schemas.microsoft.com/office/powerpoint/2010/main" val="2695865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Aims of the </a:t>
            </a:r>
            <a:r>
              <a:rPr lang="en-AU" dirty="0" smtClean="0"/>
              <a:t>ACS Clinical </a:t>
            </a:r>
            <a:r>
              <a:rPr lang="en-AU" dirty="0"/>
              <a:t>Care Standard</a:t>
            </a:r>
          </a:p>
        </p:txBody>
      </p:sp>
      <p:sp>
        <p:nvSpPr>
          <p:cNvPr id="3" name="Content Placeholder 2"/>
          <p:cNvSpPr>
            <a:spLocks noGrp="1"/>
          </p:cNvSpPr>
          <p:nvPr>
            <p:ph idx="1"/>
          </p:nvPr>
        </p:nvSpPr>
        <p:spPr/>
        <p:txBody>
          <a:bodyPr/>
          <a:lstStyle/>
          <a:p>
            <a:r>
              <a:rPr lang="en-AU" dirty="0" smtClean="0"/>
              <a:t>To </a:t>
            </a:r>
            <a:r>
              <a:rPr lang="en-AU" dirty="0"/>
              <a:t>ensure that a patient with </a:t>
            </a:r>
            <a:r>
              <a:rPr lang="en-AU" dirty="0" smtClean="0"/>
              <a:t>an acute </a:t>
            </a:r>
            <a:r>
              <a:rPr lang="en-AU" dirty="0"/>
              <a:t>coronary syndrome receives optimal treatment from the onset of symptoms through to discharge from </a:t>
            </a:r>
            <a:r>
              <a:rPr lang="en-AU" dirty="0" smtClean="0"/>
              <a:t>hospital </a:t>
            </a:r>
          </a:p>
          <a:p>
            <a:r>
              <a:rPr lang="en-AU" dirty="0" smtClean="0"/>
              <a:t>This </a:t>
            </a:r>
            <a:r>
              <a:rPr lang="en-AU" dirty="0"/>
              <a:t>includes recognition of an acute coronary syndrome, rapid assessment, early management and early initiation of a tailored rehabilitation </a:t>
            </a:r>
            <a:r>
              <a:rPr lang="en-AU" dirty="0" smtClean="0"/>
              <a:t>plan</a:t>
            </a:r>
          </a:p>
          <a:p>
            <a:endParaRPr lang="en-AU" dirty="0"/>
          </a:p>
          <a:p>
            <a:pPr marL="0" indent="0">
              <a:buNone/>
            </a:pPr>
            <a:r>
              <a:rPr lang="en-AU" sz="2400" b="1" dirty="0">
                <a:solidFill>
                  <a:schemeClr val="tx2"/>
                </a:solidFill>
              </a:rPr>
              <a:t>Goal</a:t>
            </a:r>
          </a:p>
          <a:p>
            <a:r>
              <a:rPr lang="en-AU" dirty="0"/>
              <a:t>To improve the early, accurate diagnosis and management of an acute coronary syndrome to maximise patients’ chances of recovery, and reduce their risk of a future cardiac </a:t>
            </a:r>
            <a:r>
              <a:rPr lang="en-AU" dirty="0" smtClean="0"/>
              <a:t>event </a:t>
            </a:r>
            <a:endParaRPr lang="en-AU" dirty="0"/>
          </a:p>
        </p:txBody>
      </p:sp>
    </p:spTree>
    <p:extLst>
      <p:ext uri="{BB962C8B-B14F-4D97-AF65-F5344CB8AC3E}">
        <p14:creationId xmlns:p14="http://schemas.microsoft.com/office/powerpoint/2010/main" val="293047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625632475"/>
              </p:ext>
            </p:extLst>
          </p:nvPr>
        </p:nvGraphicFramePr>
        <p:xfrm>
          <a:off x="411480" y="1290320"/>
          <a:ext cx="5105400" cy="463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90005" y="428400"/>
            <a:ext cx="8496795" cy="991392"/>
          </a:xfrm>
        </p:spPr>
        <p:txBody>
          <a:bodyPr/>
          <a:lstStyle/>
          <a:p>
            <a:r>
              <a:rPr lang="en-US" dirty="0" smtClean="0"/>
              <a:t>Improving outcomes across the ACS spectrum</a:t>
            </a:r>
            <a:endParaRPr lang="en-AU" dirty="0"/>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2013589826"/>
              </p:ext>
            </p:extLst>
          </p:nvPr>
        </p:nvGraphicFramePr>
        <p:xfrm>
          <a:off x="4691070" y="493431"/>
          <a:ext cx="4452930" cy="5736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29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48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can be achieved?</a:t>
            </a:r>
            <a:endParaRPr lang="en-AU" dirty="0"/>
          </a:p>
        </p:txBody>
      </p:sp>
      <p:sp>
        <p:nvSpPr>
          <p:cNvPr id="5" name="Content Placeholder 4"/>
          <p:cNvSpPr>
            <a:spLocks noGrp="1"/>
          </p:cNvSpPr>
          <p:nvPr>
            <p:ph idx="1"/>
          </p:nvPr>
        </p:nvSpPr>
        <p:spPr>
          <a:xfrm>
            <a:off x="730650" y="5546262"/>
            <a:ext cx="7956150" cy="579901"/>
          </a:xfrm>
        </p:spPr>
        <p:txBody>
          <a:bodyPr>
            <a:normAutofit fontScale="62500" lnSpcReduction="20000"/>
          </a:bodyPr>
          <a:lstStyle/>
          <a:p>
            <a:pPr marL="457200" indent="-457200">
              <a:buFont typeface="+mj-lt"/>
              <a:buAutoNum type="arabicPeriod"/>
            </a:pPr>
            <a:r>
              <a:rPr lang="en-US" dirty="0" err="1" smtClean="0"/>
              <a:t>Tideman</a:t>
            </a:r>
            <a:r>
              <a:rPr lang="en-US" dirty="0" smtClean="0"/>
              <a:t> PA et al, Med J </a:t>
            </a:r>
            <a:r>
              <a:rPr lang="en-US" dirty="0" err="1" smtClean="0"/>
              <a:t>Aust</a:t>
            </a:r>
            <a:r>
              <a:rPr lang="en-US" dirty="0" smtClean="0"/>
              <a:t> </a:t>
            </a:r>
            <a:r>
              <a:rPr lang="en-US" dirty="0"/>
              <a:t>2014;200(3):157-160</a:t>
            </a:r>
            <a:endParaRPr lang="en-US" dirty="0" smtClean="0"/>
          </a:p>
          <a:p>
            <a:pPr marL="457200" indent="-457200">
              <a:buFont typeface="+mj-lt"/>
              <a:buAutoNum type="arabicPeriod"/>
            </a:pPr>
            <a:r>
              <a:rPr lang="en-US" dirty="0" smtClean="0"/>
              <a:t>Hutchison AW et al, </a:t>
            </a:r>
            <a:r>
              <a:rPr lang="en-AU" dirty="0" smtClean="0">
                <a:solidFill>
                  <a:schemeClr val="tx1"/>
                </a:solidFill>
              </a:rPr>
              <a:t>Heart </a:t>
            </a:r>
            <a:r>
              <a:rPr lang="en-AU" dirty="0">
                <a:solidFill>
                  <a:schemeClr val="tx1"/>
                </a:solidFill>
              </a:rPr>
              <a:t>Lung </a:t>
            </a:r>
            <a:r>
              <a:rPr lang="en-AU" dirty="0" err="1">
                <a:solidFill>
                  <a:schemeClr val="tx1"/>
                </a:solidFill>
              </a:rPr>
              <a:t>Circ</a:t>
            </a:r>
            <a:r>
              <a:rPr lang="en-AU" dirty="0">
                <a:solidFill>
                  <a:schemeClr val="tx1"/>
                </a:solidFill>
              </a:rPr>
              <a:t> 2013;22(11):910-916</a:t>
            </a:r>
            <a:endParaRPr lang="en-US" dirty="0" smtClean="0"/>
          </a:p>
          <a:p>
            <a:pPr marL="457200" indent="-457200">
              <a:buFont typeface="+mj-lt"/>
              <a:buAutoNum type="arabicPeriod"/>
            </a:pPr>
            <a:r>
              <a:rPr lang="en-AU" dirty="0" smtClean="0"/>
              <a:t>National </a:t>
            </a:r>
            <a:r>
              <a:rPr lang="en-AU" dirty="0"/>
              <a:t>Heart Foundation of </a:t>
            </a:r>
            <a:r>
              <a:rPr lang="en-AU" dirty="0" smtClean="0"/>
              <a:t>Australia.</a:t>
            </a:r>
            <a:r>
              <a:rPr lang="en-US" dirty="0" smtClean="0"/>
              <a:t> </a:t>
            </a:r>
            <a:r>
              <a:rPr lang="en-AU" dirty="0"/>
              <a:t>A system of care for </a:t>
            </a:r>
            <a:r>
              <a:rPr lang="en-AU" dirty="0" smtClean="0"/>
              <a:t>STEMI. </a:t>
            </a:r>
            <a:r>
              <a:rPr lang="en-US" dirty="0" smtClean="0"/>
              <a:t>2012</a:t>
            </a:r>
            <a:endParaRPr lang="en-AU" dirty="0"/>
          </a:p>
        </p:txBody>
      </p:sp>
      <p:graphicFrame>
        <p:nvGraphicFramePr>
          <p:cNvPr id="4" name="Diagram 3"/>
          <p:cNvGraphicFramePr/>
          <p:nvPr>
            <p:extLst>
              <p:ext uri="{D42A27DB-BD31-4B8C-83A1-F6EECF244321}">
                <p14:modId xmlns:p14="http://schemas.microsoft.com/office/powerpoint/2010/main" val="440678799"/>
              </p:ext>
            </p:extLst>
          </p:nvPr>
        </p:nvGraphicFramePr>
        <p:xfrm>
          <a:off x="1524000" y="1286933"/>
          <a:ext cx="6654800" cy="425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791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Immediate </a:t>
            </a:r>
            <a:r>
              <a:rPr lang="en-AU" dirty="0"/>
              <a:t>management</a:t>
            </a:r>
          </a:p>
        </p:txBody>
      </p:sp>
      <p:sp>
        <p:nvSpPr>
          <p:cNvPr id="3" name="Content Placeholder 2"/>
          <p:cNvSpPr>
            <a:spLocks noGrp="1"/>
          </p:cNvSpPr>
          <p:nvPr>
            <p:ph idx="1"/>
          </p:nvPr>
        </p:nvSpPr>
        <p:spPr>
          <a:xfrm>
            <a:off x="730648" y="2084080"/>
            <a:ext cx="7956152" cy="3661399"/>
          </a:xfrm>
        </p:spPr>
        <p:txBody>
          <a:bodyPr>
            <a:normAutofit/>
          </a:bodyPr>
          <a:lstStyle/>
          <a:p>
            <a:pPr marL="0" indent="0">
              <a:buNone/>
            </a:pPr>
            <a:r>
              <a:rPr lang="en-AU" sz="2600" b="1" dirty="0" smtClean="0">
                <a:solidFill>
                  <a:schemeClr val="tx2"/>
                </a:solidFill>
              </a:rPr>
              <a:t>What should we do?</a:t>
            </a:r>
            <a:endParaRPr lang="en-AU" sz="2600" b="1" dirty="0">
              <a:solidFill>
                <a:schemeClr val="tx2"/>
              </a:solidFill>
            </a:endParaRPr>
          </a:p>
          <a:p>
            <a:pPr marL="0" indent="0">
              <a:buNone/>
            </a:pPr>
            <a:r>
              <a:rPr lang="en-US" dirty="0"/>
              <a:t>A patient presenting with acute chest pain or other symptoms suggestive of an acute coronary syndrome receives care guided by a documented chest pain assessment pathway</a:t>
            </a:r>
            <a:r>
              <a:rPr lang="en-US" dirty="0" smtClean="0"/>
              <a:t>.</a:t>
            </a:r>
            <a:endParaRPr lang="en-US" dirty="0"/>
          </a:p>
          <a:p>
            <a:pPr marL="0" indent="0">
              <a:buNone/>
            </a:pPr>
            <a:r>
              <a:rPr lang="en-AU" sz="2600" b="1" dirty="0">
                <a:solidFill>
                  <a:schemeClr val="tx2"/>
                </a:solidFill>
              </a:rPr>
              <a:t>Why does it matter?</a:t>
            </a:r>
          </a:p>
          <a:p>
            <a:r>
              <a:rPr lang="en-AU" dirty="0" smtClean="0"/>
              <a:t>Missed diagnosis increases risk of early death (9.8</a:t>
            </a:r>
            <a:r>
              <a:rPr lang="en-AU" dirty="0"/>
              <a:t>% </a:t>
            </a:r>
            <a:r>
              <a:rPr lang="en-AU" dirty="0" smtClean="0"/>
              <a:t>vs 5.5%).</a:t>
            </a:r>
            <a:r>
              <a:rPr lang="en-AU" baseline="30000" dirty="0" smtClean="0"/>
              <a:t>1</a:t>
            </a:r>
            <a:r>
              <a:rPr lang="en-US" dirty="0"/>
              <a:t> </a:t>
            </a:r>
            <a:endParaRPr lang="en-AU" dirty="0"/>
          </a:p>
          <a:p>
            <a:r>
              <a:rPr lang="en-US" dirty="0" smtClean="0"/>
              <a:t>10-15% of undifferentiated chest pain have final ACS diagnosis.</a:t>
            </a:r>
            <a:endParaRPr lang="en-AU" dirty="0" smtClean="0"/>
          </a:p>
          <a:p>
            <a:r>
              <a:rPr lang="en-AU" dirty="0" smtClean="0"/>
              <a:t>Standardised </a:t>
            </a:r>
            <a:r>
              <a:rPr lang="en-AU" dirty="0"/>
              <a:t>pathways streamline investigation and management of chest pain  with &lt;1% major adverse cardiac </a:t>
            </a:r>
            <a:r>
              <a:rPr lang="en-AU" dirty="0" smtClean="0"/>
              <a:t>events.</a:t>
            </a:r>
            <a:r>
              <a:rPr lang="en-AU" baseline="30000" dirty="0" smtClean="0"/>
              <a:t>2,3</a:t>
            </a:r>
            <a:r>
              <a:rPr lang="en-AU" dirty="0" smtClean="0"/>
              <a:t> </a:t>
            </a:r>
          </a:p>
          <a:p>
            <a:r>
              <a:rPr lang="en-US" dirty="0"/>
              <a:t>Appropriate diagnostic pathways can reduce ED </a:t>
            </a:r>
            <a:r>
              <a:rPr lang="en-US" dirty="0" smtClean="0"/>
              <a:t>overcrowding.</a:t>
            </a:r>
            <a:endParaRPr lang="en-AU" dirty="0"/>
          </a:p>
          <a:p>
            <a:pPr marL="0" indent="0">
              <a:buNone/>
            </a:pPr>
            <a:endParaRPr lang="en-AU" dirty="0"/>
          </a:p>
          <a:p>
            <a:endParaRPr lang="en-AU" b="1" dirty="0"/>
          </a:p>
          <a:p>
            <a:endParaRPr lang="en-AU" dirty="0"/>
          </a:p>
        </p:txBody>
      </p:sp>
      <p:sp>
        <p:nvSpPr>
          <p:cNvPr id="6" name="TextBox 5"/>
          <p:cNvSpPr txBox="1"/>
          <p:nvPr/>
        </p:nvSpPr>
        <p:spPr>
          <a:xfrm>
            <a:off x="730649" y="5980670"/>
            <a:ext cx="5551617" cy="738664"/>
          </a:xfrm>
          <a:prstGeom prst="rect">
            <a:avLst/>
          </a:prstGeom>
          <a:noFill/>
        </p:spPr>
        <p:txBody>
          <a:bodyPr wrap="square" rtlCol="0">
            <a:spAutoFit/>
          </a:bodyPr>
          <a:lstStyle/>
          <a:p>
            <a:pPr marL="342900" indent="-342900">
              <a:buAutoNum type="arabicPeriod"/>
            </a:pPr>
            <a:r>
              <a:rPr lang="en-US" sz="1400" dirty="0" smtClean="0"/>
              <a:t>Pope JH et al, N </a:t>
            </a:r>
            <a:r>
              <a:rPr lang="en-US" sz="1400" dirty="0" err="1" smtClean="0"/>
              <a:t>Engl</a:t>
            </a:r>
            <a:r>
              <a:rPr lang="en-US" sz="1400" dirty="0" smtClean="0"/>
              <a:t> J Med, 2000;342:1163-1170</a:t>
            </a:r>
          </a:p>
          <a:p>
            <a:pPr marL="342900" indent="-342900">
              <a:buAutoNum type="arabicPeriod"/>
            </a:pPr>
            <a:r>
              <a:rPr lang="en-US" sz="1400" dirty="0" smtClean="0"/>
              <a:t>Than M et al, </a:t>
            </a:r>
            <a:r>
              <a:rPr lang="en-US" sz="1400" dirty="0"/>
              <a:t>JAMA </a:t>
            </a:r>
            <a:r>
              <a:rPr lang="en-US" sz="1400" dirty="0" err="1" smtClean="0"/>
              <a:t>Int</a:t>
            </a:r>
            <a:r>
              <a:rPr lang="en-US" sz="1400" dirty="0" smtClean="0"/>
              <a:t> Med 2014;174:51-58</a:t>
            </a:r>
            <a:r>
              <a:rPr lang="en-US" sz="1400" dirty="0"/>
              <a:t>.</a:t>
            </a:r>
          </a:p>
          <a:p>
            <a:pPr marL="342900" indent="-342900">
              <a:buAutoNum type="arabicPeriod"/>
            </a:pPr>
            <a:r>
              <a:rPr lang="en-US" sz="1400" dirty="0" smtClean="0"/>
              <a:t>Macdonald SP et al, </a:t>
            </a:r>
            <a:r>
              <a:rPr lang="en-US" sz="1400" dirty="0" err="1" smtClean="0"/>
              <a:t>Emerg</a:t>
            </a:r>
            <a:r>
              <a:rPr lang="en-US" sz="1400" dirty="0" smtClean="0"/>
              <a:t> </a:t>
            </a:r>
            <a:r>
              <a:rPr lang="en-US" sz="1400" dirty="0"/>
              <a:t>Med </a:t>
            </a:r>
            <a:r>
              <a:rPr lang="en-US" sz="1400" dirty="0" err="1"/>
              <a:t>Australas</a:t>
            </a:r>
            <a:r>
              <a:rPr lang="en-US" sz="1400" dirty="0"/>
              <a:t> </a:t>
            </a:r>
            <a:r>
              <a:rPr lang="en-US" sz="1400" dirty="0" smtClean="0"/>
              <a:t>2011;23:717-725</a:t>
            </a:r>
            <a:endParaRPr lang="en-AU"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800" y="162000"/>
            <a:ext cx="1836000"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82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5760</TotalTime>
  <Words>4633</Words>
  <Application>Microsoft Office PowerPoint</Application>
  <PresentationFormat>On-screen Show (4:3)</PresentationFormat>
  <Paragraphs>408</Paragraphs>
  <Slides>28</Slides>
  <Notes>28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2_Office Theme</vt:lpstr>
      <vt:lpstr>Acute Coronary Syndromes Clinical Care Standard  </vt:lpstr>
      <vt:lpstr>Outline</vt:lpstr>
      <vt:lpstr>What is a Clinical Care Standard? </vt:lpstr>
      <vt:lpstr>Clinical Care Standards </vt:lpstr>
      <vt:lpstr>Why do we need an Acute Coronary Syndromes Clinical Care Standard?</vt:lpstr>
      <vt:lpstr>Aims of the ACS Clinical Care Standard</vt:lpstr>
      <vt:lpstr>Improving outcomes across the ACS spectrum</vt:lpstr>
      <vt:lpstr>What can be achieved?</vt:lpstr>
      <vt:lpstr>Quality Statement 1 Immediate management</vt:lpstr>
      <vt:lpstr>Quality Statement 1 Immediate management</vt:lpstr>
      <vt:lpstr>Quality Statement 2 Early assessment</vt:lpstr>
      <vt:lpstr>Quality Statement 2 Early assessment</vt:lpstr>
      <vt:lpstr>Quality Statement 3 Timely reperfusion</vt:lpstr>
      <vt:lpstr>Quality Statement 3 Timely reperfusion</vt:lpstr>
      <vt:lpstr>Quality Statement 3 Timely reperfusion</vt:lpstr>
      <vt:lpstr>Quality Statement 4 Risk stratification</vt:lpstr>
      <vt:lpstr>Quality Statement 4 Risk stratification</vt:lpstr>
      <vt:lpstr>High-risk patients may have the lowest treatment rates</vt:lpstr>
      <vt:lpstr>Quality Statement 5 Coronary angiography </vt:lpstr>
      <vt:lpstr>Coronary angiography before discharge</vt:lpstr>
      <vt:lpstr>Angiography, revascularisation and reduced mortality</vt:lpstr>
      <vt:lpstr>Quality Statement 5 Coronary angiography </vt:lpstr>
      <vt:lpstr>Quality Statement 6 Individualised care plan</vt:lpstr>
      <vt:lpstr>Quality Statement 6 Individualised care plan</vt:lpstr>
      <vt:lpstr>Quality Statement 6 Individualised care plan</vt:lpstr>
      <vt:lpstr>Questions to consider</vt:lpstr>
      <vt:lpstr>More information</vt:lpstr>
      <vt:lpstr>How can the quality statements be achieved in your health service?</vt:lpstr>
    </vt:vector>
  </TitlesOfParts>
  <Company>Impress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Olivia Falvey</dc:creator>
  <cp:lastModifiedBy>Bhasale Alice</cp:lastModifiedBy>
  <cp:revision>188</cp:revision>
  <cp:lastPrinted>2015-01-09T02:09:30Z</cp:lastPrinted>
  <dcterms:created xsi:type="dcterms:W3CDTF">2014-06-10T02:00:35Z</dcterms:created>
  <dcterms:modified xsi:type="dcterms:W3CDTF">2015-02-25T07:16:37Z</dcterms:modified>
</cp:coreProperties>
</file>