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 id="2147483660" r:id="rId2"/>
    <p:sldMasterId id="2147483672" r:id="rId3"/>
    <p:sldMasterId id="2147483686" r:id="rId4"/>
    <p:sldMasterId id="2147483700" r:id="rId5"/>
    <p:sldMasterId id="2147483714" r:id="rId6"/>
  </p:sldMasterIdLst>
  <p:notesMasterIdLst>
    <p:notesMasterId r:id="rId49"/>
  </p:notesMasterIdLst>
  <p:sldIdLst>
    <p:sldId id="256" r:id="rId7"/>
    <p:sldId id="282" r:id="rId8"/>
    <p:sldId id="283" r:id="rId9"/>
    <p:sldId id="284" r:id="rId10"/>
    <p:sldId id="321" r:id="rId11"/>
    <p:sldId id="320" r:id="rId12"/>
    <p:sldId id="286" r:id="rId13"/>
    <p:sldId id="288" r:id="rId14"/>
    <p:sldId id="264" r:id="rId15"/>
    <p:sldId id="322" r:id="rId16"/>
    <p:sldId id="323" r:id="rId17"/>
    <p:sldId id="324" r:id="rId18"/>
    <p:sldId id="301" r:id="rId19"/>
    <p:sldId id="261" r:id="rId20"/>
    <p:sldId id="312" r:id="rId21"/>
    <p:sldId id="326" r:id="rId22"/>
    <p:sldId id="325" r:id="rId23"/>
    <p:sldId id="302" r:id="rId24"/>
    <p:sldId id="308" r:id="rId25"/>
    <p:sldId id="289" r:id="rId26"/>
    <p:sldId id="327" r:id="rId27"/>
    <p:sldId id="303" r:id="rId28"/>
    <p:sldId id="314" r:id="rId29"/>
    <p:sldId id="290" r:id="rId30"/>
    <p:sldId id="316" r:id="rId31"/>
    <p:sldId id="332" r:id="rId32"/>
    <p:sldId id="304" r:id="rId33"/>
    <p:sldId id="315" r:id="rId34"/>
    <p:sldId id="291" r:id="rId35"/>
    <p:sldId id="330" r:id="rId36"/>
    <p:sldId id="331" r:id="rId37"/>
    <p:sldId id="317" r:id="rId38"/>
    <p:sldId id="305" r:id="rId39"/>
    <p:sldId id="292" r:id="rId40"/>
    <p:sldId id="333" r:id="rId41"/>
    <p:sldId id="306" r:id="rId42"/>
    <p:sldId id="310" r:id="rId43"/>
    <p:sldId id="311" r:id="rId44"/>
    <p:sldId id="309" r:id="rId45"/>
    <p:sldId id="300" r:id="rId46"/>
    <p:sldId id="298" r:id="rId47"/>
    <p:sldId id="279" r:id="rId48"/>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B3E2"/>
    <a:srgbClr val="0079A3"/>
    <a:srgbClr val="8182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55" autoAdjust="0"/>
    <p:restoredTop sz="54350" autoAdjust="0"/>
  </p:normalViewPr>
  <p:slideViewPr>
    <p:cSldViewPr snapToGrid="0" snapToObjects="1">
      <p:cViewPr>
        <p:scale>
          <a:sx n="100" d="100"/>
          <a:sy n="100" d="100"/>
        </p:scale>
        <p:origin x="-195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559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commentAuthors" Target="commen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8" Type="http://schemas.openxmlformats.org/officeDocument/2006/relationships/slide" Target="slides/slide2.xml"/><Relationship Id="rId51"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Sheet1!$B$1</c:f>
              <c:strCache>
                <c:ptCount val="1"/>
                <c:pt idx="0">
                  <c:v>2011</c:v>
                </c:pt>
              </c:strCache>
            </c:strRef>
          </c:tx>
          <c:spPr>
            <a:noFill/>
            <a:ln>
              <a:solidFill>
                <a:schemeClr val="accent1">
                  <a:lumMod val="75000"/>
                </a:schemeClr>
              </a:solidFill>
            </a:ln>
          </c:spPr>
          <c:invertIfNegative val="0"/>
          <c:dLbls>
            <c:dLbl>
              <c:idx val="1"/>
              <c:layout>
                <c:manualLayout>
                  <c:x val="-4.4854661148002441E-2"/>
                  <c:y val="2.8415383685989875E-3"/>
                </c:manualLayout>
              </c:layout>
              <c:spPr/>
              <c:txPr>
                <a:bodyPr/>
                <a:lstStyle/>
                <a:p>
                  <a:pPr>
                    <a:defRPr sz="1500" baseline="0">
                      <a:solidFill>
                        <a:schemeClr val="bg2"/>
                      </a:solidFill>
                    </a:defRPr>
                  </a:pPr>
                  <a:endParaRPr lang="en-US"/>
                </a:p>
              </c:txPr>
              <c:dLblPos val="outEnd"/>
              <c:showLegendKey val="0"/>
              <c:showVal val="1"/>
              <c:showCatName val="0"/>
              <c:showSerName val="0"/>
              <c:showPercent val="0"/>
              <c:showBubbleSize val="0"/>
            </c:dLbl>
            <c:txPr>
              <a:bodyPr/>
              <a:lstStyle/>
              <a:p>
                <a:pPr>
                  <a:defRPr sz="1600" baseline="0">
                    <a:solidFill>
                      <a:schemeClr val="bg2"/>
                    </a:solidFill>
                  </a:defRPr>
                </a:pPr>
                <a:endParaRPr lang="en-US"/>
              </a:p>
            </c:txPr>
            <c:dLblPos val="inEnd"/>
            <c:showLegendKey val="0"/>
            <c:showVal val="1"/>
            <c:showCatName val="0"/>
            <c:showSerName val="0"/>
            <c:showPercent val="0"/>
            <c:showBubbleSize val="0"/>
            <c:showLeaderLines val="0"/>
          </c:dLbls>
          <c:cat>
            <c:strRef>
              <c:f>Sheet1!$A$2:$A$6</c:f>
              <c:strCache>
                <c:ptCount val="5"/>
                <c:pt idx="0">
                  <c:v>Received stroke unit care</c:v>
                </c:pt>
                <c:pt idx="1">
                  <c:v>Intravenous thrombolysis (all ischaemic stroke)</c:v>
                </c:pt>
                <c:pt idx="2">
                  <c:v>Thrombolysis within 4.5 hrs of stroke onset</c:v>
                </c:pt>
                <c:pt idx="3">
                  <c:v>Assessed by physio within 48hrs</c:v>
                </c:pt>
                <c:pt idx="4">
                  <c:v>Care plan provided</c:v>
                </c:pt>
              </c:strCache>
            </c:strRef>
          </c:cat>
          <c:val>
            <c:numRef>
              <c:f>Sheet1!$B$2:$B$6</c:f>
              <c:numCache>
                <c:formatCode>0%</c:formatCode>
                <c:ptCount val="5"/>
                <c:pt idx="0">
                  <c:v>0.59</c:v>
                </c:pt>
                <c:pt idx="1">
                  <c:v>7.0000000000000007E-2</c:v>
                </c:pt>
                <c:pt idx="2">
                  <c:v>0.8</c:v>
                </c:pt>
                <c:pt idx="3">
                  <c:v>0.65</c:v>
                </c:pt>
                <c:pt idx="4">
                  <c:v>0.51</c:v>
                </c:pt>
              </c:numCache>
            </c:numRef>
          </c:val>
        </c:ser>
        <c:ser>
          <c:idx val="1"/>
          <c:order val="1"/>
          <c:tx>
            <c:strRef>
              <c:f>Sheet1!$C$1</c:f>
              <c:strCache>
                <c:ptCount val="1"/>
                <c:pt idx="0">
                  <c:v>2015</c:v>
                </c:pt>
              </c:strCache>
            </c:strRef>
          </c:tx>
          <c:invertIfNegative val="0"/>
          <c:dLbls>
            <c:dLbl>
              <c:idx val="1"/>
              <c:layout>
                <c:manualLayout>
                  <c:x val="-4.319660743933449E-2"/>
                  <c:y val="0"/>
                </c:manualLayout>
              </c:layout>
              <c:spPr/>
              <c:txPr>
                <a:bodyPr/>
                <a:lstStyle/>
                <a:p>
                  <a:pPr>
                    <a:defRPr sz="1500">
                      <a:solidFill>
                        <a:schemeClr val="bg1"/>
                      </a:solidFill>
                    </a:defRPr>
                  </a:pPr>
                  <a:endParaRPr lang="en-US"/>
                </a:p>
              </c:txPr>
              <c:dLblPos val="outEnd"/>
              <c:showLegendKey val="0"/>
              <c:showVal val="1"/>
              <c:showCatName val="0"/>
              <c:showSerName val="0"/>
              <c:showPercent val="0"/>
              <c:showBubbleSize val="0"/>
            </c:dLbl>
            <c:txPr>
              <a:bodyPr/>
              <a:lstStyle/>
              <a:p>
                <a:pPr>
                  <a:defRPr sz="1600">
                    <a:solidFill>
                      <a:schemeClr val="bg1"/>
                    </a:solidFill>
                  </a:defRPr>
                </a:pPr>
                <a:endParaRPr lang="en-US"/>
              </a:p>
            </c:txPr>
            <c:dLblPos val="inEnd"/>
            <c:showLegendKey val="0"/>
            <c:showVal val="1"/>
            <c:showCatName val="0"/>
            <c:showSerName val="0"/>
            <c:showPercent val="0"/>
            <c:showBubbleSize val="0"/>
            <c:showLeaderLines val="0"/>
          </c:dLbls>
          <c:cat>
            <c:strRef>
              <c:f>Sheet1!$A$2:$A$6</c:f>
              <c:strCache>
                <c:ptCount val="5"/>
                <c:pt idx="0">
                  <c:v>Received stroke unit care</c:v>
                </c:pt>
                <c:pt idx="1">
                  <c:v>Intravenous thrombolysis (all ischaemic stroke)</c:v>
                </c:pt>
                <c:pt idx="2">
                  <c:v>Thrombolysis within 4.5 hrs of stroke onset</c:v>
                </c:pt>
                <c:pt idx="3">
                  <c:v>Assessed by physio within 48hrs</c:v>
                </c:pt>
                <c:pt idx="4">
                  <c:v>Care plan provided</c:v>
                </c:pt>
              </c:strCache>
            </c:strRef>
          </c:cat>
          <c:val>
            <c:numRef>
              <c:f>Sheet1!$C$2:$C$6</c:f>
              <c:numCache>
                <c:formatCode>0%</c:formatCode>
                <c:ptCount val="5"/>
                <c:pt idx="0">
                  <c:v>0.67</c:v>
                </c:pt>
                <c:pt idx="1">
                  <c:v>7.0000000000000007E-2</c:v>
                </c:pt>
                <c:pt idx="2">
                  <c:v>0.78</c:v>
                </c:pt>
                <c:pt idx="3">
                  <c:v>0.68</c:v>
                </c:pt>
                <c:pt idx="4">
                  <c:v>0.56000000000000005</c:v>
                </c:pt>
              </c:numCache>
            </c:numRef>
          </c:val>
        </c:ser>
        <c:dLbls>
          <c:dLblPos val="inBase"/>
          <c:showLegendKey val="0"/>
          <c:showVal val="1"/>
          <c:showCatName val="0"/>
          <c:showSerName val="0"/>
          <c:showPercent val="0"/>
          <c:showBubbleSize val="0"/>
        </c:dLbls>
        <c:gapWidth val="43"/>
        <c:axId val="43411328"/>
        <c:axId val="43412864"/>
      </c:barChart>
      <c:catAx>
        <c:axId val="43411328"/>
        <c:scaling>
          <c:orientation val="maxMin"/>
        </c:scaling>
        <c:delete val="0"/>
        <c:axPos val="l"/>
        <c:majorTickMark val="none"/>
        <c:minorTickMark val="none"/>
        <c:tickLblPos val="low"/>
        <c:txPr>
          <a:bodyPr/>
          <a:lstStyle/>
          <a:p>
            <a:pPr>
              <a:defRPr>
                <a:latin typeface="Calibri" panose="020F0502020204030204" pitchFamily="34" charset="0"/>
              </a:defRPr>
            </a:pPr>
            <a:endParaRPr lang="en-US"/>
          </a:p>
        </c:txPr>
        <c:crossAx val="43412864"/>
        <c:crosses val="autoZero"/>
        <c:auto val="1"/>
        <c:lblAlgn val="ctr"/>
        <c:lblOffset val="0"/>
        <c:noMultiLvlLbl val="0"/>
      </c:catAx>
      <c:valAx>
        <c:axId val="43412864"/>
        <c:scaling>
          <c:orientation val="minMax"/>
        </c:scaling>
        <c:delete val="0"/>
        <c:axPos val="t"/>
        <c:numFmt formatCode="0%" sourceLinked="1"/>
        <c:majorTickMark val="none"/>
        <c:minorTickMark val="none"/>
        <c:tickLblPos val="nextTo"/>
        <c:txPr>
          <a:bodyPr/>
          <a:lstStyle/>
          <a:p>
            <a:pPr>
              <a:defRPr sz="1400"/>
            </a:pPr>
            <a:endParaRPr lang="en-US"/>
          </a:p>
        </c:txPr>
        <c:crossAx val="43411328"/>
        <c:crossesAt val="1"/>
        <c:crossBetween val="between"/>
        <c:majorUnit val="0.5"/>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Lbls>
            <c:dLbl>
              <c:idx val="0"/>
              <c:layout/>
              <c:tx>
                <c:rich>
                  <a:bodyPr/>
                  <a:lstStyle/>
                  <a:p>
                    <a:r>
                      <a:rPr lang="en-US" dirty="0" smtClean="0">
                        <a:solidFill>
                          <a:schemeClr val="tx2"/>
                        </a:solidFill>
                      </a:rPr>
                      <a:t>Odds of</a:t>
                    </a:r>
                    <a:r>
                      <a:rPr lang="en-US" baseline="0" dirty="0" smtClean="0">
                        <a:solidFill>
                          <a:schemeClr val="tx2"/>
                        </a:solidFill>
                      </a:rPr>
                      <a:t> further</a:t>
                    </a:r>
                    <a:r>
                      <a:rPr lang="en-US" dirty="0" smtClean="0">
                        <a:solidFill>
                          <a:schemeClr val="tx2"/>
                        </a:solidFill>
                      </a:rPr>
                      <a:t> stroke</a:t>
                    </a:r>
                    <a:endParaRPr lang="en-US" dirty="0">
                      <a:solidFill>
                        <a:schemeClr val="tx2"/>
                      </a:solidFill>
                    </a:endParaRPr>
                  </a:p>
                </c:rich>
              </c:tx>
              <c:dLblPos val="outEnd"/>
              <c:showLegendKey val="0"/>
              <c:showVal val="0"/>
              <c:showCatName val="0"/>
              <c:showSerName val="1"/>
              <c:showPercent val="0"/>
              <c:showBubbleSize val="0"/>
            </c:dLbl>
            <c:dLbl>
              <c:idx val="1"/>
              <c:layout/>
              <c:tx>
                <c:rich>
                  <a:bodyPr/>
                  <a:lstStyle/>
                  <a:p>
                    <a:r>
                      <a:rPr lang="en-US" dirty="0" smtClean="0">
                        <a:solidFill>
                          <a:schemeClr val="tx2"/>
                        </a:solidFill>
                      </a:rPr>
                      <a:t>Odds of CV event</a:t>
                    </a:r>
                    <a:endParaRPr lang="en-US" dirty="0">
                      <a:solidFill>
                        <a:schemeClr val="tx2"/>
                      </a:solidFill>
                    </a:endParaRPr>
                  </a:p>
                </c:rich>
              </c:tx>
              <c:dLblPos val="outEnd"/>
              <c:showLegendKey val="0"/>
              <c:showVal val="0"/>
              <c:showCatName val="0"/>
              <c:showSerName val="1"/>
              <c:showPercent val="0"/>
              <c:showBubbleSize val="0"/>
            </c:dLbl>
            <c:dLbl>
              <c:idx val="2"/>
              <c:layout/>
              <c:tx>
                <c:rich>
                  <a:bodyPr/>
                  <a:lstStyle/>
                  <a:p>
                    <a:r>
                      <a:rPr lang="en-US" dirty="0" smtClean="0">
                        <a:solidFill>
                          <a:schemeClr val="tx2"/>
                        </a:solidFill>
                      </a:rPr>
                      <a:t>Odds of CVA event</a:t>
                    </a:r>
                    <a:endParaRPr lang="en-US" dirty="0">
                      <a:solidFill>
                        <a:schemeClr val="tx2"/>
                      </a:solidFill>
                    </a:endParaRPr>
                  </a:p>
                </c:rich>
              </c:tx>
              <c:dLblPos val="outEnd"/>
              <c:showLegendKey val="0"/>
              <c:showVal val="0"/>
              <c:showCatName val="0"/>
              <c:showSerName val="1"/>
              <c:showPercent val="0"/>
              <c:showBubbleSize val="0"/>
            </c:dLbl>
            <c:dLbl>
              <c:idx val="3"/>
              <c:layout/>
              <c:tx>
                <c:rich>
                  <a:bodyPr/>
                  <a:lstStyle/>
                  <a:p>
                    <a:r>
                      <a:rPr lang="en-US" dirty="0" smtClean="0">
                        <a:solidFill>
                          <a:schemeClr val="tx2"/>
                        </a:solidFill>
                      </a:rPr>
                      <a:t>Risk</a:t>
                    </a:r>
                    <a:r>
                      <a:rPr lang="en-US" baseline="0" dirty="0" smtClean="0">
                        <a:solidFill>
                          <a:schemeClr val="tx2"/>
                        </a:solidFill>
                      </a:rPr>
                      <a:t> of vascular event</a:t>
                    </a:r>
                    <a:endParaRPr lang="en-US" dirty="0">
                      <a:solidFill>
                        <a:schemeClr val="tx2"/>
                      </a:solidFill>
                    </a:endParaRPr>
                  </a:p>
                </c:rich>
              </c:tx>
              <c:dLblPos val="outEnd"/>
              <c:showLegendKey val="0"/>
              <c:showVal val="0"/>
              <c:showCatName val="0"/>
              <c:showSerName val="1"/>
              <c:showPercent val="0"/>
              <c:showBubbleSize val="0"/>
            </c:dLbl>
            <c:dLbl>
              <c:idx val="4"/>
              <c:layout/>
              <c:tx>
                <c:rich>
                  <a:bodyPr/>
                  <a:lstStyle/>
                  <a:p>
                    <a:r>
                      <a:rPr lang="en-US" dirty="0" smtClean="0">
                        <a:solidFill>
                          <a:schemeClr val="tx2"/>
                        </a:solidFill>
                      </a:rPr>
                      <a:t>Risk of major/fatal stroke*</a:t>
                    </a:r>
                    <a:endParaRPr lang="en-US" dirty="0">
                      <a:solidFill>
                        <a:schemeClr val="tx2"/>
                      </a:solidFill>
                    </a:endParaRPr>
                  </a:p>
                </c:rich>
              </c:tx>
              <c:dLblPos val="outEnd"/>
              <c:showLegendKey val="0"/>
              <c:showVal val="0"/>
              <c:showCatName val="0"/>
              <c:showSerName val="1"/>
              <c:showPercent val="0"/>
              <c:showBubbleSize val="0"/>
            </c:dLbl>
            <c:dLblPos val="outEnd"/>
            <c:showLegendKey val="0"/>
            <c:showVal val="0"/>
            <c:showCatName val="0"/>
            <c:showSerName val="1"/>
            <c:showPercent val="0"/>
            <c:showBubbleSize val="0"/>
            <c:showLeaderLines val="0"/>
          </c:dLbls>
          <c:cat>
            <c:strRef>
              <c:f>Sheet1!$A$2:$A$6</c:f>
              <c:strCache>
                <c:ptCount val="5"/>
                <c:pt idx="0">
                  <c:v>Antihypertensive medicines</c:v>
                </c:pt>
                <c:pt idx="1">
                  <c:v>Antihypertensive medicines</c:v>
                </c:pt>
                <c:pt idx="2">
                  <c:v>Cholesterol-lowering medicines</c:v>
                </c:pt>
                <c:pt idx="3">
                  <c:v>Aspirin</c:v>
                </c:pt>
                <c:pt idx="4">
                  <c:v>Warfarin*</c:v>
                </c:pt>
              </c:strCache>
            </c:strRef>
          </c:cat>
          <c:val>
            <c:numRef>
              <c:f>Sheet1!$B$2:$B$6</c:f>
              <c:numCache>
                <c:formatCode>General</c:formatCode>
                <c:ptCount val="5"/>
                <c:pt idx="0">
                  <c:v>0.71</c:v>
                </c:pt>
                <c:pt idx="1">
                  <c:v>0.69</c:v>
                </c:pt>
                <c:pt idx="2">
                  <c:v>0.78</c:v>
                </c:pt>
                <c:pt idx="3">
                  <c:v>0.87</c:v>
                </c:pt>
                <c:pt idx="4">
                  <c:v>0.62</c:v>
                </c:pt>
              </c:numCache>
            </c:numRef>
          </c:val>
        </c:ser>
        <c:dLbls>
          <c:showLegendKey val="0"/>
          <c:showVal val="0"/>
          <c:showCatName val="0"/>
          <c:showSerName val="0"/>
          <c:showPercent val="0"/>
          <c:showBubbleSize val="0"/>
        </c:dLbls>
        <c:gapWidth val="56"/>
        <c:axId val="155692032"/>
        <c:axId val="155693824"/>
      </c:barChart>
      <c:catAx>
        <c:axId val="155692032"/>
        <c:scaling>
          <c:orientation val="minMax"/>
        </c:scaling>
        <c:delete val="0"/>
        <c:axPos val="b"/>
        <c:majorTickMark val="none"/>
        <c:minorTickMark val="none"/>
        <c:tickLblPos val="none"/>
        <c:spPr>
          <a:ln w="25400"/>
        </c:spPr>
        <c:txPr>
          <a:bodyPr rot="0" anchor="t" anchorCtr="0"/>
          <a:lstStyle/>
          <a:p>
            <a:pPr>
              <a:defRPr sz="1200" baseline="0"/>
            </a:pPr>
            <a:endParaRPr lang="en-US"/>
          </a:p>
        </c:txPr>
        <c:crossAx val="155693824"/>
        <c:crossesAt val="1"/>
        <c:auto val="0"/>
        <c:lblAlgn val="ctr"/>
        <c:lblOffset val="0"/>
        <c:noMultiLvlLbl val="0"/>
      </c:catAx>
      <c:valAx>
        <c:axId val="155693824"/>
        <c:scaling>
          <c:orientation val="minMax"/>
          <c:max val="1.3"/>
          <c:min val="0.25"/>
        </c:scaling>
        <c:delete val="0"/>
        <c:axPos val="l"/>
        <c:numFmt formatCode="General" sourceLinked="1"/>
        <c:majorTickMark val="none"/>
        <c:minorTickMark val="none"/>
        <c:tickLblPos val="none"/>
        <c:spPr>
          <a:ln>
            <a:noFill/>
          </a:ln>
        </c:spPr>
        <c:crossAx val="155692032"/>
        <c:crosses val="autoZero"/>
        <c:crossBetween val="between"/>
        <c:majorUnit val="0.1"/>
        <c:minorUnit val="5.000000000000001E-2"/>
      </c:valAx>
    </c:plotArea>
    <c:plotVisOnly val="1"/>
    <c:dispBlanksAs val="gap"/>
    <c:showDLblsOverMax val="0"/>
  </c:chart>
  <c:txPr>
    <a:bodyPr/>
    <a:lstStyle/>
    <a:p>
      <a:pPr>
        <a:defRPr sz="1800"/>
      </a:pPr>
      <a:endParaRPr lang="en-US"/>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02E7ED-F20B-4A76-AA23-FF9DF58A913E}"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n-AU"/>
        </a:p>
      </dgm:t>
    </dgm:pt>
    <dgm:pt modelId="{AB547423-29F1-405B-8D7D-9EBF92964644}">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AU" sz="2400" dirty="0" smtClean="0"/>
            <a:t>Early assessment</a:t>
          </a:r>
        </a:p>
        <a:p>
          <a:pPr defTabSz="1066800">
            <a:lnSpc>
              <a:spcPct val="90000"/>
            </a:lnSpc>
            <a:spcBef>
              <a:spcPct val="0"/>
            </a:spcBef>
            <a:spcAft>
              <a:spcPct val="35000"/>
            </a:spcAft>
          </a:pPr>
          <a:endParaRPr lang="en-AU" sz="2400" dirty="0"/>
        </a:p>
      </dgm:t>
    </dgm:pt>
    <dgm:pt modelId="{C2E6D07D-7483-462C-8D0A-888D5FDEF4C7}" type="parTrans" cxnId="{B1FC7B06-289F-4B59-B35E-E1E7CD564FDB}">
      <dgm:prSet/>
      <dgm:spPr/>
      <dgm:t>
        <a:bodyPr/>
        <a:lstStyle/>
        <a:p>
          <a:endParaRPr lang="en-AU" sz="2400"/>
        </a:p>
      </dgm:t>
    </dgm:pt>
    <dgm:pt modelId="{2CA35DCE-B81D-4484-A92B-C2ED875C7CF8}" type="sibTrans" cxnId="{B1FC7B06-289F-4B59-B35E-E1E7CD564FDB}">
      <dgm:prSet/>
      <dgm:spPr/>
      <dgm:t>
        <a:bodyPr/>
        <a:lstStyle/>
        <a:p>
          <a:endParaRPr lang="en-AU" sz="2400"/>
        </a:p>
      </dgm:t>
    </dgm:pt>
    <dgm:pt modelId="{CB5813C1-C8BD-47F0-A2D5-C1665752F518}">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AU" sz="2400" dirty="0" smtClean="0"/>
            <a:t>Time-critical therapy</a:t>
          </a:r>
        </a:p>
        <a:p>
          <a:pPr defTabSz="1066800">
            <a:lnSpc>
              <a:spcPct val="90000"/>
            </a:lnSpc>
            <a:spcBef>
              <a:spcPct val="0"/>
            </a:spcBef>
            <a:spcAft>
              <a:spcPct val="35000"/>
            </a:spcAft>
          </a:pPr>
          <a:endParaRPr lang="en-AU" sz="2400" dirty="0"/>
        </a:p>
      </dgm:t>
    </dgm:pt>
    <dgm:pt modelId="{9E2FEAC8-E371-4FD8-8508-E153BE4C18CF}" type="parTrans" cxnId="{F5417CED-C1C3-4650-93B2-39F38EFB5B09}">
      <dgm:prSet/>
      <dgm:spPr/>
      <dgm:t>
        <a:bodyPr/>
        <a:lstStyle/>
        <a:p>
          <a:endParaRPr lang="en-AU" sz="2400"/>
        </a:p>
      </dgm:t>
    </dgm:pt>
    <dgm:pt modelId="{8503AE90-12E7-4611-85F6-DC58ED9A698B}" type="sibTrans" cxnId="{F5417CED-C1C3-4650-93B2-39F38EFB5B09}">
      <dgm:prSet/>
      <dgm:spPr/>
      <dgm:t>
        <a:bodyPr/>
        <a:lstStyle/>
        <a:p>
          <a:endParaRPr lang="en-AU" sz="2400"/>
        </a:p>
      </dgm:t>
    </dgm:pt>
    <dgm:pt modelId="{2614C709-A274-4429-AE01-C19090534B13}">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AU" sz="2400" dirty="0" smtClean="0"/>
            <a:t>Stroke unit care</a:t>
          </a:r>
        </a:p>
        <a:p>
          <a:pPr defTabSz="1066800">
            <a:lnSpc>
              <a:spcPct val="90000"/>
            </a:lnSpc>
            <a:spcBef>
              <a:spcPct val="0"/>
            </a:spcBef>
            <a:spcAft>
              <a:spcPct val="35000"/>
            </a:spcAft>
          </a:pPr>
          <a:endParaRPr lang="en-AU" sz="2400" dirty="0"/>
        </a:p>
      </dgm:t>
    </dgm:pt>
    <dgm:pt modelId="{3499ADE4-292A-48AC-8C26-001984398B64}" type="parTrans" cxnId="{FB49913F-537A-4B69-B7B8-99A314B1DE11}">
      <dgm:prSet/>
      <dgm:spPr/>
      <dgm:t>
        <a:bodyPr/>
        <a:lstStyle/>
        <a:p>
          <a:endParaRPr lang="en-AU" sz="2400"/>
        </a:p>
      </dgm:t>
    </dgm:pt>
    <dgm:pt modelId="{03964114-999D-42E0-89F4-2A367691A5CA}" type="sibTrans" cxnId="{FB49913F-537A-4B69-B7B8-99A314B1DE11}">
      <dgm:prSet/>
      <dgm:spPr/>
      <dgm:t>
        <a:bodyPr/>
        <a:lstStyle/>
        <a:p>
          <a:endParaRPr lang="en-AU" sz="2400"/>
        </a:p>
      </dgm:t>
    </dgm:pt>
    <dgm:pt modelId="{521EEDB5-9616-4611-8F92-EC912C173963}">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AU" sz="2400" dirty="0" smtClean="0"/>
            <a:t>Early rehabilitation</a:t>
          </a:r>
        </a:p>
        <a:p>
          <a:pPr defTabSz="1066800">
            <a:lnSpc>
              <a:spcPct val="90000"/>
            </a:lnSpc>
            <a:spcBef>
              <a:spcPct val="0"/>
            </a:spcBef>
            <a:spcAft>
              <a:spcPct val="35000"/>
            </a:spcAft>
          </a:pPr>
          <a:endParaRPr lang="en-AU" sz="2400" dirty="0"/>
        </a:p>
      </dgm:t>
    </dgm:pt>
    <dgm:pt modelId="{2992173E-3D7E-4BC5-B104-7C464E8F890F}" type="parTrans" cxnId="{B9F833EF-45AD-4240-A362-19D9A2372076}">
      <dgm:prSet/>
      <dgm:spPr/>
      <dgm:t>
        <a:bodyPr/>
        <a:lstStyle/>
        <a:p>
          <a:endParaRPr lang="en-AU" sz="2400"/>
        </a:p>
      </dgm:t>
    </dgm:pt>
    <dgm:pt modelId="{4E98577A-BFFD-4BF8-BAC6-BE059008C2D2}" type="sibTrans" cxnId="{B9F833EF-45AD-4240-A362-19D9A2372076}">
      <dgm:prSet/>
      <dgm:spPr/>
      <dgm:t>
        <a:bodyPr/>
        <a:lstStyle/>
        <a:p>
          <a:endParaRPr lang="en-AU" sz="2400"/>
        </a:p>
      </dgm:t>
    </dgm:pt>
    <dgm:pt modelId="{FF5B15E9-6AB5-4402-9498-1B5950EE14D2}">
      <dgm:prSet custT="1"/>
      <dgm:spPr/>
      <dgm:t>
        <a:bodyPr/>
        <a:lstStyle/>
        <a:p>
          <a:pPr defTabSz="1066800">
            <a:lnSpc>
              <a:spcPct val="90000"/>
            </a:lnSpc>
            <a:spcBef>
              <a:spcPct val="0"/>
            </a:spcBef>
            <a:spcAft>
              <a:spcPct val="35000"/>
            </a:spcAft>
          </a:pPr>
          <a:r>
            <a:rPr lang="en-AU" sz="2400" dirty="0" smtClean="0"/>
            <a:t>Minimising the risk of another stroke</a:t>
          </a:r>
          <a:endParaRPr lang="en-AU" sz="2400" dirty="0"/>
        </a:p>
      </dgm:t>
    </dgm:pt>
    <dgm:pt modelId="{F3D9DB8A-4244-4E93-8343-AD9CD4B3A62F}" type="parTrans" cxnId="{1D39C096-29F6-47CD-BC7F-D1A24C164511}">
      <dgm:prSet/>
      <dgm:spPr/>
      <dgm:t>
        <a:bodyPr/>
        <a:lstStyle/>
        <a:p>
          <a:endParaRPr lang="en-AU" sz="2400"/>
        </a:p>
      </dgm:t>
    </dgm:pt>
    <dgm:pt modelId="{9D315BA5-D7AD-4EA3-9D90-123256046DFE}" type="sibTrans" cxnId="{1D39C096-29F6-47CD-BC7F-D1A24C164511}">
      <dgm:prSet/>
      <dgm:spPr/>
      <dgm:t>
        <a:bodyPr/>
        <a:lstStyle/>
        <a:p>
          <a:endParaRPr lang="en-AU" sz="2400"/>
        </a:p>
      </dgm:t>
    </dgm:pt>
    <dgm:pt modelId="{3AB1C92A-B0F8-4E46-8065-1F92734575FA}">
      <dgm:prSet custT="1"/>
      <dgm:spPr/>
      <dgm:t>
        <a:bodyPr/>
        <a:lstStyle/>
        <a:p>
          <a:r>
            <a:rPr lang="en-AU" sz="2400" dirty="0" smtClean="0"/>
            <a:t>Carer training and support</a:t>
          </a:r>
          <a:endParaRPr lang="en-AU" sz="2400" dirty="0"/>
        </a:p>
      </dgm:t>
    </dgm:pt>
    <dgm:pt modelId="{C5984045-F2C9-4081-80F8-2A11530BF514}" type="parTrans" cxnId="{0C0539D1-FF93-4664-B787-425404C4B076}">
      <dgm:prSet/>
      <dgm:spPr/>
      <dgm:t>
        <a:bodyPr/>
        <a:lstStyle/>
        <a:p>
          <a:endParaRPr lang="en-AU" sz="2400"/>
        </a:p>
      </dgm:t>
    </dgm:pt>
    <dgm:pt modelId="{7E26E5D9-B844-49E8-91DE-55B7F2AC53AE}" type="sibTrans" cxnId="{0C0539D1-FF93-4664-B787-425404C4B076}">
      <dgm:prSet/>
      <dgm:spPr/>
      <dgm:t>
        <a:bodyPr/>
        <a:lstStyle/>
        <a:p>
          <a:endParaRPr lang="en-AU" sz="2400"/>
        </a:p>
      </dgm:t>
    </dgm:pt>
    <dgm:pt modelId="{24C12E76-A105-4989-B63C-C1301C1C8F1C}">
      <dgm:prSet custT="1"/>
      <dgm:spPr/>
      <dgm:t>
        <a:bodyPr/>
        <a:lstStyle/>
        <a:p>
          <a:r>
            <a:rPr lang="en-AU" sz="2400" dirty="0" smtClean="0"/>
            <a:t>Transition from hospital care</a:t>
          </a:r>
          <a:endParaRPr lang="en-AU" sz="2400" dirty="0"/>
        </a:p>
      </dgm:t>
    </dgm:pt>
    <dgm:pt modelId="{27576157-55D9-4D62-9F69-C2D480A6C832}" type="parTrans" cxnId="{517F07E3-BDA8-44BF-B82C-AB2EF615845E}">
      <dgm:prSet/>
      <dgm:spPr/>
      <dgm:t>
        <a:bodyPr/>
        <a:lstStyle/>
        <a:p>
          <a:endParaRPr lang="en-AU"/>
        </a:p>
      </dgm:t>
    </dgm:pt>
    <dgm:pt modelId="{E29BE592-BDD2-4B6C-820D-B7980005CB14}" type="sibTrans" cxnId="{517F07E3-BDA8-44BF-B82C-AB2EF615845E}">
      <dgm:prSet/>
      <dgm:spPr/>
      <dgm:t>
        <a:bodyPr/>
        <a:lstStyle/>
        <a:p>
          <a:endParaRPr lang="en-AU"/>
        </a:p>
      </dgm:t>
    </dgm:pt>
    <dgm:pt modelId="{EA28F6D0-B5A9-4A47-96E6-2AC82F54650D}" type="pres">
      <dgm:prSet presAssocID="{AE02E7ED-F20B-4A76-AA23-FF9DF58A913E}" presName="Name0" presStyleCnt="0">
        <dgm:presLayoutVars>
          <dgm:dir/>
          <dgm:animLvl val="lvl"/>
          <dgm:resizeHandles/>
        </dgm:presLayoutVars>
      </dgm:prSet>
      <dgm:spPr/>
      <dgm:t>
        <a:bodyPr/>
        <a:lstStyle/>
        <a:p>
          <a:endParaRPr lang="en-AU"/>
        </a:p>
      </dgm:t>
    </dgm:pt>
    <dgm:pt modelId="{1F030099-9864-449C-9F66-7B42A1C0CBEE}" type="pres">
      <dgm:prSet presAssocID="{AB547423-29F1-405B-8D7D-9EBF92964644}" presName="linNode" presStyleCnt="0"/>
      <dgm:spPr/>
    </dgm:pt>
    <dgm:pt modelId="{068B02E7-A54A-4F48-9F51-99FDF34A6022}" type="pres">
      <dgm:prSet presAssocID="{AB547423-29F1-405B-8D7D-9EBF92964644}" presName="parentShp" presStyleLbl="node1" presStyleIdx="0" presStyleCnt="7" custScaleX="175384">
        <dgm:presLayoutVars>
          <dgm:bulletEnabled val="1"/>
        </dgm:presLayoutVars>
      </dgm:prSet>
      <dgm:spPr/>
      <dgm:t>
        <a:bodyPr/>
        <a:lstStyle/>
        <a:p>
          <a:endParaRPr lang="en-AU"/>
        </a:p>
      </dgm:t>
    </dgm:pt>
    <dgm:pt modelId="{72D8D874-B92F-4947-92A3-ED2BA379AA29}" type="pres">
      <dgm:prSet presAssocID="{AB547423-29F1-405B-8D7D-9EBF92964644}" presName="childShp" presStyleLbl="bgAccFollowNode1" presStyleIdx="0" presStyleCnt="7" custScaleX="49744">
        <dgm:presLayoutVars>
          <dgm:bulletEnabled val="1"/>
        </dgm:presLayoutVars>
      </dgm:prSet>
      <dgm:spPr/>
      <dgm:t>
        <a:bodyPr/>
        <a:lstStyle/>
        <a:p>
          <a:endParaRPr lang="en-AU"/>
        </a:p>
      </dgm:t>
    </dgm:pt>
    <dgm:pt modelId="{43F1133A-1345-49CC-BA5C-A241A6FB5AF9}" type="pres">
      <dgm:prSet presAssocID="{2CA35DCE-B81D-4484-A92B-C2ED875C7CF8}" presName="spacing" presStyleCnt="0"/>
      <dgm:spPr/>
    </dgm:pt>
    <dgm:pt modelId="{F053F5A5-61C1-41AF-A89A-BD37E1EA7BC9}" type="pres">
      <dgm:prSet presAssocID="{CB5813C1-C8BD-47F0-A2D5-C1665752F518}" presName="linNode" presStyleCnt="0"/>
      <dgm:spPr/>
    </dgm:pt>
    <dgm:pt modelId="{ED5236A9-E158-438E-8CE0-6303B34350BD}" type="pres">
      <dgm:prSet presAssocID="{CB5813C1-C8BD-47F0-A2D5-C1665752F518}" presName="parentShp" presStyleLbl="node1" presStyleIdx="1" presStyleCnt="7" custScaleX="175384">
        <dgm:presLayoutVars>
          <dgm:bulletEnabled val="1"/>
        </dgm:presLayoutVars>
      </dgm:prSet>
      <dgm:spPr/>
      <dgm:t>
        <a:bodyPr/>
        <a:lstStyle/>
        <a:p>
          <a:endParaRPr lang="en-AU"/>
        </a:p>
      </dgm:t>
    </dgm:pt>
    <dgm:pt modelId="{F692F6D5-7EF9-4F86-8843-7842068939C5}" type="pres">
      <dgm:prSet presAssocID="{CB5813C1-C8BD-47F0-A2D5-C1665752F518}" presName="childShp" presStyleLbl="bgAccFollowNode1" presStyleIdx="1" presStyleCnt="7" custScaleX="49744">
        <dgm:presLayoutVars>
          <dgm:bulletEnabled val="1"/>
        </dgm:presLayoutVars>
      </dgm:prSet>
      <dgm:spPr/>
      <dgm:t>
        <a:bodyPr/>
        <a:lstStyle/>
        <a:p>
          <a:endParaRPr lang="en-AU"/>
        </a:p>
      </dgm:t>
    </dgm:pt>
    <dgm:pt modelId="{E84E78B9-F25D-4F71-9290-9027FD705DCD}" type="pres">
      <dgm:prSet presAssocID="{8503AE90-12E7-4611-85F6-DC58ED9A698B}" presName="spacing" presStyleCnt="0"/>
      <dgm:spPr/>
    </dgm:pt>
    <dgm:pt modelId="{DC4AF4DD-5DD4-4BF1-84CC-0AD39D90FB25}" type="pres">
      <dgm:prSet presAssocID="{2614C709-A274-4429-AE01-C19090534B13}" presName="linNode" presStyleCnt="0"/>
      <dgm:spPr/>
    </dgm:pt>
    <dgm:pt modelId="{525BCD4C-B149-4C0F-AD8C-1258D483A231}" type="pres">
      <dgm:prSet presAssocID="{2614C709-A274-4429-AE01-C19090534B13}" presName="parentShp" presStyleLbl="node1" presStyleIdx="2" presStyleCnt="7" custScaleX="175384">
        <dgm:presLayoutVars>
          <dgm:bulletEnabled val="1"/>
        </dgm:presLayoutVars>
      </dgm:prSet>
      <dgm:spPr/>
      <dgm:t>
        <a:bodyPr/>
        <a:lstStyle/>
        <a:p>
          <a:endParaRPr lang="en-AU"/>
        </a:p>
      </dgm:t>
    </dgm:pt>
    <dgm:pt modelId="{A34DB2E4-D795-4106-B609-366995AA01B1}" type="pres">
      <dgm:prSet presAssocID="{2614C709-A274-4429-AE01-C19090534B13}" presName="childShp" presStyleLbl="bgAccFollowNode1" presStyleIdx="2" presStyleCnt="7" custScaleX="49744">
        <dgm:presLayoutVars>
          <dgm:bulletEnabled val="1"/>
        </dgm:presLayoutVars>
      </dgm:prSet>
      <dgm:spPr/>
      <dgm:t>
        <a:bodyPr/>
        <a:lstStyle/>
        <a:p>
          <a:endParaRPr lang="en-AU"/>
        </a:p>
      </dgm:t>
    </dgm:pt>
    <dgm:pt modelId="{A6A3FAA9-9EBB-423D-BE76-83425A3B5B45}" type="pres">
      <dgm:prSet presAssocID="{03964114-999D-42E0-89F4-2A367691A5CA}" presName="spacing" presStyleCnt="0"/>
      <dgm:spPr/>
    </dgm:pt>
    <dgm:pt modelId="{854812D5-4D4F-4A04-8CA9-C4462CD1D219}" type="pres">
      <dgm:prSet presAssocID="{521EEDB5-9616-4611-8F92-EC912C173963}" presName="linNode" presStyleCnt="0"/>
      <dgm:spPr/>
    </dgm:pt>
    <dgm:pt modelId="{42FEA25C-AE2D-432B-B246-9D5EC69C2034}" type="pres">
      <dgm:prSet presAssocID="{521EEDB5-9616-4611-8F92-EC912C173963}" presName="parentShp" presStyleLbl="node1" presStyleIdx="3" presStyleCnt="7" custScaleX="175384">
        <dgm:presLayoutVars>
          <dgm:bulletEnabled val="1"/>
        </dgm:presLayoutVars>
      </dgm:prSet>
      <dgm:spPr/>
      <dgm:t>
        <a:bodyPr/>
        <a:lstStyle/>
        <a:p>
          <a:endParaRPr lang="en-AU"/>
        </a:p>
      </dgm:t>
    </dgm:pt>
    <dgm:pt modelId="{2399A15A-A852-4A90-B1B2-2904451A4839}" type="pres">
      <dgm:prSet presAssocID="{521EEDB5-9616-4611-8F92-EC912C173963}" presName="childShp" presStyleLbl="bgAccFollowNode1" presStyleIdx="3" presStyleCnt="7" custScaleX="49744">
        <dgm:presLayoutVars>
          <dgm:bulletEnabled val="1"/>
        </dgm:presLayoutVars>
      </dgm:prSet>
      <dgm:spPr/>
      <dgm:t>
        <a:bodyPr/>
        <a:lstStyle/>
        <a:p>
          <a:endParaRPr lang="en-AU"/>
        </a:p>
      </dgm:t>
    </dgm:pt>
    <dgm:pt modelId="{A8020A94-D34E-4BEE-9330-CF08547F84A7}" type="pres">
      <dgm:prSet presAssocID="{4E98577A-BFFD-4BF8-BAC6-BE059008C2D2}" presName="spacing" presStyleCnt="0"/>
      <dgm:spPr/>
    </dgm:pt>
    <dgm:pt modelId="{BCF58E3D-56ED-48D7-B51D-70FE7701E5A2}" type="pres">
      <dgm:prSet presAssocID="{FF5B15E9-6AB5-4402-9498-1B5950EE14D2}" presName="linNode" presStyleCnt="0"/>
      <dgm:spPr/>
    </dgm:pt>
    <dgm:pt modelId="{400B926F-E326-4940-AED1-2BC5232D91B0}" type="pres">
      <dgm:prSet presAssocID="{FF5B15E9-6AB5-4402-9498-1B5950EE14D2}" presName="parentShp" presStyleLbl="node1" presStyleIdx="4" presStyleCnt="7" custScaleX="175384">
        <dgm:presLayoutVars>
          <dgm:bulletEnabled val="1"/>
        </dgm:presLayoutVars>
      </dgm:prSet>
      <dgm:spPr/>
      <dgm:t>
        <a:bodyPr/>
        <a:lstStyle/>
        <a:p>
          <a:endParaRPr lang="en-AU"/>
        </a:p>
      </dgm:t>
    </dgm:pt>
    <dgm:pt modelId="{25B82A92-69D5-4604-BAAF-A19FEF0B9C4B}" type="pres">
      <dgm:prSet presAssocID="{FF5B15E9-6AB5-4402-9498-1B5950EE14D2}" presName="childShp" presStyleLbl="bgAccFollowNode1" presStyleIdx="4" presStyleCnt="7" custScaleX="49744">
        <dgm:presLayoutVars>
          <dgm:bulletEnabled val="1"/>
        </dgm:presLayoutVars>
      </dgm:prSet>
      <dgm:spPr/>
      <dgm:t>
        <a:bodyPr/>
        <a:lstStyle/>
        <a:p>
          <a:endParaRPr lang="en-AU"/>
        </a:p>
      </dgm:t>
    </dgm:pt>
    <dgm:pt modelId="{DBDFE175-F20A-4708-AAEE-6D8419A69546}" type="pres">
      <dgm:prSet presAssocID="{9D315BA5-D7AD-4EA3-9D90-123256046DFE}" presName="spacing" presStyleCnt="0"/>
      <dgm:spPr/>
    </dgm:pt>
    <dgm:pt modelId="{A03E69F7-7D09-46D8-ACF9-BDF4DBA43613}" type="pres">
      <dgm:prSet presAssocID="{3AB1C92A-B0F8-4E46-8065-1F92734575FA}" presName="linNode" presStyleCnt="0"/>
      <dgm:spPr/>
    </dgm:pt>
    <dgm:pt modelId="{8084D3E6-3CBF-4446-9C8F-E4CE1F2F02B7}" type="pres">
      <dgm:prSet presAssocID="{3AB1C92A-B0F8-4E46-8065-1F92734575FA}" presName="parentShp" presStyleLbl="node1" presStyleIdx="5" presStyleCnt="7" custScaleX="175384">
        <dgm:presLayoutVars>
          <dgm:bulletEnabled val="1"/>
        </dgm:presLayoutVars>
      </dgm:prSet>
      <dgm:spPr/>
      <dgm:t>
        <a:bodyPr/>
        <a:lstStyle/>
        <a:p>
          <a:endParaRPr lang="en-AU"/>
        </a:p>
      </dgm:t>
    </dgm:pt>
    <dgm:pt modelId="{828135C3-A4CF-41F1-BC36-EADE81FF018D}" type="pres">
      <dgm:prSet presAssocID="{3AB1C92A-B0F8-4E46-8065-1F92734575FA}" presName="childShp" presStyleLbl="bgAccFollowNode1" presStyleIdx="5" presStyleCnt="7" custScaleX="49744">
        <dgm:presLayoutVars>
          <dgm:bulletEnabled val="1"/>
        </dgm:presLayoutVars>
      </dgm:prSet>
      <dgm:spPr/>
      <dgm:t>
        <a:bodyPr/>
        <a:lstStyle/>
        <a:p>
          <a:endParaRPr lang="en-AU"/>
        </a:p>
      </dgm:t>
    </dgm:pt>
    <dgm:pt modelId="{74617063-6FB1-4854-8B20-4706B930709C}" type="pres">
      <dgm:prSet presAssocID="{7E26E5D9-B844-49E8-91DE-55B7F2AC53AE}" presName="spacing" presStyleCnt="0"/>
      <dgm:spPr/>
    </dgm:pt>
    <dgm:pt modelId="{9FE676D9-5EB7-40F9-AF00-69C35AF2BC67}" type="pres">
      <dgm:prSet presAssocID="{24C12E76-A105-4989-B63C-C1301C1C8F1C}" presName="linNode" presStyleCnt="0"/>
      <dgm:spPr/>
    </dgm:pt>
    <dgm:pt modelId="{FDD3CB24-178B-4C3F-8F2C-D2728C1DA868}" type="pres">
      <dgm:prSet presAssocID="{24C12E76-A105-4989-B63C-C1301C1C8F1C}" presName="parentShp" presStyleLbl="node1" presStyleIdx="6" presStyleCnt="7" custScaleX="348615">
        <dgm:presLayoutVars>
          <dgm:bulletEnabled val="1"/>
        </dgm:presLayoutVars>
      </dgm:prSet>
      <dgm:spPr/>
      <dgm:t>
        <a:bodyPr/>
        <a:lstStyle/>
        <a:p>
          <a:endParaRPr lang="en-AU"/>
        </a:p>
      </dgm:t>
    </dgm:pt>
    <dgm:pt modelId="{8B3250A9-5DF6-48AC-96CA-2D440F24530B}" type="pres">
      <dgm:prSet presAssocID="{24C12E76-A105-4989-B63C-C1301C1C8F1C}" presName="childShp" presStyleLbl="bgAccFollowNode1" presStyleIdx="6" presStyleCnt="7">
        <dgm:presLayoutVars>
          <dgm:bulletEnabled val="1"/>
        </dgm:presLayoutVars>
      </dgm:prSet>
      <dgm:spPr/>
    </dgm:pt>
  </dgm:ptLst>
  <dgm:cxnLst>
    <dgm:cxn modelId="{7A18C268-294D-4E8B-892C-22FAB3348059}" type="presOf" srcId="{AB547423-29F1-405B-8D7D-9EBF92964644}" destId="{068B02E7-A54A-4F48-9F51-99FDF34A6022}" srcOrd="0" destOrd="0" presId="urn:microsoft.com/office/officeart/2005/8/layout/vList6"/>
    <dgm:cxn modelId="{0C0539D1-FF93-4664-B787-425404C4B076}" srcId="{AE02E7ED-F20B-4A76-AA23-FF9DF58A913E}" destId="{3AB1C92A-B0F8-4E46-8065-1F92734575FA}" srcOrd="5" destOrd="0" parTransId="{C5984045-F2C9-4081-80F8-2A11530BF514}" sibTransId="{7E26E5D9-B844-49E8-91DE-55B7F2AC53AE}"/>
    <dgm:cxn modelId="{930CC549-3C32-4D1D-B324-6AFA2D1C21BE}" type="presOf" srcId="{24C12E76-A105-4989-B63C-C1301C1C8F1C}" destId="{FDD3CB24-178B-4C3F-8F2C-D2728C1DA868}" srcOrd="0" destOrd="0" presId="urn:microsoft.com/office/officeart/2005/8/layout/vList6"/>
    <dgm:cxn modelId="{CFCD9AF0-8334-4EE7-970C-007E4321EB77}" type="presOf" srcId="{FF5B15E9-6AB5-4402-9498-1B5950EE14D2}" destId="{400B926F-E326-4940-AED1-2BC5232D91B0}" srcOrd="0" destOrd="0" presId="urn:microsoft.com/office/officeart/2005/8/layout/vList6"/>
    <dgm:cxn modelId="{0E1B0C1F-A816-4E42-8A55-038710059D84}" type="presOf" srcId="{3AB1C92A-B0F8-4E46-8065-1F92734575FA}" destId="{8084D3E6-3CBF-4446-9C8F-E4CE1F2F02B7}" srcOrd="0" destOrd="0" presId="urn:microsoft.com/office/officeart/2005/8/layout/vList6"/>
    <dgm:cxn modelId="{0C335231-BDAA-4E2D-BB10-43A821C41B7C}" type="presOf" srcId="{2614C709-A274-4429-AE01-C19090534B13}" destId="{525BCD4C-B149-4C0F-AD8C-1258D483A231}" srcOrd="0" destOrd="0" presId="urn:microsoft.com/office/officeart/2005/8/layout/vList6"/>
    <dgm:cxn modelId="{019F59C9-7706-4203-9D87-0F46239BD399}" type="presOf" srcId="{CB5813C1-C8BD-47F0-A2D5-C1665752F518}" destId="{ED5236A9-E158-438E-8CE0-6303B34350BD}" srcOrd="0" destOrd="0" presId="urn:microsoft.com/office/officeart/2005/8/layout/vList6"/>
    <dgm:cxn modelId="{1D39C096-29F6-47CD-BC7F-D1A24C164511}" srcId="{AE02E7ED-F20B-4A76-AA23-FF9DF58A913E}" destId="{FF5B15E9-6AB5-4402-9498-1B5950EE14D2}" srcOrd="4" destOrd="0" parTransId="{F3D9DB8A-4244-4E93-8343-AD9CD4B3A62F}" sibTransId="{9D315BA5-D7AD-4EA3-9D90-123256046DFE}"/>
    <dgm:cxn modelId="{F5417CED-C1C3-4650-93B2-39F38EFB5B09}" srcId="{AE02E7ED-F20B-4A76-AA23-FF9DF58A913E}" destId="{CB5813C1-C8BD-47F0-A2D5-C1665752F518}" srcOrd="1" destOrd="0" parTransId="{9E2FEAC8-E371-4FD8-8508-E153BE4C18CF}" sibTransId="{8503AE90-12E7-4611-85F6-DC58ED9A698B}"/>
    <dgm:cxn modelId="{4E03EE1C-04A9-4784-89EC-06A09C313547}" type="presOf" srcId="{521EEDB5-9616-4611-8F92-EC912C173963}" destId="{42FEA25C-AE2D-432B-B246-9D5EC69C2034}" srcOrd="0" destOrd="0" presId="urn:microsoft.com/office/officeart/2005/8/layout/vList6"/>
    <dgm:cxn modelId="{517F07E3-BDA8-44BF-B82C-AB2EF615845E}" srcId="{AE02E7ED-F20B-4A76-AA23-FF9DF58A913E}" destId="{24C12E76-A105-4989-B63C-C1301C1C8F1C}" srcOrd="6" destOrd="0" parTransId="{27576157-55D9-4D62-9F69-C2D480A6C832}" sibTransId="{E29BE592-BDD2-4B6C-820D-B7980005CB14}"/>
    <dgm:cxn modelId="{C037D247-F971-448A-B8E4-8E5260C9252D}" type="presOf" srcId="{AE02E7ED-F20B-4A76-AA23-FF9DF58A913E}" destId="{EA28F6D0-B5A9-4A47-96E6-2AC82F54650D}" srcOrd="0" destOrd="0" presId="urn:microsoft.com/office/officeart/2005/8/layout/vList6"/>
    <dgm:cxn modelId="{B9F833EF-45AD-4240-A362-19D9A2372076}" srcId="{AE02E7ED-F20B-4A76-AA23-FF9DF58A913E}" destId="{521EEDB5-9616-4611-8F92-EC912C173963}" srcOrd="3" destOrd="0" parTransId="{2992173E-3D7E-4BC5-B104-7C464E8F890F}" sibTransId="{4E98577A-BFFD-4BF8-BAC6-BE059008C2D2}"/>
    <dgm:cxn modelId="{FB49913F-537A-4B69-B7B8-99A314B1DE11}" srcId="{AE02E7ED-F20B-4A76-AA23-FF9DF58A913E}" destId="{2614C709-A274-4429-AE01-C19090534B13}" srcOrd="2" destOrd="0" parTransId="{3499ADE4-292A-48AC-8C26-001984398B64}" sibTransId="{03964114-999D-42E0-89F4-2A367691A5CA}"/>
    <dgm:cxn modelId="{B1FC7B06-289F-4B59-B35E-E1E7CD564FDB}" srcId="{AE02E7ED-F20B-4A76-AA23-FF9DF58A913E}" destId="{AB547423-29F1-405B-8D7D-9EBF92964644}" srcOrd="0" destOrd="0" parTransId="{C2E6D07D-7483-462C-8D0A-888D5FDEF4C7}" sibTransId="{2CA35DCE-B81D-4484-A92B-C2ED875C7CF8}"/>
    <dgm:cxn modelId="{D94629A9-9D33-4937-87F2-E96FF5571C8B}" type="presParOf" srcId="{EA28F6D0-B5A9-4A47-96E6-2AC82F54650D}" destId="{1F030099-9864-449C-9F66-7B42A1C0CBEE}" srcOrd="0" destOrd="0" presId="urn:microsoft.com/office/officeart/2005/8/layout/vList6"/>
    <dgm:cxn modelId="{13078175-7427-402D-AC1E-19AB20224A31}" type="presParOf" srcId="{1F030099-9864-449C-9F66-7B42A1C0CBEE}" destId="{068B02E7-A54A-4F48-9F51-99FDF34A6022}" srcOrd="0" destOrd="0" presId="urn:microsoft.com/office/officeart/2005/8/layout/vList6"/>
    <dgm:cxn modelId="{EB499FE8-D73E-4A2B-93B0-164C08581889}" type="presParOf" srcId="{1F030099-9864-449C-9F66-7B42A1C0CBEE}" destId="{72D8D874-B92F-4947-92A3-ED2BA379AA29}" srcOrd="1" destOrd="0" presId="urn:microsoft.com/office/officeart/2005/8/layout/vList6"/>
    <dgm:cxn modelId="{3A2051D8-DC85-478D-9760-4BC760005F0D}" type="presParOf" srcId="{EA28F6D0-B5A9-4A47-96E6-2AC82F54650D}" destId="{43F1133A-1345-49CC-BA5C-A241A6FB5AF9}" srcOrd="1" destOrd="0" presId="urn:microsoft.com/office/officeart/2005/8/layout/vList6"/>
    <dgm:cxn modelId="{20D487F4-E8D7-4C45-B970-0B9380C039EF}" type="presParOf" srcId="{EA28F6D0-B5A9-4A47-96E6-2AC82F54650D}" destId="{F053F5A5-61C1-41AF-A89A-BD37E1EA7BC9}" srcOrd="2" destOrd="0" presId="urn:microsoft.com/office/officeart/2005/8/layout/vList6"/>
    <dgm:cxn modelId="{7BB119EB-D963-4EB0-9EA2-C2293921054A}" type="presParOf" srcId="{F053F5A5-61C1-41AF-A89A-BD37E1EA7BC9}" destId="{ED5236A9-E158-438E-8CE0-6303B34350BD}" srcOrd="0" destOrd="0" presId="urn:microsoft.com/office/officeart/2005/8/layout/vList6"/>
    <dgm:cxn modelId="{4D982777-C9EB-43C6-99C4-D186562AB161}" type="presParOf" srcId="{F053F5A5-61C1-41AF-A89A-BD37E1EA7BC9}" destId="{F692F6D5-7EF9-4F86-8843-7842068939C5}" srcOrd="1" destOrd="0" presId="urn:microsoft.com/office/officeart/2005/8/layout/vList6"/>
    <dgm:cxn modelId="{1C978940-58A1-44F7-B296-FDA192EA2865}" type="presParOf" srcId="{EA28F6D0-B5A9-4A47-96E6-2AC82F54650D}" destId="{E84E78B9-F25D-4F71-9290-9027FD705DCD}" srcOrd="3" destOrd="0" presId="urn:microsoft.com/office/officeart/2005/8/layout/vList6"/>
    <dgm:cxn modelId="{EBA28F0F-E8CE-44EB-975C-0DB5D9BAFF20}" type="presParOf" srcId="{EA28F6D0-B5A9-4A47-96E6-2AC82F54650D}" destId="{DC4AF4DD-5DD4-4BF1-84CC-0AD39D90FB25}" srcOrd="4" destOrd="0" presId="urn:microsoft.com/office/officeart/2005/8/layout/vList6"/>
    <dgm:cxn modelId="{4EE5C768-6CA9-4253-BFD6-4B2E8951C41A}" type="presParOf" srcId="{DC4AF4DD-5DD4-4BF1-84CC-0AD39D90FB25}" destId="{525BCD4C-B149-4C0F-AD8C-1258D483A231}" srcOrd="0" destOrd="0" presId="urn:microsoft.com/office/officeart/2005/8/layout/vList6"/>
    <dgm:cxn modelId="{07B52D60-4EA2-46F9-89D8-19ED015429DE}" type="presParOf" srcId="{DC4AF4DD-5DD4-4BF1-84CC-0AD39D90FB25}" destId="{A34DB2E4-D795-4106-B609-366995AA01B1}" srcOrd="1" destOrd="0" presId="urn:microsoft.com/office/officeart/2005/8/layout/vList6"/>
    <dgm:cxn modelId="{C82D4F46-E216-40B0-B380-3FE9F20A43F6}" type="presParOf" srcId="{EA28F6D0-B5A9-4A47-96E6-2AC82F54650D}" destId="{A6A3FAA9-9EBB-423D-BE76-83425A3B5B45}" srcOrd="5" destOrd="0" presId="urn:microsoft.com/office/officeart/2005/8/layout/vList6"/>
    <dgm:cxn modelId="{A733E04D-DFD9-4A7A-8396-FC85B6752C4F}" type="presParOf" srcId="{EA28F6D0-B5A9-4A47-96E6-2AC82F54650D}" destId="{854812D5-4D4F-4A04-8CA9-C4462CD1D219}" srcOrd="6" destOrd="0" presId="urn:microsoft.com/office/officeart/2005/8/layout/vList6"/>
    <dgm:cxn modelId="{9FDFDF37-E98B-41BC-9C95-387C633C883E}" type="presParOf" srcId="{854812D5-4D4F-4A04-8CA9-C4462CD1D219}" destId="{42FEA25C-AE2D-432B-B246-9D5EC69C2034}" srcOrd="0" destOrd="0" presId="urn:microsoft.com/office/officeart/2005/8/layout/vList6"/>
    <dgm:cxn modelId="{62546DC0-1B33-4E65-A74C-BC0373E20B12}" type="presParOf" srcId="{854812D5-4D4F-4A04-8CA9-C4462CD1D219}" destId="{2399A15A-A852-4A90-B1B2-2904451A4839}" srcOrd="1" destOrd="0" presId="urn:microsoft.com/office/officeart/2005/8/layout/vList6"/>
    <dgm:cxn modelId="{7F4CABE0-8059-40F8-8785-85C3DA94DE55}" type="presParOf" srcId="{EA28F6D0-B5A9-4A47-96E6-2AC82F54650D}" destId="{A8020A94-D34E-4BEE-9330-CF08547F84A7}" srcOrd="7" destOrd="0" presId="urn:microsoft.com/office/officeart/2005/8/layout/vList6"/>
    <dgm:cxn modelId="{BE8C8890-ACB5-4C75-9B85-D73DB492496E}" type="presParOf" srcId="{EA28F6D0-B5A9-4A47-96E6-2AC82F54650D}" destId="{BCF58E3D-56ED-48D7-B51D-70FE7701E5A2}" srcOrd="8" destOrd="0" presId="urn:microsoft.com/office/officeart/2005/8/layout/vList6"/>
    <dgm:cxn modelId="{ED5150A2-8267-4D84-8AAE-2F024534164F}" type="presParOf" srcId="{BCF58E3D-56ED-48D7-B51D-70FE7701E5A2}" destId="{400B926F-E326-4940-AED1-2BC5232D91B0}" srcOrd="0" destOrd="0" presId="urn:microsoft.com/office/officeart/2005/8/layout/vList6"/>
    <dgm:cxn modelId="{30AEB9CD-3443-4D1D-8C00-53CAFA4ED4B8}" type="presParOf" srcId="{BCF58E3D-56ED-48D7-B51D-70FE7701E5A2}" destId="{25B82A92-69D5-4604-BAAF-A19FEF0B9C4B}" srcOrd="1" destOrd="0" presId="urn:microsoft.com/office/officeart/2005/8/layout/vList6"/>
    <dgm:cxn modelId="{A4ACB798-43ED-4392-8094-85A956771301}" type="presParOf" srcId="{EA28F6D0-B5A9-4A47-96E6-2AC82F54650D}" destId="{DBDFE175-F20A-4708-AAEE-6D8419A69546}" srcOrd="9" destOrd="0" presId="urn:microsoft.com/office/officeart/2005/8/layout/vList6"/>
    <dgm:cxn modelId="{E03E9F82-E9D9-4F02-B119-DF8D90E0985C}" type="presParOf" srcId="{EA28F6D0-B5A9-4A47-96E6-2AC82F54650D}" destId="{A03E69F7-7D09-46D8-ACF9-BDF4DBA43613}" srcOrd="10" destOrd="0" presId="urn:microsoft.com/office/officeart/2005/8/layout/vList6"/>
    <dgm:cxn modelId="{12A42A3B-EEAB-487B-9BDE-6D3694370944}" type="presParOf" srcId="{A03E69F7-7D09-46D8-ACF9-BDF4DBA43613}" destId="{8084D3E6-3CBF-4446-9C8F-E4CE1F2F02B7}" srcOrd="0" destOrd="0" presId="urn:microsoft.com/office/officeart/2005/8/layout/vList6"/>
    <dgm:cxn modelId="{FF0E483B-4973-4CCF-B9E0-DCE97B86D929}" type="presParOf" srcId="{A03E69F7-7D09-46D8-ACF9-BDF4DBA43613}" destId="{828135C3-A4CF-41F1-BC36-EADE81FF018D}" srcOrd="1" destOrd="0" presId="urn:microsoft.com/office/officeart/2005/8/layout/vList6"/>
    <dgm:cxn modelId="{09B020BA-FC10-4305-8731-46F7A24EBB69}" type="presParOf" srcId="{EA28F6D0-B5A9-4A47-96E6-2AC82F54650D}" destId="{74617063-6FB1-4854-8B20-4706B930709C}" srcOrd="11" destOrd="0" presId="urn:microsoft.com/office/officeart/2005/8/layout/vList6"/>
    <dgm:cxn modelId="{9FFD26FE-4B39-4A83-83AB-03E5F8E803A8}" type="presParOf" srcId="{EA28F6D0-B5A9-4A47-96E6-2AC82F54650D}" destId="{9FE676D9-5EB7-40F9-AF00-69C35AF2BC67}" srcOrd="12" destOrd="0" presId="urn:microsoft.com/office/officeart/2005/8/layout/vList6"/>
    <dgm:cxn modelId="{C0851A10-4F94-4F22-8152-6A043677F904}" type="presParOf" srcId="{9FE676D9-5EB7-40F9-AF00-69C35AF2BC67}" destId="{FDD3CB24-178B-4C3F-8F2C-D2728C1DA868}" srcOrd="0" destOrd="0" presId="urn:microsoft.com/office/officeart/2005/8/layout/vList6"/>
    <dgm:cxn modelId="{3800537C-44AF-49D0-81B9-0053CBB36A21}" type="presParOf" srcId="{9FE676D9-5EB7-40F9-AF00-69C35AF2BC67}" destId="{8B3250A9-5DF6-48AC-96CA-2D440F24530B}"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15A7958-71C5-4F96-9B9C-BEF978C7EEEB}"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n-AU"/>
        </a:p>
      </dgm:t>
    </dgm:pt>
    <dgm:pt modelId="{76E5D2B7-D0A7-4B03-97FA-F9E66A242739}">
      <dgm:prSet custT="1"/>
      <dgm:spPr/>
      <dgm:t>
        <a:bodyPr/>
        <a:lstStyle/>
        <a:p>
          <a:r>
            <a:rPr lang="en-US" sz="2000" b="1" dirty="0" smtClean="0"/>
            <a:t>Mortality</a:t>
          </a:r>
        </a:p>
      </dgm:t>
    </dgm:pt>
    <dgm:pt modelId="{A7A402AD-1DD4-4323-AF4C-FBDE7D00BF9C}" type="parTrans" cxnId="{9FB298CC-DF59-4DF5-A58A-EC39CBF1B80E}">
      <dgm:prSet/>
      <dgm:spPr/>
      <dgm:t>
        <a:bodyPr/>
        <a:lstStyle/>
        <a:p>
          <a:endParaRPr lang="en-AU"/>
        </a:p>
      </dgm:t>
    </dgm:pt>
    <dgm:pt modelId="{02707DC6-8158-4AAC-82EB-4991A8F0C4AB}" type="sibTrans" cxnId="{9FB298CC-DF59-4DF5-A58A-EC39CBF1B80E}">
      <dgm:prSet/>
      <dgm:spPr/>
      <dgm:t>
        <a:bodyPr/>
        <a:lstStyle/>
        <a:p>
          <a:endParaRPr lang="en-AU"/>
        </a:p>
      </dgm:t>
    </dgm:pt>
    <dgm:pt modelId="{05F109D4-7F04-430B-B442-6B4BF8F3826E}">
      <dgm:prSet custT="1"/>
      <dgm:spPr/>
      <dgm:t>
        <a:bodyPr/>
        <a:lstStyle/>
        <a:p>
          <a:r>
            <a:rPr lang="en-US" sz="2000" b="1" dirty="0" smtClean="0"/>
            <a:t>Morbidity &amp; disability</a:t>
          </a:r>
          <a:endParaRPr lang="en-AU" sz="1000" dirty="0"/>
        </a:p>
      </dgm:t>
    </dgm:pt>
    <dgm:pt modelId="{6BB64247-4D70-40C0-B0D1-1D098B965007}" type="parTrans" cxnId="{2FF63C18-13F3-48BA-9E24-6AABA95CB11C}">
      <dgm:prSet/>
      <dgm:spPr/>
      <dgm:t>
        <a:bodyPr/>
        <a:lstStyle/>
        <a:p>
          <a:endParaRPr lang="en-AU"/>
        </a:p>
      </dgm:t>
    </dgm:pt>
    <dgm:pt modelId="{F049059C-599D-4992-A651-C45974B8F842}" type="sibTrans" cxnId="{2FF63C18-13F3-48BA-9E24-6AABA95CB11C}">
      <dgm:prSet/>
      <dgm:spPr/>
      <dgm:t>
        <a:bodyPr/>
        <a:lstStyle/>
        <a:p>
          <a:endParaRPr lang="en-AU"/>
        </a:p>
      </dgm:t>
    </dgm:pt>
    <dgm:pt modelId="{80C1A38A-8DAB-489E-82C7-5792A27F74A2}">
      <dgm:prSet custT="1"/>
      <dgm:spPr/>
      <dgm:t>
        <a:bodyPr/>
        <a:lstStyle/>
        <a:p>
          <a:r>
            <a:rPr lang="en-US" sz="2000" b="1" dirty="0" smtClean="0"/>
            <a:t>Risk of another stroke</a:t>
          </a:r>
          <a:r>
            <a:rPr lang="en-US" sz="2000" dirty="0" smtClean="0"/>
            <a:t/>
          </a:r>
          <a:br>
            <a:rPr lang="en-US" sz="2000" dirty="0" smtClean="0"/>
          </a:br>
          <a:endParaRPr lang="en-AU" sz="2000" dirty="0"/>
        </a:p>
      </dgm:t>
    </dgm:pt>
    <dgm:pt modelId="{F9A3F59D-0C3B-49FE-BF03-A5DDC1ACCA1E}" type="parTrans" cxnId="{50E9B6C3-2A47-43C1-A8BD-1E57C2870130}">
      <dgm:prSet/>
      <dgm:spPr/>
      <dgm:t>
        <a:bodyPr/>
        <a:lstStyle/>
        <a:p>
          <a:endParaRPr lang="en-AU"/>
        </a:p>
      </dgm:t>
    </dgm:pt>
    <dgm:pt modelId="{1275E51A-FE5A-40F9-A8D0-FDA481A7D3EE}" type="sibTrans" cxnId="{50E9B6C3-2A47-43C1-A8BD-1E57C2870130}">
      <dgm:prSet/>
      <dgm:spPr/>
      <dgm:t>
        <a:bodyPr/>
        <a:lstStyle/>
        <a:p>
          <a:endParaRPr lang="en-AU"/>
        </a:p>
      </dgm:t>
    </dgm:pt>
    <dgm:pt modelId="{547C3BA1-DCB2-405B-85D7-376B2A8037DF}" type="pres">
      <dgm:prSet presAssocID="{815A7958-71C5-4F96-9B9C-BEF978C7EEEB}" presName="Name0" presStyleCnt="0">
        <dgm:presLayoutVars>
          <dgm:chMax val="7"/>
          <dgm:chPref val="7"/>
          <dgm:dir/>
          <dgm:animLvl val="lvl"/>
        </dgm:presLayoutVars>
      </dgm:prSet>
      <dgm:spPr/>
      <dgm:t>
        <a:bodyPr/>
        <a:lstStyle/>
        <a:p>
          <a:endParaRPr lang="en-AU"/>
        </a:p>
      </dgm:t>
    </dgm:pt>
    <dgm:pt modelId="{032EC7BA-94EA-403E-A9F1-33444A7E5466}" type="pres">
      <dgm:prSet presAssocID="{76E5D2B7-D0A7-4B03-97FA-F9E66A242739}" presName="Accent1" presStyleCnt="0"/>
      <dgm:spPr/>
      <dgm:t>
        <a:bodyPr/>
        <a:lstStyle/>
        <a:p>
          <a:endParaRPr lang="en-AU"/>
        </a:p>
      </dgm:t>
    </dgm:pt>
    <dgm:pt modelId="{99D5C9BB-4CBE-406E-8822-8352BFAAD5E4}" type="pres">
      <dgm:prSet presAssocID="{76E5D2B7-D0A7-4B03-97FA-F9E66A242739}" presName="Accent" presStyleLbl="node1" presStyleIdx="0" presStyleCnt="3"/>
      <dgm:spPr/>
      <dgm:t>
        <a:bodyPr/>
        <a:lstStyle/>
        <a:p>
          <a:endParaRPr lang="en-AU"/>
        </a:p>
      </dgm:t>
    </dgm:pt>
    <dgm:pt modelId="{4147D0DD-6686-484C-9E86-9668C4318C2F}" type="pres">
      <dgm:prSet presAssocID="{76E5D2B7-D0A7-4B03-97FA-F9E66A242739}" presName="Parent1" presStyleLbl="revTx" presStyleIdx="0" presStyleCnt="3">
        <dgm:presLayoutVars>
          <dgm:chMax val="1"/>
          <dgm:chPref val="1"/>
          <dgm:bulletEnabled val="1"/>
        </dgm:presLayoutVars>
      </dgm:prSet>
      <dgm:spPr/>
      <dgm:t>
        <a:bodyPr/>
        <a:lstStyle/>
        <a:p>
          <a:endParaRPr lang="en-AU"/>
        </a:p>
      </dgm:t>
    </dgm:pt>
    <dgm:pt modelId="{A62FC174-25F3-4C6D-87AC-F995421C3E60}" type="pres">
      <dgm:prSet presAssocID="{05F109D4-7F04-430B-B442-6B4BF8F3826E}" presName="Accent2" presStyleCnt="0"/>
      <dgm:spPr/>
    </dgm:pt>
    <dgm:pt modelId="{E90436EA-0565-4C10-99FB-BC277E1978C6}" type="pres">
      <dgm:prSet presAssocID="{05F109D4-7F04-430B-B442-6B4BF8F3826E}" presName="Accent" presStyleLbl="node1" presStyleIdx="1" presStyleCnt="3"/>
      <dgm:spPr/>
      <dgm:t>
        <a:bodyPr/>
        <a:lstStyle/>
        <a:p>
          <a:endParaRPr lang="en-AU"/>
        </a:p>
      </dgm:t>
    </dgm:pt>
    <dgm:pt modelId="{BD2123A1-DBB2-44BE-990B-3BCFDC81BA88}" type="pres">
      <dgm:prSet presAssocID="{05F109D4-7F04-430B-B442-6B4BF8F3826E}" presName="Parent2" presStyleLbl="revTx" presStyleIdx="1" presStyleCnt="3" custScaleX="123586">
        <dgm:presLayoutVars>
          <dgm:chMax val="1"/>
          <dgm:chPref val="1"/>
          <dgm:bulletEnabled val="1"/>
        </dgm:presLayoutVars>
      </dgm:prSet>
      <dgm:spPr/>
      <dgm:t>
        <a:bodyPr/>
        <a:lstStyle/>
        <a:p>
          <a:endParaRPr lang="en-AU"/>
        </a:p>
      </dgm:t>
    </dgm:pt>
    <dgm:pt modelId="{0C538938-86D2-4375-AE08-E43AF406886B}" type="pres">
      <dgm:prSet presAssocID="{80C1A38A-8DAB-489E-82C7-5792A27F74A2}" presName="Accent3" presStyleCnt="0"/>
      <dgm:spPr/>
    </dgm:pt>
    <dgm:pt modelId="{D2B89A21-2F18-4FAB-8004-528532EB39EE}" type="pres">
      <dgm:prSet presAssocID="{80C1A38A-8DAB-489E-82C7-5792A27F74A2}" presName="Accent" presStyleLbl="node1" presStyleIdx="2" presStyleCnt="3"/>
      <dgm:spPr/>
    </dgm:pt>
    <dgm:pt modelId="{70A063CE-EC6F-43F9-A7D6-B9464F6C4B71}" type="pres">
      <dgm:prSet presAssocID="{80C1A38A-8DAB-489E-82C7-5792A27F74A2}" presName="Parent3" presStyleLbl="revTx" presStyleIdx="2" presStyleCnt="3" custLinFactNeighborX="4824" custLinFactNeighborY="30580">
        <dgm:presLayoutVars>
          <dgm:chMax val="1"/>
          <dgm:chPref val="1"/>
          <dgm:bulletEnabled val="1"/>
        </dgm:presLayoutVars>
      </dgm:prSet>
      <dgm:spPr/>
      <dgm:t>
        <a:bodyPr/>
        <a:lstStyle/>
        <a:p>
          <a:endParaRPr lang="en-AU"/>
        </a:p>
      </dgm:t>
    </dgm:pt>
  </dgm:ptLst>
  <dgm:cxnLst>
    <dgm:cxn modelId="{731E8E47-E00D-4BDD-BD5D-C648840511F4}" type="presOf" srcId="{80C1A38A-8DAB-489E-82C7-5792A27F74A2}" destId="{70A063CE-EC6F-43F9-A7D6-B9464F6C4B71}" srcOrd="0" destOrd="0" presId="urn:microsoft.com/office/officeart/2009/layout/CircleArrowProcess"/>
    <dgm:cxn modelId="{6B248768-B162-46D7-99DD-CD8471B0CEFB}" type="presOf" srcId="{05F109D4-7F04-430B-B442-6B4BF8F3826E}" destId="{BD2123A1-DBB2-44BE-990B-3BCFDC81BA88}" srcOrd="0" destOrd="0" presId="urn:microsoft.com/office/officeart/2009/layout/CircleArrowProcess"/>
    <dgm:cxn modelId="{3E553DB1-F161-43A5-B728-0448DFE7ECDA}" type="presOf" srcId="{76E5D2B7-D0A7-4B03-97FA-F9E66A242739}" destId="{4147D0DD-6686-484C-9E86-9668C4318C2F}" srcOrd="0" destOrd="0" presId="urn:microsoft.com/office/officeart/2009/layout/CircleArrowProcess"/>
    <dgm:cxn modelId="{9FB298CC-DF59-4DF5-A58A-EC39CBF1B80E}" srcId="{815A7958-71C5-4F96-9B9C-BEF978C7EEEB}" destId="{76E5D2B7-D0A7-4B03-97FA-F9E66A242739}" srcOrd="0" destOrd="0" parTransId="{A7A402AD-1DD4-4323-AF4C-FBDE7D00BF9C}" sibTransId="{02707DC6-8158-4AAC-82EB-4991A8F0C4AB}"/>
    <dgm:cxn modelId="{BC523293-734E-45C4-8711-9022F1E411D6}" type="presOf" srcId="{815A7958-71C5-4F96-9B9C-BEF978C7EEEB}" destId="{547C3BA1-DCB2-405B-85D7-376B2A8037DF}" srcOrd="0" destOrd="0" presId="urn:microsoft.com/office/officeart/2009/layout/CircleArrowProcess"/>
    <dgm:cxn modelId="{50E9B6C3-2A47-43C1-A8BD-1E57C2870130}" srcId="{815A7958-71C5-4F96-9B9C-BEF978C7EEEB}" destId="{80C1A38A-8DAB-489E-82C7-5792A27F74A2}" srcOrd="2" destOrd="0" parTransId="{F9A3F59D-0C3B-49FE-BF03-A5DDC1ACCA1E}" sibTransId="{1275E51A-FE5A-40F9-A8D0-FDA481A7D3EE}"/>
    <dgm:cxn modelId="{2FF63C18-13F3-48BA-9E24-6AABA95CB11C}" srcId="{815A7958-71C5-4F96-9B9C-BEF978C7EEEB}" destId="{05F109D4-7F04-430B-B442-6B4BF8F3826E}" srcOrd="1" destOrd="0" parTransId="{6BB64247-4D70-40C0-B0D1-1D098B965007}" sibTransId="{F049059C-599D-4992-A651-C45974B8F842}"/>
    <dgm:cxn modelId="{57E5A89E-E539-42BB-B54C-A7BBE926B322}" type="presParOf" srcId="{547C3BA1-DCB2-405B-85D7-376B2A8037DF}" destId="{032EC7BA-94EA-403E-A9F1-33444A7E5466}" srcOrd="0" destOrd="0" presId="urn:microsoft.com/office/officeart/2009/layout/CircleArrowProcess"/>
    <dgm:cxn modelId="{725E9FB2-AA00-465B-8443-A45B1E80B769}" type="presParOf" srcId="{032EC7BA-94EA-403E-A9F1-33444A7E5466}" destId="{99D5C9BB-4CBE-406E-8822-8352BFAAD5E4}" srcOrd="0" destOrd="0" presId="urn:microsoft.com/office/officeart/2009/layout/CircleArrowProcess"/>
    <dgm:cxn modelId="{CC7A3AA3-C4C0-41EC-BFD7-F498B2E2D363}" type="presParOf" srcId="{547C3BA1-DCB2-405B-85D7-376B2A8037DF}" destId="{4147D0DD-6686-484C-9E86-9668C4318C2F}" srcOrd="1" destOrd="0" presId="urn:microsoft.com/office/officeart/2009/layout/CircleArrowProcess"/>
    <dgm:cxn modelId="{CB2B9A35-9BD1-45CC-A9B3-1CFDDF5EDE52}" type="presParOf" srcId="{547C3BA1-DCB2-405B-85D7-376B2A8037DF}" destId="{A62FC174-25F3-4C6D-87AC-F995421C3E60}" srcOrd="2" destOrd="0" presId="urn:microsoft.com/office/officeart/2009/layout/CircleArrowProcess"/>
    <dgm:cxn modelId="{0B0BD33D-8AA8-4A7E-831D-E90CAF01DC67}" type="presParOf" srcId="{A62FC174-25F3-4C6D-87AC-F995421C3E60}" destId="{E90436EA-0565-4C10-99FB-BC277E1978C6}" srcOrd="0" destOrd="0" presId="urn:microsoft.com/office/officeart/2009/layout/CircleArrowProcess"/>
    <dgm:cxn modelId="{CA73D956-0E2F-4E4F-B65B-9EB8158CADCF}" type="presParOf" srcId="{547C3BA1-DCB2-405B-85D7-376B2A8037DF}" destId="{BD2123A1-DBB2-44BE-990B-3BCFDC81BA88}" srcOrd="3" destOrd="0" presId="urn:microsoft.com/office/officeart/2009/layout/CircleArrowProcess"/>
    <dgm:cxn modelId="{8C475051-7A22-4C6B-A936-FF8D52299BEE}" type="presParOf" srcId="{547C3BA1-DCB2-405B-85D7-376B2A8037DF}" destId="{0C538938-86D2-4375-AE08-E43AF406886B}" srcOrd="4" destOrd="0" presId="urn:microsoft.com/office/officeart/2009/layout/CircleArrowProcess"/>
    <dgm:cxn modelId="{3BE845B4-5F40-4784-ABF8-4A72B2A00A17}" type="presParOf" srcId="{0C538938-86D2-4375-AE08-E43AF406886B}" destId="{D2B89A21-2F18-4FAB-8004-528532EB39EE}" srcOrd="0" destOrd="0" presId="urn:microsoft.com/office/officeart/2009/layout/CircleArrowProcess"/>
    <dgm:cxn modelId="{4F6384DD-C298-4FA4-8017-AF18839F4D79}" type="presParOf" srcId="{547C3BA1-DCB2-405B-85D7-376B2A8037DF}" destId="{70A063CE-EC6F-43F9-A7D6-B9464F6C4B71}" srcOrd="5" destOrd="0" presId="urn:microsoft.com/office/officeart/2009/layout/CircleArrowProces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C8476D5-09B1-485A-98C2-CABCE94AA388}"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AU"/>
        </a:p>
      </dgm:t>
    </dgm:pt>
    <dgm:pt modelId="{0AB580E1-5623-413D-AF28-0A60806C035B}">
      <dgm:prSet phldrT="[Text]"/>
      <dgm:spPr/>
      <dgm:t>
        <a:bodyPr anchor="ctr"/>
        <a:lstStyle/>
        <a:p>
          <a:r>
            <a:rPr lang="en-US" sz="1600" b="1" dirty="0" smtClean="0"/>
            <a:t>PAST protocol, Hunter Region, NSW</a:t>
          </a:r>
          <a:r>
            <a:rPr lang="en-US" sz="1600" b="1" baseline="30000" dirty="0" smtClean="0"/>
            <a:t>1</a:t>
          </a:r>
          <a:endParaRPr lang="en-AU" sz="1600" b="1" baseline="30000" dirty="0"/>
        </a:p>
      </dgm:t>
    </dgm:pt>
    <dgm:pt modelId="{1AE07BBA-D337-4EE1-A93F-795212487336}" type="parTrans" cxnId="{9CFC64EC-0BD1-4867-97E3-6D2323F11A8D}">
      <dgm:prSet/>
      <dgm:spPr/>
      <dgm:t>
        <a:bodyPr/>
        <a:lstStyle/>
        <a:p>
          <a:endParaRPr lang="en-AU"/>
        </a:p>
      </dgm:t>
    </dgm:pt>
    <dgm:pt modelId="{21DF77FE-95D0-4CE7-BB15-2ACBA39DDF6F}" type="sibTrans" cxnId="{9CFC64EC-0BD1-4867-97E3-6D2323F11A8D}">
      <dgm:prSet/>
      <dgm:spPr/>
      <dgm:t>
        <a:bodyPr/>
        <a:lstStyle/>
        <a:p>
          <a:endParaRPr lang="en-AU"/>
        </a:p>
      </dgm:t>
    </dgm:pt>
    <dgm:pt modelId="{BDE5AF12-6BCA-4C00-8BFA-924D05798E19}">
      <dgm:prSet phldrT="[Text]" custT="1"/>
      <dgm:spPr/>
      <dgm:t>
        <a:bodyPr anchor="ctr"/>
        <a:lstStyle/>
        <a:p>
          <a:r>
            <a:rPr lang="en-US" sz="1400" dirty="0" smtClean="0"/>
            <a:t>four-fold increase in thrombolysis rate for </a:t>
          </a:r>
          <a:r>
            <a:rPr lang="en-US" sz="1400" dirty="0" err="1" smtClean="0"/>
            <a:t>ischaemic</a:t>
          </a:r>
          <a:r>
            <a:rPr lang="en-US" sz="1400" dirty="0" smtClean="0"/>
            <a:t> stroke:</a:t>
          </a:r>
          <a:br>
            <a:rPr lang="en-US" sz="1400" dirty="0" smtClean="0"/>
          </a:br>
          <a:r>
            <a:rPr lang="en-US" sz="1400" dirty="0" smtClean="0"/>
            <a:t>21% post-intervention versus ~5% pre-intervention p&lt;0.001</a:t>
          </a:r>
          <a:endParaRPr lang="en-AU" sz="1400" dirty="0"/>
        </a:p>
      </dgm:t>
    </dgm:pt>
    <dgm:pt modelId="{D2FF9DEE-A130-4C3D-9F34-6F1A9CBC7BEF}" type="parTrans" cxnId="{59AFBF5C-9F69-423C-880A-F798675E0750}">
      <dgm:prSet/>
      <dgm:spPr/>
      <dgm:t>
        <a:bodyPr/>
        <a:lstStyle/>
        <a:p>
          <a:endParaRPr lang="en-AU"/>
        </a:p>
      </dgm:t>
    </dgm:pt>
    <dgm:pt modelId="{DC9C1DD2-E76A-41EA-85F8-A2C5B3EBE811}" type="sibTrans" cxnId="{59AFBF5C-9F69-423C-880A-F798675E0750}">
      <dgm:prSet/>
      <dgm:spPr/>
      <dgm:t>
        <a:bodyPr/>
        <a:lstStyle/>
        <a:p>
          <a:endParaRPr lang="en-AU"/>
        </a:p>
      </dgm:t>
    </dgm:pt>
    <dgm:pt modelId="{AD86D57A-6AE7-4806-9649-073718CBABF2}">
      <dgm:prSet phldrT="[Text]" custT="1"/>
      <dgm:spPr/>
      <dgm:t>
        <a:bodyPr anchor="ctr"/>
        <a:lstStyle/>
        <a:p>
          <a:r>
            <a:rPr lang="en-US" sz="1400" dirty="0" err="1" smtClean="0"/>
            <a:t>standardised</a:t>
          </a:r>
          <a:r>
            <a:rPr lang="en-US" sz="1400" dirty="0" smtClean="0"/>
            <a:t> assessment tool, hospital bypass protocol and</a:t>
          </a:r>
          <a:br>
            <a:rPr lang="en-US" sz="1400" dirty="0" smtClean="0"/>
          </a:br>
          <a:r>
            <a:rPr lang="en-US" sz="1400" dirty="0" smtClean="0"/>
            <a:t>pre-notification system.</a:t>
          </a:r>
          <a:endParaRPr lang="en-AU" sz="1400" dirty="0"/>
        </a:p>
      </dgm:t>
    </dgm:pt>
    <dgm:pt modelId="{2D8B526F-DE7A-4939-84D1-53BBCE926A47}" type="sibTrans" cxnId="{3278E4AD-BA82-4A6C-8928-10B73435A32C}">
      <dgm:prSet/>
      <dgm:spPr/>
      <dgm:t>
        <a:bodyPr/>
        <a:lstStyle/>
        <a:p>
          <a:endParaRPr lang="en-AU"/>
        </a:p>
      </dgm:t>
    </dgm:pt>
    <dgm:pt modelId="{64D2C2F8-FED3-4035-839D-DE0D2305E0F0}" type="parTrans" cxnId="{3278E4AD-BA82-4A6C-8928-10B73435A32C}">
      <dgm:prSet/>
      <dgm:spPr/>
      <dgm:t>
        <a:bodyPr/>
        <a:lstStyle/>
        <a:p>
          <a:endParaRPr lang="en-AU"/>
        </a:p>
      </dgm:t>
    </dgm:pt>
    <dgm:pt modelId="{1F2816C3-49AE-490A-923C-CF7FEB0016A1}">
      <dgm:prSet phldrT="[Text]" custT="1"/>
      <dgm:spPr/>
      <dgm:t>
        <a:bodyPr anchor="ctr"/>
        <a:lstStyle/>
        <a:p>
          <a:r>
            <a:rPr lang="en-US" sz="1600" b="1" dirty="0" err="1" smtClean="0"/>
            <a:t>Alteplase</a:t>
          </a:r>
          <a:r>
            <a:rPr lang="en-US" sz="1600" b="1" dirty="0" smtClean="0"/>
            <a:t> </a:t>
          </a:r>
          <a:r>
            <a:rPr lang="en-US" sz="1600" b="1" dirty="0" smtClean="0">
              <a:latin typeface="Arial"/>
              <a:cs typeface="Arial"/>
            </a:rPr>
            <a:t>≤ </a:t>
          </a:r>
          <a:r>
            <a:rPr lang="en-US" sz="1600" b="1" dirty="0" smtClean="0"/>
            <a:t>3 hours for </a:t>
          </a:r>
          <a:r>
            <a:rPr lang="en-US" sz="1600" b="1" dirty="0" err="1" smtClean="0"/>
            <a:t>ischaemic</a:t>
          </a:r>
          <a:r>
            <a:rPr lang="en-US" sz="1600" b="1" dirty="0" smtClean="0"/>
            <a:t> stroke</a:t>
          </a:r>
          <a:r>
            <a:rPr lang="en-US" sz="1400" b="1" baseline="30000" dirty="0" smtClean="0"/>
            <a:t>2</a:t>
          </a:r>
          <a:endParaRPr lang="en-US" sz="1400" b="1" dirty="0" smtClean="0"/>
        </a:p>
      </dgm:t>
    </dgm:pt>
    <dgm:pt modelId="{B177D773-69B0-430C-BF12-7FB866153C6D}" type="sibTrans" cxnId="{81310907-8A17-4288-9685-0FA8B007F80E}">
      <dgm:prSet/>
      <dgm:spPr/>
      <dgm:t>
        <a:bodyPr/>
        <a:lstStyle/>
        <a:p>
          <a:endParaRPr lang="en-AU"/>
        </a:p>
      </dgm:t>
    </dgm:pt>
    <dgm:pt modelId="{73D46873-6CEE-40AF-B880-1D4547C77FB2}" type="parTrans" cxnId="{81310907-8A17-4288-9685-0FA8B007F80E}">
      <dgm:prSet/>
      <dgm:spPr/>
      <dgm:t>
        <a:bodyPr/>
        <a:lstStyle/>
        <a:p>
          <a:endParaRPr lang="en-AU"/>
        </a:p>
      </dgm:t>
    </dgm:pt>
    <dgm:pt modelId="{7020DF10-3F2A-4570-BAA5-1A28D5226171}">
      <dgm:prSet phldrT="[Text]" custT="1"/>
      <dgm:spPr/>
      <dgm:t>
        <a:bodyPr anchor="ctr"/>
        <a:lstStyle/>
        <a:p>
          <a:r>
            <a:rPr lang="en-AU" sz="1400" dirty="0" smtClean="0"/>
            <a:t>75% greater odds of disability-free survival </a:t>
          </a:r>
          <a:br>
            <a:rPr lang="en-AU" sz="1400" dirty="0" smtClean="0"/>
          </a:br>
          <a:r>
            <a:rPr lang="en-AU" sz="1400" dirty="0" smtClean="0"/>
            <a:t>(odds ratio [OR] 1.75, 95% confidence interval [CI] 1.35-2.27)</a:t>
          </a:r>
          <a:endParaRPr lang="en-US" sz="1400" dirty="0" smtClean="0"/>
        </a:p>
      </dgm:t>
    </dgm:pt>
    <dgm:pt modelId="{3BBF6CEA-54A3-46E6-BD79-9491BC93C15B}" type="parTrans" cxnId="{F21B995E-E556-4320-BEF1-18E1F81A09A2}">
      <dgm:prSet/>
      <dgm:spPr/>
      <dgm:t>
        <a:bodyPr/>
        <a:lstStyle/>
        <a:p>
          <a:endParaRPr lang="en-AU"/>
        </a:p>
      </dgm:t>
    </dgm:pt>
    <dgm:pt modelId="{0490DA70-0E23-49E7-BC8B-1046B8B50788}" type="sibTrans" cxnId="{F21B995E-E556-4320-BEF1-18E1F81A09A2}">
      <dgm:prSet/>
      <dgm:spPr/>
      <dgm:t>
        <a:bodyPr/>
        <a:lstStyle/>
        <a:p>
          <a:endParaRPr lang="en-AU"/>
        </a:p>
      </dgm:t>
    </dgm:pt>
    <dgm:pt modelId="{70912833-200D-4D54-B24B-9B299D3C99C7}">
      <dgm:prSet phldrT="[Text]" custT="1"/>
      <dgm:spPr/>
      <dgm:t>
        <a:bodyPr anchor="ctr"/>
        <a:lstStyle/>
        <a:p>
          <a:r>
            <a:rPr lang="en-US" sz="1400" dirty="0" smtClean="0"/>
            <a:t> 10% more patients disability-free with </a:t>
          </a:r>
          <a:r>
            <a:rPr lang="en-US" sz="1400" dirty="0" err="1" smtClean="0"/>
            <a:t>rt</a:t>
          </a:r>
          <a:r>
            <a:rPr lang="en-US" sz="1400" dirty="0" smtClean="0"/>
            <a:t>-PA compared with no </a:t>
          </a:r>
          <a:r>
            <a:rPr lang="en-US" sz="1400" dirty="0" err="1" smtClean="0"/>
            <a:t>rt</a:t>
          </a:r>
          <a:r>
            <a:rPr lang="en-US" sz="1400" dirty="0" smtClean="0"/>
            <a:t>-PA.</a:t>
          </a:r>
        </a:p>
      </dgm:t>
    </dgm:pt>
    <dgm:pt modelId="{6A1C6E3B-B13E-4E39-9358-F7C90F686D16}" type="parTrans" cxnId="{F79D1C86-E0A5-4AD1-A647-D909903C1A62}">
      <dgm:prSet/>
      <dgm:spPr/>
      <dgm:t>
        <a:bodyPr/>
        <a:lstStyle/>
        <a:p>
          <a:endParaRPr lang="en-AU"/>
        </a:p>
      </dgm:t>
    </dgm:pt>
    <dgm:pt modelId="{4FDFB59F-AEC4-4750-991E-17FA056713D5}" type="sibTrans" cxnId="{F79D1C86-E0A5-4AD1-A647-D909903C1A62}">
      <dgm:prSet/>
      <dgm:spPr/>
      <dgm:t>
        <a:bodyPr/>
        <a:lstStyle/>
        <a:p>
          <a:endParaRPr lang="en-AU"/>
        </a:p>
      </dgm:t>
    </dgm:pt>
    <dgm:pt modelId="{26685BCD-9F64-47BC-8F82-2E8E652D4B94}">
      <dgm:prSet phldrT="[Text]" custT="1"/>
      <dgm:spPr/>
      <dgm:t>
        <a:bodyPr anchor="ctr"/>
        <a:lstStyle/>
        <a:p>
          <a:r>
            <a:rPr lang="en-US" sz="1400" dirty="0" smtClean="0"/>
            <a:t>13% reduced odds of death or dependency</a:t>
          </a:r>
          <a:br>
            <a:rPr lang="en-US" sz="1400" dirty="0" smtClean="0"/>
          </a:br>
          <a:r>
            <a:rPr lang="en-US" sz="1400" dirty="0" smtClean="0"/>
            <a:t>(OR 0.87, 95% CI 0.</a:t>
          </a:r>
          <a:r>
            <a:rPr lang="en-AU" sz="1400" dirty="0" smtClean="0"/>
            <a:t>69 to 0.94)</a:t>
          </a:r>
          <a:endParaRPr lang="en-US" sz="1400" dirty="0" smtClean="0"/>
        </a:p>
      </dgm:t>
    </dgm:pt>
    <dgm:pt modelId="{A4A734E0-F456-49DE-A99B-AEC06660D3CF}" type="parTrans" cxnId="{993CDFD2-C421-44B5-A2ED-82D918C141EA}">
      <dgm:prSet/>
      <dgm:spPr/>
      <dgm:t>
        <a:bodyPr/>
        <a:lstStyle/>
        <a:p>
          <a:endParaRPr lang="en-AU"/>
        </a:p>
      </dgm:t>
    </dgm:pt>
    <dgm:pt modelId="{EFDFB764-B6B5-4577-A179-4D6948F40B52}" type="sibTrans" cxnId="{993CDFD2-C421-44B5-A2ED-82D918C141EA}">
      <dgm:prSet/>
      <dgm:spPr/>
      <dgm:t>
        <a:bodyPr/>
        <a:lstStyle/>
        <a:p>
          <a:endParaRPr lang="en-AU"/>
        </a:p>
      </dgm:t>
    </dgm:pt>
    <dgm:pt modelId="{41ABB034-7BAA-42BD-AB0E-5913E24A3AF4}">
      <dgm:prSet phldrT="[Text]" custT="1"/>
      <dgm:spPr/>
      <dgm:t>
        <a:bodyPr anchor="ctr"/>
        <a:lstStyle/>
        <a:p>
          <a:r>
            <a:rPr lang="en-US" sz="1400" dirty="0" smtClean="0"/>
            <a:t>22% reduced odds of death or </a:t>
          </a:r>
          <a:r>
            <a:rPr lang="en-US" sz="1400" dirty="0" err="1" smtClean="0"/>
            <a:t>institutionalised</a:t>
          </a:r>
          <a:r>
            <a:rPr lang="en-US" sz="1400" dirty="0" smtClean="0"/>
            <a:t> care</a:t>
          </a:r>
          <a:br>
            <a:rPr lang="en-US" sz="1400" dirty="0" smtClean="0"/>
          </a:br>
          <a:r>
            <a:rPr lang="en-US" sz="1400" dirty="0" smtClean="0"/>
            <a:t>(OR </a:t>
          </a:r>
          <a:r>
            <a:rPr lang="en-AU" sz="1400" dirty="0" smtClean="0"/>
            <a:t>0.78, 95% CI 0.68 to 0.89)</a:t>
          </a:r>
          <a:endParaRPr lang="en-US" sz="1400" dirty="0" smtClean="0"/>
        </a:p>
      </dgm:t>
    </dgm:pt>
    <dgm:pt modelId="{E094A887-548B-470F-AAB1-C790538EBD16}" type="parTrans" cxnId="{E0309FC3-8196-43FC-82BD-BDCB33EDA5F7}">
      <dgm:prSet/>
      <dgm:spPr/>
      <dgm:t>
        <a:bodyPr/>
        <a:lstStyle/>
        <a:p>
          <a:endParaRPr lang="en-AU"/>
        </a:p>
      </dgm:t>
    </dgm:pt>
    <dgm:pt modelId="{234C92C7-19BE-4E1E-B5A0-AB0F4CB0BE49}" type="sibTrans" cxnId="{E0309FC3-8196-43FC-82BD-BDCB33EDA5F7}">
      <dgm:prSet/>
      <dgm:spPr/>
      <dgm:t>
        <a:bodyPr/>
        <a:lstStyle/>
        <a:p>
          <a:endParaRPr lang="en-AU"/>
        </a:p>
      </dgm:t>
    </dgm:pt>
    <dgm:pt modelId="{BF94E819-B3A1-4B9E-A615-86BD68664B7F}">
      <dgm:prSet phldrT="[Text]" custT="1"/>
      <dgm:spPr/>
      <dgm:t>
        <a:bodyPr anchor="ctr"/>
        <a:lstStyle/>
        <a:p>
          <a:r>
            <a:rPr lang="en-US" sz="1600" b="1" dirty="0" smtClean="0"/>
            <a:t>Stroke unit care</a:t>
          </a:r>
          <a:r>
            <a:rPr lang="en-US" sz="1400" b="1" baseline="30000" dirty="0" smtClean="0"/>
            <a:t>3</a:t>
          </a:r>
          <a:endParaRPr lang="en-US" sz="1400" b="1" dirty="0" smtClean="0"/>
        </a:p>
      </dgm:t>
    </dgm:pt>
    <dgm:pt modelId="{568A2840-EA73-4DE1-809B-90596B29310E}" type="sibTrans" cxnId="{5E7F5888-DA41-42A1-89BD-65B1FA92EE5C}">
      <dgm:prSet/>
      <dgm:spPr/>
      <dgm:t>
        <a:bodyPr/>
        <a:lstStyle/>
        <a:p>
          <a:endParaRPr lang="en-AU"/>
        </a:p>
      </dgm:t>
    </dgm:pt>
    <dgm:pt modelId="{0D216C9F-8348-462D-9CFD-324E46650BE5}" type="parTrans" cxnId="{5E7F5888-DA41-42A1-89BD-65B1FA92EE5C}">
      <dgm:prSet/>
      <dgm:spPr/>
      <dgm:t>
        <a:bodyPr/>
        <a:lstStyle/>
        <a:p>
          <a:endParaRPr lang="en-AU"/>
        </a:p>
      </dgm:t>
    </dgm:pt>
    <dgm:pt modelId="{7B19A228-0AC7-40C1-888C-DCDD95C8BAC6}" type="pres">
      <dgm:prSet presAssocID="{FC8476D5-09B1-485A-98C2-CABCE94AA388}" presName="Name0" presStyleCnt="0">
        <dgm:presLayoutVars>
          <dgm:chMax val="7"/>
          <dgm:chPref val="7"/>
          <dgm:dir/>
        </dgm:presLayoutVars>
      </dgm:prSet>
      <dgm:spPr/>
      <dgm:t>
        <a:bodyPr/>
        <a:lstStyle/>
        <a:p>
          <a:endParaRPr lang="en-AU"/>
        </a:p>
      </dgm:t>
    </dgm:pt>
    <dgm:pt modelId="{8364D435-2F4B-4A82-B88D-7418E4514E2F}" type="pres">
      <dgm:prSet presAssocID="{FC8476D5-09B1-485A-98C2-CABCE94AA388}" presName="Name1" presStyleCnt="0"/>
      <dgm:spPr/>
    </dgm:pt>
    <dgm:pt modelId="{006EB645-D427-4CA4-9E13-9A2F38D42919}" type="pres">
      <dgm:prSet presAssocID="{FC8476D5-09B1-485A-98C2-CABCE94AA388}" presName="cycle" presStyleCnt="0"/>
      <dgm:spPr/>
    </dgm:pt>
    <dgm:pt modelId="{EFE5E2C8-3EF0-4684-8A4D-2465CBD8BA03}" type="pres">
      <dgm:prSet presAssocID="{FC8476D5-09B1-485A-98C2-CABCE94AA388}" presName="srcNode" presStyleLbl="node1" presStyleIdx="0" presStyleCnt="3"/>
      <dgm:spPr/>
    </dgm:pt>
    <dgm:pt modelId="{E3D70D3E-A83A-4CE9-B297-61F0D6B31383}" type="pres">
      <dgm:prSet presAssocID="{FC8476D5-09B1-485A-98C2-CABCE94AA388}" presName="conn" presStyleLbl="parChTrans1D2" presStyleIdx="0" presStyleCnt="1"/>
      <dgm:spPr/>
      <dgm:t>
        <a:bodyPr/>
        <a:lstStyle/>
        <a:p>
          <a:endParaRPr lang="en-AU"/>
        </a:p>
      </dgm:t>
    </dgm:pt>
    <dgm:pt modelId="{8645F957-3F13-4013-BD4B-EBB8152F489F}" type="pres">
      <dgm:prSet presAssocID="{FC8476D5-09B1-485A-98C2-CABCE94AA388}" presName="extraNode" presStyleLbl="node1" presStyleIdx="0" presStyleCnt="3"/>
      <dgm:spPr/>
    </dgm:pt>
    <dgm:pt modelId="{82EDA544-7510-41DD-99A7-09A9B943E055}" type="pres">
      <dgm:prSet presAssocID="{FC8476D5-09B1-485A-98C2-CABCE94AA388}" presName="dstNode" presStyleLbl="node1" presStyleIdx="0" presStyleCnt="3"/>
      <dgm:spPr/>
    </dgm:pt>
    <dgm:pt modelId="{5D371F56-1B83-44A6-87A7-2EDC7EFF7931}" type="pres">
      <dgm:prSet presAssocID="{0AB580E1-5623-413D-AF28-0A60806C035B}" presName="text_1" presStyleLbl="node1" presStyleIdx="0" presStyleCnt="3" custScaleY="131125" custLinFactNeighborX="970" custLinFactNeighborY="-19705">
        <dgm:presLayoutVars>
          <dgm:bulletEnabled val="1"/>
        </dgm:presLayoutVars>
      </dgm:prSet>
      <dgm:spPr/>
      <dgm:t>
        <a:bodyPr/>
        <a:lstStyle/>
        <a:p>
          <a:endParaRPr lang="en-AU"/>
        </a:p>
      </dgm:t>
    </dgm:pt>
    <dgm:pt modelId="{3CF36060-6B12-4576-973E-1065D49B7EA9}" type="pres">
      <dgm:prSet presAssocID="{0AB580E1-5623-413D-AF28-0A60806C035B}" presName="accent_1" presStyleCnt="0"/>
      <dgm:spPr/>
    </dgm:pt>
    <dgm:pt modelId="{A6CD45DE-7FDC-4368-9BDB-E71317388B24}" type="pres">
      <dgm:prSet presAssocID="{0AB580E1-5623-413D-AF28-0A60806C035B}" presName="accentRepeatNode" presStyleLbl="solidFgAcc1" presStyleIdx="0" presStyleCnt="3"/>
      <dgm:spPr/>
    </dgm:pt>
    <dgm:pt modelId="{7302EF81-234F-4F7B-99A2-31972A1984A9}" type="pres">
      <dgm:prSet presAssocID="{1F2816C3-49AE-490A-923C-CF7FEB0016A1}" presName="text_2" presStyleLbl="node1" presStyleIdx="1" presStyleCnt="3" custScaleY="149736" custLinFactNeighborX="1023" custLinFactNeighborY="-18122">
        <dgm:presLayoutVars>
          <dgm:bulletEnabled val="1"/>
        </dgm:presLayoutVars>
      </dgm:prSet>
      <dgm:spPr/>
      <dgm:t>
        <a:bodyPr/>
        <a:lstStyle/>
        <a:p>
          <a:endParaRPr lang="en-AU"/>
        </a:p>
      </dgm:t>
    </dgm:pt>
    <dgm:pt modelId="{A5DFAE1C-C85C-48AD-A122-BCA575FD6ECE}" type="pres">
      <dgm:prSet presAssocID="{1F2816C3-49AE-490A-923C-CF7FEB0016A1}" presName="accent_2" presStyleCnt="0"/>
      <dgm:spPr/>
    </dgm:pt>
    <dgm:pt modelId="{D57316B1-0ECD-49AF-BE48-0F1832B7AB60}" type="pres">
      <dgm:prSet presAssocID="{1F2816C3-49AE-490A-923C-CF7FEB0016A1}" presName="accentRepeatNode" presStyleLbl="solidFgAcc1" presStyleIdx="1" presStyleCnt="3"/>
      <dgm:spPr/>
    </dgm:pt>
    <dgm:pt modelId="{FD2E9F6D-0E96-46C1-8B5E-24B0AC6C1233}" type="pres">
      <dgm:prSet presAssocID="{BF94E819-B3A1-4B9E-A615-86BD68664B7F}" presName="text_3" presStyleLbl="node1" presStyleIdx="2" presStyleCnt="3" custScaleY="178067" custLinFactY="38010" custLinFactNeighborX="33817" custLinFactNeighborY="100000">
        <dgm:presLayoutVars>
          <dgm:bulletEnabled val="1"/>
        </dgm:presLayoutVars>
      </dgm:prSet>
      <dgm:spPr/>
      <dgm:t>
        <a:bodyPr/>
        <a:lstStyle/>
        <a:p>
          <a:endParaRPr lang="en-AU"/>
        </a:p>
      </dgm:t>
    </dgm:pt>
    <dgm:pt modelId="{0CC867A6-FFD0-4017-8987-D2B97FC69C2B}" type="pres">
      <dgm:prSet presAssocID="{BF94E819-B3A1-4B9E-A615-86BD68664B7F}" presName="accent_3" presStyleCnt="0"/>
      <dgm:spPr/>
    </dgm:pt>
    <dgm:pt modelId="{2967AD25-77AE-467E-8619-19BCFDC337B7}" type="pres">
      <dgm:prSet presAssocID="{BF94E819-B3A1-4B9E-A615-86BD68664B7F}" presName="accentRepeatNode" presStyleLbl="solidFgAcc1" presStyleIdx="2" presStyleCnt="3"/>
      <dgm:spPr/>
    </dgm:pt>
  </dgm:ptLst>
  <dgm:cxnLst>
    <dgm:cxn modelId="{775360A9-382F-4B8A-A9D1-A6EE63B8127D}" type="presOf" srcId="{AD86D57A-6AE7-4806-9649-073718CBABF2}" destId="{5D371F56-1B83-44A6-87A7-2EDC7EFF7931}" srcOrd="0" destOrd="1" presId="urn:microsoft.com/office/officeart/2008/layout/VerticalCurvedList"/>
    <dgm:cxn modelId="{B8E8C3FB-B7E1-4415-A039-0BED2D1954B5}" type="presOf" srcId="{0AB580E1-5623-413D-AF28-0A60806C035B}" destId="{5D371F56-1B83-44A6-87A7-2EDC7EFF7931}" srcOrd="0" destOrd="0" presId="urn:microsoft.com/office/officeart/2008/layout/VerticalCurvedList"/>
    <dgm:cxn modelId="{6C6C9AEA-476B-4062-8D72-D57AF424191F}" type="presOf" srcId="{41ABB034-7BAA-42BD-AB0E-5913E24A3AF4}" destId="{FD2E9F6D-0E96-46C1-8B5E-24B0AC6C1233}" srcOrd="0" destOrd="2" presId="urn:microsoft.com/office/officeart/2008/layout/VerticalCurvedList"/>
    <dgm:cxn modelId="{9CFC64EC-0BD1-4867-97E3-6D2323F11A8D}" srcId="{FC8476D5-09B1-485A-98C2-CABCE94AA388}" destId="{0AB580E1-5623-413D-AF28-0A60806C035B}" srcOrd="0" destOrd="0" parTransId="{1AE07BBA-D337-4EE1-A93F-795212487336}" sibTransId="{21DF77FE-95D0-4CE7-BB15-2ACBA39DDF6F}"/>
    <dgm:cxn modelId="{3278E4AD-BA82-4A6C-8928-10B73435A32C}" srcId="{0AB580E1-5623-413D-AF28-0A60806C035B}" destId="{AD86D57A-6AE7-4806-9649-073718CBABF2}" srcOrd="0" destOrd="0" parTransId="{64D2C2F8-FED3-4035-839D-DE0D2305E0F0}" sibTransId="{2D8B526F-DE7A-4939-84D1-53BBCE926A47}"/>
    <dgm:cxn modelId="{81310907-8A17-4288-9685-0FA8B007F80E}" srcId="{FC8476D5-09B1-485A-98C2-CABCE94AA388}" destId="{1F2816C3-49AE-490A-923C-CF7FEB0016A1}" srcOrd="1" destOrd="0" parTransId="{73D46873-6CEE-40AF-B880-1D4547C77FB2}" sibTransId="{B177D773-69B0-430C-BF12-7FB866153C6D}"/>
    <dgm:cxn modelId="{A1B2ACF7-2BDF-42FF-94C6-7FCE32B24A0A}" type="presOf" srcId="{7020DF10-3F2A-4570-BAA5-1A28D5226171}" destId="{7302EF81-234F-4F7B-99A2-31972A1984A9}" srcOrd="0" destOrd="1" presId="urn:microsoft.com/office/officeart/2008/layout/VerticalCurvedList"/>
    <dgm:cxn modelId="{5E7F5888-DA41-42A1-89BD-65B1FA92EE5C}" srcId="{FC8476D5-09B1-485A-98C2-CABCE94AA388}" destId="{BF94E819-B3A1-4B9E-A615-86BD68664B7F}" srcOrd="2" destOrd="0" parTransId="{0D216C9F-8348-462D-9CFD-324E46650BE5}" sibTransId="{568A2840-EA73-4DE1-809B-90596B29310E}"/>
    <dgm:cxn modelId="{3E7195BC-26E8-47DB-B184-0B826883C17B}" type="presOf" srcId="{26685BCD-9F64-47BC-8F82-2E8E652D4B94}" destId="{FD2E9F6D-0E96-46C1-8B5E-24B0AC6C1233}" srcOrd="0" destOrd="1" presId="urn:microsoft.com/office/officeart/2008/layout/VerticalCurvedList"/>
    <dgm:cxn modelId="{F79D1C86-E0A5-4AD1-A647-D909903C1A62}" srcId="{1F2816C3-49AE-490A-923C-CF7FEB0016A1}" destId="{70912833-200D-4D54-B24B-9B299D3C99C7}" srcOrd="1" destOrd="0" parTransId="{6A1C6E3B-B13E-4E39-9358-F7C90F686D16}" sibTransId="{4FDFB59F-AEC4-4750-991E-17FA056713D5}"/>
    <dgm:cxn modelId="{AACB7A28-5FD1-4161-AC62-FEB7AE6EBEE1}" type="presOf" srcId="{BF94E819-B3A1-4B9E-A615-86BD68664B7F}" destId="{FD2E9F6D-0E96-46C1-8B5E-24B0AC6C1233}" srcOrd="0" destOrd="0" presId="urn:microsoft.com/office/officeart/2008/layout/VerticalCurvedList"/>
    <dgm:cxn modelId="{F21B995E-E556-4320-BEF1-18E1F81A09A2}" srcId="{1F2816C3-49AE-490A-923C-CF7FEB0016A1}" destId="{7020DF10-3F2A-4570-BAA5-1A28D5226171}" srcOrd="0" destOrd="0" parTransId="{3BBF6CEA-54A3-46E6-BD79-9491BC93C15B}" sibTransId="{0490DA70-0E23-49E7-BC8B-1046B8B50788}"/>
    <dgm:cxn modelId="{9AC4D527-8F48-4263-92B4-A46BC7EB22CC}" type="presOf" srcId="{2D8B526F-DE7A-4939-84D1-53BBCE926A47}" destId="{E3D70D3E-A83A-4CE9-B297-61F0D6B31383}" srcOrd="0" destOrd="0" presId="urn:microsoft.com/office/officeart/2008/layout/VerticalCurvedList"/>
    <dgm:cxn modelId="{993CDFD2-C421-44B5-A2ED-82D918C141EA}" srcId="{BF94E819-B3A1-4B9E-A615-86BD68664B7F}" destId="{26685BCD-9F64-47BC-8F82-2E8E652D4B94}" srcOrd="0" destOrd="0" parTransId="{A4A734E0-F456-49DE-A99B-AEC06660D3CF}" sibTransId="{EFDFB764-B6B5-4577-A179-4D6948F40B52}"/>
    <dgm:cxn modelId="{79FDCD5F-1030-44CF-B668-63FC2FD841BF}" type="presOf" srcId="{1F2816C3-49AE-490A-923C-CF7FEB0016A1}" destId="{7302EF81-234F-4F7B-99A2-31972A1984A9}" srcOrd="0" destOrd="0" presId="urn:microsoft.com/office/officeart/2008/layout/VerticalCurvedList"/>
    <dgm:cxn modelId="{19021761-68E5-42EF-8B8A-F71687796A58}" type="presOf" srcId="{FC8476D5-09B1-485A-98C2-CABCE94AA388}" destId="{7B19A228-0AC7-40C1-888C-DCDD95C8BAC6}" srcOrd="0" destOrd="0" presId="urn:microsoft.com/office/officeart/2008/layout/VerticalCurvedList"/>
    <dgm:cxn modelId="{26B64024-C86D-48CC-840A-FD01F5DFDB42}" type="presOf" srcId="{BDE5AF12-6BCA-4C00-8BFA-924D05798E19}" destId="{5D371F56-1B83-44A6-87A7-2EDC7EFF7931}" srcOrd="0" destOrd="2" presId="urn:microsoft.com/office/officeart/2008/layout/VerticalCurvedList"/>
    <dgm:cxn modelId="{536B0EA7-3129-4BE7-8E2D-CD7273DFDF99}" type="presOf" srcId="{70912833-200D-4D54-B24B-9B299D3C99C7}" destId="{7302EF81-234F-4F7B-99A2-31972A1984A9}" srcOrd="0" destOrd="2" presId="urn:microsoft.com/office/officeart/2008/layout/VerticalCurvedList"/>
    <dgm:cxn modelId="{E0309FC3-8196-43FC-82BD-BDCB33EDA5F7}" srcId="{BF94E819-B3A1-4B9E-A615-86BD68664B7F}" destId="{41ABB034-7BAA-42BD-AB0E-5913E24A3AF4}" srcOrd="1" destOrd="0" parTransId="{E094A887-548B-470F-AAB1-C790538EBD16}" sibTransId="{234C92C7-19BE-4E1E-B5A0-AB0F4CB0BE49}"/>
    <dgm:cxn modelId="{59AFBF5C-9F69-423C-880A-F798675E0750}" srcId="{0AB580E1-5623-413D-AF28-0A60806C035B}" destId="{BDE5AF12-6BCA-4C00-8BFA-924D05798E19}" srcOrd="1" destOrd="0" parTransId="{D2FF9DEE-A130-4C3D-9F34-6F1A9CBC7BEF}" sibTransId="{DC9C1DD2-E76A-41EA-85F8-A2C5B3EBE811}"/>
    <dgm:cxn modelId="{EF8F473C-1429-4107-A116-98B17BF04EC9}" type="presParOf" srcId="{7B19A228-0AC7-40C1-888C-DCDD95C8BAC6}" destId="{8364D435-2F4B-4A82-B88D-7418E4514E2F}" srcOrd="0" destOrd="0" presId="urn:microsoft.com/office/officeart/2008/layout/VerticalCurvedList"/>
    <dgm:cxn modelId="{E668F57E-C71A-4EE5-B61F-9A6EE529AF52}" type="presParOf" srcId="{8364D435-2F4B-4A82-B88D-7418E4514E2F}" destId="{006EB645-D427-4CA4-9E13-9A2F38D42919}" srcOrd="0" destOrd="0" presId="urn:microsoft.com/office/officeart/2008/layout/VerticalCurvedList"/>
    <dgm:cxn modelId="{C5EC455E-AEBC-4E31-871A-336C86A8A4DC}" type="presParOf" srcId="{006EB645-D427-4CA4-9E13-9A2F38D42919}" destId="{EFE5E2C8-3EF0-4684-8A4D-2465CBD8BA03}" srcOrd="0" destOrd="0" presId="urn:microsoft.com/office/officeart/2008/layout/VerticalCurvedList"/>
    <dgm:cxn modelId="{F2312E5B-CDC6-437C-87A2-CA32667C9A5C}" type="presParOf" srcId="{006EB645-D427-4CA4-9E13-9A2F38D42919}" destId="{E3D70D3E-A83A-4CE9-B297-61F0D6B31383}" srcOrd="1" destOrd="0" presId="urn:microsoft.com/office/officeart/2008/layout/VerticalCurvedList"/>
    <dgm:cxn modelId="{2CEAACDA-2D5F-4121-9E24-053CC66E808E}" type="presParOf" srcId="{006EB645-D427-4CA4-9E13-9A2F38D42919}" destId="{8645F957-3F13-4013-BD4B-EBB8152F489F}" srcOrd="2" destOrd="0" presId="urn:microsoft.com/office/officeart/2008/layout/VerticalCurvedList"/>
    <dgm:cxn modelId="{521D0EBB-59EC-4006-B391-58B989B570FA}" type="presParOf" srcId="{006EB645-D427-4CA4-9E13-9A2F38D42919}" destId="{82EDA544-7510-41DD-99A7-09A9B943E055}" srcOrd="3" destOrd="0" presId="urn:microsoft.com/office/officeart/2008/layout/VerticalCurvedList"/>
    <dgm:cxn modelId="{88FF0FAD-A15B-4D50-A0A4-CA7512E3F2E6}" type="presParOf" srcId="{8364D435-2F4B-4A82-B88D-7418E4514E2F}" destId="{5D371F56-1B83-44A6-87A7-2EDC7EFF7931}" srcOrd="1" destOrd="0" presId="urn:microsoft.com/office/officeart/2008/layout/VerticalCurvedList"/>
    <dgm:cxn modelId="{8EC3724C-7A08-425C-A568-3CC1CDAE860B}" type="presParOf" srcId="{8364D435-2F4B-4A82-B88D-7418E4514E2F}" destId="{3CF36060-6B12-4576-973E-1065D49B7EA9}" srcOrd="2" destOrd="0" presId="urn:microsoft.com/office/officeart/2008/layout/VerticalCurvedList"/>
    <dgm:cxn modelId="{B8D0E4C6-32CF-4F94-82FB-B4C2712B93CB}" type="presParOf" srcId="{3CF36060-6B12-4576-973E-1065D49B7EA9}" destId="{A6CD45DE-7FDC-4368-9BDB-E71317388B24}" srcOrd="0" destOrd="0" presId="urn:microsoft.com/office/officeart/2008/layout/VerticalCurvedList"/>
    <dgm:cxn modelId="{FD4613FF-2E94-4553-9381-F9EC77325E1A}" type="presParOf" srcId="{8364D435-2F4B-4A82-B88D-7418E4514E2F}" destId="{7302EF81-234F-4F7B-99A2-31972A1984A9}" srcOrd="3" destOrd="0" presId="urn:microsoft.com/office/officeart/2008/layout/VerticalCurvedList"/>
    <dgm:cxn modelId="{3103E0EA-C3FB-4E33-B9BA-E3ECF5D3CEE7}" type="presParOf" srcId="{8364D435-2F4B-4A82-B88D-7418E4514E2F}" destId="{A5DFAE1C-C85C-48AD-A122-BCA575FD6ECE}" srcOrd="4" destOrd="0" presId="urn:microsoft.com/office/officeart/2008/layout/VerticalCurvedList"/>
    <dgm:cxn modelId="{CB8D8070-CC96-466A-BE0D-9ACC24C84939}" type="presParOf" srcId="{A5DFAE1C-C85C-48AD-A122-BCA575FD6ECE}" destId="{D57316B1-0ECD-49AF-BE48-0F1832B7AB60}" srcOrd="0" destOrd="0" presId="urn:microsoft.com/office/officeart/2008/layout/VerticalCurvedList"/>
    <dgm:cxn modelId="{4CFE5C73-C4C0-473A-ABCB-11B771C401E6}" type="presParOf" srcId="{8364D435-2F4B-4A82-B88D-7418E4514E2F}" destId="{FD2E9F6D-0E96-46C1-8B5E-24B0AC6C1233}" srcOrd="5" destOrd="0" presId="urn:microsoft.com/office/officeart/2008/layout/VerticalCurvedList"/>
    <dgm:cxn modelId="{E1362262-5A80-4F07-BB92-4C505454016F}" type="presParOf" srcId="{8364D435-2F4B-4A82-B88D-7418E4514E2F}" destId="{0CC867A6-FFD0-4017-8987-D2B97FC69C2B}" srcOrd="6" destOrd="0" presId="urn:microsoft.com/office/officeart/2008/layout/VerticalCurvedList"/>
    <dgm:cxn modelId="{1C18C614-D8E4-486A-B963-F3E85E8F2BC0}" type="presParOf" srcId="{0CC867A6-FFD0-4017-8987-D2B97FC69C2B}" destId="{2967AD25-77AE-467E-8619-19BCFDC337B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FE505E5-E7D5-42EA-A39E-8A5D160B403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AU"/>
        </a:p>
      </dgm:t>
    </dgm:pt>
    <dgm:pt modelId="{A7952490-E87E-4610-A365-16667CC57674}">
      <dgm:prSet phldrT="[Text]" custT="1"/>
      <dgm:spPr/>
      <dgm:t>
        <a:bodyPr/>
        <a:lstStyle/>
        <a:p>
          <a:r>
            <a:rPr lang="en-AU" sz="2400" dirty="0" smtClean="0"/>
            <a:t>East Melbourne </a:t>
          </a:r>
          <a:r>
            <a:rPr lang="en-AU" sz="2400" baseline="30000" dirty="0" smtClean="0"/>
            <a:t>1</a:t>
          </a:r>
          <a:endParaRPr lang="en-AU" sz="2400" dirty="0"/>
        </a:p>
      </dgm:t>
    </dgm:pt>
    <dgm:pt modelId="{D9946693-DBB1-46DE-A38E-B5A009BF7D72}" type="parTrans" cxnId="{16E0395B-19E8-4D44-9C9D-1A3875398684}">
      <dgm:prSet/>
      <dgm:spPr/>
      <dgm:t>
        <a:bodyPr/>
        <a:lstStyle/>
        <a:p>
          <a:endParaRPr lang="en-AU"/>
        </a:p>
      </dgm:t>
    </dgm:pt>
    <dgm:pt modelId="{A6EB26F9-820A-4AEE-A148-2878FE605771}" type="sibTrans" cxnId="{16E0395B-19E8-4D44-9C9D-1A3875398684}">
      <dgm:prSet/>
      <dgm:spPr/>
      <dgm:t>
        <a:bodyPr/>
        <a:lstStyle/>
        <a:p>
          <a:endParaRPr lang="en-AU"/>
        </a:p>
      </dgm:t>
    </dgm:pt>
    <dgm:pt modelId="{9AF7BC38-0E6E-4DE2-817C-898C3EA42B9A}">
      <dgm:prSet phldrT="[Text]" custT="1"/>
      <dgm:spPr/>
      <dgm:t>
        <a:bodyPr/>
        <a:lstStyle/>
        <a:p>
          <a:r>
            <a:rPr lang="en-AU" sz="2000" dirty="0" smtClean="0"/>
            <a:t>Melbourne Ambulance Stroke Screen (MASS)                                     </a:t>
          </a:r>
          <a:endParaRPr lang="en-AU" sz="2000" dirty="0"/>
        </a:p>
      </dgm:t>
    </dgm:pt>
    <dgm:pt modelId="{544EF1AF-DAB3-4CF2-BA52-6EFE091A6A8D}" type="parTrans" cxnId="{14AE927D-1EFF-488F-BDFE-0E8716E4EBB4}">
      <dgm:prSet/>
      <dgm:spPr/>
      <dgm:t>
        <a:bodyPr/>
        <a:lstStyle/>
        <a:p>
          <a:endParaRPr lang="en-AU"/>
        </a:p>
      </dgm:t>
    </dgm:pt>
    <dgm:pt modelId="{8FA4879F-1C6E-4ACC-BB69-A63162F44931}" type="sibTrans" cxnId="{14AE927D-1EFF-488F-BDFE-0E8716E4EBB4}">
      <dgm:prSet/>
      <dgm:spPr/>
      <dgm:t>
        <a:bodyPr/>
        <a:lstStyle/>
        <a:p>
          <a:endParaRPr lang="en-AU"/>
        </a:p>
      </dgm:t>
    </dgm:pt>
    <dgm:pt modelId="{5131E6B2-B940-452E-9354-77698599D9DA}">
      <dgm:prSet phldrT="[Text]" custT="1"/>
      <dgm:spPr/>
      <dgm:t>
        <a:bodyPr/>
        <a:lstStyle/>
        <a:p>
          <a:r>
            <a:rPr lang="en-AU" sz="2400" dirty="0" smtClean="0"/>
            <a:t>Newcastle, NSW </a:t>
          </a:r>
          <a:r>
            <a:rPr lang="en-AU" sz="2400" baseline="30000" dirty="0" smtClean="0"/>
            <a:t>2</a:t>
          </a:r>
          <a:r>
            <a:rPr lang="en-AU" sz="2400" dirty="0" smtClean="0"/>
            <a:t> </a:t>
          </a:r>
          <a:endParaRPr lang="en-AU" sz="2400" dirty="0"/>
        </a:p>
      </dgm:t>
    </dgm:pt>
    <dgm:pt modelId="{61BE4B6A-2899-4880-9E2A-017DCC649809}" type="parTrans" cxnId="{D9755347-053F-4247-9F5A-D87398C9A7BB}">
      <dgm:prSet/>
      <dgm:spPr/>
      <dgm:t>
        <a:bodyPr/>
        <a:lstStyle/>
        <a:p>
          <a:endParaRPr lang="en-AU"/>
        </a:p>
      </dgm:t>
    </dgm:pt>
    <dgm:pt modelId="{C537FF1C-DAC6-4E66-91F4-55D7C879282B}" type="sibTrans" cxnId="{D9755347-053F-4247-9F5A-D87398C9A7BB}">
      <dgm:prSet/>
      <dgm:spPr/>
      <dgm:t>
        <a:bodyPr/>
        <a:lstStyle/>
        <a:p>
          <a:endParaRPr lang="en-AU"/>
        </a:p>
      </dgm:t>
    </dgm:pt>
    <dgm:pt modelId="{34312F8F-CA36-4CEC-ADD6-D4616C3F379A}">
      <dgm:prSet phldrT="[Text]" custT="1"/>
      <dgm:spPr/>
      <dgm:t>
        <a:bodyPr/>
        <a:lstStyle/>
        <a:p>
          <a:r>
            <a:rPr lang="en-AU" sz="2000" baseline="0" dirty="0" smtClean="0"/>
            <a:t>Stroke screening tool and protocol</a:t>
          </a:r>
          <a:endParaRPr lang="en-AU" sz="2000" baseline="0" dirty="0"/>
        </a:p>
      </dgm:t>
    </dgm:pt>
    <dgm:pt modelId="{B357E580-8146-4E86-A6E8-D00390EB6A97}" type="parTrans" cxnId="{B5ED5B37-19BF-4417-8530-9CE2D657489F}">
      <dgm:prSet/>
      <dgm:spPr/>
      <dgm:t>
        <a:bodyPr/>
        <a:lstStyle/>
        <a:p>
          <a:endParaRPr lang="en-AU"/>
        </a:p>
      </dgm:t>
    </dgm:pt>
    <dgm:pt modelId="{621712F5-4C8E-46D3-B3C7-E8C5ACC105A1}" type="sibTrans" cxnId="{B5ED5B37-19BF-4417-8530-9CE2D657489F}">
      <dgm:prSet/>
      <dgm:spPr/>
      <dgm:t>
        <a:bodyPr/>
        <a:lstStyle/>
        <a:p>
          <a:endParaRPr lang="en-AU"/>
        </a:p>
      </dgm:t>
    </dgm:pt>
    <dgm:pt modelId="{CAA4BCA9-B88E-4BE9-9F04-6B0C4DE008B0}">
      <dgm:prSet phldrT="[Text]" custT="1"/>
      <dgm:spPr/>
      <dgm:t>
        <a:bodyPr/>
        <a:lstStyle/>
        <a:p>
          <a:r>
            <a:rPr lang="en-AU" sz="2000" dirty="0" smtClean="0"/>
            <a:t>Training and education of ambulance officers</a:t>
          </a:r>
          <a:endParaRPr lang="en-AU" sz="2000" dirty="0"/>
        </a:p>
      </dgm:t>
    </dgm:pt>
    <dgm:pt modelId="{E03C730B-7316-4E55-AB19-904A64238F68}" type="parTrans" cxnId="{0ED2A830-784B-41F8-8B8E-A417D3D86CDC}">
      <dgm:prSet/>
      <dgm:spPr/>
      <dgm:t>
        <a:bodyPr/>
        <a:lstStyle/>
        <a:p>
          <a:endParaRPr lang="en-AU"/>
        </a:p>
      </dgm:t>
    </dgm:pt>
    <dgm:pt modelId="{76FDF60F-98FB-48C3-B3E0-8549BDBFF575}" type="sibTrans" cxnId="{0ED2A830-784B-41F8-8B8E-A417D3D86CDC}">
      <dgm:prSet/>
      <dgm:spPr/>
      <dgm:t>
        <a:bodyPr/>
        <a:lstStyle/>
        <a:p>
          <a:endParaRPr lang="en-AU"/>
        </a:p>
      </dgm:t>
    </dgm:pt>
    <dgm:pt modelId="{7A0F014B-D0D3-424E-8DEE-DAFCC4C2F8C3}">
      <dgm:prSet phldrT="[Text]" custT="1"/>
      <dgm:spPr/>
      <dgm:t>
        <a:bodyPr/>
        <a:lstStyle/>
        <a:p>
          <a:r>
            <a:rPr lang="en-AU" sz="2000" baseline="0" dirty="0" smtClean="0"/>
            <a:t>Training for ambulance services</a:t>
          </a:r>
          <a:endParaRPr lang="en-AU" sz="2000" baseline="0" dirty="0"/>
        </a:p>
      </dgm:t>
    </dgm:pt>
    <dgm:pt modelId="{79E60D82-D9D6-449B-A63F-1C97FBCA9D3E}" type="parTrans" cxnId="{6682A0FA-6E48-4B54-ABFA-42853B94AB0B}">
      <dgm:prSet/>
      <dgm:spPr/>
      <dgm:t>
        <a:bodyPr/>
        <a:lstStyle/>
        <a:p>
          <a:endParaRPr lang="en-AU"/>
        </a:p>
      </dgm:t>
    </dgm:pt>
    <dgm:pt modelId="{B499128E-5523-484A-97A3-536D364AD0D0}" type="sibTrans" cxnId="{6682A0FA-6E48-4B54-ABFA-42853B94AB0B}">
      <dgm:prSet/>
      <dgm:spPr/>
      <dgm:t>
        <a:bodyPr/>
        <a:lstStyle/>
        <a:p>
          <a:endParaRPr lang="en-AU"/>
        </a:p>
      </dgm:t>
    </dgm:pt>
    <dgm:pt modelId="{22059226-2EAE-4881-8041-530452F0FA53}">
      <dgm:prSet phldrT="[Text]" custT="1"/>
      <dgm:spPr/>
      <dgm:t>
        <a:bodyPr/>
        <a:lstStyle/>
        <a:p>
          <a:r>
            <a:rPr lang="en-AU" sz="2000" baseline="0" dirty="0" smtClean="0"/>
            <a:t>Pre-notification system and </a:t>
          </a:r>
          <a:br>
            <a:rPr lang="en-AU" sz="2000" baseline="0" dirty="0" smtClean="0"/>
          </a:br>
          <a:r>
            <a:rPr lang="en-AU" sz="2000" baseline="0" dirty="0" smtClean="0"/>
            <a:t>bypass protocol</a:t>
          </a:r>
          <a:br>
            <a:rPr lang="en-AU" sz="2000" baseline="0" dirty="0" smtClean="0"/>
          </a:br>
          <a:r>
            <a:rPr lang="en-AU" sz="2600" dirty="0" smtClean="0"/>
            <a:t>	</a:t>
          </a:r>
          <a:endParaRPr lang="en-AU" sz="2000" baseline="0" dirty="0"/>
        </a:p>
      </dgm:t>
    </dgm:pt>
    <dgm:pt modelId="{01D872CA-821D-4CEC-B745-D40FC3502E5B}" type="parTrans" cxnId="{A50D8F92-C5C7-4290-9781-2DAC2BF061CE}">
      <dgm:prSet/>
      <dgm:spPr/>
      <dgm:t>
        <a:bodyPr/>
        <a:lstStyle/>
        <a:p>
          <a:endParaRPr lang="en-AU"/>
        </a:p>
      </dgm:t>
    </dgm:pt>
    <dgm:pt modelId="{6991FAFB-CCC9-4C1A-9BAE-3494F811A500}" type="sibTrans" cxnId="{A50D8F92-C5C7-4290-9781-2DAC2BF061CE}">
      <dgm:prSet/>
      <dgm:spPr/>
      <dgm:t>
        <a:bodyPr/>
        <a:lstStyle/>
        <a:p>
          <a:endParaRPr lang="en-AU"/>
        </a:p>
      </dgm:t>
    </dgm:pt>
    <dgm:pt modelId="{747501A6-C1BD-462B-94A7-69748B1010ED}" type="pres">
      <dgm:prSet presAssocID="{CFE505E5-E7D5-42EA-A39E-8A5D160B4035}" presName="linear" presStyleCnt="0">
        <dgm:presLayoutVars>
          <dgm:dir/>
          <dgm:animLvl val="lvl"/>
          <dgm:resizeHandles val="exact"/>
        </dgm:presLayoutVars>
      </dgm:prSet>
      <dgm:spPr/>
      <dgm:t>
        <a:bodyPr/>
        <a:lstStyle/>
        <a:p>
          <a:endParaRPr lang="en-AU"/>
        </a:p>
      </dgm:t>
    </dgm:pt>
    <dgm:pt modelId="{DDABF2F2-CB65-4A58-90BF-F4A515DB311A}" type="pres">
      <dgm:prSet presAssocID="{A7952490-E87E-4610-A365-16667CC57674}" presName="parentLin" presStyleCnt="0"/>
      <dgm:spPr/>
    </dgm:pt>
    <dgm:pt modelId="{F479D212-A54F-4778-A9E7-C32CBFD6ED4B}" type="pres">
      <dgm:prSet presAssocID="{A7952490-E87E-4610-A365-16667CC57674}" presName="parentLeftMargin" presStyleLbl="node1" presStyleIdx="0" presStyleCnt="2"/>
      <dgm:spPr/>
      <dgm:t>
        <a:bodyPr/>
        <a:lstStyle/>
        <a:p>
          <a:endParaRPr lang="en-AU"/>
        </a:p>
      </dgm:t>
    </dgm:pt>
    <dgm:pt modelId="{1C2DBB52-AF99-49B5-B7F1-776E0B16A6B5}" type="pres">
      <dgm:prSet presAssocID="{A7952490-E87E-4610-A365-16667CC57674}" presName="parentText" presStyleLbl="node1" presStyleIdx="0" presStyleCnt="2">
        <dgm:presLayoutVars>
          <dgm:chMax val="0"/>
          <dgm:bulletEnabled val="1"/>
        </dgm:presLayoutVars>
      </dgm:prSet>
      <dgm:spPr/>
      <dgm:t>
        <a:bodyPr/>
        <a:lstStyle/>
        <a:p>
          <a:endParaRPr lang="en-AU"/>
        </a:p>
      </dgm:t>
    </dgm:pt>
    <dgm:pt modelId="{F5E2BA93-0C62-426B-A2E7-E61D68C1E778}" type="pres">
      <dgm:prSet presAssocID="{A7952490-E87E-4610-A365-16667CC57674}" presName="negativeSpace" presStyleCnt="0"/>
      <dgm:spPr/>
    </dgm:pt>
    <dgm:pt modelId="{5474B88A-18AE-4269-AA1D-F30E8BD4D8F3}" type="pres">
      <dgm:prSet presAssocID="{A7952490-E87E-4610-A365-16667CC57674}" presName="childText" presStyleLbl="conFgAcc1" presStyleIdx="0" presStyleCnt="2">
        <dgm:presLayoutVars>
          <dgm:bulletEnabled val="1"/>
        </dgm:presLayoutVars>
      </dgm:prSet>
      <dgm:spPr/>
      <dgm:t>
        <a:bodyPr/>
        <a:lstStyle/>
        <a:p>
          <a:endParaRPr lang="en-AU"/>
        </a:p>
      </dgm:t>
    </dgm:pt>
    <dgm:pt modelId="{18899C17-D889-41D3-AF3D-F0F6BC0FD2AF}" type="pres">
      <dgm:prSet presAssocID="{A6EB26F9-820A-4AEE-A148-2878FE605771}" presName="spaceBetweenRectangles" presStyleCnt="0"/>
      <dgm:spPr/>
    </dgm:pt>
    <dgm:pt modelId="{CD79DEC5-2A5F-439C-823B-B3C78B04753F}" type="pres">
      <dgm:prSet presAssocID="{5131E6B2-B940-452E-9354-77698599D9DA}" presName="parentLin" presStyleCnt="0"/>
      <dgm:spPr/>
    </dgm:pt>
    <dgm:pt modelId="{2EB6BABA-01E0-4D22-8286-327E0970303C}" type="pres">
      <dgm:prSet presAssocID="{5131E6B2-B940-452E-9354-77698599D9DA}" presName="parentLeftMargin" presStyleLbl="node1" presStyleIdx="0" presStyleCnt="2"/>
      <dgm:spPr/>
      <dgm:t>
        <a:bodyPr/>
        <a:lstStyle/>
        <a:p>
          <a:endParaRPr lang="en-AU"/>
        </a:p>
      </dgm:t>
    </dgm:pt>
    <dgm:pt modelId="{CEF830DF-FDD2-4A37-AFD2-E51BC37E6FA1}" type="pres">
      <dgm:prSet presAssocID="{5131E6B2-B940-452E-9354-77698599D9DA}" presName="parentText" presStyleLbl="node1" presStyleIdx="1" presStyleCnt="2">
        <dgm:presLayoutVars>
          <dgm:chMax val="0"/>
          <dgm:bulletEnabled val="1"/>
        </dgm:presLayoutVars>
      </dgm:prSet>
      <dgm:spPr/>
      <dgm:t>
        <a:bodyPr/>
        <a:lstStyle/>
        <a:p>
          <a:endParaRPr lang="en-AU"/>
        </a:p>
      </dgm:t>
    </dgm:pt>
    <dgm:pt modelId="{A6B2E492-1F0B-49FD-BFC3-6A6ED3F1AADF}" type="pres">
      <dgm:prSet presAssocID="{5131E6B2-B940-452E-9354-77698599D9DA}" presName="negativeSpace" presStyleCnt="0"/>
      <dgm:spPr/>
    </dgm:pt>
    <dgm:pt modelId="{4561A1CC-28EA-499A-905A-808D9C70BEF3}" type="pres">
      <dgm:prSet presAssocID="{5131E6B2-B940-452E-9354-77698599D9DA}" presName="childText" presStyleLbl="conFgAcc1" presStyleIdx="1" presStyleCnt="2" custLinFactY="41665" custLinFactNeighborX="-4206" custLinFactNeighborY="100000">
        <dgm:presLayoutVars>
          <dgm:bulletEnabled val="1"/>
        </dgm:presLayoutVars>
      </dgm:prSet>
      <dgm:spPr/>
      <dgm:t>
        <a:bodyPr/>
        <a:lstStyle/>
        <a:p>
          <a:endParaRPr lang="en-AU"/>
        </a:p>
      </dgm:t>
    </dgm:pt>
  </dgm:ptLst>
  <dgm:cxnLst>
    <dgm:cxn modelId="{B642AD9B-D687-477A-ACC0-79B2998C3BF3}" type="presOf" srcId="{A7952490-E87E-4610-A365-16667CC57674}" destId="{1C2DBB52-AF99-49B5-B7F1-776E0B16A6B5}" srcOrd="1" destOrd="0" presId="urn:microsoft.com/office/officeart/2005/8/layout/list1"/>
    <dgm:cxn modelId="{F1D7DF10-8561-4E0C-BE7A-1FC813E98EB6}" type="presOf" srcId="{22059226-2EAE-4881-8041-530452F0FA53}" destId="{4561A1CC-28EA-499A-905A-808D9C70BEF3}" srcOrd="0" destOrd="2" presId="urn:microsoft.com/office/officeart/2005/8/layout/list1"/>
    <dgm:cxn modelId="{B5ED5B37-19BF-4417-8530-9CE2D657489F}" srcId="{5131E6B2-B940-452E-9354-77698599D9DA}" destId="{34312F8F-CA36-4CEC-ADD6-D4616C3F379A}" srcOrd="0" destOrd="0" parTransId="{B357E580-8146-4E86-A6E8-D00390EB6A97}" sibTransId="{621712F5-4C8E-46D3-B3C7-E8C5ACC105A1}"/>
    <dgm:cxn modelId="{6682A0FA-6E48-4B54-ABFA-42853B94AB0B}" srcId="{5131E6B2-B940-452E-9354-77698599D9DA}" destId="{7A0F014B-D0D3-424E-8DEE-DAFCC4C2F8C3}" srcOrd="1" destOrd="0" parTransId="{79E60D82-D9D6-449B-A63F-1C97FBCA9D3E}" sibTransId="{B499128E-5523-484A-97A3-536D364AD0D0}"/>
    <dgm:cxn modelId="{A7E6EC2F-1BE6-4728-8BE4-53B90921F641}" type="presOf" srcId="{CAA4BCA9-B88E-4BE9-9F04-6B0C4DE008B0}" destId="{5474B88A-18AE-4269-AA1D-F30E8BD4D8F3}" srcOrd="0" destOrd="1" presId="urn:microsoft.com/office/officeart/2005/8/layout/list1"/>
    <dgm:cxn modelId="{D9755347-053F-4247-9F5A-D87398C9A7BB}" srcId="{CFE505E5-E7D5-42EA-A39E-8A5D160B4035}" destId="{5131E6B2-B940-452E-9354-77698599D9DA}" srcOrd="1" destOrd="0" parTransId="{61BE4B6A-2899-4880-9E2A-017DCC649809}" sibTransId="{C537FF1C-DAC6-4E66-91F4-55D7C879282B}"/>
    <dgm:cxn modelId="{D8535DAC-DAB0-4BCC-812A-3048FEC6B973}" type="presOf" srcId="{5131E6B2-B940-452E-9354-77698599D9DA}" destId="{CEF830DF-FDD2-4A37-AFD2-E51BC37E6FA1}" srcOrd="1" destOrd="0" presId="urn:microsoft.com/office/officeart/2005/8/layout/list1"/>
    <dgm:cxn modelId="{984B18BD-1433-40AE-9118-874647C63378}" type="presOf" srcId="{7A0F014B-D0D3-424E-8DEE-DAFCC4C2F8C3}" destId="{4561A1CC-28EA-499A-905A-808D9C70BEF3}" srcOrd="0" destOrd="1" presId="urn:microsoft.com/office/officeart/2005/8/layout/list1"/>
    <dgm:cxn modelId="{14AE927D-1EFF-488F-BDFE-0E8716E4EBB4}" srcId="{A7952490-E87E-4610-A365-16667CC57674}" destId="{9AF7BC38-0E6E-4DE2-817C-898C3EA42B9A}" srcOrd="0" destOrd="0" parTransId="{544EF1AF-DAB3-4CF2-BA52-6EFE091A6A8D}" sibTransId="{8FA4879F-1C6E-4ACC-BB69-A63162F44931}"/>
    <dgm:cxn modelId="{1DB55D59-CB5E-4E1A-9AD9-7AB365737F46}" type="presOf" srcId="{9AF7BC38-0E6E-4DE2-817C-898C3EA42B9A}" destId="{5474B88A-18AE-4269-AA1D-F30E8BD4D8F3}" srcOrd="0" destOrd="0" presId="urn:microsoft.com/office/officeart/2005/8/layout/list1"/>
    <dgm:cxn modelId="{0ED2A830-784B-41F8-8B8E-A417D3D86CDC}" srcId="{A7952490-E87E-4610-A365-16667CC57674}" destId="{CAA4BCA9-B88E-4BE9-9F04-6B0C4DE008B0}" srcOrd="1" destOrd="0" parTransId="{E03C730B-7316-4E55-AB19-904A64238F68}" sibTransId="{76FDF60F-98FB-48C3-B3E0-8549BDBFF575}"/>
    <dgm:cxn modelId="{A256A5F4-6F53-489A-B00E-CD60B6F5167F}" type="presOf" srcId="{5131E6B2-B940-452E-9354-77698599D9DA}" destId="{2EB6BABA-01E0-4D22-8286-327E0970303C}" srcOrd="0" destOrd="0" presId="urn:microsoft.com/office/officeart/2005/8/layout/list1"/>
    <dgm:cxn modelId="{16E0395B-19E8-4D44-9C9D-1A3875398684}" srcId="{CFE505E5-E7D5-42EA-A39E-8A5D160B4035}" destId="{A7952490-E87E-4610-A365-16667CC57674}" srcOrd="0" destOrd="0" parTransId="{D9946693-DBB1-46DE-A38E-B5A009BF7D72}" sibTransId="{A6EB26F9-820A-4AEE-A148-2878FE605771}"/>
    <dgm:cxn modelId="{A6DCA174-6964-4B3D-87D4-7731389C9D67}" type="presOf" srcId="{34312F8F-CA36-4CEC-ADD6-D4616C3F379A}" destId="{4561A1CC-28EA-499A-905A-808D9C70BEF3}" srcOrd="0" destOrd="0" presId="urn:microsoft.com/office/officeart/2005/8/layout/list1"/>
    <dgm:cxn modelId="{A50D8F92-C5C7-4290-9781-2DAC2BF061CE}" srcId="{5131E6B2-B940-452E-9354-77698599D9DA}" destId="{22059226-2EAE-4881-8041-530452F0FA53}" srcOrd="2" destOrd="0" parTransId="{01D872CA-821D-4CEC-B745-D40FC3502E5B}" sibTransId="{6991FAFB-CCC9-4C1A-9BAE-3494F811A500}"/>
    <dgm:cxn modelId="{526FF16A-2DE3-4A99-911F-ADE9BFB6B4FF}" type="presOf" srcId="{A7952490-E87E-4610-A365-16667CC57674}" destId="{F479D212-A54F-4778-A9E7-C32CBFD6ED4B}" srcOrd="0" destOrd="0" presId="urn:microsoft.com/office/officeart/2005/8/layout/list1"/>
    <dgm:cxn modelId="{DA412DC7-E70B-4BF9-AA79-D1CC7D368BFA}" type="presOf" srcId="{CFE505E5-E7D5-42EA-A39E-8A5D160B4035}" destId="{747501A6-C1BD-462B-94A7-69748B1010ED}" srcOrd="0" destOrd="0" presId="urn:microsoft.com/office/officeart/2005/8/layout/list1"/>
    <dgm:cxn modelId="{B1DBB745-7A28-4F0B-A12D-BC1E568BD097}" type="presParOf" srcId="{747501A6-C1BD-462B-94A7-69748B1010ED}" destId="{DDABF2F2-CB65-4A58-90BF-F4A515DB311A}" srcOrd="0" destOrd="0" presId="urn:microsoft.com/office/officeart/2005/8/layout/list1"/>
    <dgm:cxn modelId="{A36A943F-B13E-41A3-A9D1-24F700DA126C}" type="presParOf" srcId="{DDABF2F2-CB65-4A58-90BF-F4A515DB311A}" destId="{F479D212-A54F-4778-A9E7-C32CBFD6ED4B}" srcOrd="0" destOrd="0" presId="urn:microsoft.com/office/officeart/2005/8/layout/list1"/>
    <dgm:cxn modelId="{4B3E36CC-33EB-45DD-AB20-6A5378F80DBD}" type="presParOf" srcId="{DDABF2F2-CB65-4A58-90BF-F4A515DB311A}" destId="{1C2DBB52-AF99-49B5-B7F1-776E0B16A6B5}" srcOrd="1" destOrd="0" presId="urn:microsoft.com/office/officeart/2005/8/layout/list1"/>
    <dgm:cxn modelId="{327700D0-13AD-4180-973E-01411684F075}" type="presParOf" srcId="{747501A6-C1BD-462B-94A7-69748B1010ED}" destId="{F5E2BA93-0C62-426B-A2E7-E61D68C1E778}" srcOrd="1" destOrd="0" presId="urn:microsoft.com/office/officeart/2005/8/layout/list1"/>
    <dgm:cxn modelId="{0E83BC29-EEB1-4E7C-9FEE-76D2CB9DE386}" type="presParOf" srcId="{747501A6-C1BD-462B-94A7-69748B1010ED}" destId="{5474B88A-18AE-4269-AA1D-F30E8BD4D8F3}" srcOrd="2" destOrd="0" presId="urn:microsoft.com/office/officeart/2005/8/layout/list1"/>
    <dgm:cxn modelId="{C61988A2-A8E5-4647-8A30-E6DED46E09B3}" type="presParOf" srcId="{747501A6-C1BD-462B-94A7-69748B1010ED}" destId="{18899C17-D889-41D3-AF3D-F0F6BC0FD2AF}" srcOrd="3" destOrd="0" presId="urn:microsoft.com/office/officeart/2005/8/layout/list1"/>
    <dgm:cxn modelId="{ECBEF4F1-53A0-4BA7-82F7-8D15AB3662B8}" type="presParOf" srcId="{747501A6-C1BD-462B-94A7-69748B1010ED}" destId="{CD79DEC5-2A5F-439C-823B-B3C78B04753F}" srcOrd="4" destOrd="0" presId="urn:microsoft.com/office/officeart/2005/8/layout/list1"/>
    <dgm:cxn modelId="{B216C146-6280-40BF-9006-367F5416FEE1}" type="presParOf" srcId="{CD79DEC5-2A5F-439C-823B-B3C78B04753F}" destId="{2EB6BABA-01E0-4D22-8286-327E0970303C}" srcOrd="0" destOrd="0" presId="urn:microsoft.com/office/officeart/2005/8/layout/list1"/>
    <dgm:cxn modelId="{6FA6C69D-8829-495B-A445-1C83317528AA}" type="presParOf" srcId="{CD79DEC5-2A5F-439C-823B-B3C78B04753F}" destId="{CEF830DF-FDD2-4A37-AFD2-E51BC37E6FA1}" srcOrd="1" destOrd="0" presId="urn:microsoft.com/office/officeart/2005/8/layout/list1"/>
    <dgm:cxn modelId="{12775535-304A-4403-9BC7-95B9DA9CFBC7}" type="presParOf" srcId="{747501A6-C1BD-462B-94A7-69748B1010ED}" destId="{A6B2E492-1F0B-49FD-BFC3-6A6ED3F1AADF}" srcOrd="5" destOrd="0" presId="urn:microsoft.com/office/officeart/2005/8/layout/list1"/>
    <dgm:cxn modelId="{8D33DD1F-4587-44C4-9B36-048836DABD3A}" type="presParOf" srcId="{747501A6-C1BD-462B-94A7-69748B1010ED}" destId="{4561A1CC-28EA-499A-905A-808D9C70BEF3}"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E855C61-F8D2-4D29-8E22-01EDA13F0162}" type="doc">
      <dgm:prSet loTypeId="urn:microsoft.com/office/officeart/2005/8/layout/arrow4" loCatId="process" qsTypeId="urn:microsoft.com/office/officeart/2005/8/quickstyle/simple1" qsCatId="simple" csTypeId="urn:microsoft.com/office/officeart/2005/8/colors/accent1_5" csCatId="accent1" phldr="1"/>
      <dgm:spPr/>
      <dgm:t>
        <a:bodyPr/>
        <a:lstStyle/>
        <a:p>
          <a:endParaRPr lang="en-AU"/>
        </a:p>
      </dgm:t>
    </dgm:pt>
    <dgm:pt modelId="{957E0B4C-415D-4D4F-A1DB-E795A6DB8DC4}">
      <dgm:prSet phldrT="[Text]"/>
      <dgm:spPr/>
      <dgm:t>
        <a:bodyPr/>
        <a:lstStyle/>
        <a:p>
          <a:r>
            <a:rPr lang="en-AU" b="0" i="0" u="none" dirty="0" smtClean="0"/>
            <a:t>Increased diagnostic accuracy from </a:t>
          </a:r>
          <a:r>
            <a:rPr lang="en-AU" b="1" i="0" u="none" dirty="0" smtClean="0"/>
            <a:t>78% to 94%</a:t>
          </a:r>
          <a:endParaRPr lang="en-AU" b="1" dirty="0"/>
        </a:p>
      </dgm:t>
    </dgm:pt>
    <dgm:pt modelId="{320EAFB4-F43D-4556-B990-D5EAB012BBDD}" type="parTrans" cxnId="{253E5DAE-8DC9-470E-826A-3A08D91E87CB}">
      <dgm:prSet/>
      <dgm:spPr/>
      <dgm:t>
        <a:bodyPr/>
        <a:lstStyle/>
        <a:p>
          <a:endParaRPr lang="en-AU"/>
        </a:p>
      </dgm:t>
    </dgm:pt>
    <dgm:pt modelId="{B6FF34C0-86E3-4881-A436-83590E265ECB}" type="sibTrans" cxnId="{253E5DAE-8DC9-470E-826A-3A08D91E87CB}">
      <dgm:prSet/>
      <dgm:spPr/>
      <dgm:t>
        <a:bodyPr/>
        <a:lstStyle/>
        <a:p>
          <a:endParaRPr lang="en-AU"/>
        </a:p>
      </dgm:t>
    </dgm:pt>
    <dgm:pt modelId="{B29CFE3E-491A-4B9E-804F-EEF7DE095331}" type="pres">
      <dgm:prSet presAssocID="{0E855C61-F8D2-4D29-8E22-01EDA13F0162}" presName="compositeShape" presStyleCnt="0">
        <dgm:presLayoutVars>
          <dgm:chMax val="2"/>
          <dgm:dir/>
          <dgm:resizeHandles val="exact"/>
        </dgm:presLayoutVars>
      </dgm:prSet>
      <dgm:spPr/>
      <dgm:t>
        <a:bodyPr/>
        <a:lstStyle/>
        <a:p>
          <a:endParaRPr lang="en-AU"/>
        </a:p>
      </dgm:t>
    </dgm:pt>
    <dgm:pt modelId="{550AC3F1-E315-4522-8CD3-FB50895BDF34}" type="pres">
      <dgm:prSet presAssocID="{957E0B4C-415D-4D4F-A1DB-E795A6DB8DC4}" presName="upArrow" presStyleLbl="node1" presStyleIdx="0" presStyleCnt="1"/>
      <dgm:spPr/>
    </dgm:pt>
    <dgm:pt modelId="{80FBBE80-B2D1-4EEB-AC3F-A59944D8B1F9}" type="pres">
      <dgm:prSet presAssocID="{957E0B4C-415D-4D4F-A1DB-E795A6DB8DC4}" presName="upArrowText" presStyleLbl="revTx" presStyleIdx="0" presStyleCnt="1">
        <dgm:presLayoutVars>
          <dgm:chMax val="0"/>
          <dgm:bulletEnabled val="1"/>
        </dgm:presLayoutVars>
      </dgm:prSet>
      <dgm:spPr/>
      <dgm:t>
        <a:bodyPr/>
        <a:lstStyle/>
        <a:p>
          <a:endParaRPr lang="en-AU"/>
        </a:p>
      </dgm:t>
    </dgm:pt>
  </dgm:ptLst>
  <dgm:cxnLst>
    <dgm:cxn modelId="{253E5DAE-8DC9-470E-826A-3A08D91E87CB}" srcId="{0E855C61-F8D2-4D29-8E22-01EDA13F0162}" destId="{957E0B4C-415D-4D4F-A1DB-E795A6DB8DC4}" srcOrd="0" destOrd="0" parTransId="{320EAFB4-F43D-4556-B990-D5EAB012BBDD}" sibTransId="{B6FF34C0-86E3-4881-A436-83590E265ECB}"/>
    <dgm:cxn modelId="{72B52CE1-638D-4E13-99F0-E247F983B578}" type="presOf" srcId="{0E855C61-F8D2-4D29-8E22-01EDA13F0162}" destId="{B29CFE3E-491A-4B9E-804F-EEF7DE095331}" srcOrd="0" destOrd="0" presId="urn:microsoft.com/office/officeart/2005/8/layout/arrow4"/>
    <dgm:cxn modelId="{5D3BC8BC-D2C9-4B3D-A23C-E2535A03A2EA}" type="presOf" srcId="{957E0B4C-415D-4D4F-A1DB-E795A6DB8DC4}" destId="{80FBBE80-B2D1-4EEB-AC3F-A59944D8B1F9}" srcOrd="0" destOrd="0" presId="urn:microsoft.com/office/officeart/2005/8/layout/arrow4"/>
    <dgm:cxn modelId="{0C0406C5-5047-402B-A5CE-4E69FDB04CAF}" type="presParOf" srcId="{B29CFE3E-491A-4B9E-804F-EEF7DE095331}" destId="{550AC3F1-E315-4522-8CD3-FB50895BDF34}" srcOrd="0" destOrd="0" presId="urn:microsoft.com/office/officeart/2005/8/layout/arrow4"/>
    <dgm:cxn modelId="{E523C482-BBC6-46F2-9BAE-BA4EDD2EF747}" type="presParOf" srcId="{B29CFE3E-491A-4B9E-804F-EEF7DE095331}" destId="{80FBBE80-B2D1-4EEB-AC3F-A59944D8B1F9}" srcOrd="1" destOrd="0" presId="urn:microsoft.com/office/officeart/2005/8/layout/arrow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A589AF5-0126-4F29-B1C4-EB021EEB61E3}" type="doc">
      <dgm:prSet loTypeId="urn:microsoft.com/office/officeart/2005/8/layout/arrow4" loCatId="process" qsTypeId="urn:microsoft.com/office/officeart/2005/8/quickstyle/simple1" qsCatId="simple" csTypeId="urn:microsoft.com/office/officeart/2005/8/colors/accent1_5" csCatId="accent1" phldr="1"/>
      <dgm:spPr/>
      <dgm:t>
        <a:bodyPr/>
        <a:lstStyle/>
        <a:p>
          <a:endParaRPr lang="en-AU"/>
        </a:p>
      </dgm:t>
    </dgm:pt>
    <dgm:pt modelId="{E47BAC4F-D51D-4C35-AB2D-0166EA5D82E7}">
      <dgm:prSet phldrT="[Text]"/>
      <dgm:spPr/>
      <dgm:t>
        <a:bodyPr/>
        <a:lstStyle/>
        <a:p>
          <a:r>
            <a:rPr lang="en-AU" b="0" i="0" u="none" dirty="0" smtClean="0"/>
            <a:t>Reduced median time from symptom onset to ED arrival by </a:t>
          </a:r>
          <a:r>
            <a:rPr lang="en-AU" b="1" i="0" u="none" dirty="0" smtClean="0"/>
            <a:t>60 minutes</a:t>
          </a:r>
          <a:endParaRPr lang="en-AU" b="1" dirty="0"/>
        </a:p>
      </dgm:t>
    </dgm:pt>
    <dgm:pt modelId="{94A081AF-8A07-4F2C-912C-FF17A589A3FC}" type="parTrans" cxnId="{F433063D-0DB1-4244-9BCE-D6810A2546E2}">
      <dgm:prSet/>
      <dgm:spPr/>
      <dgm:t>
        <a:bodyPr/>
        <a:lstStyle/>
        <a:p>
          <a:endParaRPr lang="en-AU"/>
        </a:p>
      </dgm:t>
    </dgm:pt>
    <dgm:pt modelId="{BB38E50B-CA04-486B-83B7-2E68FAEF5379}" type="sibTrans" cxnId="{F433063D-0DB1-4244-9BCE-D6810A2546E2}">
      <dgm:prSet/>
      <dgm:spPr/>
      <dgm:t>
        <a:bodyPr/>
        <a:lstStyle/>
        <a:p>
          <a:endParaRPr lang="en-AU"/>
        </a:p>
      </dgm:t>
    </dgm:pt>
    <dgm:pt modelId="{CD83DA57-7E41-4682-9E85-FD9DFF3F5752}">
      <dgm:prSet/>
      <dgm:spPr/>
      <dgm:t>
        <a:bodyPr/>
        <a:lstStyle/>
        <a:p>
          <a:r>
            <a:rPr lang="en-AU" b="0" i="0" u="none" dirty="0" smtClean="0"/>
            <a:t>Increased rates of thrombolysis </a:t>
          </a:r>
          <a:br>
            <a:rPr lang="en-AU" b="0" i="0" u="none" dirty="0" smtClean="0"/>
          </a:br>
          <a:r>
            <a:rPr lang="en-AU" b="1" i="0" u="none" dirty="0" smtClean="0"/>
            <a:t>4.7% to 21.4%</a:t>
          </a:r>
          <a:endParaRPr lang="en-AU" b="1" dirty="0"/>
        </a:p>
      </dgm:t>
    </dgm:pt>
    <dgm:pt modelId="{B3A6FAB1-7C76-426A-A93F-354D28545772}" type="parTrans" cxnId="{B297CB92-55DE-4E2C-B969-6801ABCBB2BD}">
      <dgm:prSet/>
      <dgm:spPr/>
      <dgm:t>
        <a:bodyPr/>
        <a:lstStyle/>
        <a:p>
          <a:endParaRPr lang="en-AU"/>
        </a:p>
      </dgm:t>
    </dgm:pt>
    <dgm:pt modelId="{10D1C904-505F-470D-9602-149DA83DCC58}" type="sibTrans" cxnId="{B297CB92-55DE-4E2C-B969-6801ABCBB2BD}">
      <dgm:prSet/>
      <dgm:spPr/>
      <dgm:t>
        <a:bodyPr/>
        <a:lstStyle/>
        <a:p>
          <a:endParaRPr lang="en-AU"/>
        </a:p>
      </dgm:t>
    </dgm:pt>
    <dgm:pt modelId="{78DFC0DA-3BAA-4CDC-859C-0767EC79DEE6}" type="pres">
      <dgm:prSet presAssocID="{AA589AF5-0126-4F29-B1C4-EB021EEB61E3}" presName="compositeShape" presStyleCnt="0">
        <dgm:presLayoutVars>
          <dgm:chMax val="2"/>
          <dgm:dir/>
          <dgm:resizeHandles val="exact"/>
        </dgm:presLayoutVars>
      </dgm:prSet>
      <dgm:spPr/>
      <dgm:t>
        <a:bodyPr/>
        <a:lstStyle/>
        <a:p>
          <a:endParaRPr lang="en-AU"/>
        </a:p>
      </dgm:t>
    </dgm:pt>
    <dgm:pt modelId="{BA23C9AA-B885-4155-807A-E6FC10448A49}" type="pres">
      <dgm:prSet presAssocID="{CD83DA57-7E41-4682-9E85-FD9DFF3F5752}" presName="upArrow" presStyleLbl="node1" presStyleIdx="0" presStyleCnt="2"/>
      <dgm:spPr/>
    </dgm:pt>
    <dgm:pt modelId="{6A04E4E5-B453-4C45-AE16-5A76FFAF6B2C}" type="pres">
      <dgm:prSet presAssocID="{CD83DA57-7E41-4682-9E85-FD9DFF3F5752}" presName="upArrowText" presStyleLbl="revTx" presStyleIdx="0" presStyleCnt="2">
        <dgm:presLayoutVars>
          <dgm:chMax val="0"/>
          <dgm:bulletEnabled val="1"/>
        </dgm:presLayoutVars>
      </dgm:prSet>
      <dgm:spPr/>
      <dgm:t>
        <a:bodyPr/>
        <a:lstStyle/>
        <a:p>
          <a:endParaRPr lang="en-AU"/>
        </a:p>
      </dgm:t>
    </dgm:pt>
    <dgm:pt modelId="{2BB32793-B76A-4C82-89F9-3D1C09379A21}" type="pres">
      <dgm:prSet presAssocID="{E47BAC4F-D51D-4C35-AB2D-0166EA5D82E7}" presName="downArrow" presStyleLbl="node1" presStyleIdx="1" presStyleCnt="2" custLinFactNeighborX="-30167" custLinFactNeighborY="0"/>
      <dgm:spPr/>
    </dgm:pt>
    <dgm:pt modelId="{47E73676-40E0-4CD1-ADEC-1AEFA42D6431}" type="pres">
      <dgm:prSet presAssocID="{E47BAC4F-D51D-4C35-AB2D-0166EA5D82E7}" presName="downArrowText" presStyleLbl="revTx" presStyleIdx="1" presStyleCnt="2" custLinFactNeighborX="-14716" custLinFactNeighborY="0">
        <dgm:presLayoutVars>
          <dgm:chMax val="0"/>
          <dgm:bulletEnabled val="1"/>
        </dgm:presLayoutVars>
      </dgm:prSet>
      <dgm:spPr/>
      <dgm:t>
        <a:bodyPr/>
        <a:lstStyle/>
        <a:p>
          <a:endParaRPr lang="en-AU"/>
        </a:p>
      </dgm:t>
    </dgm:pt>
  </dgm:ptLst>
  <dgm:cxnLst>
    <dgm:cxn modelId="{0C880A62-C073-498F-AEB8-492085399AB0}" type="presOf" srcId="{E47BAC4F-D51D-4C35-AB2D-0166EA5D82E7}" destId="{47E73676-40E0-4CD1-ADEC-1AEFA42D6431}" srcOrd="0" destOrd="0" presId="urn:microsoft.com/office/officeart/2005/8/layout/arrow4"/>
    <dgm:cxn modelId="{B297CB92-55DE-4E2C-B969-6801ABCBB2BD}" srcId="{AA589AF5-0126-4F29-B1C4-EB021EEB61E3}" destId="{CD83DA57-7E41-4682-9E85-FD9DFF3F5752}" srcOrd="0" destOrd="0" parTransId="{B3A6FAB1-7C76-426A-A93F-354D28545772}" sibTransId="{10D1C904-505F-470D-9602-149DA83DCC58}"/>
    <dgm:cxn modelId="{8E2ED91C-3256-4C2B-9D98-E4646B68C951}" type="presOf" srcId="{CD83DA57-7E41-4682-9E85-FD9DFF3F5752}" destId="{6A04E4E5-B453-4C45-AE16-5A76FFAF6B2C}" srcOrd="0" destOrd="0" presId="urn:microsoft.com/office/officeart/2005/8/layout/arrow4"/>
    <dgm:cxn modelId="{F433063D-0DB1-4244-9BCE-D6810A2546E2}" srcId="{AA589AF5-0126-4F29-B1C4-EB021EEB61E3}" destId="{E47BAC4F-D51D-4C35-AB2D-0166EA5D82E7}" srcOrd="1" destOrd="0" parTransId="{94A081AF-8A07-4F2C-912C-FF17A589A3FC}" sibTransId="{BB38E50B-CA04-486B-83B7-2E68FAEF5379}"/>
    <dgm:cxn modelId="{60A4A951-C8CB-4A79-BF97-775CFB250F70}" type="presOf" srcId="{AA589AF5-0126-4F29-B1C4-EB021EEB61E3}" destId="{78DFC0DA-3BAA-4CDC-859C-0767EC79DEE6}" srcOrd="0" destOrd="0" presId="urn:microsoft.com/office/officeart/2005/8/layout/arrow4"/>
    <dgm:cxn modelId="{ADDD2B27-4625-4496-8C4C-6A030E70A9A4}" type="presParOf" srcId="{78DFC0DA-3BAA-4CDC-859C-0767EC79DEE6}" destId="{BA23C9AA-B885-4155-807A-E6FC10448A49}" srcOrd="0" destOrd="0" presId="urn:microsoft.com/office/officeart/2005/8/layout/arrow4"/>
    <dgm:cxn modelId="{E4FDC41C-ABA9-44A2-AB25-7C8A612C8718}" type="presParOf" srcId="{78DFC0DA-3BAA-4CDC-859C-0767EC79DEE6}" destId="{6A04E4E5-B453-4C45-AE16-5A76FFAF6B2C}" srcOrd="1" destOrd="0" presId="urn:microsoft.com/office/officeart/2005/8/layout/arrow4"/>
    <dgm:cxn modelId="{C2EAAFFA-3FD7-4E79-8E89-6E927156BD3F}" type="presParOf" srcId="{78DFC0DA-3BAA-4CDC-859C-0767EC79DEE6}" destId="{2BB32793-B76A-4C82-89F9-3D1C09379A21}" srcOrd="2" destOrd="0" presId="urn:microsoft.com/office/officeart/2005/8/layout/arrow4"/>
    <dgm:cxn modelId="{3E5950BF-C4C1-46DF-8EEC-3D24A368639D}" type="presParOf" srcId="{78DFC0DA-3BAA-4CDC-859C-0767EC79DEE6}" destId="{47E73676-40E0-4CD1-ADEC-1AEFA42D6431}" srcOrd="3" destOrd="0" presId="urn:microsoft.com/office/officeart/2005/8/layout/arrow4"/>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576387C-12A9-4487-9300-C48F74B3AB5E}"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AU"/>
        </a:p>
      </dgm:t>
    </dgm:pt>
    <dgm:pt modelId="{8A556701-3A9E-48EF-91CE-FF103AE9D6CD}">
      <dgm:prSet/>
      <dgm:spPr/>
      <dgm:t>
        <a:bodyPr/>
        <a:lstStyle/>
        <a:p>
          <a:pPr rtl="0"/>
          <a:r>
            <a:rPr lang="en-AU" dirty="0" smtClean="0"/>
            <a:t>Stroke unit refers to a dedicated area within a hospital that ensures specialist, multidisciplinary management of people with stroke.</a:t>
          </a:r>
          <a:endParaRPr lang="en-AU" dirty="0"/>
        </a:p>
      </dgm:t>
    </dgm:pt>
    <dgm:pt modelId="{78F821D0-8E5F-4382-8C1A-46EE952AD646}" type="parTrans" cxnId="{235C9B05-48A1-4804-B2EE-3D1E6324B656}">
      <dgm:prSet/>
      <dgm:spPr/>
      <dgm:t>
        <a:bodyPr/>
        <a:lstStyle/>
        <a:p>
          <a:endParaRPr lang="en-AU"/>
        </a:p>
      </dgm:t>
    </dgm:pt>
    <dgm:pt modelId="{0DEC1105-4EBE-418C-AA1B-717C8A64FD75}" type="sibTrans" cxnId="{235C9B05-48A1-4804-B2EE-3D1E6324B656}">
      <dgm:prSet/>
      <dgm:spPr/>
      <dgm:t>
        <a:bodyPr/>
        <a:lstStyle/>
        <a:p>
          <a:endParaRPr lang="en-AU"/>
        </a:p>
      </dgm:t>
    </dgm:pt>
    <dgm:pt modelId="{1B347897-0124-4534-83BE-4ADC6482849C}" type="pres">
      <dgm:prSet presAssocID="{7576387C-12A9-4487-9300-C48F74B3AB5E}" presName="linear" presStyleCnt="0">
        <dgm:presLayoutVars>
          <dgm:animLvl val="lvl"/>
          <dgm:resizeHandles val="exact"/>
        </dgm:presLayoutVars>
      </dgm:prSet>
      <dgm:spPr/>
      <dgm:t>
        <a:bodyPr/>
        <a:lstStyle/>
        <a:p>
          <a:endParaRPr lang="en-AU"/>
        </a:p>
      </dgm:t>
    </dgm:pt>
    <dgm:pt modelId="{915205BD-27A7-4353-884F-AFFDE42C4A7F}" type="pres">
      <dgm:prSet presAssocID="{8A556701-3A9E-48EF-91CE-FF103AE9D6CD}" presName="parentText" presStyleLbl="node1" presStyleIdx="0" presStyleCnt="1">
        <dgm:presLayoutVars>
          <dgm:chMax val="0"/>
          <dgm:bulletEnabled val="1"/>
        </dgm:presLayoutVars>
      </dgm:prSet>
      <dgm:spPr/>
      <dgm:t>
        <a:bodyPr/>
        <a:lstStyle/>
        <a:p>
          <a:endParaRPr lang="en-AU"/>
        </a:p>
      </dgm:t>
    </dgm:pt>
  </dgm:ptLst>
  <dgm:cxnLst>
    <dgm:cxn modelId="{94828EAC-7B7D-4BF1-89C9-E227FC196060}" type="presOf" srcId="{8A556701-3A9E-48EF-91CE-FF103AE9D6CD}" destId="{915205BD-27A7-4353-884F-AFFDE42C4A7F}" srcOrd="0" destOrd="0" presId="urn:microsoft.com/office/officeart/2005/8/layout/vList2"/>
    <dgm:cxn modelId="{235C9B05-48A1-4804-B2EE-3D1E6324B656}" srcId="{7576387C-12A9-4487-9300-C48F74B3AB5E}" destId="{8A556701-3A9E-48EF-91CE-FF103AE9D6CD}" srcOrd="0" destOrd="0" parTransId="{78F821D0-8E5F-4382-8C1A-46EE952AD646}" sibTransId="{0DEC1105-4EBE-418C-AA1B-717C8A64FD75}"/>
    <dgm:cxn modelId="{62534487-9A53-440E-B866-29DE4B697F97}" type="presOf" srcId="{7576387C-12A9-4487-9300-C48F74B3AB5E}" destId="{1B347897-0124-4534-83BE-4ADC6482849C}" srcOrd="0" destOrd="0" presId="urn:microsoft.com/office/officeart/2005/8/layout/vList2"/>
    <dgm:cxn modelId="{EE2055D0-42FF-442D-BC2F-A54AA6726AA4}" type="presParOf" srcId="{1B347897-0124-4534-83BE-4ADC6482849C}" destId="{915205BD-27A7-4353-884F-AFFDE42C4A7F}"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D8D874-B92F-4947-92A3-ED2BA379AA29}">
      <dsp:nvSpPr>
        <dsp:cNvPr id="0" name=""/>
        <dsp:cNvSpPr/>
      </dsp:nvSpPr>
      <dsp:spPr>
        <a:xfrm>
          <a:off x="3581621" y="4336"/>
          <a:ext cx="1523778" cy="648033"/>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68B02E7-A54A-4F48-9F51-99FDF34A6022}">
      <dsp:nvSpPr>
        <dsp:cNvPr id="0" name=""/>
        <dsp:cNvSpPr/>
      </dsp:nvSpPr>
      <dsp:spPr>
        <a:xfrm>
          <a:off x="0" y="4336"/>
          <a:ext cx="3581621" cy="64803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AU" sz="2400" kern="1200" dirty="0" smtClean="0"/>
            <a:t>Early assessment</a:t>
          </a:r>
        </a:p>
        <a:p>
          <a:pPr lvl="0" algn="ctr" defTabSz="1066800">
            <a:lnSpc>
              <a:spcPct val="90000"/>
            </a:lnSpc>
            <a:spcBef>
              <a:spcPct val="0"/>
            </a:spcBef>
            <a:spcAft>
              <a:spcPct val="35000"/>
            </a:spcAft>
          </a:pPr>
          <a:endParaRPr lang="en-AU" sz="2400" kern="1200" dirty="0"/>
        </a:p>
      </dsp:txBody>
      <dsp:txXfrm>
        <a:off x="31634" y="35970"/>
        <a:ext cx="3518353" cy="584765"/>
      </dsp:txXfrm>
    </dsp:sp>
    <dsp:sp modelId="{F692F6D5-7EF9-4F86-8843-7842068939C5}">
      <dsp:nvSpPr>
        <dsp:cNvPr id="0" name=""/>
        <dsp:cNvSpPr/>
      </dsp:nvSpPr>
      <dsp:spPr>
        <a:xfrm>
          <a:off x="3581621" y="717173"/>
          <a:ext cx="1523778" cy="648033"/>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D5236A9-E158-438E-8CE0-6303B34350BD}">
      <dsp:nvSpPr>
        <dsp:cNvPr id="0" name=""/>
        <dsp:cNvSpPr/>
      </dsp:nvSpPr>
      <dsp:spPr>
        <a:xfrm>
          <a:off x="0" y="717173"/>
          <a:ext cx="3581621" cy="64803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AU" sz="2400" kern="1200" dirty="0" smtClean="0"/>
            <a:t>Time-critical therapy</a:t>
          </a:r>
        </a:p>
        <a:p>
          <a:pPr lvl="0" algn="ctr" defTabSz="1066800">
            <a:lnSpc>
              <a:spcPct val="90000"/>
            </a:lnSpc>
            <a:spcBef>
              <a:spcPct val="0"/>
            </a:spcBef>
            <a:spcAft>
              <a:spcPct val="35000"/>
            </a:spcAft>
          </a:pPr>
          <a:endParaRPr lang="en-AU" sz="2400" kern="1200" dirty="0"/>
        </a:p>
      </dsp:txBody>
      <dsp:txXfrm>
        <a:off x="31634" y="748807"/>
        <a:ext cx="3518353" cy="584765"/>
      </dsp:txXfrm>
    </dsp:sp>
    <dsp:sp modelId="{A34DB2E4-D795-4106-B609-366995AA01B1}">
      <dsp:nvSpPr>
        <dsp:cNvPr id="0" name=""/>
        <dsp:cNvSpPr/>
      </dsp:nvSpPr>
      <dsp:spPr>
        <a:xfrm>
          <a:off x="3581621" y="1430010"/>
          <a:ext cx="1523778" cy="648033"/>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25BCD4C-B149-4C0F-AD8C-1258D483A231}">
      <dsp:nvSpPr>
        <dsp:cNvPr id="0" name=""/>
        <dsp:cNvSpPr/>
      </dsp:nvSpPr>
      <dsp:spPr>
        <a:xfrm>
          <a:off x="0" y="1430010"/>
          <a:ext cx="3581621" cy="64803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AU" sz="2400" kern="1200" dirty="0" smtClean="0"/>
            <a:t>Stroke unit care</a:t>
          </a:r>
        </a:p>
        <a:p>
          <a:pPr lvl="0" algn="ctr" defTabSz="1066800">
            <a:lnSpc>
              <a:spcPct val="90000"/>
            </a:lnSpc>
            <a:spcBef>
              <a:spcPct val="0"/>
            </a:spcBef>
            <a:spcAft>
              <a:spcPct val="35000"/>
            </a:spcAft>
          </a:pPr>
          <a:endParaRPr lang="en-AU" sz="2400" kern="1200" dirty="0"/>
        </a:p>
      </dsp:txBody>
      <dsp:txXfrm>
        <a:off x="31634" y="1461644"/>
        <a:ext cx="3518353" cy="584765"/>
      </dsp:txXfrm>
    </dsp:sp>
    <dsp:sp modelId="{2399A15A-A852-4A90-B1B2-2904451A4839}">
      <dsp:nvSpPr>
        <dsp:cNvPr id="0" name=""/>
        <dsp:cNvSpPr/>
      </dsp:nvSpPr>
      <dsp:spPr>
        <a:xfrm>
          <a:off x="3581621" y="2142848"/>
          <a:ext cx="1523778" cy="648033"/>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2FEA25C-AE2D-432B-B246-9D5EC69C2034}">
      <dsp:nvSpPr>
        <dsp:cNvPr id="0" name=""/>
        <dsp:cNvSpPr/>
      </dsp:nvSpPr>
      <dsp:spPr>
        <a:xfrm>
          <a:off x="0" y="2142848"/>
          <a:ext cx="3581621" cy="64803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AU" sz="2400" kern="1200" dirty="0" smtClean="0"/>
            <a:t>Early rehabilitation</a:t>
          </a:r>
        </a:p>
        <a:p>
          <a:pPr lvl="0" algn="ctr" defTabSz="1066800">
            <a:lnSpc>
              <a:spcPct val="90000"/>
            </a:lnSpc>
            <a:spcBef>
              <a:spcPct val="0"/>
            </a:spcBef>
            <a:spcAft>
              <a:spcPct val="35000"/>
            </a:spcAft>
          </a:pPr>
          <a:endParaRPr lang="en-AU" sz="2400" kern="1200" dirty="0"/>
        </a:p>
      </dsp:txBody>
      <dsp:txXfrm>
        <a:off x="31634" y="2174482"/>
        <a:ext cx="3518353" cy="584765"/>
      </dsp:txXfrm>
    </dsp:sp>
    <dsp:sp modelId="{25B82A92-69D5-4604-BAAF-A19FEF0B9C4B}">
      <dsp:nvSpPr>
        <dsp:cNvPr id="0" name=""/>
        <dsp:cNvSpPr/>
      </dsp:nvSpPr>
      <dsp:spPr>
        <a:xfrm>
          <a:off x="3581621" y="2855685"/>
          <a:ext cx="1523778" cy="648033"/>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00B926F-E326-4940-AED1-2BC5232D91B0}">
      <dsp:nvSpPr>
        <dsp:cNvPr id="0" name=""/>
        <dsp:cNvSpPr/>
      </dsp:nvSpPr>
      <dsp:spPr>
        <a:xfrm>
          <a:off x="0" y="2855685"/>
          <a:ext cx="3581621" cy="64803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AU" sz="2400" kern="1200" dirty="0" smtClean="0"/>
            <a:t>Minimising the risk of another stroke</a:t>
          </a:r>
          <a:endParaRPr lang="en-AU" sz="2400" kern="1200" dirty="0"/>
        </a:p>
      </dsp:txBody>
      <dsp:txXfrm>
        <a:off x="31634" y="2887319"/>
        <a:ext cx="3518353" cy="584765"/>
      </dsp:txXfrm>
    </dsp:sp>
    <dsp:sp modelId="{828135C3-A4CF-41F1-BC36-EADE81FF018D}">
      <dsp:nvSpPr>
        <dsp:cNvPr id="0" name=""/>
        <dsp:cNvSpPr/>
      </dsp:nvSpPr>
      <dsp:spPr>
        <a:xfrm>
          <a:off x="3581621" y="3568522"/>
          <a:ext cx="1523778" cy="648033"/>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084D3E6-3CBF-4446-9C8F-E4CE1F2F02B7}">
      <dsp:nvSpPr>
        <dsp:cNvPr id="0" name=""/>
        <dsp:cNvSpPr/>
      </dsp:nvSpPr>
      <dsp:spPr>
        <a:xfrm>
          <a:off x="0" y="3568522"/>
          <a:ext cx="3581621" cy="64803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AU" sz="2400" kern="1200" dirty="0" smtClean="0"/>
            <a:t>Carer training and support</a:t>
          </a:r>
          <a:endParaRPr lang="en-AU" sz="2400" kern="1200" dirty="0"/>
        </a:p>
      </dsp:txBody>
      <dsp:txXfrm>
        <a:off x="31634" y="3600156"/>
        <a:ext cx="3518353" cy="584765"/>
      </dsp:txXfrm>
    </dsp:sp>
    <dsp:sp modelId="{8B3250A9-5DF6-48AC-96CA-2D440F24530B}">
      <dsp:nvSpPr>
        <dsp:cNvPr id="0" name=""/>
        <dsp:cNvSpPr/>
      </dsp:nvSpPr>
      <dsp:spPr>
        <a:xfrm>
          <a:off x="3568689" y="4281359"/>
          <a:ext cx="1534611" cy="648033"/>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DD3CB24-178B-4C3F-8F2C-D2728C1DA868}">
      <dsp:nvSpPr>
        <dsp:cNvPr id="0" name=""/>
        <dsp:cNvSpPr/>
      </dsp:nvSpPr>
      <dsp:spPr>
        <a:xfrm>
          <a:off x="2099" y="4281359"/>
          <a:ext cx="3566590" cy="64803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AU" sz="2400" kern="1200" dirty="0" smtClean="0"/>
            <a:t>Transition from hospital care</a:t>
          </a:r>
          <a:endParaRPr lang="en-AU" sz="2400" kern="1200" dirty="0"/>
        </a:p>
      </dsp:txBody>
      <dsp:txXfrm>
        <a:off x="33733" y="4312993"/>
        <a:ext cx="3503322" cy="5847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D5C9BB-4CBE-406E-8822-8352BFAAD5E4}">
      <dsp:nvSpPr>
        <dsp:cNvPr id="0" name=""/>
        <dsp:cNvSpPr/>
      </dsp:nvSpPr>
      <dsp:spPr>
        <a:xfrm>
          <a:off x="1370166" y="405308"/>
          <a:ext cx="2371185" cy="2371546"/>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47D0DD-6686-484C-9E86-9668C4318C2F}">
      <dsp:nvSpPr>
        <dsp:cNvPr id="0" name=""/>
        <dsp:cNvSpPr/>
      </dsp:nvSpPr>
      <dsp:spPr>
        <a:xfrm>
          <a:off x="1894276" y="1261508"/>
          <a:ext cx="1317621" cy="6586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t>Mortality</a:t>
          </a:r>
        </a:p>
      </dsp:txBody>
      <dsp:txXfrm>
        <a:off x="1894276" y="1261508"/>
        <a:ext cx="1317621" cy="658653"/>
      </dsp:txXfrm>
    </dsp:sp>
    <dsp:sp modelId="{E90436EA-0565-4C10-99FB-BC277E1978C6}">
      <dsp:nvSpPr>
        <dsp:cNvPr id="0" name=""/>
        <dsp:cNvSpPr/>
      </dsp:nvSpPr>
      <dsp:spPr>
        <a:xfrm>
          <a:off x="711578" y="1767937"/>
          <a:ext cx="2371185" cy="2371546"/>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2123A1-DBB2-44BE-990B-3BCFDC81BA88}">
      <dsp:nvSpPr>
        <dsp:cNvPr id="0" name=""/>
        <dsp:cNvSpPr/>
      </dsp:nvSpPr>
      <dsp:spPr>
        <a:xfrm>
          <a:off x="1082972" y="2632019"/>
          <a:ext cx="1628396" cy="6586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t>Morbidity &amp; disability</a:t>
          </a:r>
          <a:endParaRPr lang="en-AU" sz="1000" kern="1200" dirty="0"/>
        </a:p>
      </dsp:txBody>
      <dsp:txXfrm>
        <a:off x="1082972" y="2632019"/>
        <a:ext cx="1628396" cy="658653"/>
      </dsp:txXfrm>
    </dsp:sp>
    <dsp:sp modelId="{D2B89A21-2F18-4FAB-8004-528532EB39EE}">
      <dsp:nvSpPr>
        <dsp:cNvPr id="0" name=""/>
        <dsp:cNvSpPr/>
      </dsp:nvSpPr>
      <dsp:spPr>
        <a:xfrm>
          <a:off x="1538932" y="3293628"/>
          <a:ext cx="2037215" cy="2038032"/>
        </a:xfrm>
        <a:prstGeom prst="blockArc">
          <a:avLst>
            <a:gd name="adj1" fmla="val 13500000"/>
            <a:gd name="adj2" fmla="val 10800000"/>
            <a:gd name="adj3" fmla="val 1274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A063CE-EC6F-43F9-A7D6-B9464F6C4B71}">
      <dsp:nvSpPr>
        <dsp:cNvPr id="0" name=""/>
        <dsp:cNvSpPr/>
      </dsp:nvSpPr>
      <dsp:spPr>
        <a:xfrm>
          <a:off x="1960955" y="4205917"/>
          <a:ext cx="1317621" cy="6586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t>Risk of another stroke</a:t>
          </a:r>
          <a:r>
            <a:rPr lang="en-US" sz="2000" kern="1200" dirty="0" smtClean="0"/>
            <a:t/>
          </a:r>
          <a:br>
            <a:rPr lang="en-US" sz="2000" kern="1200" dirty="0" smtClean="0"/>
          </a:br>
          <a:endParaRPr lang="en-AU" sz="2000" kern="1200" dirty="0"/>
        </a:p>
      </dsp:txBody>
      <dsp:txXfrm>
        <a:off x="1960955" y="4205917"/>
        <a:ext cx="1317621" cy="65865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D70D3E-A83A-4CE9-B297-61F0D6B31383}">
      <dsp:nvSpPr>
        <dsp:cNvPr id="0" name=""/>
        <dsp:cNvSpPr/>
      </dsp:nvSpPr>
      <dsp:spPr>
        <a:xfrm>
          <a:off x="-4815327" y="-738004"/>
          <a:ext cx="5735338" cy="5735338"/>
        </a:xfrm>
        <a:prstGeom prst="blockArc">
          <a:avLst>
            <a:gd name="adj1" fmla="val 18900000"/>
            <a:gd name="adj2" fmla="val 2700000"/>
            <a:gd name="adj3" fmla="val 377"/>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D371F56-1B83-44A6-87A7-2EDC7EFF7931}">
      <dsp:nvSpPr>
        <dsp:cNvPr id="0" name=""/>
        <dsp:cNvSpPr/>
      </dsp:nvSpPr>
      <dsp:spPr>
        <a:xfrm>
          <a:off x="649948" y="125501"/>
          <a:ext cx="6004826" cy="111700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76168" tIns="35560" rIns="35560" bIns="35560" numCol="1" spcCol="1270" anchor="ctr" anchorCtr="0">
          <a:noAutofit/>
        </a:bodyPr>
        <a:lstStyle/>
        <a:p>
          <a:pPr lvl="0" algn="l" defTabSz="711200">
            <a:lnSpc>
              <a:spcPct val="90000"/>
            </a:lnSpc>
            <a:spcBef>
              <a:spcPct val="0"/>
            </a:spcBef>
            <a:spcAft>
              <a:spcPct val="35000"/>
            </a:spcAft>
          </a:pPr>
          <a:r>
            <a:rPr lang="en-US" sz="1600" b="1" kern="1200" dirty="0" smtClean="0"/>
            <a:t>PAST protocol, Hunter Region, NSW</a:t>
          </a:r>
          <a:r>
            <a:rPr lang="en-US" sz="1600" b="1" kern="1200" baseline="30000" dirty="0" smtClean="0"/>
            <a:t>1</a:t>
          </a:r>
          <a:endParaRPr lang="en-AU" sz="1600" b="1" kern="1200" baseline="30000" dirty="0"/>
        </a:p>
        <a:p>
          <a:pPr marL="114300" lvl="1" indent="-114300" algn="l" defTabSz="622300">
            <a:lnSpc>
              <a:spcPct val="90000"/>
            </a:lnSpc>
            <a:spcBef>
              <a:spcPct val="0"/>
            </a:spcBef>
            <a:spcAft>
              <a:spcPct val="15000"/>
            </a:spcAft>
            <a:buChar char="••"/>
          </a:pPr>
          <a:r>
            <a:rPr lang="en-US" sz="1400" kern="1200" dirty="0" err="1" smtClean="0"/>
            <a:t>standardised</a:t>
          </a:r>
          <a:r>
            <a:rPr lang="en-US" sz="1400" kern="1200" dirty="0" smtClean="0"/>
            <a:t> assessment tool, hospital bypass protocol and</a:t>
          </a:r>
          <a:br>
            <a:rPr lang="en-US" sz="1400" kern="1200" dirty="0" smtClean="0"/>
          </a:br>
          <a:r>
            <a:rPr lang="en-US" sz="1400" kern="1200" dirty="0" smtClean="0"/>
            <a:t>pre-notification system.</a:t>
          </a:r>
          <a:endParaRPr lang="en-AU" sz="1400" kern="1200" dirty="0"/>
        </a:p>
        <a:p>
          <a:pPr marL="114300" lvl="1" indent="-114300" algn="l" defTabSz="622300">
            <a:lnSpc>
              <a:spcPct val="90000"/>
            </a:lnSpc>
            <a:spcBef>
              <a:spcPct val="0"/>
            </a:spcBef>
            <a:spcAft>
              <a:spcPct val="15000"/>
            </a:spcAft>
            <a:buChar char="••"/>
          </a:pPr>
          <a:r>
            <a:rPr lang="en-US" sz="1400" kern="1200" dirty="0" smtClean="0"/>
            <a:t>four-fold increase in thrombolysis rate for </a:t>
          </a:r>
          <a:r>
            <a:rPr lang="en-US" sz="1400" kern="1200" dirty="0" err="1" smtClean="0"/>
            <a:t>ischaemic</a:t>
          </a:r>
          <a:r>
            <a:rPr lang="en-US" sz="1400" kern="1200" dirty="0" smtClean="0"/>
            <a:t> stroke:</a:t>
          </a:r>
          <a:br>
            <a:rPr lang="en-US" sz="1400" kern="1200" dirty="0" smtClean="0"/>
          </a:br>
          <a:r>
            <a:rPr lang="en-US" sz="1400" kern="1200" dirty="0" smtClean="0"/>
            <a:t>21% post-intervention versus ~5% pre-intervention p&lt;0.001</a:t>
          </a:r>
          <a:endParaRPr lang="en-AU" sz="1400" kern="1200" dirty="0"/>
        </a:p>
      </dsp:txBody>
      <dsp:txXfrm>
        <a:off x="649948" y="125501"/>
        <a:ext cx="6004826" cy="1117009"/>
      </dsp:txXfrm>
    </dsp:sp>
    <dsp:sp modelId="{A6CD45DE-7FDC-4368-9BDB-E71317388B24}">
      <dsp:nvSpPr>
        <dsp:cNvPr id="0" name=""/>
        <dsp:cNvSpPr/>
      </dsp:nvSpPr>
      <dsp:spPr>
        <a:xfrm>
          <a:off x="59285" y="319449"/>
          <a:ext cx="1064832" cy="1064832"/>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302EF81-234F-4F7B-99A2-31972A1984A9}">
      <dsp:nvSpPr>
        <dsp:cNvPr id="0" name=""/>
        <dsp:cNvSpPr/>
      </dsp:nvSpPr>
      <dsp:spPr>
        <a:xfrm>
          <a:off x="959616" y="1337514"/>
          <a:ext cx="5695173" cy="127554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76168" tIns="40640" rIns="40640" bIns="40640" numCol="1" spcCol="1270" anchor="ctr" anchorCtr="0">
          <a:noAutofit/>
        </a:bodyPr>
        <a:lstStyle/>
        <a:p>
          <a:pPr lvl="0" algn="l" defTabSz="711200">
            <a:lnSpc>
              <a:spcPct val="90000"/>
            </a:lnSpc>
            <a:spcBef>
              <a:spcPct val="0"/>
            </a:spcBef>
            <a:spcAft>
              <a:spcPct val="35000"/>
            </a:spcAft>
          </a:pPr>
          <a:r>
            <a:rPr lang="en-US" sz="1600" b="1" kern="1200" dirty="0" err="1" smtClean="0"/>
            <a:t>Alteplase</a:t>
          </a:r>
          <a:r>
            <a:rPr lang="en-US" sz="1600" b="1" kern="1200" dirty="0" smtClean="0"/>
            <a:t> </a:t>
          </a:r>
          <a:r>
            <a:rPr lang="en-US" sz="1600" b="1" kern="1200" dirty="0" smtClean="0">
              <a:latin typeface="Arial"/>
              <a:cs typeface="Arial"/>
            </a:rPr>
            <a:t>≤ </a:t>
          </a:r>
          <a:r>
            <a:rPr lang="en-US" sz="1600" b="1" kern="1200" dirty="0" smtClean="0"/>
            <a:t>3 hours for </a:t>
          </a:r>
          <a:r>
            <a:rPr lang="en-US" sz="1600" b="1" kern="1200" dirty="0" err="1" smtClean="0"/>
            <a:t>ischaemic</a:t>
          </a:r>
          <a:r>
            <a:rPr lang="en-US" sz="1600" b="1" kern="1200" dirty="0" smtClean="0"/>
            <a:t> stroke</a:t>
          </a:r>
          <a:r>
            <a:rPr lang="en-US" sz="1400" b="1" kern="1200" baseline="30000" dirty="0" smtClean="0"/>
            <a:t>2</a:t>
          </a:r>
          <a:endParaRPr lang="en-US" sz="1400" b="1" kern="1200" dirty="0" smtClean="0"/>
        </a:p>
        <a:p>
          <a:pPr marL="114300" lvl="1" indent="-114300" algn="l" defTabSz="622300">
            <a:lnSpc>
              <a:spcPct val="90000"/>
            </a:lnSpc>
            <a:spcBef>
              <a:spcPct val="0"/>
            </a:spcBef>
            <a:spcAft>
              <a:spcPct val="15000"/>
            </a:spcAft>
            <a:buChar char="••"/>
          </a:pPr>
          <a:r>
            <a:rPr lang="en-AU" sz="1400" kern="1200" dirty="0" smtClean="0"/>
            <a:t>75% greater odds of disability-free survival </a:t>
          </a:r>
          <a:br>
            <a:rPr lang="en-AU" sz="1400" kern="1200" dirty="0" smtClean="0"/>
          </a:br>
          <a:r>
            <a:rPr lang="en-AU" sz="1400" kern="1200" dirty="0" smtClean="0"/>
            <a:t>(odds ratio [OR] 1.75, 95% confidence interval [CI] 1.35-2.27)</a:t>
          </a:r>
          <a:endParaRPr lang="en-US" sz="1400" kern="1200" dirty="0" smtClean="0"/>
        </a:p>
        <a:p>
          <a:pPr marL="114300" lvl="1" indent="-114300" algn="l" defTabSz="622300">
            <a:lnSpc>
              <a:spcPct val="90000"/>
            </a:lnSpc>
            <a:spcBef>
              <a:spcPct val="0"/>
            </a:spcBef>
            <a:spcAft>
              <a:spcPct val="15000"/>
            </a:spcAft>
            <a:buChar char="••"/>
          </a:pPr>
          <a:r>
            <a:rPr lang="en-US" sz="1400" kern="1200" dirty="0" smtClean="0"/>
            <a:t> 10% more patients disability-free with </a:t>
          </a:r>
          <a:r>
            <a:rPr lang="en-US" sz="1400" kern="1200" dirty="0" err="1" smtClean="0"/>
            <a:t>rt</a:t>
          </a:r>
          <a:r>
            <a:rPr lang="en-US" sz="1400" kern="1200" dirty="0" smtClean="0"/>
            <a:t>-PA compared with no </a:t>
          </a:r>
          <a:r>
            <a:rPr lang="en-US" sz="1400" kern="1200" dirty="0" err="1" smtClean="0"/>
            <a:t>rt</a:t>
          </a:r>
          <a:r>
            <a:rPr lang="en-US" sz="1400" kern="1200" dirty="0" smtClean="0"/>
            <a:t>-PA.</a:t>
          </a:r>
        </a:p>
      </dsp:txBody>
      <dsp:txXfrm>
        <a:off x="959616" y="1337514"/>
        <a:ext cx="5695173" cy="1275549"/>
      </dsp:txXfrm>
    </dsp:sp>
    <dsp:sp modelId="{D57316B1-0ECD-49AF-BE48-0F1832B7AB60}">
      <dsp:nvSpPr>
        <dsp:cNvPr id="0" name=""/>
        <dsp:cNvSpPr/>
      </dsp:nvSpPr>
      <dsp:spPr>
        <a:xfrm>
          <a:off x="368939" y="1597248"/>
          <a:ext cx="1064832" cy="1064832"/>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D2E9F6D-0E96-46C1-8B5E-24B0AC6C1233}">
      <dsp:nvSpPr>
        <dsp:cNvPr id="0" name=""/>
        <dsp:cNvSpPr/>
      </dsp:nvSpPr>
      <dsp:spPr>
        <a:xfrm>
          <a:off x="649973" y="2742437"/>
          <a:ext cx="6004826" cy="151689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76168" tIns="40640" rIns="40640" bIns="40640" numCol="1" spcCol="1270" anchor="ctr" anchorCtr="0">
          <a:noAutofit/>
        </a:bodyPr>
        <a:lstStyle/>
        <a:p>
          <a:pPr lvl="0" algn="l" defTabSz="711200">
            <a:lnSpc>
              <a:spcPct val="90000"/>
            </a:lnSpc>
            <a:spcBef>
              <a:spcPct val="0"/>
            </a:spcBef>
            <a:spcAft>
              <a:spcPct val="35000"/>
            </a:spcAft>
          </a:pPr>
          <a:r>
            <a:rPr lang="en-US" sz="1600" b="1" kern="1200" dirty="0" smtClean="0"/>
            <a:t>Stroke unit care</a:t>
          </a:r>
          <a:r>
            <a:rPr lang="en-US" sz="1400" b="1" kern="1200" baseline="30000" dirty="0" smtClean="0"/>
            <a:t>3</a:t>
          </a:r>
          <a:endParaRPr lang="en-US" sz="1400" b="1" kern="1200" dirty="0" smtClean="0"/>
        </a:p>
        <a:p>
          <a:pPr marL="114300" lvl="1" indent="-114300" algn="l" defTabSz="622300">
            <a:lnSpc>
              <a:spcPct val="90000"/>
            </a:lnSpc>
            <a:spcBef>
              <a:spcPct val="0"/>
            </a:spcBef>
            <a:spcAft>
              <a:spcPct val="15000"/>
            </a:spcAft>
            <a:buChar char="••"/>
          </a:pPr>
          <a:r>
            <a:rPr lang="en-US" sz="1400" kern="1200" dirty="0" smtClean="0"/>
            <a:t>13% reduced odds of death or dependency</a:t>
          </a:r>
          <a:br>
            <a:rPr lang="en-US" sz="1400" kern="1200" dirty="0" smtClean="0"/>
          </a:br>
          <a:r>
            <a:rPr lang="en-US" sz="1400" kern="1200" dirty="0" smtClean="0"/>
            <a:t>(OR 0.87, 95% CI 0.</a:t>
          </a:r>
          <a:r>
            <a:rPr lang="en-AU" sz="1400" kern="1200" dirty="0" smtClean="0"/>
            <a:t>69 to 0.94)</a:t>
          </a:r>
          <a:endParaRPr lang="en-US" sz="1400" kern="1200" dirty="0" smtClean="0"/>
        </a:p>
        <a:p>
          <a:pPr marL="114300" lvl="1" indent="-114300" algn="l" defTabSz="622300">
            <a:lnSpc>
              <a:spcPct val="90000"/>
            </a:lnSpc>
            <a:spcBef>
              <a:spcPct val="0"/>
            </a:spcBef>
            <a:spcAft>
              <a:spcPct val="15000"/>
            </a:spcAft>
            <a:buChar char="••"/>
          </a:pPr>
          <a:r>
            <a:rPr lang="en-US" sz="1400" kern="1200" dirty="0" smtClean="0"/>
            <a:t>22% reduced odds of death or </a:t>
          </a:r>
          <a:r>
            <a:rPr lang="en-US" sz="1400" kern="1200" dirty="0" err="1" smtClean="0"/>
            <a:t>institutionalised</a:t>
          </a:r>
          <a:r>
            <a:rPr lang="en-US" sz="1400" kern="1200" dirty="0" smtClean="0"/>
            <a:t> care</a:t>
          </a:r>
          <a:br>
            <a:rPr lang="en-US" sz="1400" kern="1200" dirty="0" smtClean="0"/>
          </a:br>
          <a:r>
            <a:rPr lang="en-US" sz="1400" kern="1200" dirty="0" smtClean="0"/>
            <a:t>(OR </a:t>
          </a:r>
          <a:r>
            <a:rPr lang="en-AU" sz="1400" kern="1200" dirty="0" smtClean="0"/>
            <a:t>0.78, 95% CI 0.68 to 0.89)</a:t>
          </a:r>
          <a:endParaRPr lang="en-US" sz="1400" kern="1200" dirty="0" smtClean="0"/>
        </a:p>
      </dsp:txBody>
      <dsp:txXfrm>
        <a:off x="649973" y="2742437"/>
        <a:ext cx="6004826" cy="1516891"/>
      </dsp:txXfrm>
    </dsp:sp>
    <dsp:sp modelId="{2967AD25-77AE-467E-8619-19BCFDC337B7}">
      <dsp:nvSpPr>
        <dsp:cNvPr id="0" name=""/>
        <dsp:cNvSpPr/>
      </dsp:nvSpPr>
      <dsp:spPr>
        <a:xfrm>
          <a:off x="59285" y="2875047"/>
          <a:ext cx="1064832" cy="1064832"/>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74B88A-18AE-4269-AA1D-F30E8BD4D8F3}">
      <dsp:nvSpPr>
        <dsp:cNvPr id="0" name=""/>
        <dsp:cNvSpPr/>
      </dsp:nvSpPr>
      <dsp:spPr>
        <a:xfrm>
          <a:off x="0" y="288969"/>
          <a:ext cx="8336160" cy="1071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6979" tIns="354076" rIns="646979" bIns="142240" numCol="1" spcCol="1270" anchor="t" anchorCtr="0">
          <a:noAutofit/>
        </a:bodyPr>
        <a:lstStyle/>
        <a:p>
          <a:pPr marL="228600" lvl="1" indent="-228600" algn="l" defTabSz="889000">
            <a:lnSpc>
              <a:spcPct val="90000"/>
            </a:lnSpc>
            <a:spcBef>
              <a:spcPct val="0"/>
            </a:spcBef>
            <a:spcAft>
              <a:spcPct val="15000"/>
            </a:spcAft>
            <a:buChar char="••"/>
          </a:pPr>
          <a:r>
            <a:rPr lang="en-AU" sz="2000" kern="1200" dirty="0" smtClean="0"/>
            <a:t>Melbourne Ambulance Stroke Screen (MASS)                                     </a:t>
          </a:r>
          <a:endParaRPr lang="en-AU" sz="2000" kern="1200" dirty="0"/>
        </a:p>
        <a:p>
          <a:pPr marL="228600" lvl="1" indent="-228600" algn="l" defTabSz="889000">
            <a:lnSpc>
              <a:spcPct val="90000"/>
            </a:lnSpc>
            <a:spcBef>
              <a:spcPct val="0"/>
            </a:spcBef>
            <a:spcAft>
              <a:spcPct val="15000"/>
            </a:spcAft>
            <a:buChar char="••"/>
          </a:pPr>
          <a:r>
            <a:rPr lang="en-AU" sz="2000" kern="1200" dirty="0" smtClean="0"/>
            <a:t>Training and education of ambulance officers</a:t>
          </a:r>
          <a:endParaRPr lang="en-AU" sz="2000" kern="1200" dirty="0"/>
        </a:p>
      </dsp:txBody>
      <dsp:txXfrm>
        <a:off x="0" y="288969"/>
        <a:ext cx="8336160" cy="1071000"/>
      </dsp:txXfrm>
    </dsp:sp>
    <dsp:sp modelId="{1C2DBB52-AF99-49B5-B7F1-776E0B16A6B5}">
      <dsp:nvSpPr>
        <dsp:cNvPr id="0" name=""/>
        <dsp:cNvSpPr/>
      </dsp:nvSpPr>
      <dsp:spPr>
        <a:xfrm>
          <a:off x="416808" y="38049"/>
          <a:ext cx="5835312" cy="5018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561" tIns="0" rIns="220561" bIns="0" numCol="1" spcCol="1270" anchor="ctr" anchorCtr="0">
          <a:noAutofit/>
        </a:bodyPr>
        <a:lstStyle/>
        <a:p>
          <a:pPr lvl="0" algn="l" defTabSz="1066800">
            <a:lnSpc>
              <a:spcPct val="90000"/>
            </a:lnSpc>
            <a:spcBef>
              <a:spcPct val="0"/>
            </a:spcBef>
            <a:spcAft>
              <a:spcPct val="35000"/>
            </a:spcAft>
          </a:pPr>
          <a:r>
            <a:rPr lang="en-AU" sz="2400" kern="1200" dirty="0" smtClean="0"/>
            <a:t>East Melbourne </a:t>
          </a:r>
          <a:r>
            <a:rPr lang="en-AU" sz="2400" kern="1200" baseline="30000" dirty="0" smtClean="0"/>
            <a:t>1</a:t>
          </a:r>
          <a:endParaRPr lang="en-AU" sz="2400" kern="1200" dirty="0"/>
        </a:p>
      </dsp:txBody>
      <dsp:txXfrm>
        <a:off x="441306" y="62547"/>
        <a:ext cx="5786316" cy="452844"/>
      </dsp:txXfrm>
    </dsp:sp>
    <dsp:sp modelId="{4561A1CC-28EA-499A-905A-808D9C70BEF3}">
      <dsp:nvSpPr>
        <dsp:cNvPr id="0" name=""/>
        <dsp:cNvSpPr/>
      </dsp:nvSpPr>
      <dsp:spPr>
        <a:xfrm>
          <a:off x="0" y="1740739"/>
          <a:ext cx="8336160" cy="19813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6979" tIns="354076" rIns="646979" bIns="142240" numCol="1" spcCol="1270" anchor="t" anchorCtr="0">
          <a:noAutofit/>
        </a:bodyPr>
        <a:lstStyle/>
        <a:p>
          <a:pPr marL="228600" lvl="1" indent="-228600" algn="l" defTabSz="889000">
            <a:lnSpc>
              <a:spcPct val="90000"/>
            </a:lnSpc>
            <a:spcBef>
              <a:spcPct val="0"/>
            </a:spcBef>
            <a:spcAft>
              <a:spcPct val="15000"/>
            </a:spcAft>
            <a:buChar char="••"/>
          </a:pPr>
          <a:r>
            <a:rPr lang="en-AU" sz="2000" kern="1200" baseline="0" dirty="0" smtClean="0"/>
            <a:t>Stroke screening tool and protocol</a:t>
          </a:r>
          <a:endParaRPr lang="en-AU" sz="2000" kern="1200" baseline="0" dirty="0"/>
        </a:p>
        <a:p>
          <a:pPr marL="228600" lvl="1" indent="-228600" algn="l" defTabSz="889000">
            <a:lnSpc>
              <a:spcPct val="90000"/>
            </a:lnSpc>
            <a:spcBef>
              <a:spcPct val="0"/>
            </a:spcBef>
            <a:spcAft>
              <a:spcPct val="15000"/>
            </a:spcAft>
            <a:buChar char="••"/>
          </a:pPr>
          <a:r>
            <a:rPr lang="en-AU" sz="2000" kern="1200" baseline="0" dirty="0" smtClean="0"/>
            <a:t>Training for ambulance services</a:t>
          </a:r>
          <a:endParaRPr lang="en-AU" sz="2000" kern="1200" baseline="0" dirty="0"/>
        </a:p>
        <a:p>
          <a:pPr marL="228600" lvl="1" indent="-228600" algn="l" defTabSz="889000">
            <a:lnSpc>
              <a:spcPct val="90000"/>
            </a:lnSpc>
            <a:spcBef>
              <a:spcPct val="0"/>
            </a:spcBef>
            <a:spcAft>
              <a:spcPct val="15000"/>
            </a:spcAft>
            <a:buChar char="••"/>
          </a:pPr>
          <a:r>
            <a:rPr lang="en-AU" sz="2000" kern="1200" baseline="0" dirty="0" smtClean="0"/>
            <a:t>Pre-notification system and </a:t>
          </a:r>
          <a:br>
            <a:rPr lang="en-AU" sz="2000" kern="1200" baseline="0" dirty="0" smtClean="0"/>
          </a:br>
          <a:r>
            <a:rPr lang="en-AU" sz="2000" kern="1200" baseline="0" dirty="0" smtClean="0"/>
            <a:t>bypass protocol</a:t>
          </a:r>
          <a:br>
            <a:rPr lang="en-AU" sz="2000" kern="1200" baseline="0" dirty="0" smtClean="0"/>
          </a:br>
          <a:r>
            <a:rPr lang="en-AU" sz="2600" kern="1200" dirty="0" smtClean="0"/>
            <a:t>	</a:t>
          </a:r>
          <a:endParaRPr lang="en-AU" sz="2000" kern="1200" baseline="0" dirty="0"/>
        </a:p>
      </dsp:txBody>
      <dsp:txXfrm>
        <a:off x="0" y="1740739"/>
        <a:ext cx="8336160" cy="1981350"/>
      </dsp:txXfrm>
    </dsp:sp>
    <dsp:sp modelId="{CEF830DF-FDD2-4A37-AFD2-E51BC37E6FA1}">
      <dsp:nvSpPr>
        <dsp:cNvPr id="0" name=""/>
        <dsp:cNvSpPr/>
      </dsp:nvSpPr>
      <dsp:spPr>
        <a:xfrm>
          <a:off x="416808" y="1451769"/>
          <a:ext cx="5835312" cy="5018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561" tIns="0" rIns="220561" bIns="0" numCol="1" spcCol="1270" anchor="ctr" anchorCtr="0">
          <a:noAutofit/>
        </a:bodyPr>
        <a:lstStyle/>
        <a:p>
          <a:pPr lvl="0" algn="l" defTabSz="1066800">
            <a:lnSpc>
              <a:spcPct val="90000"/>
            </a:lnSpc>
            <a:spcBef>
              <a:spcPct val="0"/>
            </a:spcBef>
            <a:spcAft>
              <a:spcPct val="35000"/>
            </a:spcAft>
          </a:pPr>
          <a:r>
            <a:rPr lang="en-AU" sz="2400" kern="1200" dirty="0" smtClean="0"/>
            <a:t>Newcastle, NSW </a:t>
          </a:r>
          <a:r>
            <a:rPr lang="en-AU" sz="2400" kern="1200" baseline="30000" dirty="0" smtClean="0"/>
            <a:t>2</a:t>
          </a:r>
          <a:r>
            <a:rPr lang="en-AU" sz="2400" kern="1200" dirty="0" smtClean="0"/>
            <a:t> </a:t>
          </a:r>
          <a:endParaRPr lang="en-AU" sz="2400" kern="1200" dirty="0"/>
        </a:p>
      </dsp:txBody>
      <dsp:txXfrm>
        <a:off x="441306" y="1476267"/>
        <a:ext cx="5786316" cy="45284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0AC3F1-E315-4522-8CD3-FB50895BDF34}">
      <dsp:nvSpPr>
        <dsp:cNvPr id="0" name=""/>
        <dsp:cNvSpPr/>
      </dsp:nvSpPr>
      <dsp:spPr>
        <a:xfrm>
          <a:off x="123923" y="0"/>
          <a:ext cx="817080" cy="895627"/>
        </a:xfrm>
        <a:prstGeom prst="upArrow">
          <a:avLst/>
        </a:prstGeom>
        <a:solidFill>
          <a:schemeClr val="accent1">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FBBE80-B2D1-4EEB-AC3F-A59944D8B1F9}">
      <dsp:nvSpPr>
        <dsp:cNvPr id="0" name=""/>
        <dsp:cNvSpPr/>
      </dsp:nvSpPr>
      <dsp:spPr>
        <a:xfrm>
          <a:off x="965517" y="0"/>
          <a:ext cx="1386561" cy="895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0" rIns="99568" bIns="99568" numCol="1" spcCol="1270" anchor="ctr" anchorCtr="0">
          <a:noAutofit/>
        </a:bodyPr>
        <a:lstStyle/>
        <a:p>
          <a:pPr lvl="0" algn="l" defTabSz="622300">
            <a:lnSpc>
              <a:spcPct val="90000"/>
            </a:lnSpc>
            <a:spcBef>
              <a:spcPct val="0"/>
            </a:spcBef>
            <a:spcAft>
              <a:spcPct val="35000"/>
            </a:spcAft>
          </a:pPr>
          <a:r>
            <a:rPr lang="en-AU" sz="1400" b="0" i="0" u="none" kern="1200" dirty="0" smtClean="0"/>
            <a:t>Increased diagnostic accuracy from </a:t>
          </a:r>
          <a:r>
            <a:rPr lang="en-AU" sz="1400" b="1" i="0" u="none" kern="1200" dirty="0" smtClean="0"/>
            <a:t>78% to 94%</a:t>
          </a:r>
          <a:endParaRPr lang="en-AU" sz="1400" b="1" kern="1200" dirty="0"/>
        </a:p>
      </dsp:txBody>
      <dsp:txXfrm>
        <a:off x="965517" y="0"/>
        <a:ext cx="1386561" cy="89562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23C9AA-B885-4155-807A-E6FC10448A49}">
      <dsp:nvSpPr>
        <dsp:cNvPr id="0" name=""/>
        <dsp:cNvSpPr/>
      </dsp:nvSpPr>
      <dsp:spPr>
        <a:xfrm>
          <a:off x="1345" y="0"/>
          <a:ext cx="807284" cy="946458"/>
        </a:xfrm>
        <a:prstGeom prst="upArrow">
          <a:avLst/>
        </a:prstGeom>
        <a:solidFill>
          <a:schemeClr val="accent1">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04E4E5-B453-4C45-AE16-5A76FFAF6B2C}">
      <dsp:nvSpPr>
        <dsp:cNvPr id="0" name=""/>
        <dsp:cNvSpPr/>
      </dsp:nvSpPr>
      <dsp:spPr>
        <a:xfrm>
          <a:off x="832848" y="0"/>
          <a:ext cx="1369936" cy="9464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0" rIns="85344" bIns="85344" numCol="1" spcCol="1270" anchor="ctr" anchorCtr="0">
          <a:noAutofit/>
        </a:bodyPr>
        <a:lstStyle/>
        <a:p>
          <a:pPr lvl="0" algn="l" defTabSz="533400">
            <a:lnSpc>
              <a:spcPct val="90000"/>
            </a:lnSpc>
            <a:spcBef>
              <a:spcPct val="0"/>
            </a:spcBef>
            <a:spcAft>
              <a:spcPct val="35000"/>
            </a:spcAft>
          </a:pPr>
          <a:r>
            <a:rPr lang="en-AU" sz="1200" b="0" i="0" u="none" kern="1200" dirty="0" smtClean="0"/>
            <a:t>Increased rates of thrombolysis </a:t>
          </a:r>
          <a:br>
            <a:rPr lang="en-AU" sz="1200" b="0" i="0" u="none" kern="1200" dirty="0" smtClean="0"/>
          </a:br>
          <a:r>
            <a:rPr lang="en-AU" sz="1200" b="1" i="0" u="none" kern="1200" dirty="0" smtClean="0"/>
            <a:t>4.7% to 21.4%</a:t>
          </a:r>
          <a:endParaRPr lang="en-AU" sz="1200" b="1" kern="1200" dirty="0"/>
        </a:p>
      </dsp:txBody>
      <dsp:txXfrm>
        <a:off x="832848" y="0"/>
        <a:ext cx="1369936" cy="946458"/>
      </dsp:txXfrm>
    </dsp:sp>
    <dsp:sp modelId="{2BB32793-B76A-4C82-89F9-3D1C09379A21}">
      <dsp:nvSpPr>
        <dsp:cNvPr id="0" name=""/>
        <dsp:cNvSpPr/>
      </dsp:nvSpPr>
      <dsp:spPr>
        <a:xfrm>
          <a:off x="0" y="1025330"/>
          <a:ext cx="807284" cy="946458"/>
        </a:xfrm>
        <a:prstGeom prst="downArrow">
          <a:avLst/>
        </a:prstGeom>
        <a:solidFill>
          <a:schemeClr val="accent1">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E73676-40E0-4CD1-ADEC-1AEFA42D6431}">
      <dsp:nvSpPr>
        <dsp:cNvPr id="0" name=""/>
        <dsp:cNvSpPr/>
      </dsp:nvSpPr>
      <dsp:spPr>
        <a:xfrm>
          <a:off x="873433" y="1025330"/>
          <a:ext cx="1369936" cy="9464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0" rIns="85344" bIns="85344" numCol="1" spcCol="1270" anchor="ctr" anchorCtr="0">
          <a:noAutofit/>
        </a:bodyPr>
        <a:lstStyle/>
        <a:p>
          <a:pPr lvl="0" algn="l" defTabSz="533400">
            <a:lnSpc>
              <a:spcPct val="90000"/>
            </a:lnSpc>
            <a:spcBef>
              <a:spcPct val="0"/>
            </a:spcBef>
            <a:spcAft>
              <a:spcPct val="35000"/>
            </a:spcAft>
          </a:pPr>
          <a:r>
            <a:rPr lang="en-AU" sz="1200" b="0" i="0" u="none" kern="1200" dirty="0" smtClean="0"/>
            <a:t>Reduced median time from symptom onset to ED arrival by </a:t>
          </a:r>
          <a:r>
            <a:rPr lang="en-AU" sz="1200" b="1" i="0" u="none" kern="1200" dirty="0" smtClean="0"/>
            <a:t>60 minutes</a:t>
          </a:r>
          <a:endParaRPr lang="en-AU" sz="1200" b="1" kern="1200" dirty="0"/>
        </a:p>
      </dsp:txBody>
      <dsp:txXfrm>
        <a:off x="873433" y="1025330"/>
        <a:ext cx="1369936" cy="94645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5205BD-27A7-4353-884F-AFFDE42C4A7F}">
      <dsp:nvSpPr>
        <dsp:cNvPr id="0" name=""/>
        <dsp:cNvSpPr/>
      </dsp:nvSpPr>
      <dsp:spPr>
        <a:xfrm>
          <a:off x="0" y="12831"/>
          <a:ext cx="7523018" cy="13162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n-AU" sz="2500" kern="1200" dirty="0" smtClean="0"/>
            <a:t>Stroke unit refers to a dedicated area within a hospital that ensures specialist, multidisciplinary management of people with stroke.</a:t>
          </a:r>
          <a:endParaRPr lang="en-AU" sz="2500" kern="1200" dirty="0"/>
        </a:p>
      </dsp:txBody>
      <dsp:txXfrm>
        <a:off x="64254" y="77085"/>
        <a:ext cx="7394510" cy="1187742"/>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0.78759</cdr:x>
      <cdr:y>0.09927</cdr:y>
    </cdr:from>
    <cdr:to>
      <cdr:x>1</cdr:x>
      <cdr:y>0.33043</cdr:y>
    </cdr:to>
    <cdr:sp macro="" textlink="">
      <cdr:nvSpPr>
        <cdr:cNvPr id="3" name="TextBox 2"/>
        <cdr:cNvSpPr txBox="1"/>
      </cdr:nvSpPr>
      <cdr:spPr>
        <a:xfrm xmlns:a="http://schemas.openxmlformats.org/drawingml/2006/main">
          <a:off x="6032634" y="443661"/>
          <a:ext cx="1626949" cy="103316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spcAft>
              <a:spcPts val="800"/>
            </a:spcAft>
          </a:pPr>
          <a:r>
            <a:rPr lang="en-AU" sz="1600" dirty="0" smtClean="0">
              <a:solidFill>
                <a:schemeClr val="tx1"/>
              </a:solidFill>
            </a:rPr>
            <a:t>2011</a:t>
          </a:r>
        </a:p>
        <a:p xmlns:a="http://schemas.openxmlformats.org/drawingml/2006/main">
          <a:pPr>
            <a:spcAft>
              <a:spcPts val="800"/>
            </a:spcAft>
          </a:pPr>
          <a:r>
            <a:rPr lang="en-AU" sz="1600" dirty="0" smtClean="0">
              <a:solidFill>
                <a:schemeClr val="tx1"/>
              </a:solidFill>
            </a:rPr>
            <a:t>2015 (N=4087)</a:t>
          </a:r>
          <a:endParaRPr lang="en-AU" sz="1600" dirty="0">
            <a:solidFill>
              <a:schemeClr val="tx1"/>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0.05304</cdr:x>
      <cdr:y>0.31116</cdr:y>
    </cdr:from>
    <cdr:to>
      <cdr:x>0.18044</cdr:x>
      <cdr:y>0.45858</cdr:y>
    </cdr:to>
    <cdr:sp macro="" textlink="">
      <cdr:nvSpPr>
        <cdr:cNvPr id="2" name="TextBox 1"/>
        <cdr:cNvSpPr txBox="1"/>
      </cdr:nvSpPr>
      <cdr:spPr>
        <a:xfrm xmlns:a="http://schemas.openxmlformats.org/drawingml/2006/main">
          <a:off x="393848" y="1264567"/>
          <a:ext cx="945931" cy="59909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AU" sz="2800" dirty="0" smtClean="0">
              <a:solidFill>
                <a:schemeClr val="bg1"/>
              </a:solidFill>
            </a:rPr>
            <a:t>29%</a:t>
          </a:r>
          <a:endParaRPr lang="en-AU" sz="2800" dirty="0">
            <a:solidFill>
              <a:schemeClr val="bg1"/>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1EF4DE9D-A557-FB4E-AACE-C707F4A4A067}" type="datetimeFigureOut">
              <a:rPr lang="en-US" smtClean="0"/>
              <a:t>5/24/2016</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8CEA4601-368A-1440-A826-4147C7EF7E9B}" type="slidenum">
              <a:rPr lang="en-US" smtClean="0"/>
              <a:t>‹#›</a:t>
            </a:fld>
            <a:endParaRPr lang="en-US"/>
          </a:p>
        </p:txBody>
      </p:sp>
    </p:spTree>
    <p:extLst>
      <p:ext uri="{BB962C8B-B14F-4D97-AF65-F5344CB8AC3E}">
        <p14:creationId xmlns:p14="http://schemas.microsoft.com/office/powerpoint/2010/main" val="58984850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_ENREF_48"/><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8CEA4601-368A-1440-A826-4147C7EF7E9B}" type="slidenum">
              <a:rPr lang="en-US" smtClean="0"/>
              <a:t>1</a:t>
            </a:fld>
            <a:endParaRPr lang="en-US"/>
          </a:p>
        </p:txBody>
      </p:sp>
    </p:spTree>
    <p:extLst>
      <p:ext uri="{BB962C8B-B14F-4D97-AF65-F5344CB8AC3E}">
        <p14:creationId xmlns:p14="http://schemas.microsoft.com/office/powerpoint/2010/main" val="10798075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Presenter’s notes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Presently, there is no single recommended screening tool for stroke, but a simple screening tool, such as the F.A.S.T. test may be the most useful. This is because the F.A.S.T. test is validated for use by ambulance services and is also used in community awareness campaigns. </a:t>
            </a:r>
            <a:r>
              <a:rPr lang="en-AU" sz="1200" kern="1200" baseline="30000" dirty="0" smtClean="0">
                <a:solidFill>
                  <a:schemeClr val="tx1"/>
                </a:solidFill>
                <a:effectLst/>
                <a:latin typeface="+mn-lt"/>
                <a:ea typeface="+mn-ea"/>
                <a:cs typeface="+mn-cs"/>
              </a:rPr>
              <a:t>1</a:t>
            </a:r>
          </a:p>
          <a:p>
            <a:pPr marL="0" marR="0" indent="0" algn="l" defTabSz="457200" rtl="0" eaLnBrk="1" fontAlgn="auto" latinLnBrk="0" hangingPunct="1">
              <a:lnSpc>
                <a:spcPct val="100000"/>
              </a:lnSpc>
              <a:spcBef>
                <a:spcPts val="0"/>
              </a:spcBef>
              <a:spcAft>
                <a:spcPts val="0"/>
              </a:spcAft>
              <a:buClrTx/>
              <a:buSzTx/>
              <a:buFontTx/>
              <a:buNone/>
              <a:tabLst/>
              <a:defRPr/>
            </a:pPr>
            <a:endParaRPr lang="en-AU" sz="1200" b="1"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1. Harbison J, Hossain O, Jenkinson D, Davis J, </a:t>
            </a:r>
            <a:r>
              <a:rPr lang="en-AU" sz="1200" kern="1200" dirty="0" err="1" smtClean="0">
                <a:solidFill>
                  <a:schemeClr val="tx1"/>
                </a:solidFill>
                <a:effectLst/>
                <a:latin typeface="+mn-lt"/>
                <a:ea typeface="+mn-ea"/>
                <a:cs typeface="+mn-cs"/>
              </a:rPr>
              <a:t>Louw</a:t>
            </a:r>
            <a:r>
              <a:rPr lang="en-AU" sz="1200" kern="1200" dirty="0" smtClean="0">
                <a:solidFill>
                  <a:schemeClr val="tx1"/>
                </a:solidFill>
                <a:effectLst/>
                <a:latin typeface="+mn-lt"/>
                <a:ea typeface="+mn-ea"/>
                <a:cs typeface="+mn-cs"/>
              </a:rPr>
              <a:t> SJ and Ford GA. Diagnostic Accuracy of Stroke Referrals From Primary Care, Emergency Room Physicians, and Ambulance Staff Using the Face Arm Speech Test. </a:t>
            </a:r>
            <a:r>
              <a:rPr lang="en-AU" sz="1200" i="1" kern="1200" dirty="0" smtClean="0">
                <a:solidFill>
                  <a:schemeClr val="tx1"/>
                </a:solidFill>
                <a:effectLst/>
                <a:latin typeface="+mn-lt"/>
                <a:ea typeface="+mn-ea"/>
                <a:cs typeface="+mn-cs"/>
              </a:rPr>
              <a:t>Stroke</a:t>
            </a:r>
            <a:r>
              <a:rPr lang="en-AU" sz="1200" kern="1200" dirty="0" smtClean="0">
                <a:solidFill>
                  <a:schemeClr val="tx1"/>
                </a:solidFill>
                <a:effectLst/>
                <a:latin typeface="+mn-lt"/>
                <a:ea typeface="+mn-ea"/>
                <a:cs typeface="+mn-cs"/>
              </a:rPr>
              <a:t>. 2003; 34: 71-6.</a:t>
            </a:r>
            <a:endParaRPr lang="en-AU" sz="1200" b="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CEA4601-368A-1440-A826-4147C7EF7E9B}"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22625284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Presenter’s notes</a:t>
            </a:r>
            <a:endParaRPr lang="en-AU" b="1"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AU" i="0" baseline="300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AU" b="0" i="0" baseline="0" dirty="0" smtClean="0">
                <a:solidFill>
                  <a:srgbClr val="000000"/>
                </a:solidFill>
              </a:rPr>
              <a:t>A large proportion of patients cannot be considered for thrombolysis because they do not present to a thrombolysis-capable hospital in time. Educating first contact providers and consumers about the importance of rapid assessment could increase the number of people eligible for thrombolysis and other time-critical therapies.</a:t>
            </a:r>
          </a:p>
        </p:txBody>
      </p:sp>
      <p:sp>
        <p:nvSpPr>
          <p:cNvPr id="4" name="Slide Number Placeholder 3"/>
          <p:cNvSpPr>
            <a:spLocks noGrp="1"/>
          </p:cNvSpPr>
          <p:nvPr>
            <p:ph type="sldNum" sz="quarter" idx="10"/>
          </p:nvPr>
        </p:nvSpPr>
        <p:spPr/>
        <p:txBody>
          <a:bodyPr/>
          <a:lstStyle/>
          <a:p>
            <a:fld id="{8CEA4601-368A-1440-A826-4147C7EF7E9B}"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22625284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smtClean="0"/>
              <a:t>Presenter’s notes</a:t>
            </a:r>
            <a:endParaRPr lang="en-AU" b="1" dirty="0" smtClean="0"/>
          </a:p>
          <a:p>
            <a:endParaRPr lang="en-US" i="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i="0" baseline="0" dirty="0" smtClean="0"/>
              <a:t>Training of ambulance officers in the use of stroke screening tools can improve diagnostic accuracy.</a:t>
            </a:r>
            <a:r>
              <a:rPr lang="en-AU" baseline="30000" dirty="0" smtClean="0"/>
              <a:t>1</a:t>
            </a:r>
            <a:r>
              <a:rPr lang="en-US" i="0" baseline="0" dirty="0" smtClean="0"/>
              <a:t>  Also, training in screening tools combined with pre-notification systems from ambulance services to emergency departments may improve the proportion of patients who receive thrombolysis.</a:t>
            </a:r>
            <a:r>
              <a:rPr lang="en-AU" baseline="30000" dirty="0" smtClean="0"/>
              <a:t> 2</a:t>
            </a:r>
          </a:p>
          <a:p>
            <a:endParaRPr lang="en-US" i="0" baseline="0" dirty="0" smtClean="0"/>
          </a:p>
          <a:p>
            <a:r>
              <a:rPr lang="en-US" i="0" baseline="0" dirty="0" smtClean="0"/>
              <a:t>In a study in east Melbourne, education and training in the use of a stroke screening tool (the Melbourne Ambulance Stroke Screen) improved the diagnostic accuracy of stroke by ambulance officers from 78% (pre-intervention) to 94% (post-intervention). In a control group, diagnostic accuracy remained similar (per 78%; post 80%). </a:t>
            </a:r>
            <a:r>
              <a:rPr lang="en-AU" baseline="30000" dirty="0" smtClean="0"/>
              <a:t>1</a:t>
            </a:r>
          </a:p>
          <a:p>
            <a:endParaRPr lang="en-US" i="0" baseline="0" dirty="0" smtClean="0"/>
          </a:p>
          <a:p>
            <a:r>
              <a:rPr lang="en-AU" sz="1200" i="0" kern="1200" dirty="0" smtClean="0">
                <a:solidFill>
                  <a:schemeClr val="tx1"/>
                </a:solidFill>
                <a:effectLst/>
                <a:latin typeface="+mn-lt"/>
                <a:ea typeface="+mn-ea"/>
                <a:cs typeface="+mn-cs"/>
              </a:rPr>
              <a:t>In</a:t>
            </a:r>
            <a:r>
              <a:rPr lang="en-AU" sz="1200" i="0" kern="1200" baseline="0" dirty="0" smtClean="0">
                <a:solidFill>
                  <a:schemeClr val="tx1"/>
                </a:solidFill>
                <a:effectLst/>
                <a:latin typeface="+mn-lt"/>
                <a:ea typeface="+mn-ea"/>
                <a:cs typeface="+mn-cs"/>
              </a:rPr>
              <a:t> a study in Newcastle, training in the use of a stroke screening tool and implementation of a pre-notification system resulted in reduced time from symptom onset to hospital admission. </a:t>
            </a:r>
          </a:p>
          <a:p>
            <a:pPr marL="171450" indent="-171450">
              <a:buFont typeface="Arial" panose="020B0604020202020204" pitchFamily="34" charset="0"/>
              <a:buChar char="•"/>
            </a:pPr>
            <a:r>
              <a:rPr lang="en-AU" sz="1200" b="0" i="0" kern="1200" baseline="0" dirty="0" smtClean="0">
                <a:solidFill>
                  <a:schemeClr val="tx1"/>
                </a:solidFill>
                <a:effectLst/>
                <a:latin typeface="+mn-lt"/>
                <a:ea typeface="+mn-ea"/>
                <a:cs typeface="+mn-cs"/>
              </a:rPr>
              <a:t>Symptom onset to ED arrival decreased from 150 to 90.5 minutes and </a:t>
            </a:r>
          </a:p>
          <a:p>
            <a:pPr marL="171450" indent="-171450">
              <a:buFont typeface="Arial" panose="020B0604020202020204" pitchFamily="34" charset="0"/>
              <a:buChar char="•"/>
            </a:pPr>
            <a:r>
              <a:rPr lang="en-AU" sz="1200" b="0" i="0" kern="1200" baseline="0" dirty="0" smtClean="0">
                <a:solidFill>
                  <a:schemeClr val="tx1"/>
                </a:solidFill>
                <a:effectLst/>
                <a:latin typeface="+mn-lt"/>
                <a:ea typeface="+mn-ea"/>
                <a:cs typeface="+mn-cs"/>
              </a:rPr>
              <a:t>ED arrival to stroke unit admission decreased from 361 to 232.5 minutes</a:t>
            </a:r>
          </a:p>
          <a:p>
            <a:pPr marL="171450" indent="-171450">
              <a:buFont typeface="Arial" panose="020B0604020202020204" pitchFamily="34" charset="0"/>
              <a:buChar char="•"/>
            </a:pPr>
            <a:r>
              <a:rPr lang="en-AU" sz="1200" i="0" kern="1200" baseline="0" dirty="0" smtClean="0">
                <a:solidFill>
                  <a:schemeClr val="tx1"/>
                </a:solidFill>
                <a:effectLst/>
                <a:latin typeface="+mn-lt"/>
                <a:ea typeface="+mn-ea"/>
                <a:cs typeface="+mn-cs"/>
              </a:rPr>
              <a:t>increase in the thrombolysis rate of patients with ischaemic stroke; from 4.7% (pre-intervention) to 21.4% (post-intervention).</a:t>
            </a:r>
            <a:r>
              <a:rPr lang="en-AU" baseline="30000" dirty="0" smtClean="0"/>
              <a:t> 2</a:t>
            </a:r>
            <a:endParaRPr lang="en-AU" sz="1200" i="0" kern="1200" dirty="0" smtClean="0">
              <a:solidFill>
                <a:schemeClr val="tx1"/>
              </a:solidFill>
              <a:effectLst/>
              <a:latin typeface="+mn-lt"/>
              <a:ea typeface="+mn-ea"/>
              <a:cs typeface="+mn-cs"/>
            </a:endParaRPr>
          </a:p>
          <a:p>
            <a:endParaRPr lang="en-US" b="1" i="1" dirty="0" smtClean="0"/>
          </a:p>
          <a:p>
            <a:r>
              <a:rPr lang="en-US" b="1" i="0" dirty="0" smtClean="0"/>
              <a:t>References</a:t>
            </a:r>
            <a:endParaRPr lang="en-US" i="0" dirty="0" smtClean="0"/>
          </a:p>
          <a:p>
            <a:pPr marL="228600" indent="-228600">
              <a:buAutoNum type="arabicPeriod"/>
            </a:pPr>
            <a:r>
              <a:rPr lang="en-AU" sz="1200" i="0" kern="1200" dirty="0" smtClean="0">
                <a:solidFill>
                  <a:schemeClr val="tx1"/>
                </a:solidFill>
                <a:effectLst/>
                <a:latin typeface="+mn-lt"/>
                <a:ea typeface="+mn-ea"/>
                <a:cs typeface="+mn-cs"/>
              </a:rPr>
              <a:t>Bray JE, Martin J, Cooper G, Barger B, Bernard S and </a:t>
            </a:r>
            <a:r>
              <a:rPr lang="en-AU" sz="1200" i="0" kern="1200" dirty="0" err="1" smtClean="0">
                <a:solidFill>
                  <a:schemeClr val="tx1"/>
                </a:solidFill>
                <a:effectLst/>
                <a:latin typeface="+mn-lt"/>
                <a:ea typeface="+mn-ea"/>
                <a:cs typeface="+mn-cs"/>
              </a:rPr>
              <a:t>Bladin</a:t>
            </a:r>
            <a:r>
              <a:rPr lang="en-AU" sz="1200" i="0" kern="1200" dirty="0" smtClean="0">
                <a:solidFill>
                  <a:schemeClr val="tx1"/>
                </a:solidFill>
                <a:effectLst/>
                <a:latin typeface="+mn-lt"/>
                <a:ea typeface="+mn-ea"/>
                <a:cs typeface="+mn-cs"/>
              </a:rPr>
              <a:t> C. An Interventional Study to Improve Paramedic Diagnosis of Stroke. Prehospital Emergency Care. 2005; 9: 297-302</a:t>
            </a:r>
          </a:p>
          <a:p>
            <a:pPr marL="228600" indent="-228600">
              <a:buAutoNum type="arabicPeriod"/>
            </a:pPr>
            <a:r>
              <a:rPr lang="en-AU" sz="1200" i="0" kern="1200" dirty="0" err="1" smtClean="0">
                <a:solidFill>
                  <a:schemeClr val="tx1"/>
                </a:solidFill>
                <a:effectLst/>
                <a:latin typeface="+mn-lt"/>
                <a:ea typeface="+mn-ea"/>
                <a:cs typeface="+mn-cs"/>
              </a:rPr>
              <a:t>Quain</a:t>
            </a:r>
            <a:r>
              <a:rPr lang="en-AU" sz="1200" i="0" kern="1200" dirty="0" smtClean="0">
                <a:solidFill>
                  <a:schemeClr val="tx1"/>
                </a:solidFill>
                <a:effectLst/>
                <a:latin typeface="+mn-lt"/>
                <a:ea typeface="+mn-ea"/>
                <a:cs typeface="+mn-cs"/>
              </a:rPr>
              <a:t> DA, Parsons MW, </a:t>
            </a:r>
            <a:r>
              <a:rPr lang="en-AU" sz="1200" i="0" kern="1200" dirty="0" err="1" smtClean="0">
                <a:solidFill>
                  <a:schemeClr val="tx1"/>
                </a:solidFill>
                <a:effectLst/>
                <a:latin typeface="+mn-lt"/>
                <a:ea typeface="+mn-ea"/>
                <a:cs typeface="+mn-cs"/>
              </a:rPr>
              <a:t>Loudfoot</a:t>
            </a:r>
            <a:r>
              <a:rPr lang="en-AU" sz="1200" i="0" kern="1200" dirty="0" smtClean="0">
                <a:solidFill>
                  <a:schemeClr val="tx1"/>
                </a:solidFill>
                <a:effectLst/>
                <a:latin typeface="+mn-lt"/>
                <a:ea typeface="+mn-ea"/>
                <a:cs typeface="+mn-cs"/>
              </a:rPr>
              <a:t> AR, et al. Improving access to acute stroke therapies: a controlled trial of organised pre-hospital and emergency care. Med J Australia. 2008; 189: 429-33</a:t>
            </a:r>
          </a:p>
          <a:p>
            <a:endParaRPr lang="en-AU" dirty="0"/>
          </a:p>
        </p:txBody>
      </p:sp>
      <p:sp>
        <p:nvSpPr>
          <p:cNvPr id="4" name="Slide Number Placeholder 3"/>
          <p:cNvSpPr>
            <a:spLocks noGrp="1"/>
          </p:cNvSpPr>
          <p:nvPr>
            <p:ph type="sldNum" sz="quarter" idx="10"/>
          </p:nvPr>
        </p:nvSpPr>
        <p:spPr/>
        <p:txBody>
          <a:bodyPr/>
          <a:lstStyle/>
          <a:p>
            <a:fld id="{8CEA4601-368A-1440-A826-4147C7EF7E9B}"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27399270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endParaRPr lang="en-AU" dirty="0"/>
          </a:p>
        </p:txBody>
      </p:sp>
      <p:sp>
        <p:nvSpPr>
          <p:cNvPr id="4" name="Slide Number Placeholder 3"/>
          <p:cNvSpPr>
            <a:spLocks noGrp="1"/>
          </p:cNvSpPr>
          <p:nvPr>
            <p:ph type="sldNum" sz="quarter" idx="10"/>
          </p:nvPr>
        </p:nvSpPr>
        <p:spPr/>
        <p:txBody>
          <a:bodyPr/>
          <a:lstStyle/>
          <a:p>
            <a:fld id="{8CEA4601-368A-1440-A826-4147C7EF7E9B}" type="slidenum">
              <a:rPr lang="en-US" smtClean="0"/>
              <a:t>13</a:t>
            </a:fld>
            <a:endParaRPr lang="en-US"/>
          </a:p>
        </p:txBody>
      </p:sp>
    </p:spTree>
    <p:extLst>
      <p:ext uri="{BB962C8B-B14F-4D97-AF65-F5344CB8AC3E}">
        <p14:creationId xmlns:p14="http://schemas.microsoft.com/office/powerpoint/2010/main" val="22625284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AU" sz="1200" dirty="0" smtClean="0"/>
          </a:p>
        </p:txBody>
      </p:sp>
      <p:sp>
        <p:nvSpPr>
          <p:cNvPr id="4" name="Slide Number Placeholder 3"/>
          <p:cNvSpPr>
            <a:spLocks noGrp="1"/>
          </p:cNvSpPr>
          <p:nvPr>
            <p:ph type="sldNum" sz="quarter" idx="10"/>
          </p:nvPr>
        </p:nvSpPr>
        <p:spPr/>
        <p:txBody>
          <a:bodyPr/>
          <a:lstStyle/>
          <a:p>
            <a:fld id="{8CEA4601-368A-1440-A826-4147C7EF7E9B}" type="slidenum">
              <a:rPr lang="en-US" smtClean="0"/>
              <a:t>14</a:t>
            </a:fld>
            <a:endParaRPr lang="en-US"/>
          </a:p>
        </p:txBody>
      </p:sp>
    </p:spTree>
    <p:extLst>
      <p:ext uri="{BB962C8B-B14F-4D97-AF65-F5344CB8AC3E}">
        <p14:creationId xmlns:p14="http://schemas.microsoft.com/office/powerpoint/2010/main" val="34943865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i="0" dirty="0" smtClean="0">
                <a:solidFill>
                  <a:srgbClr val="000000"/>
                </a:solidFill>
              </a:rPr>
              <a:t>Presenter’s notes</a:t>
            </a:r>
            <a:endParaRPr lang="en-AU" b="1" i="0" dirty="0" smtClean="0">
              <a:solidFill>
                <a:srgbClr val="000000"/>
              </a:solidFill>
            </a:endParaRPr>
          </a:p>
          <a:p>
            <a:endParaRPr lang="en-US" i="0" baseline="0" dirty="0" smtClean="0">
              <a:solidFill>
                <a:srgbClr val="000000"/>
              </a:solidFill>
            </a:endParaRPr>
          </a:p>
          <a:p>
            <a:pPr marL="0" indent="0">
              <a:buNone/>
            </a:pPr>
            <a:r>
              <a:rPr lang="en-AU" b="0" i="0" u="sng" dirty="0" smtClean="0">
                <a:solidFill>
                  <a:srgbClr val="000000"/>
                </a:solidFill>
              </a:rPr>
              <a:t> </a:t>
            </a:r>
          </a:p>
          <a:p>
            <a:pPr marL="171450" indent="-171450">
              <a:buFont typeface="Arial" panose="020B0604020202020204" pitchFamily="34" charset="0"/>
              <a:buChar char="•"/>
            </a:pPr>
            <a:r>
              <a:rPr lang="en-AU" i="0" dirty="0" smtClean="0">
                <a:solidFill>
                  <a:srgbClr val="000000"/>
                </a:solidFill>
              </a:rPr>
              <a:t>80% of strokes</a:t>
            </a:r>
            <a:r>
              <a:rPr lang="en-AU" i="0" baseline="0" dirty="0" smtClean="0">
                <a:solidFill>
                  <a:srgbClr val="000000"/>
                </a:solidFill>
              </a:rPr>
              <a:t> are ischaemic </a:t>
            </a:r>
          </a:p>
          <a:p>
            <a:pPr marL="171450" indent="-171450">
              <a:buFont typeface="Arial" panose="020B0604020202020204" pitchFamily="34" charset="0"/>
              <a:buChar char="•"/>
            </a:pPr>
            <a:r>
              <a:rPr lang="en-AU" i="0" dirty="0" smtClean="0">
                <a:solidFill>
                  <a:srgbClr val="000000"/>
                </a:solidFill>
              </a:rPr>
              <a:t>8% of patients with ischaemic</a:t>
            </a:r>
            <a:r>
              <a:rPr lang="en-AU" i="0" baseline="0" dirty="0" smtClean="0">
                <a:solidFill>
                  <a:srgbClr val="000000"/>
                </a:solidFill>
              </a:rPr>
              <a:t> stroke receive intravenous thrombolysis (</a:t>
            </a:r>
            <a:r>
              <a:rPr lang="en-AU" i="0" baseline="0" dirty="0" err="1" smtClean="0">
                <a:solidFill>
                  <a:srgbClr val="000000"/>
                </a:solidFill>
              </a:rPr>
              <a:t>rt</a:t>
            </a:r>
            <a:r>
              <a:rPr lang="en-AU" i="0" baseline="0" dirty="0" smtClean="0">
                <a:solidFill>
                  <a:srgbClr val="000000"/>
                </a:solidFill>
              </a:rPr>
              <a:t>-PA).</a:t>
            </a:r>
            <a:r>
              <a:rPr lang="en-AU" i="0" baseline="30000" dirty="0" smtClean="0">
                <a:solidFill>
                  <a:srgbClr val="000000"/>
                </a:solidFill>
              </a:rPr>
              <a:t>1</a:t>
            </a:r>
          </a:p>
          <a:p>
            <a:pPr marL="0" indent="0">
              <a:buNone/>
            </a:pPr>
            <a:endParaRPr lang="en-AU" b="1" i="0" strike="sngStrike" dirty="0" smtClean="0">
              <a:solidFill>
                <a:srgbClr val="000000"/>
              </a:solidFill>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u="sng" baseline="0" dirty="0" smtClean="0">
                <a:solidFill>
                  <a:srgbClr val="000000"/>
                </a:solidFill>
              </a:rPr>
              <a:t>The efficacy of thrombolysis  with intravenous </a:t>
            </a:r>
            <a:r>
              <a:rPr lang="en-US" b="0" u="sng" baseline="0" dirty="0" err="1" smtClean="0">
                <a:solidFill>
                  <a:srgbClr val="000000"/>
                </a:solidFill>
              </a:rPr>
              <a:t>rt</a:t>
            </a:r>
            <a:r>
              <a:rPr lang="en-US" b="0" u="sng" baseline="0" dirty="0" smtClean="0">
                <a:solidFill>
                  <a:srgbClr val="000000"/>
                </a:solidFill>
              </a:rPr>
              <a:t>-PA (</a:t>
            </a:r>
            <a:r>
              <a:rPr lang="en-US" b="0" u="sng" baseline="0" dirty="0" err="1" smtClean="0">
                <a:solidFill>
                  <a:srgbClr val="000000"/>
                </a:solidFill>
              </a:rPr>
              <a:t>alteplase</a:t>
            </a:r>
            <a:r>
              <a:rPr lang="en-US" b="0" u="sng" baseline="0" dirty="0" smtClean="0">
                <a:solidFill>
                  <a:srgbClr val="000000"/>
                </a:solidFill>
              </a:rPr>
              <a:t>) is time-critical </a:t>
            </a:r>
          </a:p>
          <a:p>
            <a:pPr marL="0" lvl="0" indent="0">
              <a:buFont typeface="Arial" panose="020B0604020202020204" pitchFamily="34" charset="0"/>
              <a:buNone/>
            </a:pPr>
            <a:r>
              <a:rPr lang="en-US" baseline="0" dirty="0" smtClean="0">
                <a:solidFill>
                  <a:srgbClr val="000000"/>
                </a:solidFill>
              </a:rPr>
              <a:t>Thrombolysis  with intravenous </a:t>
            </a:r>
            <a:r>
              <a:rPr lang="en-US" baseline="0" dirty="0" err="1" smtClean="0">
                <a:solidFill>
                  <a:srgbClr val="000000"/>
                </a:solidFill>
              </a:rPr>
              <a:t>rt</a:t>
            </a:r>
            <a:r>
              <a:rPr lang="en-US" baseline="0" dirty="0" smtClean="0">
                <a:solidFill>
                  <a:srgbClr val="000000"/>
                </a:solidFill>
              </a:rPr>
              <a:t>-PA (</a:t>
            </a:r>
            <a:r>
              <a:rPr lang="en-US" baseline="0" dirty="0" err="1" smtClean="0">
                <a:solidFill>
                  <a:srgbClr val="000000"/>
                </a:solidFill>
              </a:rPr>
              <a:t>alteplase</a:t>
            </a:r>
            <a:r>
              <a:rPr lang="en-US" baseline="0" dirty="0" smtClean="0">
                <a:solidFill>
                  <a:srgbClr val="000000"/>
                </a:solidFill>
              </a:rPr>
              <a:t>):</a:t>
            </a:r>
          </a:p>
          <a:p>
            <a:pPr marL="171450" lvl="0" indent="-171450">
              <a:buFont typeface="Arial" panose="020B0604020202020204" pitchFamily="34" charset="0"/>
              <a:buChar char="•"/>
            </a:pPr>
            <a:r>
              <a:rPr lang="en-US" baseline="0" dirty="0" smtClean="0">
                <a:solidFill>
                  <a:srgbClr val="000000"/>
                </a:solidFill>
              </a:rPr>
              <a:t>within 3 hours of stroke onset improves the odds </a:t>
            </a:r>
            <a:r>
              <a:rPr lang="en-AU" sz="1200" kern="1200" dirty="0" smtClean="0">
                <a:solidFill>
                  <a:srgbClr val="000000"/>
                </a:solidFill>
                <a:effectLst/>
                <a:latin typeface="+mn-lt"/>
                <a:ea typeface="+mn-ea"/>
                <a:cs typeface="+mn-cs"/>
              </a:rPr>
              <a:t>of disability-free survival </a:t>
            </a:r>
            <a:r>
              <a:rPr lang="en-US" baseline="0" dirty="0" smtClean="0">
                <a:solidFill>
                  <a:srgbClr val="000000"/>
                </a:solidFill>
              </a:rPr>
              <a:t>by </a:t>
            </a:r>
            <a:r>
              <a:rPr lang="en-AU" sz="1200" kern="1200" dirty="0" smtClean="0">
                <a:solidFill>
                  <a:srgbClr val="000000"/>
                </a:solidFill>
                <a:effectLst/>
                <a:latin typeface="+mn-lt"/>
                <a:ea typeface="+mn-ea"/>
                <a:cs typeface="+mn-cs"/>
              </a:rPr>
              <a:t>75% (odds ratio [OR] 1.75, 95% confidence interval [CI] 1.35-2.27)</a:t>
            </a:r>
            <a:r>
              <a:rPr lang="en-US" baseline="0" dirty="0" smtClean="0">
                <a:solidFill>
                  <a:srgbClr val="000000"/>
                </a:solidFill>
              </a:rPr>
              <a:t>. </a:t>
            </a:r>
            <a:r>
              <a:rPr lang="en-US" sz="1200" u="none" kern="1200" baseline="30000" dirty="0" smtClean="0">
                <a:solidFill>
                  <a:srgbClr val="000000"/>
                </a:solidFill>
                <a:effectLst/>
                <a:latin typeface="+mn-lt"/>
                <a:ea typeface="+mn-ea"/>
                <a:cs typeface="+mn-cs"/>
              </a:rPr>
              <a:t>2</a:t>
            </a:r>
            <a:endParaRPr lang="en-US" u="none" baseline="0" dirty="0" smtClean="0">
              <a:solidFill>
                <a:srgbClr val="000000"/>
              </a:solidFill>
            </a:endParaRPr>
          </a:p>
          <a:p>
            <a:pPr marL="171450" lvl="0" indent="-171450">
              <a:buFont typeface="Arial" panose="020B0604020202020204" pitchFamily="34" charset="0"/>
              <a:buChar char="•"/>
            </a:pPr>
            <a:r>
              <a:rPr lang="en-US" baseline="0" dirty="0" smtClean="0">
                <a:solidFill>
                  <a:srgbClr val="000000"/>
                </a:solidFill>
              </a:rPr>
              <a:t>within 3 to 4.5 hours following stroke onset improves the </a:t>
            </a:r>
            <a:r>
              <a:rPr lang="en-AU" sz="1200" kern="1200" dirty="0" smtClean="0">
                <a:solidFill>
                  <a:srgbClr val="000000"/>
                </a:solidFill>
                <a:effectLst/>
                <a:latin typeface="+mn-lt"/>
                <a:ea typeface="+mn-ea"/>
                <a:cs typeface="+mn-cs"/>
              </a:rPr>
              <a:t>odds of disability-free survival by 26% (OR 1.26, 95% CI 1.05-1.51) </a:t>
            </a:r>
            <a:r>
              <a:rPr lang="en-AU" sz="1200" dirty="0" smtClean="0">
                <a:solidFill>
                  <a:srgbClr val="000000"/>
                </a:solidFill>
                <a:effectLst/>
                <a:latin typeface="Arial"/>
                <a:ea typeface="Batang"/>
              </a:rPr>
              <a:t>.</a:t>
            </a:r>
            <a:r>
              <a:rPr lang="en-AU" sz="1200" u="none" kern="1200" baseline="30000" dirty="0" smtClean="0">
                <a:solidFill>
                  <a:srgbClr val="000000"/>
                </a:solidFill>
                <a:effectLst/>
                <a:latin typeface="+mn-lt"/>
                <a:ea typeface="+mn-ea"/>
                <a:cs typeface="+mn-cs"/>
              </a:rPr>
              <a:t>2</a:t>
            </a:r>
            <a:endParaRPr lang="en-AU" sz="1200" u="none" dirty="0" smtClean="0">
              <a:solidFill>
                <a:srgbClr val="000000"/>
              </a:solidFill>
              <a:effectLst/>
              <a:latin typeface="Arial"/>
              <a:ea typeface="Batang"/>
            </a:endParaRPr>
          </a:p>
          <a:p>
            <a:pPr marL="0" indent="0">
              <a:buFont typeface="Arial" panose="020B0604020202020204" pitchFamily="34" charset="0"/>
              <a:buNone/>
            </a:pPr>
            <a:endParaRPr lang="en-US" i="0" dirty="0" smtClean="0">
              <a:solidFill>
                <a:srgbClr val="000000"/>
              </a:solidFill>
            </a:endParaRPr>
          </a:p>
          <a:p>
            <a:pPr marL="0" indent="0">
              <a:buFont typeface="Arial" panose="020B0604020202020204" pitchFamily="34" charset="0"/>
              <a:buNone/>
            </a:pPr>
            <a:r>
              <a:rPr lang="en-US" i="0" dirty="0" smtClean="0">
                <a:solidFill>
                  <a:srgbClr val="000000"/>
                </a:solidFill>
              </a:rPr>
              <a:t>However there</a:t>
            </a:r>
            <a:r>
              <a:rPr lang="en-US" i="0" baseline="0" dirty="0" smtClean="0">
                <a:solidFill>
                  <a:srgbClr val="000000"/>
                </a:solidFill>
              </a:rPr>
              <a:t> is an increased risk of intracranial </a:t>
            </a:r>
            <a:r>
              <a:rPr lang="en-US" i="0" baseline="0" dirty="0" err="1" smtClean="0">
                <a:solidFill>
                  <a:srgbClr val="000000"/>
                </a:solidFill>
              </a:rPr>
              <a:t>haemorrhage</a:t>
            </a:r>
            <a:r>
              <a:rPr lang="en-US" i="0" baseline="0" dirty="0" smtClean="0">
                <a:solidFill>
                  <a:srgbClr val="000000"/>
                </a:solidFill>
              </a:rPr>
              <a:t> so consideration of the risk-benefit profile is important (see later slide).</a:t>
            </a:r>
            <a:endParaRPr lang="en-US" i="0" dirty="0" smtClean="0">
              <a:solidFill>
                <a:srgbClr val="000000"/>
              </a:solidFill>
            </a:endParaRPr>
          </a:p>
          <a:p>
            <a:pPr marL="0" indent="0">
              <a:buFont typeface="Arial" panose="020B0604020202020204" pitchFamily="34" charset="0"/>
              <a:buNone/>
            </a:pPr>
            <a:endParaRPr lang="en-US" i="0" dirty="0" smtClean="0">
              <a:solidFill>
                <a:srgbClr val="000000"/>
              </a:solidFill>
            </a:endParaRPr>
          </a:p>
          <a:p>
            <a:pPr marL="0" indent="0">
              <a:buFont typeface="Arial" panose="020B0604020202020204" pitchFamily="34" charset="0"/>
              <a:buNone/>
            </a:pPr>
            <a:r>
              <a:rPr lang="en-US" b="1" i="0" dirty="0" smtClean="0">
                <a:solidFill>
                  <a:srgbClr val="000000"/>
                </a:solidFill>
              </a:rPr>
              <a:t>References</a:t>
            </a:r>
            <a:endParaRPr lang="en-AU" b="1" i="0" dirty="0" smtClean="0">
              <a:solidFill>
                <a:srgbClr val="000000"/>
              </a:solidFill>
            </a:endParaRPr>
          </a:p>
          <a:p>
            <a:pPr marL="342900" indent="-342900">
              <a:buFontTx/>
              <a:buAutoNum type="arabicPeriod"/>
            </a:pPr>
            <a:endParaRPr lang="en-AU" sz="1200" dirty="0" smtClean="0">
              <a:solidFill>
                <a:srgbClr val="000000"/>
              </a:solidFill>
            </a:endParaRPr>
          </a:p>
          <a:p>
            <a:pPr marL="228600" indent="-228600">
              <a:buFont typeface="+mj-lt"/>
              <a:buAutoNum type="arabicPeriod"/>
            </a:pPr>
            <a:r>
              <a:rPr lang="en-AU" sz="1200" dirty="0" smtClean="0">
                <a:solidFill>
                  <a:srgbClr val="000000"/>
                </a:solidFill>
              </a:rPr>
              <a:t>National Stroke Foundation. </a:t>
            </a:r>
            <a:r>
              <a:rPr lang="en-AU" sz="1200" i="1" dirty="0" smtClean="0">
                <a:solidFill>
                  <a:srgbClr val="000000"/>
                </a:solidFill>
              </a:rPr>
              <a:t>National Stroke Audit - Acute Services Report 2015. </a:t>
            </a:r>
            <a:r>
              <a:rPr lang="en-AU" sz="1200" dirty="0" smtClean="0">
                <a:solidFill>
                  <a:srgbClr val="000000"/>
                </a:solidFill>
              </a:rPr>
              <a:t>Melbourne: NSF, 2015</a:t>
            </a:r>
          </a:p>
          <a:p>
            <a:pPr marL="228600" indent="-228600">
              <a:buFont typeface="+mj-lt"/>
              <a:buAutoNum type="arabicPeriod"/>
            </a:pPr>
            <a:r>
              <a:rPr lang="en-AU" sz="1200" dirty="0" err="1" smtClean="0">
                <a:solidFill>
                  <a:srgbClr val="000000"/>
                </a:solidFill>
              </a:rPr>
              <a:t>Emberson</a:t>
            </a:r>
            <a:r>
              <a:rPr lang="en-AU" sz="1200" dirty="0" smtClean="0">
                <a:solidFill>
                  <a:srgbClr val="000000"/>
                </a:solidFill>
              </a:rPr>
              <a:t> J et al. Effect of treatment delay, age, and stroke severity on the effects of intravenous thrombolysis with </a:t>
            </a:r>
            <a:r>
              <a:rPr lang="en-AU" sz="1200" dirty="0" err="1" smtClean="0">
                <a:solidFill>
                  <a:srgbClr val="000000"/>
                </a:solidFill>
              </a:rPr>
              <a:t>alteplase</a:t>
            </a:r>
            <a:r>
              <a:rPr lang="en-AU" sz="1200" dirty="0" smtClean="0">
                <a:solidFill>
                  <a:srgbClr val="000000"/>
                </a:solidFill>
              </a:rPr>
              <a:t> for acute ischaemic stroke: a meta-analysis of individual patient data from randomised 	trials. Lancet. 2014. </a:t>
            </a:r>
            <a:r>
              <a:rPr lang="en-AU" sz="1200" dirty="0" err="1" smtClean="0">
                <a:solidFill>
                  <a:srgbClr val="000000"/>
                </a:solidFill>
              </a:rPr>
              <a:t>Epub</a:t>
            </a:r>
            <a:r>
              <a:rPr lang="en-AU" sz="1200" dirty="0" smtClean="0">
                <a:solidFill>
                  <a:srgbClr val="000000"/>
                </a:solidFill>
              </a:rPr>
              <a:t> 2014/08/12.</a:t>
            </a:r>
          </a:p>
        </p:txBody>
      </p:sp>
      <p:sp>
        <p:nvSpPr>
          <p:cNvPr id="4" name="Slide Number Placeholder 3"/>
          <p:cNvSpPr>
            <a:spLocks noGrp="1"/>
          </p:cNvSpPr>
          <p:nvPr>
            <p:ph type="sldNum" sz="quarter" idx="10"/>
          </p:nvPr>
        </p:nvSpPr>
        <p:spPr/>
        <p:txBody>
          <a:bodyPr/>
          <a:lstStyle/>
          <a:p>
            <a:fld id="{8CEA4601-368A-1440-A826-4147C7EF7E9B}" type="slidenum">
              <a:rPr lang="en-US" smtClean="0"/>
              <a:t>15</a:t>
            </a:fld>
            <a:endParaRPr lang="en-US"/>
          </a:p>
        </p:txBody>
      </p:sp>
    </p:spTree>
    <p:extLst>
      <p:ext uri="{BB962C8B-B14F-4D97-AF65-F5344CB8AC3E}">
        <p14:creationId xmlns:p14="http://schemas.microsoft.com/office/powerpoint/2010/main" val="34943865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4158568C-5FF2-468B-B9CF-BEB7EA09F99A}" type="slidenum">
              <a:rPr lang="en-US" altLang="en-US">
                <a:solidFill>
                  <a:prstClr val="white"/>
                </a:solidFill>
              </a:rPr>
              <a:pPr/>
              <a:t>16</a:t>
            </a:fld>
            <a:endParaRPr lang="en-US" altLang="en-US">
              <a:solidFill>
                <a:prstClr val="white"/>
              </a:solidFill>
            </a:endParaRPr>
          </a:p>
        </p:txBody>
      </p:sp>
      <p:sp>
        <p:nvSpPr>
          <p:cNvPr id="11265" name="Rectangle 1"/>
          <p:cNvSpPr txBox="1">
            <a:spLocks noGrp="1" noRot="1" noChangeAspect="1" noChangeArrowheads="1"/>
          </p:cNvSpPr>
          <p:nvPr>
            <p:ph type="sldImg"/>
          </p:nvPr>
        </p:nvSpPr>
        <p:spPr bwMode="auto">
          <a:xfrm>
            <a:off x="917575" y="754063"/>
            <a:ext cx="4962525" cy="372268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266" name="Text Box 2"/>
          <p:cNvSpPr txBox="1">
            <a:spLocks noGrp="1" noChangeArrowheads="1"/>
          </p:cNvSpPr>
          <p:nvPr>
            <p:ph type="body" idx="1"/>
          </p:nvPr>
        </p:nvSpPr>
        <p:spPr bwMode="auto">
          <a:xfrm>
            <a:off x="680323" y="4714214"/>
            <a:ext cx="5437029" cy="197718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7445" rIns="0" bIns="0">
            <a:normAutofit fontScale="77500" lnSpcReduction="20000"/>
          </a:bodyPr>
          <a:lstStyle/>
          <a:p>
            <a:pPr marL="202493" indent="-201004">
              <a:lnSpc>
                <a:spcPct val="93000"/>
              </a:lnSpc>
              <a:spcBef>
                <a:spcPct val="0"/>
              </a:spcBef>
              <a:tabLst>
                <a:tab pos="678946" algn="l"/>
                <a:tab pos="1357892" algn="l"/>
                <a:tab pos="2036837" algn="l"/>
                <a:tab pos="2715783" algn="l"/>
                <a:tab pos="3394729" algn="l"/>
                <a:tab pos="4073675" algn="l"/>
                <a:tab pos="4752621" algn="l"/>
                <a:tab pos="5431566" algn="l"/>
              </a:tabLst>
            </a:pPr>
            <a:r>
              <a:rPr lang="en-US" altLang="en-US" sz="1200" u="sng" dirty="0">
                <a:solidFill>
                  <a:srgbClr val="000000"/>
                </a:solidFill>
                <a:latin typeface="+mn-lt"/>
                <a:ea typeface="IPAMincho" charset="0"/>
                <a:cs typeface="IPAMincho" charset="0"/>
              </a:rPr>
              <a:t>Effect of timing of </a:t>
            </a:r>
            <a:r>
              <a:rPr lang="en-US" altLang="en-US" sz="1200" u="sng" dirty="0" err="1">
                <a:solidFill>
                  <a:srgbClr val="000000"/>
                </a:solidFill>
                <a:latin typeface="+mn-lt"/>
                <a:ea typeface="IPAMincho" charset="0"/>
                <a:cs typeface="IPAMincho" charset="0"/>
              </a:rPr>
              <a:t>alteplase</a:t>
            </a:r>
            <a:r>
              <a:rPr lang="en-US" altLang="en-US" sz="1200" u="sng" dirty="0">
                <a:solidFill>
                  <a:srgbClr val="000000"/>
                </a:solidFill>
                <a:latin typeface="+mn-lt"/>
                <a:ea typeface="IPAMincho" charset="0"/>
                <a:cs typeface="IPAMincho" charset="0"/>
              </a:rPr>
              <a:t> treatment on good stroke outcome (</a:t>
            </a:r>
            <a:r>
              <a:rPr lang="en-US" altLang="en-US" sz="1200" u="sng" dirty="0" err="1">
                <a:solidFill>
                  <a:srgbClr val="000000"/>
                </a:solidFill>
                <a:latin typeface="+mn-lt"/>
                <a:ea typeface="IPAMincho" charset="0"/>
                <a:cs typeface="IPAMincho" charset="0"/>
              </a:rPr>
              <a:t>mRS</a:t>
            </a:r>
            <a:r>
              <a:rPr lang="en-US" altLang="en-US" sz="1200" u="sng" dirty="0">
                <a:solidFill>
                  <a:srgbClr val="000000"/>
                </a:solidFill>
                <a:latin typeface="+mn-lt"/>
                <a:ea typeface="IPAMincho" charset="0"/>
                <a:cs typeface="IPAMincho" charset="0"/>
              </a:rPr>
              <a:t> 0–1)</a:t>
            </a:r>
          </a:p>
          <a:p>
            <a:pPr marL="202493" indent="-201004">
              <a:lnSpc>
                <a:spcPct val="93000"/>
              </a:lnSpc>
              <a:spcBef>
                <a:spcPct val="0"/>
              </a:spcBef>
              <a:tabLst>
                <a:tab pos="678946" algn="l"/>
                <a:tab pos="1357892" algn="l"/>
                <a:tab pos="2036837" algn="l"/>
                <a:tab pos="2715783" algn="l"/>
                <a:tab pos="3394729" algn="l"/>
                <a:tab pos="4073675" algn="l"/>
                <a:tab pos="4752621" algn="l"/>
                <a:tab pos="5431566" algn="l"/>
              </a:tabLst>
            </a:pPr>
            <a:endParaRPr lang="en-US" altLang="en-US" sz="1200" dirty="0">
              <a:solidFill>
                <a:srgbClr val="000000"/>
              </a:solidFill>
              <a:latin typeface="+mn-lt"/>
              <a:ea typeface="IPAMincho" charset="0"/>
              <a:cs typeface="IPAMincho" charset="0"/>
            </a:endParaRPr>
          </a:p>
          <a:p>
            <a:pPr marL="202493" indent="-201004">
              <a:lnSpc>
                <a:spcPct val="93000"/>
              </a:lnSpc>
              <a:spcBef>
                <a:spcPct val="0"/>
              </a:spcBef>
              <a:tabLst>
                <a:tab pos="678946" algn="l"/>
                <a:tab pos="1357892" algn="l"/>
                <a:tab pos="2036837" algn="l"/>
                <a:tab pos="2715783" algn="l"/>
                <a:tab pos="3394729" algn="l"/>
                <a:tab pos="4073675" algn="l"/>
                <a:tab pos="4752621" algn="l"/>
                <a:tab pos="5431566" algn="l"/>
              </a:tabLst>
            </a:pPr>
            <a:r>
              <a:rPr lang="en-US" altLang="en-US" sz="1200" dirty="0">
                <a:solidFill>
                  <a:srgbClr val="000000"/>
                </a:solidFill>
                <a:latin typeface="+mn-lt"/>
                <a:ea typeface="IPAMincho" charset="0"/>
                <a:cs typeface="IPAMincho" charset="0"/>
              </a:rPr>
              <a:t>The solid line is the best linear fit between the log odds ratio for a good stroke outcome for patients given </a:t>
            </a:r>
            <a:r>
              <a:rPr lang="en-US" altLang="en-US" sz="1200" dirty="0" err="1">
                <a:solidFill>
                  <a:srgbClr val="000000"/>
                </a:solidFill>
                <a:latin typeface="+mn-lt"/>
                <a:ea typeface="IPAMincho" charset="0"/>
                <a:cs typeface="IPAMincho" charset="0"/>
              </a:rPr>
              <a:t>alteplase</a:t>
            </a:r>
            <a:r>
              <a:rPr lang="en-US" altLang="en-US" sz="1200" dirty="0">
                <a:solidFill>
                  <a:srgbClr val="000000"/>
                </a:solidFill>
                <a:latin typeface="+mn-lt"/>
                <a:ea typeface="IPAMincho" charset="0"/>
                <a:cs typeface="IPAMincho" charset="0"/>
              </a:rPr>
              <a:t> compared with those given control (vertical axis) and treatment delay (horizontal axis; </a:t>
            </a:r>
            <a:r>
              <a:rPr lang="en-US" altLang="en-US" sz="1200" dirty="0" err="1">
                <a:solidFill>
                  <a:srgbClr val="000000"/>
                </a:solidFill>
                <a:latin typeface="+mn-lt"/>
                <a:ea typeface="IPAMincho" charset="0"/>
                <a:cs typeface="IPAMincho" charset="0"/>
              </a:rPr>
              <a:t>pinteraction</a:t>
            </a:r>
            <a:r>
              <a:rPr lang="en-US" altLang="en-US" sz="1200" dirty="0">
                <a:solidFill>
                  <a:srgbClr val="000000"/>
                </a:solidFill>
                <a:latin typeface="+mn-lt"/>
                <a:ea typeface="IPAMincho" charset="0"/>
                <a:cs typeface="IPAMincho" charset="0"/>
              </a:rPr>
              <a:t>=0·016). Estimates are derived from a regression model in which </a:t>
            </a:r>
            <a:r>
              <a:rPr lang="en-US" altLang="en-US" sz="1200" dirty="0" err="1">
                <a:solidFill>
                  <a:srgbClr val="000000"/>
                </a:solidFill>
                <a:latin typeface="+mn-lt"/>
                <a:ea typeface="IPAMincho" charset="0"/>
                <a:cs typeface="IPAMincho" charset="0"/>
              </a:rPr>
              <a:t>alteplase</a:t>
            </a:r>
            <a:r>
              <a:rPr lang="en-US" altLang="en-US" sz="1200" dirty="0">
                <a:solidFill>
                  <a:srgbClr val="000000"/>
                </a:solidFill>
                <a:latin typeface="+mn-lt"/>
                <a:ea typeface="IPAMincho" charset="0"/>
                <a:cs typeface="IPAMincho" charset="0"/>
              </a:rPr>
              <a:t>, time to treatment, age, and stroke severity (handled in a quadratic manner) are included as main effects but the only treatment interaction included is with time to treatment. Only 198 patients (159 from IST–3) had a time from stroke onset to treatment of more than 6 h. The white box shows the point at which the estimated treatment effect crosses 1. The black box shows the point at which the lower 95% CI for the estimated treatment effect first crosses 1·0. </a:t>
            </a:r>
            <a:r>
              <a:rPr lang="en-US" altLang="en-US" sz="1200" dirty="0" err="1">
                <a:solidFill>
                  <a:srgbClr val="000000"/>
                </a:solidFill>
                <a:latin typeface="+mn-lt"/>
                <a:ea typeface="IPAMincho" charset="0"/>
                <a:cs typeface="IPAMincho" charset="0"/>
              </a:rPr>
              <a:t>mRS</a:t>
            </a:r>
            <a:r>
              <a:rPr lang="en-US" altLang="en-US" sz="1200" dirty="0">
                <a:solidFill>
                  <a:srgbClr val="000000"/>
                </a:solidFill>
                <a:latin typeface="+mn-lt"/>
                <a:ea typeface="IPAMincho" charset="0"/>
                <a:cs typeface="IPAMincho" charset="0"/>
              </a:rPr>
              <a:t>=modified Rankin Scale.</a:t>
            </a:r>
          </a:p>
          <a:p>
            <a:pPr marL="202493" indent="-201004">
              <a:lnSpc>
                <a:spcPct val="93000"/>
              </a:lnSpc>
              <a:spcBef>
                <a:spcPct val="0"/>
              </a:spcBef>
              <a:tabLst>
                <a:tab pos="678946" algn="l"/>
                <a:tab pos="1357892" algn="l"/>
                <a:tab pos="2036837" algn="l"/>
                <a:tab pos="2715783" algn="l"/>
                <a:tab pos="3394729" algn="l"/>
                <a:tab pos="4073675" algn="l"/>
                <a:tab pos="4752621" algn="l"/>
                <a:tab pos="5431566" algn="l"/>
              </a:tabLst>
            </a:pPr>
            <a:endParaRPr lang="en-US" altLang="en-US" sz="1200" dirty="0" smtClean="0">
              <a:solidFill>
                <a:srgbClr val="000000"/>
              </a:solidFill>
              <a:latin typeface="+mn-lt"/>
              <a:ea typeface="IPAMincho" charset="0"/>
              <a:cs typeface="IPAMincho" charset="0"/>
            </a:endParaRPr>
          </a:p>
          <a:p>
            <a:pPr marL="202493" indent="-201004">
              <a:lnSpc>
                <a:spcPct val="93000"/>
              </a:lnSpc>
              <a:spcBef>
                <a:spcPct val="0"/>
              </a:spcBef>
              <a:tabLst>
                <a:tab pos="678946" algn="l"/>
                <a:tab pos="1357892" algn="l"/>
                <a:tab pos="2036837" algn="l"/>
                <a:tab pos="2715783" algn="l"/>
                <a:tab pos="3394729" algn="l"/>
                <a:tab pos="4073675" algn="l"/>
                <a:tab pos="4752621" algn="l"/>
                <a:tab pos="5431566" algn="l"/>
              </a:tabLst>
            </a:pPr>
            <a:r>
              <a:rPr lang="en-US" altLang="en-US" sz="1200" dirty="0" smtClean="0">
                <a:solidFill>
                  <a:srgbClr val="000000"/>
                </a:solidFill>
                <a:latin typeface="+mn-lt"/>
                <a:ea typeface="IPAMincho" charset="0"/>
                <a:cs typeface="IPAMincho" charset="0"/>
              </a:rPr>
              <a:t>NB – This is the </a:t>
            </a:r>
            <a:r>
              <a:rPr lang="en-US" altLang="en-US" sz="1200" b="1" dirty="0" smtClean="0">
                <a:solidFill>
                  <a:srgbClr val="000000"/>
                </a:solidFill>
                <a:latin typeface="+mn-lt"/>
                <a:ea typeface="IPAMincho" charset="0"/>
                <a:cs typeface="IPAMincho" charset="0"/>
              </a:rPr>
              <a:t>line of best fit </a:t>
            </a:r>
            <a:r>
              <a:rPr lang="en-US" altLang="en-US" sz="1200" dirty="0" smtClean="0">
                <a:solidFill>
                  <a:srgbClr val="000000"/>
                </a:solidFill>
                <a:latin typeface="+mn-lt"/>
                <a:ea typeface="IPAMincho" charset="0"/>
                <a:cs typeface="IPAMincho" charset="0"/>
              </a:rPr>
              <a:t>and shows the declining</a:t>
            </a:r>
            <a:r>
              <a:rPr lang="en-US" altLang="en-US" sz="1200" baseline="0" dirty="0" smtClean="0">
                <a:solidFill>
                  <a:srgbClr val="000000"/>
                </a:solidFill>
                <a:latin typeface="+mn-lt"/>
                <a:ea typeface="IPAMincho" charset="0"/>
                <a:cs typeface="IPAMincho" charset="0"/>
              </a:rPr>
              <a:t> benefit with delay in treatment</a:t>
            </a:r>
            <a:r>
              <a:rPr lang="en-US" altLang="en-US" sz="1200" dirty="0" smtClean="0">
                <a:solidFill>
                  <a:srgbClr val="000000"/>
                </a:solidFill>
                <a:latin typeface="+mn-lt"/>
                <a:ea typeface="IPAMincho" charset="0"/>
                <a:cs typeface="IPAMincho" charset="0"/>
              </a:rPr>
              <a:t>. When </a:t>
            </a:r>
            <a:r>
              <a:rPr lang="en-US" altLang="en-US" sz="1200" dirty="0" err="1" smtClean="0">
                <a:solidFill>
                  <a:srgbClr val="000000"/>
                </a:solidFill>
                <a:latin typeface="+mn-lt"/>
                <a:ea typeface="IPAMincho" charset="0"/>
                <a:cs typeface="IPAMincho" charset="0"/>
              </a:rPr>
              <a:t>analysed</a:t>
            </a:r>
            <a:r>
              <a:rPr lang="en-US" altLang="en-US" sz="1200" baseline="0" dirty="0" smtClean="0">
                <a:solidFill>
                  <a:srgbClr val="000000"/>
                </a:solidFill>
                <a:latin typeface="+mn-lt"/>
                <a:ea typeface="IPAMincho" charset="0"/>
                <a:cs typeface="IPAMincho" charset="0"/>
              </a:rPr>
              <a:t> in terms of subgroups the odds ratios were as follows:</a:t>
            </a:r>
          </a:p>
          <a:p>
            <a:pPr marL="344389" indent="-342900">
              <a:lnSpc>
                <a:spcPct val="93000"/>
              </a:lnSpc>
              <a:spcBef>
                <a:spcPct val="0"/>
              </a:spcBef>
              <a:buFont typeface="Arial" panose="020B0604020202020204" pitchFamily="34" charset="0"/>
              <a:buChar char="•"/>
              <a:tabLst>
                <a:tab pos="678946" algn="l"/>
                <a:tab pos="1357892" algn="l"/>
                <a:tab pos="2036837" algn="l"/>
                <a:tab pos="2715783" algn="l"/>
                <a:tab pos="3394729" algn="l"/>
                <a:tab pos="4073675" algn="l"/>
                <a:tab pos="4752621" algn="l"/>
                <a:tab pos="5431566" algn="l"/>
              </a:tabLst>
            </a:pPr>
            <a:r>
              <a:rPr lang="en-US" altLang="en-US" sz="1200" baseline="0" dirty="0" smtClean="0">
                <a:solidFill>
                  <a:srgbClr val="000000"/>
                </a:solidFill>
                <a:latin typeface="+mn-lt"/>
                <a:ea typeface="IPAMincho" charset="0"/>
                <a:cs typeface="IPAMincho" charset="0"/>
              </a:rPr>
              <a:t>&lt;=3 hours, OR = 1.75 (95% CI 1.35-2.27)</a:t>
            </a:r>
          </a:p>
          <a:p>
            <a:pPr marL="344389" indent="-342900">
              <a:lnSpc>
                <a:spcPct val="93000"/>
              </a:lnSpc>
              <a:spcBef>
                <a:spcPct val="0"/>
              </a:spcBef>
              <a:buFont typeface="Arial" panose="020B0604020202020204" pitchFamily="34" charset="0"/>
              <a:buChar char="•"/>
              <a:tabLst>
                <a:tab pos="678946" algn="l"/>
                <a:tab pos="1357892" algn="l"/>
                <a:tab pos="2036837" algn="l"/>
                <a:tab pos="2715783" algn="l"/>
                <a:tab pos="3394729" algn="l"/>
                <a:tab pos="4073675" algn="l"/>
                <a:tab pos="4752621" algn="l"/>
                <a:tab pos="5431566" algn="l"/>
              </a:tabLst>
            </a:pPr>
            <a:r>
              <a:rPr lang="en-US" altLang="en-US" sz="1200" baseline="0" dirty="0" smtClean="0">
                <a:solidFill>
                  <a:srgbClr val="000000"/>
                </a:solidFill>
                <a:latin typeface="+mn-lt"/>
                <a:ea typeface="IPAMincho" charset="0"/>
                <a:cs typeface="IPAMincho" charset="0"/>
              </a:rPr>
              <a:t>3 hours up to 4.5 </a:t>
            </a:r>
            <a:r>
              <a:rPr lang="en-US" altLang="en-US" sz="1200" baseline="0" dirty="0" err="1" smtClean="0">
                <a:solidFill>
                  <a:srgbClr val="000000"/>
                </a:solidFill>
                <a:latin typeface="+mn-lt"/>
                <a:ea typeface="IPAMincho" charset="0"/>
                <a:cs typeface="IPAMincho" charset="0"/>
              </a:rPr>
              <a:t>hrs</a:t>
            </a:r>
            <a:r>
              <a:rPr lang="en-US" altLang="en-US" sz="1200" baseline="0" dirty="0" smtClean="0">
                <a:solidFill>
                  <a:srgbClr val="000000"/>
                </a:solidFill>
                <a:latin typeface="+mn-lt"/>
                <a:ea typeface="IPAMincho" charset="0"/>
                <a:cs typeface="IPAMincho" charset="0"/>
              </a:rPr>
              <a:t>, OR = 1.26 (1.06-1.51)</a:t>
            </a:r>
          </a:p>
          <a:p>
            <a:pPr marL="344389" indent="-342900">
              <a:lnSpc>
                <a:spcPct val="93000"/>
              </a:lnSpc>
              <a:spcBef>
                <a:spcPct val="0"/>
              </a:spcBef>
              <a:buFont typeface="Arial" panose="020B0604020202020204" pitchFamily="34" charset="0"/>
              <a:buChar char="•"/>
              <a:tabLst>
                <a:tab pos="678946" algn="l"/>
                <a:tab pos="1357892" algn="l"/>
                <a:tab pos="2036837" algn="l"/>
                <a:tab pos="2715783" algn="l"/>
                <a:tab pos="3394729" algn="l"/>
                <a:tab pos="4073675" algn="l"/>
                <a:tab pos="4752621" algn="l"/>
                <a:tab pos="5431566" algn="l"/>
              </a:tabLst>
            </a:pPr>
            <a:r>
              <a:rPr lang="en-US" altLang="en-US" sz="1200" baseline="0" dirty="0" smtClean="0">
                <a:solidFill>
                  <a:srgbClr val="000000"/>
                </a:solidFill>
                <a:latin typeface="+mn-lt"/>
                <a:ea typeface="IPAMincho" charset="0"/>
                <a:cs typeface="IPAMincho" charset="0"/>
              </a:rPr>
              <a:t>&gt;4.5 </a:t>
            </a:r>
            <a:r>
              <a:rPr lang="en-US" altLang="en-US" sz="1200" baseline="0" dirty="0" err="1" smtClean="0">
                <a:solidFill>
                  <a:srgbClr val="000000"/>
                </a:solidFill>
                <a:latin typeface="+mn-lt"/>
                <a:ea typeface="IPAMincho" charset="0"/>
                <a:cs typeface="IPAMincho" charset="0"/>
              </a:rPr>
              <a:t>hrs</a:t>
            </a:r>
            <a:r>
              <a:rPr lang="en-US" altLang="en-US" sz="1200" baseline="0" dirty="0" smtClean="0">
                <a:solidFill>
                  <a:srgbClr val="000000"/>
                </a:solidFill>
                <a:latin typeface="+mn-lt"/>
                <a:ea typeface="IPAMincho" charset="0"/>
                <a:cs typeface="IPAMincho" charset="0"/>
              </a:rPr>
              <a:t> 1.15 (0.95-1.40)</a:t>
            </a:r>
            <a:endParaRPr lang="en-US" altLang="en-US" sz="1200" dirty="0">
              <a:solidFill>
                <a:srgbClr val="000000"/>
              </a:solidFill>
              <a:latin typeface="+mn-lt"/>
              <a:ea typeface="IPAMincho" charset="0"/>
              <a:cs typeface="IPAMincho" charset="0"/>
            </a:endParaRPr>
          </a:p>
          <a:p>
            <a:pPr marL="344389" indent="-342900">
              <a:lnSpc>
                <a:spcPct val="93000"/>
              </a:lnSpc>
              <a:spcBef>
                <a:spcPct val="0"/>
              </a:spcBef>
              <a:buFont typeface="Arial" panose="020B0604020202020204" pitchFamily="34" charset="0"/>
              <a:buChar char="•"/>
              <a:tabLst>
                <a:tab pos="678946" algn="l"/>
                <a:tab pos="1357892" algn="l"/>
                <a:tab pos="2036837" algn="l"/>
                <a:tab pos="2715783" algn="l"/>
                <a:tab pos="3394729" algn="l"/>
                <a:tab pos="4073675" algn="l"/>
                <a:tab pos="4752621" algn="l"/>
                <a:tab pos="5431566" algn="l"/>
              </a:tabLst>
            </a:pPr>
            <a:endParaRPr lang="en-US" altLang="en-US" sz="1200" dirty="0">
              <a:solidFill>
                <a:srgbClr val="000000"/>
              </a:solidFill>
              <a:latin typeface="+mn-lt"/>
              <a:ea typeface="IPAMincho" charset="0"/>
              <a:cs typeface="IPAMincho" charset="0"/>
            </a:endParaRPr>
          </a:p>
          <a:p>
            <a:pPr marL="202493" indent="-201004">
              <a:lnSpc>
                <a:spcPct val="93000"/>
              </a:lnSpc>
              <a:spcBef>
                <a:spcPct val="0"/>
              </a:spcBef>
              <a:tabLst>
                <a:tab pos="678946" algn="l"/>
                <a:tab pos="1357892" algn="l"/>
                <a:tab pos="2036837" algn="l"/>
                <a:tab pos="2715783" algn="l"/>
                <a:tab pos="3394729" algn="l"/>
                <a:tab pos="4073675" algn="l"/>
                <a:tab pos="4752621" algn="l"/>
                <a:tab pos="5431566" algn="l"/>
              </a:tabLst>
            </a:pPr>
            <a:r>
              <a:rPr lang="en-US" altLang="en-US" sz="1200" i="0" dirty="0" err="1" smtClean="0">
                <a:solidFill>
                  <a:srgbClr val="000000"/>
                </a:solidFill>
                <a:latin typeface="+mn-lt"/>
                <a:ea typeface="IPAMincho" charset="0"/>
                <a:cs typeface="IPAMincho" charset="0"/>
              </a:rPr>
              <a:t>mRS</a:t>
            </a:r>
            <a:r>
              <a:rPr lang="en-US" altLang="en-US" sz="1200" i="0" baseline="0" dirty="0" smtClean="0">
                <a:solidFill>
                  <a:srgbClr val="000000"/>
                </a:solidFill>
                <a:latin typeface="+mn-lt"/>
                <a:ea typeface="IPAMincho" charset="0"/>
                <a:cs typeface="IPAMincho" charset="0"/>
              </a:rPr>
              <a:t> = modified Rankin Score of 0-1 = symptom-free or residual symptoms with no loss of activity</a:t>
            </a:r>
          </a:p>
          <a:p>
            <a:pPr marL="202493" indent="-201004">
              <a:lnSpc>
                <a:spcPct val="93000"/>
              </a:lnSpc>
              <a:spcBef>
                <a:spcPct val="0"/>
              </a:spcBef>
              <a:tabLst>
                <a:tab pos="678946" algn="l"/>
                <a:tab pos="1357892" algn="l"/>
                <a:tab pos="2036837" algn="l"/>
                <a:tab pos="2715783" algn="l"/>
                <a:tab pos="3394729" algn="l"/>
                <a:tab pos="4073675" algn="l"/>
                <a:tab pos="4752621" algn="l"/>
                <a:tab pos="5431566" algn="l"/>
              </a:tabLst>
            </a:pPr>
            <a:endParaRPr lang="en-US" altLang="en-US" sz="1200" i="0" baseline="0" dirty="0" smtClean="0">
              <a:solidFill>
                <a:srgbClr val="000000"/>
              </a:solidFill>
              <a:latin typeface="+mn-lt"/>
              <a:ea typeface="IPAMincho" charset="0"/>
              <a:cs typeface="IPAMincho" charset="0"/>
            </a:endParaRPr>
          </a:p>
          <a:p>
            <a:pPr marL="202493" indent="-201004">
              <a:lnSpc>
                <a:spcPct val="93000"/>
              </a:lnSpc>
              <a:spcBef>
                <a:spcPct val="0"/>
              </a:spcBef>
              <a:tabLst>
                <a:tab pos="678946" algn="l"/>
                <a:tab pos="1357892" algn="l"/>
                <a:tab pos="2036837" algn="l"/>
                <a:tab pos="2715783" algn="l"/>
                <a:tab pos="3394729" algn="l"/>
                <a:tab pos="4073675" algn="l"/>
                <a:tab pos="4752621" algn="l"/>
                <a:tab pos="5431566" algn="l"/>
              </a:tabLst>
            </a:pPr>
            <a:r>
              <a:rPr lang="en-US" altLang="en-US" sz="1200" i="0" baseline="0" dirty="0" smtClean="0">
                <a:solidFill>
                  <a:srgbClr val="000000"/>
                </a:solidFill>
                <a:latin typeface="+mn-lt"/>
                <a:ea typeface="IPAMincho" charset="0"/>
                <a:cs typeface="IPAMincho" charset="0"/>
              </a:rPr>
              <a:t>From : </a:t>
            </a:r>
            <a:r>
              <a:rPr lang="en-US" altLang="en-US" sz="1200" i="0" dirty="0" smtClean="0">
                <a:solidFill>
                  <a:srgbClr val="000000"/>
                </a:solidFill>
                <a:latin typeface="+mn-lt"/>
              </a:rPr>
              <a:t>The Lancet 2014 384, 1929-1935DOI: (10.1016/S0140-6736(14)60584-5</a:t>
            </a:r>
            <a:endParaRPr lang="en-US" altLang="en-US" sz="1200" i="0" dirty="0">
              <a:solidFill>
                <a:srgbClr val="000000"/>
              </a:solidFill>
              <a:latin typeface="+mn-lt"/>
              <a:ea typeface="IPAMincho" charset="0"/>
              <a:cs typeface="IPAMincho"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i="0" dirty="0" smtClean="0"/>
              <a:t>Presenter’s notes</a:t>
            </a:r>
            <a:endParaRPr lang="en-AU" b="1" i="0" dirty="0" smtClean="0"/>
          </a:p>
          <a:p>
            <a:endParaRPr lang="en-US" i="0" baseline="0" dirty="0" smtClean="0"/>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u="none" kern="1200" baseline="300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baseline="0" dirty="0" smtClean="0"/>
              <a:t>For every 100 people treated with </a:t>
            </a:r>
            <a:r>
              <a:rPr lang="en-US" baseline="0" dirty="0" err="1" smtClean="0"/>
              <a:t>rt</a:t>
            </a:r>
            <a:r>
              <a:rPr lang="en-US" baseline="0" dirty="0" smtClean="0"/>
              <a:t>-PA within 3 hours, compared with people who are not treated, there are:</a:t>
            </a:r>
            <a:r>
              <a:rPr lang="en-US" baseline="30000" dirty="0" smtClean="0"/>
              <a:t>1</a:t>
            </a:r>
            <a:endParaRPr lang="en-US" baseline="0" dirty="0" smtClean="0"/>
          </a:p>
          <a:p>
            <a:pPr marL="628650" marR="0" lvl="1" indent="-171450" algn="l" defTabSz="4572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baseline="0" dirty="0" smtClean="0"/>
              <a:t>10 more people disability-free after 3 to 6 months</a:t>
            </a:r>
          </a:p>
          <a:p>
            <a:pPr marL="628650" lvl="1" indent="-171450">
              <a:buFont typeface="Courier New" panose="02070309020205020404" pitchFamily="49" charset="0"/>
              <a:buChar char="o"/>
            </a:pPr>
            <a:r>
              <a:rPr lang="en-US" baseline="0" dirty="0" smtClean="0"/>
              <a:t>2 more deaths in the first 7 days</a:t>
            </a:r>
          </a:p>
          <a:p>
            <a:pPr marL="628650" lvl="1" indent="-171450">
              <a:buFont typeface="Courier New" panose="02070309020205020404" pitchFamily="49" charset="0"/>
              <a:buChar char="o"/>
            </a:pPr>
            <a:r>
              <a:rPr lang="en-US" baseline="0" dirty="0" smtClean="0"/>
              <a:t>no difference in deaths between treated and untreated people at 3 to 6 months.</a:t>
            </a:r>
          </a:p>
          <a:p>
            <a:pPr marL="628650" lvl="1" indent="-171450">
              <a:buFont typeface="Courier New" panose="02070309020205020404" pitchFamily="49" charset="0"/>
              <a:buChar char="o"/>
            </a:pPr>
            <a:endParaRPr lang="en-US" baseline="0" dirty="0" smtClean="0"/>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0" baseline="0" dirty="0" smtClean="0"/>
              <a:t>For every 100 people treated with </a:t>
            </a:r>
            <a:r>
              <a:rPr lang="en-US" i="0" baseline="0" dirty="0" err="1" smtClean="0"/>
              <a:t>rt</a:t>
            </a:r>
            <a:r>
              <a:rPr lang="en-US" i="0" baseline="0" dirty="0" smtClean="0"/>
              <a:t>-PA within 3 to 4.5 hours, compared with people who are not treated, there are:</a:t>
            </a:r>
            <a:r>
              <a:rPr lang="en-US" i="0" baseline="30000" dirty="0" smtClean="0"/>
              <a:t>1</a:t>
            </a:r>
          </a:p>
          <a:p>
            <a:pPr marL="628650" marR="0" lvl="1" indent="-171450" algn="l" defTabSz="4572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baseline="0" dirty="0" smtClean="0"/>
              <a:t>5 more people disability-free after 3 to 6 months</a:t>
            </a:r>
          </a:p>
          <a:p>
            <a:pPr marL="628650" lvl="1" indent="-171450">
              <a:buFont typeface="Courier New" panose="02070309020205020404" pitchFamily="49" charset="0"/>
              <a:buChar char="o"/>
            </a:pPr>
            <a:r>
              <a:rPr lang="en-US" baseline="0" dirty="0" smtClean="0"/>
              <a:t>2 more deaths in the first 7 days</a:t>
            </a:r>
          </a:p>
          <a:p>
            <a:pPr marL="628650" lvl="1" indent="-171450">
              <a:buFont typeface="Courier New" panose="02070309020205020404" pitchFamily="49" charset="0"/>
              <a:buChar char="o"/>
            </a:pPr>
            <a:r>
              <a:rPr lang="en-US" baseline="0" dirty="0" smtClean="0"/>
              <a:t>no difference in deaths between treated and untreated people at 3 to 6 months.</a:t>
            </a:r>
          </a:p>
          <a:p>
            <a:pPr marL="457200" lvl="1" indent="0">
              <a:buFont typeface="Courier New" panose="02070309020205020404" pitchFamily="49" charset="0"/>
              <a:buNone/>
            </a:pPr>
            <a:endParaRPr lang="en-US" i="0" dirty="0" smtClean="0"/>
          </a:p>
          <a:p>
            <a:pPr marL="0" lvl="0" indent="0">
              <a:buFont typeface="Arial" panose="020B0604020202020204" pitchFamily="34" charset="0"/>
              <a:buNone/>
            </a:pPr>
            <a:r>
              <a:rPr lang="en-US" baseline="0" dirty="0" smtClean="0"/>
              <a:t>Thrombolysis  with intravenous </a:t>
            </a:r>
            <a:r>
              <a:rPr lang="en-US" baseline="0" dirty="0" err="1" smtClean="0"/>
              <a:t>rt</a:t>
            </a:r>
            <a:r>
              <a:rPr lang="en-US" baseline="0" dirty="0" smtClean="0"/>
              <a:t>-PA (</a:t>
            </a:r>
            <a:r>
              <a:rPr lang="en-US" baseline="0" dirty="0" err="1" smtClean="0"/>
              <a:t>alteplase</a:t>
            </a:r>
            <a:r>
              <a:rPr lang="en-US" baseline="0" dirty="0" smtClean="0"/>
              <a:t>):</a:t>
            </a:r>
          </a:p>
          <a:p>
            <a:pPr marL="171450" lvl="0" indent="-171450">
              <a:buFont typeface="Arial" panose="020B0604020202020204" pitchFamily="34" charset="0"/>
              <a:buChar char="•"/>
            </a:pPr>
            <a:r>
              <a:rPr lang="en-US" baseline="0" dirty="0" smtClean="0"/>
              <a:t>within 3 hours of stroke onset improves the odds </a:t>
            </a:r>
            <a:r>
              <a:rPr lang="en-AU" sz="1200" kern="1200" dirty="0" smtClean="0">
                <a:solidFill>
                  <a:schemeClr val="tx1"/>
                </a:solidFill>
                <a:effectLst/>
                <a:latin typeface="+mn-lt"/>
                <a:ea typeface="+mn-ea"/>
                <a:cs typeface="+mn-cs"/>
              </a:rPr>
              <a:t>of disability-free survival </a:t>
            </a:r>
            <a:r>
              <a:rPr lang="en-US" baseline="0" dirty="0" smtClean="0"/>
              <a:t>by </a:t>
            </a:r>
            <a:r>
              <a:rPr lang="en-AU" sz="1200" kern="1200" dirty="0" smtClean="0">
                <a:solidFill>
                  <a:schemeClr val="tx1"/>
                </a:solidFill>
                <a:effectLst/>
                <a:latin typeface="+mn-lt"/>
                <a:ea typeface="+mn-ea"/>
                <a:cs typeface="+mn-cs"/>
              </a:rPr>
              <a:t>75% (odds ratio [OR] 1.75, 95% confidence interval [CI] 1.35-2.27)</a:t>
            </a:r>
            <a:r>
              <a:rPr lang="en-US" baseline="0" dirty="0" smtClean="0"/>
              <a:t>. </a:t>
            </a:r>
            <a:r>
              <a:rPr lang="en-US" sz="1200" u="none" kern="1200" baseline="30000" dirty="0" smtClean="0">
                <a:solidFill>
                  <a:schemeClr val="tx1"/>
                </a:solidFill>
                <a:effectLst/>
                <a:latin typeface="+mn-lt"/>
                <a:ea typeface="+mn-ea"/>
                <a:cs typeface="+mn-cs"/>
              </a:rPr>
              <a:t>1</a:t>
            </a:r>
            <a:endParaRPr lang="en-US" u="none" baseline="0" dirty="0" smtClean="0"/>
          </a:p>
          <a:p>
            <a:pPr marL="171450" lvl="0" indent="-171450">
              <a:buFont typeface="Arial" panose="020B0604020202020204" pitchFamily="34" charset="0"/>
              <a:buChar char="•"/>
            </a:pPr>
            <a:r>
              <a:rPr lang="en-US" baseline="0" dirty="0" smtClean="0"/>
              <a:t>within 3 to 4.5 hours following stroke onset improves the </a:t>
            </a:r>
            <a:r>
              <a:rPr lang="en-AU" sz="1200" kern="1200" dirty="0" smtClean="0">
                <a:solidFill>
                  <a:schemeClr val="tx1"/>
                </a:solidFill>
                <a:effectLst/>
                <a:latin typeface="+mn-lt"/>
                <a:ea typeface="+mn-ea"/>
                <a:cs typeface="+mn-cs"/>
              </a:rPr>
              <a:t>odds of disability-free survival by 26% (OR 1.26, 95% CI 1.05-1.51) </a:t>
            </a:r>
            <a:r>
              <a:rPr lang="en-AU" sz="1200" dirty="0" smtClean="0">
                <a:effectLst/>
                <a:latin typeface="Arial"/>
                <a:ea typeface="Batang"/>
              </a:rPr>
              <a:t>.</a:t>
            </a:r>
            <a:r>
              <a:rPr lang="en-US" sz="1200" u="none" kern="1200" baseline="30000" dirty="0" smtClean="0">
                <a:solidFill>
                  <a:schemeClr val="tx1"/>
                </a:solidFill>
                <a:effectLst/>
                <a:latin typeface="+mn-lt"/>
                <a:ea typeface="+mn-ea"/>
                <a:cs typeface="+mn-cs"/>
              </a:rPr>
              <a:t>1</a:t>
            </a:r>
            <a:endParaRPr lang="en-AU" sz="1200" u="none" dirty="0" smtClean="0">
              <a:effectLst/>
              <a:latin typeface="Arial"/>
              <a:ea typeface="Batang"/>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increases the odds of fatal intracranial </a:t>
            </a:r>
            <a:r>
              <a:rPr lang="en-US" baseline="0" dirty="0" err="1" smtClean="0"/>
              <a:t>haemorrhage</a:t>
            </a:r>
            <a:r>
              <a:rPr lang="en-US" baseline="0" dirty="0" smtClean="0"/>
              <a:t> during the first 7 days of treatment (OR = 7.14, 95% CI 3.98 to 12.79) , but after the first 7 days, mortality rates are similar for thrombolysis-treated patients versus non-treated patients.</a:t>
            </a:r>
            <a:r>
              <a:rPr lang="en-US" baseline="30000" dirty="0" smtClean="0"/>
              <a:t>1</a:t>
            </a:r>
            <a:endParaRPr lang="en-US" sz="1200" u="none" kern="1200" baseline="30000" dirty="0" smtClean="0">
              <a:solidFill>
                <a:schemeClr val="tx1"/>
              </a:solidFill>
              <a:effectLst/>
              <a:latin typeface="+mn-lt"/>
              <a:ea typeface="+mn-ea"/>
              <a:cs typeface="+mn-cs"/>
            </a:endParaRPr>
          </a:p>
          <a:p>
            <a:pPr marL="0" indent="0">
              <a:buFont typeface="Arial" panose="020B0604020202020204" pitchFamily="34" charset="0"/>
              <a:buNone/>
            </a:pPr>
            <a:endParaRPr lang="en-US" i="0" dirty="0" smtClean="0"/>
          </a:p>
          <a:p>
            <a:pPr marL="0" indent="0">
              <a:buFont typeface="Arial" panose="020B0604020202020204" pitchFamily="34" charset="0"/>
              <a:buNone/>
            </a:pPr>
            <a:r>
              <a:rPr lang="en-US" b="1" i="0" dirty="0" smtClean="0"/>
              <a:t>References</a:t>
            </a:r>
            <a:endParaRPr lang="en-AU" b="1" i="0" dirty="0" smtClean="0"/>
          </a:p>
          <a:p>
            <a:pPr marL="228600" indent="-228600">
              <a:buAutoNum type="arabicPeriod"/>
            </a:pPr>
            <a:r>
              <a:rPr lang="en-AU" sz="1200" dirty="0" err="1" smtClean="0"/>
              <a:t>Emberson</a:t>
            </a:r>
            <a:r>
              <a:rPr lang="en-AU" sz="1200" dirty="0" smtClean="0"/>
              <a:t> J et al. Effect of treatment delay, age, and stroke severity on the effects of intravenous thrombolysis with </a:t>
            </a:r>
            <a:r>
              <a:rPr lang="en-AU" sz="1200" dirty="0" err="1" smtClean="0"/>
              <a:t>alteplase</a:t>
            </a:r>
            <a:r>
              <a:rPr lang="en-AU" sz="1200" dirty="0" smtClean="0"/>
              <a:t> for acute ischaemic stroke: a meta-analysis of individual patient data from randomised</a:t>
            </a:r>
            <a:r>
              <a:rPr lang="en-AU" sz="1200" baseline="0" dirty="0" smtClean="0"/>
              <a:t> </a:t>
            </a:r>
            <a:r>
              <a:rPr lang="en-AU" sz="1200" dirty="0" smtClean="0"/>
              <a:t>trials. Lancet. 2014. </a:t>
            </a:r>
            <a:r>
              <a:rPr lang="en-AU" sz="1200" dirty="0" err="1" smtClean="0"/>
              <a:t>Epub</a:t>
            </a:r>
            <a:r>
              <a:rPr lang="en-AU" sz="1200" dirty="0" smtClean="0"/>
              <a:t> 2014/08/12.</a:t>
            </a:r>
          </a:p>
        </p:txBody>
      </p:sp>
      <p:sp>
        <p:nvSpPr>
          <p:cNvPr id="4" name="Slide Number Placeholder 3"/>
          <p:cNvSpPr>
            <a:spLocks noGrp="1"/>
          </p:cNvSpPr>
          <p:nvPr>
            <p:ph type="sldNum" sz="quarter" idx="10"/>
          </p:nvPr>
        </p:nvSpPr>
        <p:spPr/>
        <p:txBody>
          <a:bodyPr/>
          <a:lstStyle/>
          <a:p>
            <a:fld id="{8CEA4601-368A-1440-A826-4147C7EF7E9B}" type="slidenum">
              <a:rPr lang="en-US" smtClean="0"/>
              <a:t>17</a:t>
            </a:fld>
            <a:endParaRPr lang="en-US"/>
          </a:p>
        </p:txBody>
      </p:sp>
    </p:spTree>
    <p:extLst>
      <p:ext uri="{BB962C8B-B14F-4D97-AF65-F5344CB8AC3E}">
        <p14:creationId xmlns:p14="http://schemas.microsoft.com/office/powerpoint/2010/main" val="34943865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b="1" dirty="0" smtClean="0"/>
          </a:p>
        </p:txBody>
      </p:sp>
      <p:sp>
        <p:nvSpPr>
          <p:cNvPr id="4" name="Slide Number Placeholder 3"/>
          <p:cNvSpPr>
            <a:spLocks noGrp="1"/>
          </p:cNvSpPr>
          <p:nvPr>
            <p:ph type="sldNum" sz="quarter" idx="10"/>
          </p:nvPr>
        </p:nvSpPr>
        <p:spPr/>
        <p:txBody>
          <a:bodyPr/>
          <a:lstStyle/>
          <a:p>
            <a:fld id="{8CEA4601-368A-1440-A826-4147C7EF7E9B}" type="slidenum">
              <a:rPr lang="en-US" smtClean="0"/>
              <a:t>18</a:t>
            </a:fld>
            <a:endParaRPr lang="en-US"/>
          </a:p>
        </p:txBody>
      </p:sp>
    </p:spTree>
    <p:extLst>
      <p:ext uri="{BB962C8B-B14F-4D97-AF65-F5344CB8AC3E}">
        <p14:creationId xmlns:p14="http://schemas.microsoft.com/office/powerpoint/2010/main" val="34943865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AU" b="1" dirty="0" smtClean="0"/>
              <a:t>Presenter’s notes</a:t>
            </a:r>
          </a:p>
          <a:p>
            <a:endParaRPr lang="en-AU" dirty="0" smtClean="0"/>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i="0" dirty="0" smtClean="0"/>
              <a:t>Streamlining the acute</a:t>
            </a:r>
            <a:r>
              <a:rPr lang="en-US" i="0" baseline="0" dirty="0" smtClean="0"/>
              <a:t> treatment of stroke, with </a:t>
            </a:r>
            <a:r>
              <a:rPr lang="en-US" i="0" baseline="0" dirty="0" err="1" smtClean="0"/>
              <a:t>standardisation</a:t>
            </a:r>
            <a:r>
              <a:rPr lang="en-US" i="0" baseline="0" dirty="0" smtClean="0"/>
              <a:t> of screening tools for ambulance officers, hospital pre-notification systems and ambulance bypass protocols, has been shown to:</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0" baseline="0" dirty="0" smtClean="0"/>
              <a:t>Increase t</a:t>
            </a:r>
            <a:r>
              <a:rPr lang="en-US" i="0" dirty="0" smtClean="0"/>
              <a:t>hrombolysis rates two-to three fold:  </a:t>
            </a:r>
            <a:r>
              <a:rPr lang="en-US" i="0" baseline="0" dirty="0" smtClean="0"/>
              <a:t>Hunter region (NSW) from 4.7% to 21%</a:t>
            </a:r>
            <a:r>
              <a:rPr lang="en-US" i="0" baseline="30000" dirty="0" smtClean="0"/>
              <a:t>1 </a:t>
            </a:r>
            <a:r>
              <a:rPr lang="en-US" i="0" baseline="0" dirty="0" smtClean="0"/>
              <a:t>;</a:t>
            </a:r>
            <a:r>
              <a:rPr lang="en-US" i="0" dirty="0" smtClean="0"/>
              <a:t>Central Coast</a:t>
            </a:r>
            <a:r>
              <a:rPr lang="en-US" i="0" baseline="0" dirty="0" smtClean="0"/>
              <a:t> (NSW) </a:t>
            </a:r>
            <a:r>
              <a:rPr lang="en-US" i="0" dirty="0" smtClean="0"/>
              <a:t>from 7% to 19% </a:t>
            </a:r>
            <a:r>
              <a:rPr lang="en-US" i="0" baseline="30000" dirty="0" smtClean="0"/>
              <a:t>2</a:t>
            </a:r>
            <a:r>
              <a:rPr lang="en-US" i="0" baseline="0" dirty="0" smtClean="0"/>
              <a:t>;  </a:t>
            </a:r>
            <a:endParaRPr lang="en-US" i="0" baseline="30000" dirty="0" smtClean="0"/>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0" baseline="0" dirty="0" smtClean="0"/>
              <a:t>Reduce onset to door time.</a:t>
            </a:r>
            <a:r>
              <a:rPr lang="en-US" i="0" baseline="30000" dirty="0" smtClean="0"/>
              <a:t>1</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0" baseline="0" dirty="0" smtClean="0"/>
              <a:t>Reduce door to needle time.</a:t>
            </a:r>
            <a:r>
              <a:rPr lang="en-US" i="0" baseline="30000" dirty="0" smtClean="0"/>
              <a:t>2</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0" baseline="0" dirty="0" smtClean="0"/>
              <a:t>Reduce time to admission to stroke unit.</a:t>
            </a:r>
            <a:r>
              <a:rPr lang="en-US" i="0" baseline="30000" dirty="0" smtClean="0"/>
              <a:t> 1,2</a:t>
            </a:r>
            <a:endParaRPr lang="en-US" i="0" baseline="0" dirty="0" smtClean="0"/>
          </a:p>
          <a:p>
            <a:endParaRPr lang="en-AU" dirty="0" smtClean="0"/>
          </a:p>
          <a:p>
            <a:r>
              <a:rPr lang="en-AU" dirty="0" smtClean="0"/>
              <a:t>At</a:t>
            </a:r>
            <a:r>
              <a:rPr lang="en-AU" baseline="0" dirty="0" smtClean="0"/>
              <a:t> Royal Melbourne Hospital, the combination of hospital pre-notification by ambulances, transfer of patients from triage on ambulance stretcher to CT table, and delivery of </a:t>
            </a:r>
            <a:r>
              <a:rPr lang="en-AU" baseline="0" dirty="0" err="1" smtClean="0"/>
              <a:t>rt</a:t>
            </a:r>
            <a:r>
              <a:rPr lang="en-AU" baseline="0" dirty="0" smtClean="0"/>
              <a:t>-PA in CT immediately after imaging ,was shown to: reduce door to needle time (DNT) from 61 minutes (43-75 minutes) to 46 minutes (24-79 minutes); p=0.040.</a:t>
            </a:r>
            <a:r>
              <a:rPr lang="en-AU" baseline="30000" dirty="0" smtClean="0"/>
              <a:t>3   </a:t>
            </a:r>
            <a:r>
              <a:rPr lang="en-AU" baseline="0" dirty="0" smtClean="0"/>
              <a:t>The effect was due to change in business hours DNT; there was no change in after hours DNT.</a:t>
            </a:r>
            <a:endParaRPr lang="en-AU" baseline="30000" dirty="0" smtClean="0"/>
          </a:p>
          <a:p>
            <a:pPr marL="0" indent="0">
              <a:buFont typeface="Arial" panose="020B0604020202020204" pitchFamily="34" charset="0"/>
              <a:buNone/>
            </a:pPr>
            <a:r>
              <a:rPr lang="en-AU" baseline="0" dirty="0" smtClean="0"/>
              <a:t> </a:t>
            </a:r>
          </a:p>
          <a:p>
            <a:r>
              <a:rPr lang="en-AU" b="1" dirty="0" smtClean="0"/>
              <a:t>References</a:t>
            </a:r>
          </a:p>
          <a:p>
            <a:endParaRPr lang="en-AU" dirty="0" smtClean="0"/>
          </a:p>
          <a:p>
            <a:pPr marL="228600" indent="-228600">
              <a:buAutoNum type="arabicPeriod"/>
            </a:pPr>
            <a:r>
              <a:rPr lang="en-AU" sz="1200" i="0" kern="1200" dirty="0" err="1" smtClean="0">
                <a:solidFill>
                  <a:schemeClr val="tx1"/>
                </a:solidFill>
                <a:effectLst/>
                <a:latin typeface="+mn-lt"/>
                <a:ea typeface="+mn-ea"/>
                <a:cs typeface="+mn-cs"/>
              </a:rPr>
              <a:t>Quain</a:t>
            </a:r>
            <a:r>
              <a:rPr lang="en-AU" sz="1200" i="0" kern="1200" dirty="0" smtClean="0">
                <a:solidFill>
                  <a:schemeClr val="tx1"/>
                </a:solidFill>
                <a:effectLst/>
                <a:latin typeface="+mn-lt"/>
                <a:ea typeface="+mn-ea"/>
                <a:cs typeface="+mn-cs"/>
              </a:rPr>
              <a:t> DA, Parsons MW, </a:t>
            </a:r>
            <a:r>
              <a:rPr lang="en-AU" sz="1200" i="0" kern="1200" dirty="0" err="1" smtClean="0">
                <a:solidFill>
                  <a:schemeClr val="tx1"/>
                </a:solidFill>
                <a:effectLst/>
                <a:latin typeface="+mn-lt"/>
                <a:ea typeface="+mn-ea"/>
                <a:cs typeface="+mn-cs"/>
              </a:rPr>
              <a:t>Loudfoot</a:t>
            </a:r>
            <a:r>
              <a:rPr lang="en-AU" sz="1200" i="0" kern="1200" dirty="0" smtClean="0">
                <a:solidFill>
                  <a:schemeClr val="tx1"/>
                </a:solidFill>
                <a:effectLst/>
                <a:latin typeface="+mn-lt"/>
                <a:ea typeface="+mn-ea"/>
                <a:cs typeface="+mn-cs"/>
              </a:rPr>
              <a:t> AR, et al. Improving access to acute stroke therapies: a controlled trial of organised pre-hospital and emergency care. Med J Australia. 2008; 189: 429-33</a:t>
            </a: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AU" sz="1200" dirty="0" smtClean="0"/>
              <a:t>O'Brien W, </a:t>
            </a:r>
            <a:r>
              <a:rPr lang="en-AU" sz="1200" dirty="0" err="1" smtClean="0"/>
              <a:t>Crimmins</a:t>
            </a:r>
            <a:r>
              <a:rPr lang="en-AU" sz="1200" dirty="0" smtClean="0"/>
              <a:t> D, Donaldson W, </a:t>
            </a:r>
            <a:r>
              <a:rPr lang="en-AU" sz="1200" dirty="0" err="1" smtClean="0"/>
              <a:t>Risti</a:t>
            </a:r>
            <a:r>
              <a:rPr lang="en-AU" sz="1200" dirty="0" smtClean="0"/>
              <a:t> R, Clarke TA, Whyte S, et al. FASTER (Face, Arm, Speech, Time, Emergency Response): experience of Central Coast Stroke Services implementation of a pre-hospital notification system for expedient management of acute stroke. Journal of clinical neuroscience : official journal of the Neurosurgical Society of Australasia. 2012;19(2):241-5. </a:t>
            </a:r>
            <a:r>
              <a:rPr lang="en-AU" sz="1200" dirty="0" err="1" smtClean="0"/>
              <a:t>Epub</a:t>
            </a:r>
            <a:r>
              <a:rPr lang="en-AU" sz="1200" dirty="0" smtClean="0"/>
              <a:t> 2011/11/29</a:t>
            </a: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AU" sz="1200" dirty="0" err="1" smtClean="0"/>
              <a:t>Meretoja</a:t>
            </a:r>
            <a:r>
              <a:rPr lang="en-AU" sz="1200" dirty="0" smtClean="0"/>
              <a:t> A, Weir L, </a:t>
            </a:r>
            <a:r>
              <a:rPr lang="en-AU" sz="1200" dirty="0" err="1" smtClean="0"/>
              <a:t>Ugalde</a:t>
            </a:r>
            <a:r>
              <a:rPr lang="en-AU" sz="1200" dirty="0" smtClean="0"/>
              <a:t> M, </a:t>
            </a:r>
            <a:r>
              <a:rPr lang="en-AU" sz="1200" dirty="0" err="1" smtClean="0"/>
              <a:t>Yassi</a:t>
            </a:r>
            <a:r>
              <a:rPr lang="en-AU" sz="1200" dirty="0" smtClean="0"/>
              <a:t> N, Yan B, Hand P, et al. Helsinki model cut stroke thrombolysis delays to 25 minutes in Melbourne in only 4 months. Neurology. 2013;81(12):1071-6. </a:t>
            </a:r>
            <a:r>
              <a:rPr lang="en-AU" sz="1200" dirty="0" err="1" smtClean="0"/>
              <a:t>Epub</a:t>
            </a:r>
            <a:r>
              <a:rPr lang="en-AU" sz="1200" dirty="0" smtClean="0"/>
              <a:t> 2013/08/16.</a:t>
            </a:r>
          </a:p>
          <a:p>
            <a:endParaRPr lang="en-AU" dirty="0"/>
          </a:p>
        </p:txBody>
      </p:sp>
      <p:sp>
        <p:nvSpPr>
          <p:cNvPr id="4" name="Slide Number Placeholder 3"/>
          <p:cNvSpPr>
            <a:spLocks noGrp="1"/>
          </p:cNvSpPr>
          <p:nvPr>
            <p:ph type="sldNum" sz="quarter" idx="10"/>
          </p:nvPr>
        </p:nvSpPr>
        <p:spPr/>
        <p:txBody>
          <a:bodyPr/>
          <a:lstStyle/>
          <a:p>
            <a:fld id="{8CEA4601-368A-1440-A826-4147C7EF7E9B}" type="slidenum">
              <a:rPr lang="en-US" smtClean="0"/>
              <a:t>19</a:t>
            </a:fld>
            <a:endParaRPr lang="en-US"/>
          </a:p>
        </p:txBody>
      </p:sp>
    </p:spTree>
    <p:extLst>
      <p:ext uri="{BB962C8B-B14F-4D97-AF65-F5344CB8AC3E}">
        <p14:creationId xmlns:p14="http://schemas.microsoft.com/office/powerpoint/2010/main" val="34943865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smtClean="0"/>
          </a:p>
        </p:txBody>
      </p:sp>
      <p:sp>
        <p:nvSpPr>
          <p:cNvPr id="4" name="Slide Number Placeholder 3"/>
          <p:cNvSpPr>
            <a:spLocks noGrp="1"/>
          </p:cNvSpPr>
          <p:nvPr>
            <p:ph type="sldNum" sz="quarter" idx="10"/>
          </p:nvPr>
        </p:nvSpPr>
        <p:spPr/>
        <p:txBody>
          <a:bodyPr/>
          <a:lstStyle/>
          <a:p>
            <a:fld id="{8CEA4601-368A-1440-A826-4147C7EF7E9B}" type="slidenum">
              <a:rPr lang="en-US" smtClean="0"/>
              <a:t>2</a:t>
            </a:fld>
            <a:endParaRPr lang="en-US" dirty="0"/>
          </a:p>
        </p:txBody>
      </p:sp>
    </p:spTree>
    <p:extLst>
      <p:ext uri="{BB962C8B-B14F-4D97-AF65-F5344CB8AC3E}">
        <p14:creationId xmlns:p14="http://schemas.microsoft.com/office/powerpoint/2010/main" val="31920819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AU" u="sng" dirty="0" smtClean="0"/>
              <a:t>Stroke units</a:t>
            </a:r>
          </a:p>
          <a:p>
            <a:r>
              <a:rPr lang="en-AU" dirty="0" smtClean="0"/>
              <a:t>Co-located beds within a geographically defined unit that is staffed by a dedicated,</a:t>
            </a:r>
            <a:r>
              <a:rPr lang="en-AU" baseline="0" dirty="0" smtClean="0"/>
              <a:t> multidisciplinary team who specialise in stroke management, meet once a week to discuss a patient’s care, and receive regular programs of staff education and training related to stroke.</a:t>
            </a:r>
            <a:endParaRPr lang="en-AU" dirty="0" smtClean="0"/>
          </a:p>
          <a:p>
            <a:endParaRPr lang="en-AU" dirty="0" smtClean="0"/>
          </a:p>
          <a:p>
            <a:r>
              <a:rPr lang="en-AU" u="sng" dirty="0" smtClean="0"/>
              <a:t>The Acute stroke services framework 2015 </a:t>
            </a:r>
            <a:r>
              <a:rPr lang="en-AU" u="sng" baseline="30000" dirty="0" smtClean="0"/>
              <a:t>1</a:t>
            </a:r>
          </a:p>
          <a:p>
            <a:r>
              <a:rPr lang="en-AU" u="none" baseline="0" dirty="0" smtClean="0"/>
              <a:t>- </a:t>
            </a:r>
            <a:r>
              <a:rPr lang="en-AU" dirty="0" smtClean="0"/>
              <a:t>outlines recommended structures, networks, settings and criteria for monitoring of </a:t>
            </a:r>
            <a:r>
              <a:rPr lang="en-AU" baseline="0" dirty="0" smtClean="0"/>
              <a:t>stroke services</a:t>
            </a:r>
          </a:p>
          <a:p>
            <a:r>
              <a:rPr lang="en-AU" baseline="0" dirty="0" smtClean="0"/>
              <a:t>- outlines 3 categories of service:</a:t>
            </a:r>
          </a:p>
          <a:p>
            <a:r>
              <a:rPr lang="en-AU" baseline="0" dirty="0" smtClean="0"/>
              <a:t> </a:t>
            </a:r>
          </a:p>
          <a:p>
            <a:r>
              <a:rPr lang="en-AU" baseline="0" dirty="0" smtClean="0"/>
              <a:t>General hospital service</a:t>
            </a:r>
          </a:p>
          <a:p>
            <a:pPr marL="171450" indent="-171450">
              <a:buFontTx/>
              <a:buChar char="-"/>
            </a:pPr>
            <a:r>
              <a:rPr lang="en-AU" baseline="0" dirty="0" smtClean="0"/>
              <a:t>hospitals admitting less than 75 stroke patients a year. </a:t>
            </a:r>
          </a:p>
          <a:p>
            <a:pPr marL="171450" indent="-171450">
              <a:buFontTx/>
              <a:buChar char="-"/>
            </a:pPr>
            <a:r>
              <a:rPr lang="en-AU" baseline="0" dirty="0" smtClean="0"/>
              <a:t>should have formal networks and recommended agreements in place to transfer stroke patients to a comprehensive or primary stroke service or support where there is a decision not to transfer a patient.</a:t>
            </a:r>
          </a:p>
          <a:p>
            <a:endParaRPr lang="en-AU" baseline="0" dirty="0" smtClean="0"/>
          </a:p>
          <a:p>
            <a:r>
              <a:rPr lang="en-AU" baseline="0" dirty="0" smtClean="0"/>
              <a:t>Primary stroke service</a:t>
            </a:r>
          </a:p>
          <a:p>
            <a:r>
              <a:rPr lang="en-AU" baseline="0" dirty="0" smtClean="0"/>
              <a:t> - hospitals admitting 75 or more stroke patients a year. </a:t>
            </a:r>
          </a:p>
          <a:p>
            <a:r>
              <a:rPr lang="en-AU" baseline="0" dirty="0" smtClean="0"/>
              <a:t> - dedicated stroke unit with clinicians who have stroke expertise</a:t>
            </a:r>
          </a:p>
          <a:p>
            <a:r>
              <a:rPr lang="en-AU" baseline="0" dirty="0" smtClean="0"/>
              <a:t> - written stroke protocols for emergency services, acute care and rehabilitation, CT angiography capability</a:t>
            </a:r>
          </a:p>
          <a:p>
            <a:r>
              <a:rPr lang="en-AU" baseline="0" dirty="0" smtClean="0"/>
              <a:t> - ability to offer thrombolytic therapy at least during normal business hours and preferably 24/7,</a:t>
            </a:r>
          </a:p>
          <a:p>
            <a:r>
              <a:rPr lang="en-AU" baseline="0" dirty="0" smtClean="0"/>
              <a:t> - protocols to transfer patients to a comprehensive service as needed</a:t>
            </a:r>
          </a:p>
          <a:p>
            <a:r>
              <a:rPr lang="en-AU" baseline="0" dirty="0" smtClean="0"/>
              <a:t> - timely neurovascular imaging and timely access to expert interpretation</a:t>
            </a:r>
          </a:p>
          <a:p>
            <a:r>
              <a:rPr lang="en-AU" baseline="0" dirty="0" smtClean="0"/>
              <a:t> - telemedicine services and coordinated processes for patient transition to ongoing rehabilitation and secondary prevention services.</a:t>
            </a:r>
          </a:p>
          <a:p>
            <a:endParaRPr lang="en-AU" baseline="0" dirty="0" smtClean="0"/>
          </a:p>
          <a:p>
            <a:r>
              <a:rPr lang="en-AU" baseline="0" dirty="0" smtClean="0"/>
              <a:t>Comprehensive stroke services</a:t>
            </a:r>
          </a:p>
          <a:p>
            <a:r>
              <a:rPr lang="en-AU" baseline="0" dirty="0" smtClean="0"/>
              <a:t> - located in large, tertiary referral services which see high volumes of stroke patients (usually over 350 annual admissions). </a:t>
            </a:r>
          </a:p>
          <a:p>
            <a:r>
              <a:rPr lang="en-AU" baseline="0" dirty="0" smtClean="0"/>
              <a:t> - highly specialised resources and personnel available (24/7, 365 days a year)</a:t>
            </a:r>
          </a:p>
          <a:p>
            <a:r>
              <a:rPr lang="en-AU" baseline="0" dirty="0" smtClean="0"/>
              <a:t> - dedicated stroke unit, established well-organised systems to link emergency services, </a:t>
            </a:r>
            <a:r>
              <a:rPr lang="en-AU" baseline="0" dirty="0" err="1" smtClean="0"/>
              <a:t>hyperactute</a:t>
            </a:r>
            <a:r>
              <a:rPr lang="en-AU" baseline="0" dirty="0" smtClean="0"/>
              <a:t> care</a:t>
            </a:r>
          </a:p>
          <a:p>
            <a:r>
              <a:rPr lang="en-AU" baseline="0" dirty="0" smtClean="0"/>
              <a:t> - coordinated processes for ongoing inpatient rehabilitation, secondary prevention, and early supported discharge.</a:t>
            </a:r>
          </a:p>
          <a:p>
            <a:pPr marL="171450" indent="-171450">
              <a:buFontTx/>
              <a:buChar char="-"/>
            </a:pPr>
            <a:r>
              <a:rPr lang="en-AU" baseline="0" dirty="0" smtClean="0"/>
              <a:t>timely neurovascular imaging and expert interpretation</a:t>
            </a:r>
          </a:p>
          <a:p>
            <a:pPr marL="171450" indent="-171450">
              <a:buFontTx/>
              <a:buChar char="-"/>
            </a:pPr>
            <a:r>
              <a:rPr lang="en-AU" baseline="0" dirty="0" smtClean="0"/>
              <a:t>ability to offer thrombolytic therapy, endovascular therapy and neurosurgery (24/7), along with links to other specialist services (e.g. cardiology, palliative care)</a:t>
            </a:r>
          </a:p>
          <a:p>
            <a:pPr marL="171450" indent="-171450">
              <a:buFontTx/>
              <a:buChar char="-"/>
            </a:pPr>
            <a:endParaRPr lang="en-AU" baseline="0" dirty="0" smtClean="0"/>
          </a:p>
          <a:p>
            <a:r>
              <a:rPr lang="en-AU" b="1" dirty="0" smtClean="0"/>
              <a:t>Reference</a:t>
            </a:r>
          </a:p>
          <a:p>
            <a:r>
              <a:rPr lang="en-AU" dirty="0" smtClean="0"/>
              <a:t>1. </a:t>
            </a:r>
            <a:r>
              <a:rPr lang="en-AU" sz="1200" dirty="0" smtClean="0"/>
              <a:t>National Stroke Foundation. </a:t>
            </a:r>
            <a:r>
              <a:rPr lang="en-AU" sz="1200" i="1" dirty="0" smtClean="0"/>
              <a:t>Acute Stroke Services Framework 2015</a:t>
            </a:r>
            <a:r>
              <a:rPr lang="en-AU" sz="1200" dirty="0" smtClean="0"/>
              <a:t>. NSF; 2015;</a:t>
            </a:r>
            <a:endParaRPr lang="en-AU" dirty="0" smtClean="0"/>
          </a:p>
          <a:p>
            <a:endParaRPr lang="en-AU" dirty="0"/>
          </a:p>
        </p:txBody>
      </p:sp>
      <p:sp>
        <p:nvSpPr>
          <p:cNvPr id="4" name="Slide Number Placeholder 3"/>
          <p:cNvSpPr>
            <a:spLocks noGrp="1"/>
          </p:cNvSpPr>
          <p:nvPr>
            <p:ph type="sldNum" sz="quarter" idx="10"/>
          </p:nvPr>
        </p:nvSpPr>
        <p:spPr/>
        <p:txBody>
          <a:bodyPr/>
          <a:lstStyle/>
          <a:p>
            <a:fld id="{8CEA4601-368A-1440-A826-4147C7EF7E9B}" type="slidenum">
              <a:rPr lang="en-US" smtClean="0"/>
              <a:t>20</a:t>
            </a:fld>
            <a:endParaRPr lang="en-US"/>
          </a:p>
        </p:txBody>
      </p:sp>
    </p:spTree>
    <p:extLst>
      <p:ext uri="{BB962C8B-B14F-4D97-AF65-F5344CB8AC3E}">
        <p14:creationId xmlns:p14="http://schemas.microsoft.com/office/powerpoint/2010/main" val="34943865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Presenter’s notes</a:t>
            </a:r>
            <a:endParaRPr kumimoji="0" lang="en-AU" sz="12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2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dirty="0" smtClean="0">
                <a:ln>
                  <a:noFill/>
                </a:ln>
                <a:solidFill>
                  <a:prstClr val="black"/>
                </a:solidFill>
                <a:effectLst/>
                <a:uLnTx/>
                <a:uFillTx/>
                <a:latin typeface="+mn-lt"/>
                <a:ea typeface="+mn-ea"/>
                <a:cs typeface="+mn-cs"/>
              </a:rPr>
              <a:t>Why does it matter</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Compared with an alternative acute management ward, care provided in a stroke unit provides a:</a:t>
            </a:r>
            <a:r>
              <a:rPr kumimoji="0" lang="en-US" sz="1200" b="0" i="0" u="none" strike="noStrike" kern="1200" cap="none" spc="0" normalizeH="0" baseline="30000" noProof="0" dirty="0" smtClean="0">
                <a:ln>
                  <a:noFill/>
                </a:ln>
                <a:solidFill>
                  <a:prstClr val="black"/>
                </a:solidFill>
                <a:effectLst/>
                <a:uLnTx/>
                <a:uFillTx/>
                <a:latin typeface="+mn-lt"/>
                <a:ea typeface="+mn-ea"/>
                <a:cs typeface="+mn-cs"/>
              </a:rPr>
              <a:t>1</a:t>
            </a: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200" b="0" i="0" u="none" strike="noStrike" kern="1200" cap="none" spc="0" normalizeH="0" baseline="0" noProof="0" dirty="0" smtClean="0">
                <a:ln>
                  <a:noFill/>
                </a:ln>
                <a:solidFill>
                  <a:prstClr val="black"/>
                </a:solidFill>
                <a:effectLst/>
                <a:uLnTx/>
                <a:uFillTx/>
                <a:latin typeface="+mn-lt"/>
                <a:ea typeface="+mn-ea"/>
                <a:cs typeface="+mn-cs"/>
              </a:rPr>
              <a:t>22% reduced odds of death or institutionalised care (OR 0.78, 95% CI 0.68 to 0.89)</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200" b="0" i="0" u="none" strike="noStrike" kern="1200" cap="none" spc="0" normalizeH="0" baseline="0" noProof="0" dirty="0" smtClean="0">
                <a:ln>
                  <a:noFill/>
                </a:ln>
                <a:solidFill>
                  <a:prstClr val="black"/>
                </a:solidFill>
                <a:effectLst/>
                <a:uLnTx/>
                <a:uFillTx/>
                <a:latin typeface="+mn-lt"/>
                <a:ea typeface="+mn-ea"/>
                <a:cs typeface="+mn-cs"/>
              </a:rPr>
              <a:t>21% reduced odds of death or dependency. (OR 0.79, 95% CI 0.68 to 0.90)</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200" b="0" i="0" u="none" strike="noStrike" kern="1200" cap="none" spc="0" normalizeH="0" baseline="0" noProof="0" dirty="0" smtClean="0">
                <a:ln>
                  <a:noFill/>
                </a:ln>
                <a:solidFill>
                  <a:prstClr val="black"/>
                </a:solidFill>
                <a:effectLst/>
                <a:uLnTx/>
                <a:uFillTx/>
                <a:latin typeface="+mn-lt"/>
                <a:ea typeface="+mn-ea"/>
                <a:cs typeface="+mn-cs"/>
              </a:rPr>
              <a:t>13% reduced odds of death (OR=0.87, 95% CI 0.69 to 0.94).</a:t>
            </a:r>
          </a:p>
          <a:p>
            <a:pPr marL="457200" marR="0" lvl="1"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smtClean="0">
                <a:ln>
                  <a:noFill/>
                </a:ln>
                <a:solidFill>
                  <a:prstClr val="black"/>
                </a:solidFill>
                <a:effectLst/>
                <a:uLnTx/>
                <a:uFillTx/>
                <a:latin typeface="+mn-lt"/>
                <a:ea typeface="+mn-ea"/>
                <a:cs typeface="+mn-cs"/>
              </a:rPr>
              <a:t>Where health systems have been redesigned to increase access to stroke units in Australia, similar benefits have been reported to those found from controlled clinical trials. (see next slide)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Currently</a:t>
            </a:r>
            <a:endParaRPr kumimoji="0" lang="en-AU" sz="12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According to the 2015 National Stroke Audit </a:t>
            </a:r>
            <a:r>
              <a:rPr kumimoji="0" lang="en-US" sz="1200" b="0" i="0" u="none" strike="noStrike" kern="1200" cap="none" spc="0" normalizeH="0" baseline="30000" noProof="0" dirty="0" smtClean="0">
                <a:ln>
                  <a:noFill/>
                </a:ln>
                <a:solidFill>
                  <a:prstClr val="black"/>
                </a:solidFill>
                <a:effectLst/>
                <a:uLnTx/>
                <a:uFillTx/>
                <a:latin typeface="+mn-lt"/>
                <a:ea typeface="+mn-ea"/>
                <a:cs typeface="+mn-cs"/>
              </a:rPr>
              <a:t>2</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200" b="0" i="0" u="none" strike="noStrike" kern="1200" cap="none" spc="0" normalizeH="0" baseline="0" noProof="0" dirty="0" smtClean="0">
                <a:ln>
                  <a:noFill/>
                </a:ln>
                <a:solidFill>
                  <a:prstClr val="black"/>
                </a:solidFill>
                <a:effectLst/>
                <a:uLnTx/>
                <a:uFillTx/>
                <a:latin typeface="+mn-lt"/>
                <a:ea typeface="+mn-ea"/>
                <a:cs typeface="+mn-cs"/>
              </a:rPr>
              <a:t>67% of patients with stroke are treated in a stroke unit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200" b="0" i="0" u="none" strike="noStrike" kern="1200" cap="none" spc="0" normalizeH="0" baseline="0" noProof="0" dirty="0" smtClean="0">
                <a:ln>
                  <a:noFill/>
                </a:ln>
                <a:solidFill>
                  <a:prstClr val="black"/>
                </a:solidFill>
                <a:effectLst/>
                <a:uLnTx/>
                <a:uFillTx/>
                <a:latin typeface="+mn-lt"/>
                <a:ea typeface="+mn-ea"/>
                <a:cs typeface="+mn-cs"/>
              </a:rPr>
              <a:t>39% of acute stroke patients spent most of their admission (90% of their acute hospital care) in the unit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smtClean="0"/>
              <a:t>Some patients with stroke are admitted to other wards in hospitals with a stroke unit, despite availability of stroke unit beds. On the day of the national stroke audit organisational</a:t>
            </a:r>
            <a:r>
              <a:rPr lang="en-AU" baseline="0" dirty="0" smtClean="0"/>
              <a:t> survey, 32% of stroke patients in stroke unit hospitals were not in a stroke unit. </a:t>
            </a:r>
            <a:endParaRPr lang="en-AU" dirty="0" smtClean="0"/>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References</a:t>
            </a: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r>
              <a:rPr kumimoji="0" lang="en-AU" sz="1200" b="0" i="0" u="none" strike="noStrike" kern="1200" cap="none" spc="0" normalizeH="0" baseline="0" noProof="0" dirty="0" smtClean="0">
                <a:ln>
                  <a:noFill/>
                </a:ln>
                <a:solidFill>
                  <a:prstClr val="black"/>
                </a:solidFill>
                <a:effectLst/>
                <a:uLnTx/>
                <a:uFillTx/>
                <a:latin typeface="+mn-lt"/>
                <a:ea typeface="+mn-ea"/>
                <a:cs typeface="+mn-cs"/>
              </a:rPr>
              <a:t>Stroke Unit </a:t>
            </a:r>
            <a:r>
              <a:rPr kumimoji="0" lang="en-AU" sz="1200" b="0" i="0" u="none" strike="noStrike" kern="1200" cap="none" spc="0" normalizeH="0" baseline="0" noProof="0" dirty="0" err="1" smtClean="0">
                <a:ln>
                  <a:noFill/>
                </a:ln>
                <a:solidFill>
                  <a:prstClr val="black"/>
                </a:solidFill>
                <a:effectLst/>
                <a:uLnTx/>
                <a:uFillTx/>
                <a:latin typeface="+mn-lt"/>
                <a:ea typeface="+mn-ea"/>
                <a:cs typeface="+mn-cs"/>
              </a:rPr>
              <a:t>Trialists</a:t>
            </a:r>
            <a:r>
              <a:rPr kumimoji="0" lang="en-AU" sz="1200" b="0" i="0" u="none" strike="noStrike" kern="1200" cap="none" spc="0" normalizeH="0" baseline="0" noProof="0" dirty="0" smtClean="0">
                <a:ln>
                  <a:noFill/>
                </a:ln>
                <a:solidFill>
                  <a:prstClr val="black"/>
                </a:solidFill>
                <a:effectLst/>
                <a:uLnTx/>
                <a:uFillTx/>
                <a:latin typeface="+mn-lt"/>
                <a:ea typeface="+mn-ea"/>
                <a:cs typeface="+mn-cs"/>
              </a:rPr>
              <a:t>’ Collaboration. Organised inpatient (stroke unit) care for stroke (Cochrane review), 2013</a:t>
            </a: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r>
              <a:rPr kumimoji="0" lang="en-AU" sz="1200" b="0" i="0" u="none" strike="noStrike" kern="1200" cap="none" spc="0" normalizeH="0" baseline="0" noProof="0" dirty="0" smtClean="0">
                <a:ln>
                  <a:noFill/>
                </a:ln>
                <a:solidFill>
                  <a:prstClr val="black"/>
                </a:solidFill>
                <a:effectLst/>
                <a:uLnTx/>
                <a:uFillTx/>
                <a:latin typeface="+mn-lt"/>
                <a:ea typeface="+mn-ea"/>
                <a:cs typeface="+mn-cs"/>
              </a:rPr>
              <a:t>National Stroke Foundation</a:t>
            </a:r>
            <a:r>
              <a:rPr kumimoji="0" lang="en-AU" sz="1200" b="0" i="1" u="none" strike="noStrike" kern="1200" cap="none" spc="0" normalizeH="0" baseline="0" noProof="0" dirty="0" smtClean="0">
                <a:ln>
                  <a:noFill/>
                </a:ln>
                <a:solidFill>
                  <a:prstClr val="black"/>
                </a:solidFill>
                <a:effectLst/>
                <a:uLnTx/>
                <a:uFillTx/>
                <a:latin typeface="+mn-lt"/>
                <a:ea typeface="+mn-ea"/>
                <a:cs typeface="+mn-cs"/>
              </a:rPr>
              <a:t>. National Stroke Audit - Acute Services Report 2015.  </a:t>
            </a:r>
            <a:r>
              <a:rPr kumimoji="0" lang="en-AU" sz="1200" b="0" i="0" u="none" strike="noStrike" kern="1200" cap="none" spc="0" normalizeH="0" baseline="0" noProof="0" dirty="0" err="1" smtClean="0">
                <a:ln>
                  <a:noFill/>
                </a:ln>
                <a:solidFill>
                  <a:prstClr val="black"/>
                </a:solidFill>
                <a:effectLst/>
                <a:uLnTx/>
                <a:uFillTx/>
                <a:latin typeface="+mn-lt"/>
                <a:ea typeface="+mn-ea"/>
                <a:cs typeface="+mn-cs"/>
              </a:rPr>
              <a:t>Melbourne:NSF</a:t>
            </a:r>
            <a:r>
              <a:rPr kumimoji="0" lang="en-AU" sz="1200" b="0" i="0" u="none" strike="noStrike" kern="1200" cap="none" spc="0" normalizeH="0" baseline="0" noProof="0" dirty="0" smtClean="0">
                <a:ln>
                  <a:noFill/>
                </a:ln>
                <a:solidFill>
                  <a:prstClr val="black"/>
                </a:solidFill>
                <a:effectLst/>
                <a:uLnTx/>
                <a:uFillTx/>
                <a:latin typeface="+mn-lt"/>
                <a:ea typeface="+mn-ea"/>
                <a:cs typeface="+mn-cs"/>
              </a:rPr>
              <a:t>, 2015</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dirty="0" smtClean="0">
              <a:ln>
                <a:noFill/>
              </a:ln>
              <a:solidFill>
                <a:prstClr val="black"/>
              </a:solidFill>
              <a:effectLst/>
              <a:uLnTx/>
              <a:uFillTx/>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8CEA4601-368A-1440-A826-4147C7EF7E9B}"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34943865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Presenter’s notes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smtClean="0"/>
          </a:p>
          <a:p>
            <a:r>
              <a:rPr lang="en-AU" dirty="0" smtClean="0"/>
              <a:t>Where health systems have been redesigned to increase access to stroke units in Australia, similar benefits have been reported to those found from controlled clinical trials. Compared with a time period before a system redesign of the system in metropolitan New South Wales, patients who had a stroke after the redesign were more often admitted directly to a stroke unit (71% versus 13%) and more often received care in stroke units (81% versus 16%).</a:t>
            </a:r>
            <a:r>
              <a:rPr lang="en-AU" baseline="30000" dirty="0" smtClean="0"/>
              <a:t>1</a:t>
            </a:r>
            <a:r>
              <a:rPr lang="en-AU" dirty="0" smtClean="0"/>
              <a:t> Patients after the system redesign had a 27% reduced odds (OR 0.73; 95% 0.57 to 0.94 ) of having experiencing a disabling outcome  at discharge from hospital, compared with a time period before the new stroke units were established. </a:t>
            </a:r>
          </a:p>
          <a:p>
            <a:endParaRPr lang="en-AU" dirty="0" smtClean="0"/>
          </a:p>
          <a:p>
            <a:r>
              <a:rPr lang="en-AU" dirty="0" smtClean="0"/>
              <a:t>The redesign also resulted in more patients receiving evidence-based clinical care such as medicines to prevent recurrent strokes, diagnostic imaging, and rehabilitation and assessments from allied health professionals.</a:t>
            </a:r>
            <a:r>
              <a:rPr lang="en-AU" baseline="0" dirty="0" smtClean="0"/>
              <a:t> </a:t>
            </a:r>
            <a:r>
              <a:rPr lang="en-AU" baseline="30000" dirty="0" smtClean="0"/>
              <a:t>1</a:t>
            </a:r>
            <a:r>
              <a:rPr lang="en-AU" baseline="0" dirty="0" smtClean="0"/>
              <a:t> </a:t>
            </a:r>
            <a:r>
              <a:rPr lang="en-AU" dirty="0" smtClean="0"/>
              <a:t>Similar benefits have been found in rural locations, with a contributing factor being the employment of dedicated clinical stroke care coordinators to establish clinical pathways and the stroke unit infrastructure.</a:t>
            </a:r>
            <a:r>
              <a:rPr lang="en-AU" baseline="30000" dirty="0" smtClean="0"/>
              <a:t>2</a:t>
            </a:r>
            <a:endParaRPr lang="en-AU" dirty="0" smtClean="0"/>
          </a:p>
          <a:p>
            <a:endParaRPr lang="en-AU" dirty="0" smtClean="0"/>
          </a:p>
          <a:p>
            <a:r>
              <a:rPr lang="en-AU" b="1" dirty="0" smtClean="0"/>
              <a:t>References</a:t>
            </a:r>
          </a:p>
          <a:p>
            <a:r>
              <a:rPr lang="en-AU" sz="1200" kern="1200" dirty="0" smtClean="0">
                <a:solidFill>
                  <a:schemeClr val="tx1"/>
                </a:solidFill>
                <a:effectLst/>
                <a:latin typeface="+mn-lt"/>
                <a:ea typeface="+mn-ea"/>
                <a:cs typeface="+mn-cs"/>
              </a:rPr>
              <a:t>1. Cadilhac DA, Pearce DC, Levi CR and </a:t>
            </a:r>
            <a:r>
              <a:rPr lang="en-AU" sz="1200" kern="1200" dirty="0" err="1" smtClean="0">
                <a:solidFill>
                  <a:schemeClr val="tx1"/>
                </a:solidFill>
                <a:effectLst/>
                <a:latin typeface="+mn-lt"/>
                <a:ea typeface="+mn-ea"/>
                <a:cs typeface="+mn-cs"/>
              </a:rPr>
              <a:t>Donnan</a:t>
            </a:r>
            <a:r>
              <a:rPr lang="en-AU" sz="1200" kern="1200" dirty="0" smtClean="0">
                <a:solidFill>
                  <a:schemeClr val="tx1"/>
                </a:solidFill>
                <a:effectLst/>
                <a:latin typeface="+mn-lt"/>
                <a:ea typeface="+mn-ea"/>
                <a:cs typeface="+mn-cs"/>
              </a:rPr>
              <a:t> GA. Improvements in the quality of care and health outcomes with new stroke care units following implementation of a clinician-led, health system redesign programme in New South Wales, Australia. </a:t>
            </a:r>
            <a:r>
              <a:rPr lang="en-AU" sz="1200" i="1" kern="1200" dirty="0" smtClean="0">
                <a:solidFill>
                  <a:schemeClr val="tx1"/>
                </a:solidFill>
                <a:effectLst/>
                <a:latin typeface="+mn-lt"/>
                <a:ea typeface="+mn-ea"/>
                <a:cs typeface="+mn-cs"/>
              </a:rPr>
              <a:t>Qual </a:t>
            </a:r>
            <a:r>
              <a:rPr lang="en-AU" sz="1200" i="1" kern="1200" dirty="0" err="1" smtClean="0">
                <a:solidFill>
                  <a:schemeClr val="tx1"/>
                </a:solidFill>
                <a:effectLst/>
                <a:latin typeface="+mn-lt"/>
                <a:ea typeface="+mn-ea"/>
                <a:cs typeface="+mn-cs"/>
              </a:rPr>
              <a:t>Saf</a:t>
            </a:r>
            <a:r>
              <a:rPr lang="en-AU" sz="1200" i="1" kern="1200" dirty="0" smtClean="0">
                <a:solidFill>
                  <a:schemeClr val="tx1"/>
                </a:solidFill>
                <a:effectLst/>
                <a:latin typeface="+mn-lt"/>
                <a:ea typeface="+mn-ea"/>
                <a:cs typeface="+mn-cs"/>
              </a:rPr>
              <a:t> Health Care</a:t>
            </a:r>
            <a:r>
              <a:rPr lang="en-AU" sz="1200" kern="1200" dirty="0" smtClean="0">
                <a:solidFill>
                  <a:schemeClr val="tx1"/>
                </a:solidFill>
                <a:effectLst/>
                <a:latin typeface="+mn-lt"/>
                <a:ea typeface="+mn-ea"/>
                <a:cs typeface="+mn-cs"/>
              </a:rPr>
              <a:t>. 2008; 17: 329-33.</a:t>
            </a:r>
          </a:p>
          <a:p>
            <a:r>
              <a:rPr lang="en-AU" sz="1200" kern="1200" dirty="0" smtClean="0">
                <a:solidFill>
                  <a:schemeClr val="tx1"/>
                </a:solidFill>
                <a:effectLst/>
                <a:latin typeface="+mn-lt"/>
                <a:ea typeface="+mn-ea"/>
                <a:cs typeface="+mn-cs"/>
              </a:rPr>
              <a:t>2.</a:t>
            </a:r>
            <a:r>
              <a:rPr lang="en-AU" sz="1200" kern="1200" baseline="0" dirty="0" smtClean="0">
                <a:solidFill>
                  <a:schemeClr val="tx1"/>
                </a:solidFill>
                <a:effectLst/>
                <a:latin typeface="+mn-lt"/>
                <a:ea typeface="+mn-ea"/>
                <a:cs typeface="+mn-cs"/>
              </a:rPr>
              <a:t> </a:t>
            </a:r>
            <a:r>
              <a:rPr lang="en-AU" sz="1200" kern="1200" dirty="0" smtClean="0">
                <a:solidFill>
                  <a:schemeClr val="tx1"/>
                </a:solidFill>
                <a:effectLst/>
                <a:latin typeface="+mn-lt"/>
                <a:ea typeface="+mn-ea"/>
                <a:cs typeface="+mn-cs"/>
              </a:rPr>
              <a:t>Cadilhac DA, Purvis T, Kilkenny MF, et al. Evaluation of rural stroke services: does implementation of coordinators and pathways improve care in rural hospitals? </a:t>
            </a:r>
            <a:r>
              <a:rPr lang="en-AU" sz="1200" i="1" kern="1200" dirty="0" smtClean="0">
                <a:solidFill>
                  <a:schemeClr val="tx1"/>
                </a:solidFill>
                <a:effectLst/>
                <a:latin typeface="+mn-lt"/>
                <a:ea typeface="+mn-ea"/>
                <a:cs typeface="+mn-cs"/>
              </a:rPr>
              <a:t>Stroke; a journal of cerebral circulation</a:t>
            </a:r>
            <a:r>
              <a:rPr lang="en-AU" sz="1200" kern="1200" dirty="0" smtClean="0">
                <a:solidFill>
                  <a:schemeClr val="tx1"/>
                </a:solidFill>
                <a:effectLst/>
                <a:latin typeface="+mn-lt"/>
                <a:ea typeface="+mn-ea"/>
                <a:cs typeface="+mn-cs"/>
              </a:rPr>
              <a:t>. 2013; 44: 2848-53</a:t>
            </a:r>
            <a:endParaRPr lang="en-AU" b="1" dirty="0" smtClean="0"/>
          </a:p>
        </p:txBody>
      </p:sp>
      <p:sp>
        <p:nvSpPr>
          <p:cNvPr id="4" name="Slide Number Placeholder 3"/>
          <p:cNvSpPr>
            <a:spLocks noGrp="1"/>
          </p:cNvSpPr>
          <p:nvPr>
            <p:ph type="sldNum" sz="quarter" idx="10"/>
          </p:nvPr>
        </p:nvSpPr>
        <p:spPr/>
        <p:txBody>
          <a:bodyPr/>
          <a:lstStyle/>
          <a:p>
            <a:fld id="{8CEA4601-368A-1440-A826-4147C7EF7E9B}" type="slidenum">
              <a:rPr lang="en-US" smtClean="0"/>
              <a:t>22</a:t>
            </a:fld>
            <a:endParaRPr lang="en-US"/>
          </a:p>
        </p:txBody>
      </p:sp>
    </p:spTree>
    <p:extLst>
      <p:ext uri="{BB962C8B-B14F-4D97-AF65-F5344CB8AC3E}">
        <p14:creationId xmlns:p14="http://schemas.microsoft.com/office/powerpoint/2010/main" val="34943865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AU" b="1" dirty="0" smtClean="0"/>
          </a:p>
        </p:txBody>
      </p:sp>
      <p:sp>
        <p:nvSpPr>
          <p:cNvPr id="4" name="Slide Number Placeholder 3"/>
          <p:cNvSpPr>
            <a:spLocks noGrp="1"/>
          </p:cNvSpPr>
          <p:nvPr>
            <p:ph type="sldNum" sz="quarter" idx="10"/>
          </p:nvPr>
        </p:nvSpPr>
        <p:spPr/>
        <p:txBody>
          <a:bodyPr/>
          <a:lstStyle/>
          <a:p>
            <a:fld id="{8CEA4601-368A-1440-A826-4147C7EF7E9B}" type="slidenum">
              <a:rPr lang="en-US" smtClean="0"/>
              <a:t>23</a:t>
            </a:fld>
            <a:endParaRPr lang="en-US"/>
          </a:p>
        </p:txBody>
      </p:sp>
    </p:spTree>
    <p:extLst>
      <p:ext uri="{BB962C8B-B14F-4D97-AF65-F5344CB8AC3E}">
        <p14:creationId xmlns:p14="http://schemas.microsoft.com/office/powerpoint/2010/main" val="34943865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CEA4601-368A-1440-A826-4147C7EF7E9B}" type="slidenum">
              <a:rPr lang="en-US" smtClean="0"/>
              <a:t>24</a:t>
            </a:fld>
            <a:endParaRPr lang="en-US"/>
          </a:p>
        </p:txBody>
      </p:sp>
    </p:spTree>
    <p:extLst>
      <p:ext uri="{BB962C8B-B14F-4D97-AF65-F5344CB8AC3E}">
        <p14:creationId xmlns:p14="http://schemas.microsoft.com/office/powerpoint/2010/main" val="34943865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Presenter’s notes</a:t>
            </a:r>
            <a:endParaRPr lang="en-AU" b="1" dirty="0" smtClean="0"/>
          </a:p>
          <a:p>
            <a:endParaRPr lang="en-US"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Early assessment and initiation of mobilisation activities within a few</a:t>
            </a:r>
            <a:r>
              <a:rPr lang="en-AU" sz="1200" kern="1200" baseline="0" dirty="0" smtClean="0">
                <a:solidFill>
                  <a:schemeClr val="tx1"/>
                </a:solidFill>
                <a:effectLst/>
                <a:latin typeface="+mn-lt"/>
                <a:ea typeface="+mn-ea"/>
                <a:cs typeface="+mn-cs"/>
              </a:rPr>
              <a:t> days </a:t>
            </a:r>
            <a:r>
              <a:rPr lang="en-AU" sz="1200" kern="1200" dirty="0" smtClean="0">
                <a:solidFill>
                  <a:schemeClr val="tx1"/>
                </a:solidFill>
                <a:effectLst/>
                <a:latin typeface="+mn-lt"/>
                <a:ea typeface="+mn-ea"/>
                <a:cs typeface="+mn-cs"/>
              </a:rPr>
              <a:t>following stroke is important to help minimise the risk of complications. </a:t>
            </a:r>
            <a:r>
              <a:rPr lang="en-AU" sz="1200" kern="1200" baseline="30000" dirty="0" smtClean="0">
                <a:solidFill>
                  <a:schemeClr val="tx1"/>
                </a:solidFill>
                <a:effectLst/>
                <a:latin typeface="+mn-lt"/>
                <a:ea typeface="+mn-ea"/>
                <a:cs typeface="+mn-cs"/>
              </a:rPr>
              <a:t>1</a:t>
            </a:r>
            <a:r>
              <a:rPr lang="en-AU" sz="1200" kern="1200" dirty="0" smtClean="0">
                <a:solidFill>
                  <a:schemeClr val="tx1"/>
                </a:solidFill>
                <a:effectLst/>
                <a:latin typeface="+mn-lt"/>
                <a:ea typeface="+mn-ea"/>
                <a:cs typeface="+mn-cs"/>
              </a:rPr>
              <a:t> </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The optimal frequency and intensity of mobilisation activities is yet to be established. </a:t>
            </a:r>
            <a:r>
              <a:rPr lang="en-AU" sz="1200" kern="1200" baseline="30000" dirty="0" smtClean="0">
                <a:solidFill>
                  <a:schemeClr val="tx1"/>
                </a:solidFill>
                <a:effectLst/>
                <a:latin typeface="+mn-lt"/>
                <a:ea typeface="+mn-ea"/>
                <a:cs typeface="+mn-cs"/>
              </a:rPr>
              <a:t>2,3</a:t>
            </a:r>
          </a:p>
          <a:p>
            <a:endParaRPr lang="en-AU" sz="1200" kern="1200" dirty="0" smtClean="0">
              <a:solidFill>
                <a:schemeClr val="tx1"/>
              </a:solidFill>
              <a:effectLst/>
              <a:latin typeface="+mn-lt"/>
              <a:ea typeface="+mn-ea"/>
              <a:cs typeface="+mn-cs"/>
            </a:endParaRPr>
          </a:p>
          <a:p>
            <a:r>
              <a:rPr lang="en-AU" sz="1200" u="sng" kern="1200" dirty="0" smtClean="0">
                <a:solidFill>
                  <a:schemeClr val="tx1"/>
                </a:solidFill>
                <a:effectLst/>
                <a:latin typeface="+mn-lt"/>
                <a:ea typeface="+mn-ea"/>
                <a:cs typeface="+mn-cs"/>
              </a:rPr>
              <a:t>AVERT trial</a:t>
            </a:r>
            <a:r>
              <a:rPr lang="en-AU" sz="1200" kern="1200" dirty="0" smtClean="0">
                <a:solidFill>
                  <a:schemeClr val="tx1"/>
                </a:solidFill>
                <a:effectLst/>
                <a:latin typeface="+mn-lt"/>
                <a:ea typeface="+mn-ea"/>
                <a:cs typeface="+mn-cs"/>
              </a:rPr>
              <a:t> </a:t>
            </a:r>
            <a:r>
              <a:rPr lang="en-AU" sz="1200" kern="1200" baseline="30000" dirty="0" smtClean="0">
                <a:solidFill>
                  <a:schemeClr val="tx1"/>
                </a:solidFill>
                <a:effectLst/>
                <a:latin typeface="+mn-lt"/>
                <a:ea typeface="+mn-ea"/>
                <a:cs typeface="+mn-cs"/>
              </a:rPr>
              <a:t>3</a:t>
            </a:r>
          </a:p>
          <a:p>
            <a:r>
              <a:rPr lang="en-AU" sz="1200" kern="1200" dirty="0" smtClean="0">
                <a:solidFill>
                  <a:schemeClr val="tx1"/>
                </a:solidFill>
                <a:effectLst/>
                <a:latin typeface="+mn-lt"/>
                <a:ea typeface="+mn-ea"/>
                <a:cs typeface="+mn-cs"/>
              </a:rPr>
              <a:t> - Group treated with ‘very early and intensive mobilisation’ had worse outcomes at three months after stroke than ‘usual care’ group, which consisted of early but less intensive mobilisation. But both groups mobilised within a few days, with 98% and 93% of patients in the ‘very early’ and ‘usual care’ groups, respectively, starting out-of-bed activities within 48 hours. </a:t>
            </a:r>
          </a:p>
          <a:p>
            <a:r>
              <a:rPr lang="en-AU" sz="1200" kern="1200" dirty="0" smtClean="0">
                <a:solidFill>
                  <a:schemeClr val="tx1"/>
                </a:solidFill>
                <a:effectLst/>
                <a:latin typeface="+mn-lt"/>
                <a:ea typeface="+mn-ea"/>
                <a:cs typeface="+mn-cs"/>
              </a:rPr>
              <a:t> - rates of serious complications related to immobility were low for both ‘very early’ and ‘usual care’ groups (less than 6% in each group). </a:t>
            </a:r>
          </a:p>
          <a:p>
            <a:r>
              <a:rPr lang="en-AU" sz="1200" kern="1200" dirty="0" smtClean="0">
                <a:solidFill>
                  <a:schemeClr val="tx1"/>
                </a:solidFill>
                <a:effectLst/>
                <a:latin typeface="+mn-lt"/>
                <a:ea typeface="+mn-ea"/>
                <a:cs typeface="+mn-cs"/>
              </a:rPr>
              <a:t> - findings support mobilisation within a few days of stroke, but more research is required to determine optimal ‘dosing’ (type of activity, frequency and intensity) for out-of-bed activity.</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In Australia, models of stroke unit care vary and there is some evidence that stroke units with a rehabilitation focus provide more physiotherapy and occupational therapy per day than acute stroke units without a focus on rehabilitation (60 minutes versus five minutes, p&lt;0.001) and have more patients returning directly home. </a:t>
            </a:r>
            <a:r>
              <a:rPr lang="en-AU" sz="1200" kern="1200" baseline="30000" dirty="0" smtClean="0">
                <a:solidFill>
                  <a:schemeClr val="tx1"/>
                </a:solidFill>
                <a:effectLst/>
                <a:latin typeface="+mn-lt"/>
                <a:ea typeface="+mn-ea"/>
                <a:cs typeface="+mn-cs"/>
              </a:rPr>
              <a:t>4</a:t>
            </a:r>
            <a:endParaRPr lang="en-US" sz="1200" kern="1200" baseline="300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b="1" dirty="0" smtClean="0"/>
              <a:t>References</a:t>
            </a:r>
          </a:p>
          <a:p>
            <a:endParaRPr lang="en-US" sz="1200" b="1" kern="1200" dirty="0" smtClean="0">
              <a:solidFill>
                <a:schemeClr val="tx1"/>
              </a:solidFill>
              <a:effectLst/>
              <a:latin typeface="+mn-lt"/>
              <a:ea typeface="+mn-ea"/>
              <a:cs typeface="+mn-cs"/>
            </a:endParaRPr>
          </a:p>
          <a:p>
            <a:pPr marL="228600" indent="-228600">
              <a:buAutoNum type="arabicPeriod"/>
            </a:pPr>
            <a:r>
              <a:rPr lang="en-AU" sz="1200" b="0" dirty="0" smtClean="0"/>
              <a:t>Langhorne P, Bernhardt J, </a:t>
            </a:r>
            <a:r>
              <a:rPr lang="en-AU" sz="1200" b="0" dirty="0" err="1" smtClean="0"/>
              <a:t>Kwakkel</a:t>
            </a:r>
            <a:r>
              <a:rPr lang="en-AU" sz="1200" b="0" dirty="0" smtClean="0"/>
              <a:t> G. Stroke rehabilitation. Lancet. 2011;377(9778):1693-702. </a:t>
            </a: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GB" sz="1200" dirty="0" smtClean="0"/>
              <a:t>National Stroke Foundation. </a:t>
            </a:r>
            <a:r>
              <a:rPr lang="en-GB" sz="1200" i="1" dirty="0" smtClean="0"/>
              <a:t>Clinical Guidelines for Stroke Management</a:t>
            </a:r>
            <a:r>
              <a:rPr lang="en-GB" sz="1200" dirty="0" smtClean="0"/>
              <a:t>. Melbourne: NSF; 2010 </a:t>
            </a:r>
            <a:r>
              <a:rPr lang="en-AU" sz="1200" dirty="0" smtClean="0">
                <a:solidFill>
                  <a:srgbClr val="818285"/>
                </a:solidFill>
              </a:rPr>
              <a:t> </a:t>
            </a:r>
          </a:p>
          <a:p>
            <a:r>
              <a:rPr lang="en-AU" sz="1200" dirty="0" smtClean="0"/>
              <a:t>3. Avert Trial Collaboration group, Bernhardt J, Langhorne P, Lindley RI, Thrift AG, Ellery F, et al. Efficacy and safety of very early mobilisation within 24 h of stroke onset (AVERT): a randomised controlled trial. Lancet. 2015;386(9988):46-55.</a:t>
            </a:r>
          </a:p>
          <a:p>
            <a:r>
              <a:rPr lang="en-AU" sz="1200" dirty="0" smtClean="0"/>
              <a:t>4. West T, </a:t>
            </a:r>
            <a:r>
              <a:rPr lang="en-AU" sz="1200" dirty="0" err="1" smtClean="0"/>
              <a:t>Churilov</a:t>
            </a:r>
            <a:r>
              <a:rPr lang="en-AU" sz="1200" dirty="0" smtClean="0"/>
              <a:t> L, Bernhardt J. Early physical activity and discharge destination after stroke: a comparison of acute and comprehensive stroke unit care. </a:t>
            </a:r>
            <a:r>
              <a:rPr lang="en-AU" sz="1200" dirty="0" err="1" smtClean="0"/>
              <a:t>Rehabil</a:t>
            </a:r>
            <a:r>
              <a:rPr lang="en-AU" sz="1200" dirty="0" smtClean="0"/>
              <a:t> Res </a:t>
            </a:r>
            <a:r>
              <a:rPr lang="en-AU" sz="1200" dirty="0" err="1" smtClean="0"/>
              <a:t>Pract</a:t>
            </a:r>
            <a:r>
              <a:rPr lang="en-AU" sz="1200" dirty="0" smtClean="0"/>
              <a:t>. 2013;2013:498014</a:t>
            </a:r>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CEA4601-368A-1440-A826-4147C7EF7E9B}" type="slidenum">
              <a:rPr lang="en-US" smtClean="0"/>
              <a:t>25</a:t>
            </a:fld>
            <a:endParaRPr lang="en-US"/>
          </a:p>
        </p:txBody>
      </p:sp>
    </p:spTree>
    <p:extLst>
      <p:ext uri="{BB962C8B-B14F-4D97-AF65-F5344CB8AC3E}">
        <p14:creationId xmlns:p14="http://schemas.microsoft.com/office/powerpoint/2010/main" val="34943865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sz="1200" b="1" kern="1200" dirty="0" smtClean="0">
                <a:solidFill>
                  <a:schemeClr val="tx1"/>
                </a:solidFill>
                <a:effectLst/>
                <a:latin typeface="+mn-lt"/>
                <a:ea typeface="+mn-ea"/>
                <a:cs typeface="+mn-cs"/>
              </a:rPr>
              <a:t>Presenter’s notes</a:t>
            </a:r>
          </a:p>
          <a:p>
            <a:pPr marL="0" marR="0" indent="0" algn="l" defTabSz="457200" rtl="0" eaLnBrk="1" fontAlgn="auto" latinLnBrk="0" hangingPunct="1">
              <a:lnSpc>
                <a:spcPct val="100000"/>
              </a:lnSpc>
              <a:spcBef>
                <a:spcPts val="0"/>
              </a:spcBef>
              <a:spcAft>
                <a:spcPts val="0"/>
              </a:spcAft>
              <a:buClrTx/>
              <a:buSzTx/>
              <a:buFontTx/>
              <a:buNone/>
              <a:tabLst/>
              <a:defRPr/>
            </a:pPr>
            <a:endParaRPr lang="en-AU" sz="1200" b="1"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In the 2015 national</a:t>
            </a:r>
            <a:r>
              <a:rPr lang="en-AU" sz="1200" kern="1200" baseline="0" dirty="0" smtClean="0">
                <a:solidFill>
                  <a:schemeClr val="tx1"/>
                </a:solidFill>
                <a:effectLst/>
                <a:latin typeface="+mn-lt"/>
                <a:ea typeface="+mn-ea"/>
                <a:cs typeface="+mn-cs"/>
              </a:rPr>
              <a:t> stroke audit of acute services:</a:t>
            </a:r>
          </a:p>
          <a:p>
            <a:pPr marL="0" marR="0" indent="0" algn="l" defTabSz="4572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 - 68% of patients with stroke had an assessment by a physiotherapist within 48 hours of </a:t>
            </a:r>
            <a:r>
              <a:rPr lang="en-AU" sz="1200" kern="1200" dirty="0" err="1" smtClean="0">
                <a:solidFill>
                  <a:schemeClr val="tx1"/>
                </a:solidFill>
                <a:effectLst/>
                <a:latin typeface="+mn-lt"/>
                <a:ea typeface="+mn-ea"/>
                <a:cs typeface="+mn-cs"/>
              </a:rPr>
              <a:t>admssion</a:t>
            </a:r>
            <a:endParaRPr lang="en-AU"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 - 82% began rehabilitation therapy within 48 hours of the initial assessment.</a:t>
            </a:r>
          </a:p>
          <a:p>
            <a:pPr marL="0" marR="0" indent="0" algn="l" defTabSz="4572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In the 2013 national stroke audit of acute services:</a:t>
            </a:r>
          </a:p>
          <a:p>
            <a:pPr marL="0" marR="0" indent="0" algn="l" defTabSz="4572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 - 65% of patients with stroke were assessed by a speech pathologist within 48 hours of admission</a:t>
            </a:r>
          </a:p>
          <a:p>
            <a:pPr marL="0" marR="0" indent="0" algn="l" defTabSz="4572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 - 56% have their swallow function checked within 24 hours of admission.</a:t>
            </a:r>
          </a:p>
          <a:p>
            <a:pPr marL="0" marR="0" indent="0" algn="l" defTabSz="4572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AU" sz="1200" b="1" kern="1200" dirty="0" smtClean="0">
                <a:solidFill>
                  <a:schemeClr val="tx1"/>
                </a:solidFill>
                <a:effectLst/>
                <a:latin typeface="+mn-lt"/>
                <a:ea typeface="+mn-ea"/>
                <a:cs typeface="+mn-cs"/>
              </a:rPr>
              <a:t>References</a:t>
            </a:r>
          </a:p>
          <a:p>
            <a:pPr marL="342900" indent="-342900">
              <a:buFontTx/>
              <a:buAutoNum type="arabicPeriod"/>
            </a:pPr>
            <a:r>
              <a:rPr lang="en-AU" sz="1200" dirty="0" smtClean="0"/>
              <a:t>National Stroke Foundation</a:t>
            </a:r>
            <a:r>
              <a:rPr lang="en-AU" sz="1200" i="1" dirty="0" smtClean="0"/>
              <a:t>. National Stroke Audit - Acute Services Report 2015</a:t>
            </a:r>
            <a:r>
              <a:rPr lang="en-AU" sz="1200" dirty="0" smtClean="0"/>
              <a:t>. Melbourne: NSF, 2015</a:t>
            </a:r>
          </a:p>
          <a:p>
            <a:pPr marL="342900" indent="-342900">
              <a:buAutoNum type="arabicPeriod"/>
            </a:pPr>
            <a:r>
              <a:rPr lang="en-AU" sz="1200" dirty="0" smtClean="0"/>
              <a:t>National Stroke Foundation. </a:t>
            </a:r>
            <a:r>
              <a:rPr lang="en-AU" sz="1200" i="1" dirty="0" smtClean="0"/>
              <a:t>National Stroke Audit - Acute Services Clinical Audit Report 2013</a:t>
            </a:r>
            <a:r>
              <a:rPr lang="en-AU" sz="1200" dirty="0" smtClean="0"/>
              <a:t>. Melbourne: NSF, 2013</a:t>
            </a:r>
          </a:p>
          <a:p>
            <a:pPr marL="0" marR="0" indent="0" algn="l" defTabSz="4572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AU" sz="1200" b="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CEA4601-368A-1440-A826-4147C7EF7E9B}" type="slidenum">
              <a:rPr lang="en-US" smtClean="0"/>
              <a:t>26</a:t>
            </a:fld>
            <a:endParaRPr lang="en-US"/>
          </a:p>
        </p:txBody>
      </p:sp>
    </p:spTree>
    <p:extLst>
      <p:ext uri="{BB962C8B-B14F-4D97-AF65-F5344CB8AC3E}">
        <p14:creationId xmlns:p14="http://schemas.microsoft.com/office/powerpoint/2010/main" val="34943865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baseline="0" dirty="0"/>
          </a:p>
        </p:txBody>
      </p:sp>
      <p:sp>
        <p:nvSpPr>
          <p:cNvPr id="4" name="Slide Number Placeholder 3"/>
          <p:cNvSpPr>
            <a:spLocks noGrp="1"/>
          </p:cNvSpPr>
          <p:nvPr>
            <p:ph type="sldNum" sz="quarter" idx="10"/>
          </p:nvPr>
        </p:nvSpPr>
        <p:spPr/>
        <p:txBody>
          <a:bodyPr/>
          <a:lstStyle/>
          <a:p>
            <a:fld id="{8CEA4601-368A-1440-A826-4147C7EF7E9B}" type="slidenum">
              <a:rPr lang="en-US" smtClean="0"/>
              <a:t>27</a:t>
            </a:fld>
            <a:endParaRPr lang="en-US"/>
          </a:p>
        </p:txBody>
      </p:sp>
    </p:spTree>
    <p:extLst>
      <p:ext uri="{BB962C8B-B14F-4D97-AF65-F5344CB8AC3E}">
        <p14:creationId xmlns:p14="http://schemas.microsoft.com/office/powerpoint/2010/main" val="34943865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baseline="0" dirty="0"/>
          </a:p>
        </p:txBody>
      </p:sp>
      <p:sp>
        <p:nvSpPr>
          <p:cNvPr id="4" name="Slide Number Placeholder 3"/>
          <p:cNvSpPr>
            <a:spLocks noGrp="1"/>
          </p:cNvSpPr>
          <p:nvPr>
            <p:ph type="sldNum" sz="quarter" idx="10"/>
          </p:nvPr>
        </p:nvSpPr>
        <p:spPr/>
        <p:txBody>
          <a:bodyPr/>
          <a:lstStyle/>
          <a:p>
            <a:fld id="{8CEA4601-368A-1440-A826-4147C7EF7E9B}" type="slidenum">
              <a:rPr lang="en-US" smtClean="0"/>
              <a:t>28</a:t>
            </a:fld>
            <a:endParaRPr lang="en-US"/>
          </a:p>
        </p:txBody>
      </p:sp>
    </p:spTree>
    <p:extLst>
      <p:ext uri="{BB962C8B-B14F-4D97-AF65-F5344CB8AC3E}">
        <p14:creationId xmlns:p14="http://schemas.microsoft.com/office/powerpoint/2010/main" val="34943865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8CEA4601-368A-1440-A826-4147C7EF7E9B}" type="slidenum">
              <a:rPr lang="en-US" smtClean="0"/>
              <a:t>29</a:t>
            </a:fld>
            <a:endParaRPr lang="en-US"/>
          </a:p>
        </p:txBody>
      </p:sp>
    </p:spTree>
    <p:extLst>
      <p:ext uri="{BB962C8B-B14F-4D97-AF65-F5344CB8AC3E}">
        <p14:creationId xmlns:p14="http://schemas.microsoft.com/office/powerpoint/2010/main" val="34943865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8CEA4601-368A-1440-A826-4147C7EF7E9B}" type="slidenum">
              <a:rPr lang="en-US" smtClean="0"/>
              <a:t>3</a:t>
            </a:fld>
            <a:endParaRPr lang="en-US"/>
          </a:p>
        </p:txBody>
      </p:sp>
    </p:spTree>
    <p:extLst>
      <p:ext uri="{BB962C8B-B14F-4D97-AF65-F5344CB8AC3E}">
        <p14:creationId xmlns:p14="http://schemas.microsoft.com/office/powerpoint/2010/main" val="16325172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388414" y="993290"/>
            <a:ext cx="4019459" cy="3402882"/>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5762" tIns="42881" rIns="85762" bIns="42881" anchor="ctr"/>
          <a:lstStyle/>
          <a:p>
            <a:endParaRPr lang="en-AU">
              <a:solidFill>
                <a:prstClr val="black"/>
              </a:solidFill>
            </a:endParaRPr>
          </a:p>
        </p:txBody>
      </p:sp>
      <p:sp>
        <p:nvSpPr>
          <p:cNvPr id="4098" name="Text Box 2"/>
          <p:cNvSpPr txBox="1">
            <a:spLocks noGrp="1" noChangeArrowheads="1"/>
          </p:cNvSpPr>
          <p:nvPr>
            <p:ph type="body"/>
          </p:nvPr>
        </p:nvSpPr>
        <p:spPr bwMode="auto">
          <a:xfrm>
            <a:off x="1037146" y="4725181"/>
            <a:ext cx="4728938" cy="377575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80401" indent="-80401">
              <a:lnSpc>
                <a:spcPct val="93000"/>
              </a:lnSpc>
              <a:spcBef>
                <a:spcPct val="0"/>
              </a:spcBef>
              <a:buSzPct val="45000"/>
              <a:tabLst>
                <a:tab pos="678946" algn="l"/>
                <a:tab pos="1357892" algn="l"/>
                <a:tab pos="2036837" algn="l"/>
                <a:tab pos="2715783" algn="l"/>
                <a:tab pos="3394729" algn="l"/>
                <a:tab pos="4073675" algn="l"/>
                <a:tab pos="4752621" algn="l"/>
              </a:tabLst>
            </a:pPr>
            <a:r>
              <a:rPr lang="en-GB" altLang="en-US" b="1" dirty="0" smtClean="0">
                <a:latin typeface="Arial" charset="0"/>
                <a:ea typeface="msgothic" charset="0"/>
                <a:cs typeface="msgothic" charset="0"/>
              </a:rPr>
              <a:t>Presenter’s notes</a:t>
            </a:r>
          </a:p>
          <a:p>
            <a:r>
              <a:rPr lang="en-AU" sz="1200" kern="1200" dirty="0" smtClean="0">
                <a:solidFill>
                  <a:schemeClr val="tx1"/>
                </a:solidFill>
                <a:effectLst/>
                <a:latin typeface="+mn-lt"/>
                <a:ea typeface="+mn-ea"/>
                <a:cs typeface="+mn-cs"/>
              </a:rPr>
              <a:t>In a meta-analysis of 13 studies</a:t>
            </a:r>
            <a:r>
              <a:rPr lang="en-AU" sz="1200" kern="1200" baseline="0" dirty="0" smtClean="0">
                <a:solidFill>
                  <a:schemeClr val="tx1"/>
                </a:solidFill>
                <a:effectLst/>
                <a:latin typeface="+mn-lt"/>
                <a:ea typeface="+mn-ea"/>
                <a:cs typeface="+mn-cs"/>
              </a:rPr>
              <a:t> of recurrence after any first-ever stroke.</a:t>
            </a:r>
          </a:p>
          <a:p>
            <a:endParaRPr lang="en-AU" sz="1200" kern="1200" dirty="0" smtClean="0">
              <a:solidFill>
                <a:schemeClr val="tx1"/>
              </a:solidFill>
              <a:effectLst/>
              <a:latin typeface="+mn-lt"/>
              <a:ea typeface="+mn-ea"/>
              <a:cs typeface="+mn-cs"/>
            </a:endParaRPr>
          </a:p>
          <a:p>
            <a:r>
              <a:rPr lang="en-AU" dirty="0" smtClean="0"/>
              <a:t>The pooled cumulative risk of stroke recurrence was: 3.1% (95% CI, 1.7– 4.4) at 30 days; 11.1% (95% CI, 9.0 –13.3) at 1 year; 26.4% (95% CI, 20.1–32.8) at 5 years; and 39.2% (95% CI, 27.2–51.2) at 10 years after initial stroke.</a:t>
            </a:r>
            <a:endParaRPr lang="en-AU" sz="1200" kern="1200" dirty="0" smtClean="0">
              <a:solidFill>
                <a:schemeClr val="tx1"/>
              </a:solidFill>
              <a:effectLst/>
              <a:latin typeface="+mn-lt"/>
              <a:ea typeface="+mn-ea"/>
              <a:cs typeface="+mn-cs"/>
            </a:endParaRPr>
          </a:p>
          <a:p>
            <a:endParaRPr lang="en-AU" sz="1200" kern="1200" dirty="0" smtClean="0">
              <a:solidFill>
                <a:schemeClr val="tx1"/>
              </a:solidFill>
              <a:effectLst/>
              <a:latin typeface="+mn-lt"/>
              <a:ea typeface="+mn-ea"/>
              <a:cs typeface="+mn-cs"/>
            </a:endParaRPr>
          </a:p>
          <a:p>
            <a:r>
              <a:rPr lang="en-AU" dirty="0" smtClean="0"/>
              <a:t>The figure shows the model (Weibull model) fitted to the risk of stroke recurrence of individual studies and pooled estimates of cumulative risk were calculated with 95% CI (Figure). At each time point analysed, the pooled estimates closely follow the Weibull model</a:t>
            </a:r>
            <a:r>
              <a:rPr lang="en-AU" baseline="0" dirty="0" smtClean="0"/>
              <a:t> shown.</a:t>
            </a:r>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 </a:t>
            </a:r>
          </a:p>
          <a:p>
            <a:pPr marL="342900" indent="-342900">
              <a:buAutoNum type="arabicPeriod"/>
            </a:pPr>
            <a:r>
              <a:rPr lang="en-AU" sz="1200" kern="1200" dirty="0" smtClean="0">
                <a:solidFill>
                  <a:schemeClr val="tx1"/>
                </a:solidFill>
                <a:effectLst/>
                <a:latin typeface="+mn-lt"/>
                <a:ea typeface="+mn-ea"/>
                <a:cs typeface="+mn-cs"/>
              </a:rPr>
              <a:t>Mohan KM, Wolfe CD, Rudd AG, </a:t>
            </a:r>
            <a:r>
              <a:rPr lang="en-AU" sz="1200" dirty="0" smtClean="0"/>
              <a:t>et al. Stroke. 2011;42(5):1489-94.</a:t>
            </a:r>
          </a:p>
          <a:p>
            <a:pPr marL="80401" indent="-80401">
              <a:lnSpc>
                <a:spcPct val="93000"/>
              </a:lnSpc>
              <a:spcBef>
                <a:spcPct val="0"/>
              </a:spcBef>
              <a:buSzPct val="45000"/>
              <a:tabLst>
                <a:tab pos="678946" algn="l"/>
                <a:tab pos="1357892" algn="l"/>
                <a:tab pos="2036837" algn="l"/>
                <a:tab pos="2715783" algn="l"/>
                <a:tab pos="3394729" algn="l"/>
                <a:tab pos="4073675" algn="l"/>
                <a:tab pos="4752621" algn="l"/>
              </a:tabLst>
            </a:pPr>
            <a:endParaRPr lang="en-GB" altLang="en-US" dirty="0">
              <a:latin typeface="Arial" charset="0"/>
              <a:ea typeface="msgothic" charset="0"/>
              <a:cs typeface="msgothic"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AU" b="1" dirty="0" smtClean="0"/>
              <a:t>Presenter’s Notes</a:t>
            </a:r>
          </a:p>
          <a:p>
            <a:endParaRPr lang="en-AU" dirty="0" smtClean="0"/>
          </a:p>
          <a:p>
            <a:r>
              <a:rPr lang="en-AU" sz="1200" dirty="0" smtClean="0"/>
              <a:t>All shown relate to patients after a stroke</a:t>
            </a:r>
            <a:r>
              <a:rPr lang="en-AU" sz="1200" baseline="0" dirty="0" smtClean="0"/>
              <a:t> except warfarin which is for patients with non-valvular AF and stroke. (see below for odds ratios and other risk ratios)</a:t>
            </a:r>
            <a:endParaRPr lang="en-AU" sz="1200" dirty="0" smtClean="0"/>
          </a:p>
          <a:p>
            <a:endParaRPr lang="en-AU" sz="1200" dirty="0" smtClean="0"/>
          </a:p>
          <a:p>
            <a:r>
              <a:rPr lang="en-AU" sz="1200" u="sng" kern="1200" dirty="0" smtClean="0">
                <a:solidFill>
                  <a:schemeClr val="tx1"/>
                </a:solidFill>
                <a:effectLst/>
                <a:latin typeface="+mn-lt"/>
                <a:ea typeface="+mn-ea"/>
                <a:cs typeface="+mn-cs"/>
              </a:rPr>
              <a:t>Efficacy</a:t>
            </a:r>
            <a:r>
              <a:rPr lang="en-AU" sz="1200" u="sng" kern="1200" baseline="0" dirty="0" smtClean="0">
                <a:solidFill>
                  <a:schemeClr val="tx1"/>
                </a:solidFill>
                <a:effectLst/>
                <a:latin typeface="+mn-lt"/>
                <a:ea typeface="+mn-ea"/>
                <a:cs typeface="+mn-cs"/>
              </a:rPr>
              <a:t> of medicines</a:t>
            </a: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Ongoing treatment with medicines can substantially reduce the chance of another stroke or other cardiovascular event. </a:t>
            </a:r>
          </a:p>
          <a:p>
            <a:pPr marL="171450" indent="-171450">
              <a:buFont typeface="Arial" panose="020B0604020202020204" pitchFamily="34" charset="0"/>
              <a:buChar char="•"/>
            </a:pPr>
            <a:endParaRPr lang="en-AU"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Antihypertensive medicines reduce the odds of another stroke by 29% (OR 0.71, 95% CI 0.59 to 0.86) and cardiovascular events by approximately 31% (OR 0.69, 95% CI 0.57 to 0.85) compared with placebo .</a:t>
            </a:r>
            <a:r>
              <a:rPr lang="en-AU" sz="1200" baseline="30000" dirty="0" smtClean="0"/>
              <a:t> 1</a:t>
            </a:r>
            <a:endParaRPr lang="en-AU" sz="1200"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en-AU" sz="1200" u="none" strike="noStrike" kern="1200" baseline="30000" dirty="0" smtClean="0">
              <a:solidFill>
                <a:schemeClr val="tx1"/>
              </a:solidFill>
              <a:effectLst/>
              <a:latin typeface="+mn-lt"/>
              <a:ea typeface="+mn-ea"/>
              <a:cs typeface="+mn-cs"/>
              <a:hlinkClick r:id="rId3" action="ppaction://hlinkfile" tooltip="Lakhan, 2009 #43"/>
            </a:endParaRP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In patients with ischaemic stroke, compared with placebo, cholesterol-lowering medicines reduce the odds of another cerebrovascular event by 22% </a:t>
            </a:r>
            <a:r>
              <a:rPr lang="en-AU" sz="1200" dirty="0" smtClean="0"/>
              <a:t>(OR 0.78, 95% CI 0.67 to 0.92) </a:t>
            </a:r>
            <a:r>
              <a:rPr lang="en-AU" sz="1200" baseline="30000" dirty="0" smtClean="0"/>
              <a:t>2</a:t>
            </a:r>
            <a:r>
              <a:rPr lang="en-AU" sz="1200" kern="1200" dirty="0" smtClean="0">
                <a:solidFill>
                  <a:schemeClr val="tx1"/>
                </a:solidFill>
                <a:effectLst/>
                <a:latin typeface="+mn-lt"/>
                <a:ea typeface="+mn-ea"/>
                <a:cs typeface="+mn-cs"/>
              </a:rPr>
              <a:t>, and antiplatelet medicines reduce the relative risk of vascular events by about 13% </a:t>
            </a:r>
            <a:r>
              <a:rPr lang="en-AU" sz="1200" dirty="0" smtClean="0"/>
              <a:t>(95% CI 6% to 19%)</a:t>
            </a:r>
            <a:r>
              <a:rPr lang="en-AU" sz="1200" kern="1200" dirty="0" smtClean="0">
                <a:solidFill>
                  <a:schemeClr val="tx1"/>
                </a:solidFill>
                <a:effectLst/>
                <a:latin typeface="+mn-lt"/>
                <a:ea typeface="+mn-ea"/>
                <a:cs typeface="+mn-cs"/>
              </a:rPr>
              <a:t>. </a:t>
            </a:r>
            <a:r>
              <a:rPr lang="en-AU" sz="1200" baseline="30000" dirty="0" smtClean="0"/>
              <a:t>3</a:t>
            </a:r>
            <a:endParaRPr lang="en-AU" sz="1200"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en-AU"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In patients with non-valvular atrial fibrillation and stroke, compared with placebo, warfarin reduces the relative risk of a major disabling or fatal stroke by 62% </a:t>
            </a:r>
            <a:r>
              <a:rPr lang="en-AU" sz="1200" dirty="0" smtClean="0"/>
              <a:t>(HR 0.38, 95% CI 0.18-0.81).</a:t>
            </a:r>
            <a:r>
              <a:rPr lang="en-AU" sz="1200" kern="1200" dirty="0" smtClean="0">
                <a:solidFill>
                  <a:schemeClr val="tx1"/>
                </a:solidFill>
                <a:effectLst/>
                <a:latin typeface="+mn-lt"/>
                <a:ea typeface="+mn-ea"/>
                <a:cs typeface="+mn-cs"/>
              </a:rPr>
              <a:t> </a:t>
            </a:r>
            <a:r>
              <a:rPr lang="en-AU" sz="1200" baseline="30000" dirty="0" smtClean="0"/>
              <a:t>4</a:t>
            </a:r>
            <a:endParaRPr lang="en-AU" sz="1200" kern="1200" dirty="0" smtClean="0">
              <a:solidFill>
                <a:schemeClr val="tx1"/>
              </a:solidFill>
              <a:effectLst/>
              <a:latin typeface="+mn-lt"/>
              <a:ea typeface="+mn-ea"/>
              <a:cs typeface="+mn-cs"/>
            </a:endParaRPr>
          </a:p>
          <a:p>
            <a:pPr marL="0" indent="0">
              <a:buFontTx/>
              <a:buNone/>
            </a:pPr>
            <a:r>
              <a:rPr lang="en-AU" sz="1200" kern="1200" dirty="0" smtClean="0">
                <a:solidFill>
                  <a:schemeClr val="tx1"/>
                </a:solidFill>
                <a:effectLst/>
                <a:latin typeface="+mn-lt"/>
                <a:ea typeface="+mn-ea"/>
                <a:cs typeface="+mn-cs"/>
              </a:rPr>
              <a:t> </a:t>
            </a: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The cumulative risk reductions from using a combination of these medicines may be substantial. There is limited direct evidence of benefits of combination therapy in patients with stroke, but it has been estimated that for patients with cardiovascular disease, a 75% relative-risk reduction in stroke, heart attack and death could be achieved with lifestyle modification and a combination of secondary prevention medicines.</a:t>
            </a:r>
          </a:p>
          <a:p>
            <a:endParaRPr lang="en-AU" sz="1200" dirty="0" smtClean="0"/>
          </a:p>
          <a:p>
            <a:r>
              <a:rPr lang="en-AU" sz="1200" b="1" dirty="0" smtClean="0"/>
              <a:t>References</a:t>
            </a:r>
          </a:p>
          <a:p>
            <a:endParaRPr lang="en-AU" sz="12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AU" sz="1200" dirty="0" smtClean="0"/>
              <a:t>1. </a:t>
            </a:r>
            <a:r>
              <a:rPr lang="en-AU" sz="1200" dirty="0" err="1" smtClean="0"/>
              <a:t>Lakhan</a:t>
            </a:r>
            <a:r>
              <a:rPr lang="en-AU" sz="1200" dirty="0" smtClean="0"/>
              <a:t> SE, </a:t>
            </a:r>
            <a:r>
              <a:rPr lang="en-AU" sz="1200" dirty="0" err="1" smtClean="0"/>
              <a:t>Sapko</a:t>
            </a:r>
            <a:r>
              <a:rPr lang="en-AU" sz="1200" dirty="0" smtClean="0"/>
              <a:t> MT. Blood pressure lowering treatment for preventing stroke recurrence: a systematic review and meta-analysis. </a:t>
            </a:r>
            <a:r>
              <a:rPr lang="en-AU" sz="1200" dirty="0" err="1" smtClean="0"/>
              <a:t>Int</a:t>
            </a:r>
            <a:r>
              <a:rPr lang="en-AU" sz="1200" dirty="0" smtClean="0"/>
              <a:t> Arch Med. 2009;2(1):30. </a:t>
            </a:r>
            <a:r>
              <a:rPr lang="en-AU" sz="1200" dirty="0" err="1" smtClean="0"/>
              <a:t>Epub</a:t>
            </a:r>
            <a:r>
              <a:rPr lang="en-AU" sz="1200" dirty="0" smtClean="0"/>
              <a:t> 2009/10/22.</a:t>
            </a:r>
          </a:p>
          <a:p>
            <a:pPr marL="0" marR="0" indent="0" algn="l" defTabSz="457200" rtl="0" eaLnBrk="1" fontAlgn="auto" latinLnBrk="0" hangingPunct="1">
              <a:lnSpc>
                <a:spcPct val="100000"/>
              </a:lnSpc>
              <a:spcBef>
                <a:spcPts val="0"/>
              </a:spcBef>
              <a:spcAft>
                <a:spcPts val="0"/>
              </a:spcAft>
              <a:buClrTx/>
              <a:buSzTx/>
              <a:buFontTx/>
              <a:buNone/>
              <a:tabLst/>
              <a:defRPr/>
            </a:pPr>
            <a:r>
              <a:rPr lang="en-AU" sz="1200" dirty="0" smtClean="0"/>
              <a:t>2. </a:t>
            </a:r>
            <a:r>
              <a:rPr lang="en-AU" sz="1200" dirty="0" err="1" smtClean="0"/>
              <a:t>Manktelow</a:t>
            </a:r>
            <a:r>
              <a:rPr lang="en-AU" sz="1200" dirty="0" smtClean="0"/>
              <a:t> BN, Potter JF. Interventions in the Management of Serum Lipids for Preventing Stroke Recurrence. Stroke. 2009;40(11):e622-3.</a:t>
            </a:r>
          </a:p>
          <a:p>
            <a:pPr marL="0" marR="0" indent="0" algn="l" defTabSz="457200" rtl="0" eaLnBrk="1" fontAlgn="auto" latinLnBrk="0" hangingPunct="1">
              <a:lnSpc>
                <a:spcPct val="100000"/>
              </a:lnSpc>
              <a:spcBef>
                <a:spcPts val="0"/>
              </a:spcBef>
              <a:spcAft>
                <a:spcPts val="0"/>
              </a:spcAft>
              <a:buClrTx/>
              <a:buSzTx/>
              <a:buFontTx/>
              <a:buNone/>
              <a:tabLst/>
              <a:defRPr/>
            </a:pPr>
            <a:r>
              <a:rPr lang="en-AU" sz="1200" dirty="0" smtClean="0"/>
              <a:t>3. </a:t>
            </a:r>
            <a:r>
              <a:rPr lang="en-AU" sz="1200" dirty="0" err="1" smtClean="0"/>
              <a:t>Algra</a:t>
            </a:r>
            <a:r>
              <a:rPr lang="en-AU" sz="1200" dirty="0" smtClean="0"/>
              <a:t> A, van </a:t>
            </a:r>
            <a:r>
              <a:rPr lang="en-AU" sz="1200" dirty="0" err="1" smtClean="0"/>
              <a:t>Gijn</a:t>
            </a:r>
            <a:r>
              <a:rPr lang="en-AU" sz="1200" dirty="0" smtClean="0"/>
              <a:t> J. Cumulative meta-analysis of aspirin efficacy after cerebral </a:t>
            </a:r>
            <a:r>
              <a:rPr lang="en-AU" sz="1200" dirty="0" err="1" smtClean="0"/>
              <a:t>ischaemia</a:t>
            </a:r>
            <a:r>
              <a:rPr lang="en-AU" sz="1200" dirty="0" smtClean="0"/>
              <a:t> of arterial origin. Journal of Neurology, Neurosurgery &amp; Psychiatry. 1999;66(2):255. </a:t>
            </a:r>
            <a:r>
              <a:rPr lang="en-AU" sz="1200" dirty="0" err="1" smtClean="0"/>
              <a:t>Epub</a:t>
            </a:r>
            <a:r>
              <a:rPr lang="en-AU" sz="1200" dirty="0" smtClean="0"/>
              <a:t> 1999/03/10.</a:t>
            </a:r>
          </a:p>
          <a:p>
            <a:pPr marL="0" marR="0" indent="0" algn="l" defTabSz="457200" rtl="0" eaLnBrk="1" fontAlgn="auto" latinLnBrk="0" hangingPunct="1">
              <a:lnSpc>
                <a:spcPct val="100000"/>
              </a:lnSpc>
              <a:spcBef>
                <a:spcPts val="0"/>
              </a:spcBef>
              <a:spcAft>
                <a:spcPts val="0"/>
              </a:spcAft>
              <a:buClrTx/>
              <a:buSzTx/>
              <a:buFontTx/>
              <a:buNone/>
              <a:tabLst/>
              <a:defRPr/>
            </a:pPr>
            <a:r>
              <a:rPr lang="en-AU" sz="1200" dirty="0" smtClean="0"/>
              <a:t>4. EAFT (European Atrial Fibrillation Trial) Study Group. Secondary prevention in non-rheumatic atrial fibrillation after transient ischaemic attack or minor stroke. Lancet. 1993;342(8882):1255-62. </a:t>
            </a:r>
            <a:r>
              <a:rPr lang="en-AU" sz="1200" dirty="0" err="1" smtClean="0"/>
              <a:t>Epub</a:t>
            </a:r>
            <a:r>
              <a:rPr lang="en-AU" sz="1200" dirty="0" smtClean="0"/>
              <a:t> 1993/11/20.</a:t>
            </a:r>
          </a:p>
          <a:p>
            <a:endParaRPr lang="en-AU" sz="1200" dirty="0" smtClean="0"/>
          </a:p>
          <a:p>
            <a:endParaRPr lang="en-AU" sz="1200" dirty="0"/>
          </a:p>
        </p:txBody>
      </p:sp>
      <p:sp>
        <p:nvSpPr>
          <p:cNvPr id="4" name="Slide Number Placeholder 3"/>
          <p:cNvSpPr>
            <a:spLocks noGrp="1"/>
          </p:cNvSpPr>
          <p:nvPr>
            <p:ph type="sldNum" sz="quarter" idx="10"/>
          </p:nvPr>
        </p:nvSpPr>
        <p:spPr/>
        <p:txBody>
          <a:bodyPr/>
          <a:lstStyle/>
          <a:p>
            <a:fld id="{8CEA4601-368A-1440-A826-4147C7EF7E9B}" type="slidenum">
              <a:rPr lang="en-US" smtClean="0"/>
              <a:t>31</a:t>
            </a:fld>
            <a:endParaRPr lang="en-US"/>
          </a:p>
        </p:txBody>
      </p:sp>
    </p:spTree>
    <p:extLst>
      <p:ext uri="{BB962C8B-B14F-4D97-AF65-F5344CB8AC3E}">
        <p14:creationId xmlns:p14="http://schemas.microsoft.com/office/powerpoint/2010/main" val="34943865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AU" sz="1200" b="1" dirty="0" smtClean="0"/>
              <a:t>Presenter’s notes</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Starting treatment and education</a:t>
            </a:r>
            <a:r>
              <a:rPr lang="en-AU" sz="1200" kern="1200" baseline="0" dirty="0" smtClean="0">
                <a:solidFill>
                  <a:schemeClr val="tx1"/>
                </a:solidFill>
                <a:effectLst/>
                <a:latin typeface="+mn-lt"/>
                <a:ea typeface="+mn-ea"/>
                <a:cs typeface="+mn-cs"/>
              </a:rPr>
              <a:t> for stroke prevention in hospital is important because it has been shown to:</a:t>
            </a: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improve risk factor management </a:t>
            </a:r>
            <a:r>
              <a:rPr lang="en-AU" sz="1200" kern="1200" baseline="30000" dirty="0" smtClean="0">
                <a:solidFill>
                  <a:schemeClr val="tx1"/>
                </a:solidFill>
                <a:effectLst/>
                <a:latin typeface="+mn-lt"/>
                <a:ea typeface="+mn-ea"/>
                <a:cs typeface="+mn-cs"/>
              </a:rPr>
              <a:t>1</a:t>
            </a: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promote long-term adherence to medicines </a:t>
            </a:r>
            <a:r>
              <a:rPr lang="en-AU" sz="1200" kern="1200" baseline="30000" dirty="0" smtClean="0">
                <a:solidFill>
                  <a:schemeClr val="tx1"/>
                </a:solidFill>
                <a:effectLst/>
                <a:latin typeface="+mn-lt"/>
                <a:ea typeface="+mn-ea"/>
                <a:cs typeface="+mn-cs"/>
              </a:rPr>
              <a:t>2</a:t>
            </a:r>
            <a:r>
              <a:rPr lang="en-AU" sz="1200" kern="1200" dirty="0" smtClean="0">
                <a:solidFill>
                  <a:schemeClr val="tx1"/>
                </a:solidFill>
                <a:effectLst/>
                <a:latin typeface="+mn-lt"/>
                <a:ea typeface="+mn-ea"/>
                <a:cs typeface="+mn-cs"/>
              </a:rPr>
              <a:t> and may</a:t>
            </a:r>
            <a:r>
              <a:rPr lang="en-AU" sz="1200" kern="1200" baseline="0" dirty="0" smtClean="0">
                <a:solidFill>
                  <a:schemeClr val="tx1"/>
                </a:solidFill>
                <a:effectLst/>
                <a:latin typeface="+mn-lt"/>
                <a:ea typeface="+mn-ea"/>
                <a:cs typeface="+mn-cs"/>
              </a:rPr>
              <a:t> result in better</a:t>
            </a:r>
            <a:r>
              <a:rPr lang="en-AU" sz="1200" kern="1200" dirty="0" smtClean="0">
                <a:solidFill>
                  <a:schemeClr val="tx1"/>
                </a:solidFill>
                <a:effectLst/>
                <a:latin typeface="+mn-lt"/>
                <a:ea typeface="+mn-ea"/>
                <a:cs typeface="+mn-cs"/>
              </a:rPr>
              <a:t> long-term outcomes.</a:t>
            </a:r>
            <a:r>
              <a:rPr lang="en-AU" sz="1200" kern="1200" baseline="30000" dirty="0" smtClean="0">
                <a:solidFill>
                  <a:schemeClr val="tx1"/>
                </a:solidFill>
                <a:effectLst/>
                <a:latin typeface="+mn-lt"/>
                <a:ea typeface="+mn-ea"/>
                <a:cs typeface="+mn-cs"/>
              </a:rPr>
              <a:t>3</a:t>
            </a:r>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 </a:t>
            </a:r>
          </a:p>
          <a:p>
            <a:r>
              <a:rPr lang="en-AU" sz="1200" u="sng" kern="1200" dirty="0" smtClean="0">
                <a:solidFill>
                  <a:schemeClr val="tx1"/>
                </a:solidFill>
                <a:effectLst/>
                <a:latin typeface="+mn-lt"/>
                <a:ea typeface="+mn-ea"/>
                <a:cs typeface="+mn-cs"/>
              </a:rPr>
              <a:t>Medicines</a:t>
            </a:r>
          </a:p>
          <a:p>
            <a:r>
              <a:rPr lang="en-AU" sz="1200" kern="1200" dirty="0" smtClean="0">
                <a:solidFill>
                  <a:schemeClr val="tx1"/>
                </a:solidFill>
                <a:effectLst/>
                <a:latin typeface="+mn-lt"/>
                <a:ea typeface="+mn-ea"/>
                <a:cs typeface="+mn-cs"/>
              </a:rPr>
              <a:t>The medicines recommended for the prevention of recurrent stroke depend on the type of stroke and whether the patient has atrial fibrillation.</a:t>
            </a:r>
            <a:r>
              <a:rPr lang="en-AU" sz="1200" kern="1200" baseline="30000" dirty="0" smtClean="0">
                <a:solidFill>
                  <a:schemeClr val="tx1"/>
                </a:solidFill>
                <a:effectLst/>
                <a:latin typeface="+mn-lt"/>
                <a:ea typeface="+mn-ea"/>
                <a:cs typeface="+mn-cs"/>
              </a:rPr>
              <a:t>4</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Medicines recommended for patients after an ischaemic stroke include combination therapy with:</a:t>
            </a:r>
            <a:r>
              <a:rPr lang="en-AU" sz="1200" kern="1200" baseline="30000" dirty="0" smtClean="0">
                <a:solidFill>
                  <a:schemeClr val="tx1"/>
                </a:solidFill>
                <a:effectLst/>
                <a:latin typeface="+mn-lt"/>
                <a:ea typeface="+mn-ea"/>
                <a:cs typeface="+mn-cs"/>
              </a:rPr>
              <a:t>4</a:t>
            </a:r>
          </a:p>
          <a:p>
            <a:pPr marL="171450" indent="-171450">
              <a:buFont typeface="Arial" panose="020B0604020202020204" pitchFamily="34" charset="0"/>
              <a:buChar char="•"/>
            </a:pPr>
            <a:r>
              <a:rPr lang="en-AU" sz="1200" kern="1200" dirty="0" err="1" smtClean="0">
                <a:solidFill>
                  <a:schemeClr val="tx1"/>
                </a:solidFill>
                <a:effectLst/>
                <a:latin typeface="+mn-lt"/>
                <a:ea typeface="+mn-ea"/>
                <a:cs typeface="+mn-cs"/>
              </a:rPr>
              <a:t>Antihypertensives</a:t>
            </a:r>
            <a:endParaRPr lang="en-AU"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AU" sz="1200" kern="1200" dirty="0" err="1" smtClean="0">
                <a:solidFill>
                  <a:schemeClr val="tx1"/>
                </a:solidFill>
                <a:effectLst/>
                <a:latin typeface="+mn-lt"/>
                <a:ea typeface="+mn-ea"/>
                <a:cs typeface="+mn-cs"/>
              </a:rPr>
              <a:t>Antithrombotics</a:t>
            </a:r>
            <a:r>
              <a:rPr lang="en-AU" sz="1200" kern="1200" dirty="0" smtClean="0">
                <a:solidFill>
                  <a:schemeClr val="tx1"/>
                </a:solidFill>
                <a:effectLst/>
                <a:latin typeface="+mn-lt"/>
                <a:ea typeface="+mn-ea"/>
                <a:cs typeface="+mn-cs"/>
              </a:rPr>
              <a:t> (antiplatelet</a:t>
            </a:r>
            <a:r>
              <a:rPr lang="en-AU" sz="1200" kern="1200" baseline="0" dirty="0" smtClean="0">
                <a:solidFill>
                  <a:schemeClr val="tx1"/>
                </a:solidFill>
                <a:effectLst/>
                <a:latin typeface="+mn-lt"/>
                <a:ea typeface="+mn-ea"/>
                <a:cs typeface="+mn-cs"/>
              </a:rPr>
              <a:t> agent or anticoagulant agent depending on whether there is atrial fibrillation)</a:t>
            </a:r>
            <a:endParaRPr lang="en-AU"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Cholesterol-lowering</a:t>
            </a:r>
            <a:r>
              <a:rPr lang="en-AU" sz="1200" kern="1200" baseline="0" dirty="0" smtClean="0">
                <a:solidFill>
                  <a:schemeClr val="tx1"/>
                </a:solidFill>
                <a:effectLst/>
                <a:latin typeface="+mn-lt"/>
                <a:ea typeface="+mn-ea"/>
                <a:cs typeface="+mn-cs"/>
              </a:rPr>
              <a:t> medicines</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Generally, patients with haemorrhagic stroke are recommended blood-pressure lowering medicines only. </a:t>
            </a:r>
            <a:r>
              <a:rPr lang="en-AU" sz="1200" kern="1200" baseline="30000" dirty="0" smtClean="0">
                <a:solidFill>
                  <a:schemeClr val="tx1"/>
                </a:solidFill>
                <a:effectLst/>
                <a:latin typeface="+mn-lt"/>
                <a:ea typeface="+mn-ea"/>
                <a:cs typeface="+mn-cs"/>
              </a:rPr>
              <a:t>4</a:t>
            </a:r>
          </a:p>
          <a:p>
            <a:r>
              <a:rPr lang="en-AU" sz="1200" kern="1200" dirty="0" smtClean="0">
                <a:solidFill>
                  <a:schemeClr val="tx1"/>
                </a:solidFill>
                <a:effectLst/>
                <a:latin typeface="+mn-lt"/>
                <a:ea typeface="+mn-ea"/>
                <a:cs typeface="+mn-cs"/>
              </a:rPr>
              <a:t> </a:t>
            </a:r>
          </a:p>
          <a:p>
            <a:r>
              <a:rPr lang="en-AU" sz="1200" u="sng" kern="1200" dirty="0" smtClean="0">
                <a:solidFill>
                  <a:schemeClr val="tx1"/>
                </a:solidFill>
                <a:effectLst/>
                <a:latin typeface="+mn-lt"/>
                <a:ea typeface="+mn-ea"/>
                <a:cs typeface="+mn-cs"/>
              </a:rPr>
              <a:t>Life-style</a:t>
            </a:r>
            <a:r>
              <a:rPr lang="en-AU" sz="1200" u="sng" kern="1200" baseline="0" dirty="0" smtClean="0">
                <a:solidFill>
                  <a:schemeClr val="tx1"/>
                </a:solidFill>
                <a:effectLst/>
                <a:latin typeface="+mn-lt"/>
                <a:ea typeface="+mn-ea"/>
                <a:cs typeface="+mn-cs"/>
              </a:rPr>
              <a:t> changes</a:t>
            </a:r>
            <a:endParaRPr lang="en-AU" sz="1200" u="sng"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All patients after stroke should be supported to make lifestyle changes that reduce the risk of recurrent stroke:</a:t>
            </a: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Smoking cessation</a:t>
            </a: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Reducing alcohol consumption</a:t>
            </a: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Increasing physical activity levels</a:t>
            </a: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Reducing weight if they are overweight</a:t>
            </a: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Improving diet.</a:t>
            </a:r>
          </a:p>
          <a:p>
            <a:endParaRPr lang="en-AU" sz="1200" kern="1200" dirty="0" smtClean="0">
              <a:solidFill>
                <a:schemeClr val="tx1"/>
              </a:solidFill>
              <a:effectLst/>
              <a:latin typeface="+mn-lt"/>
              <a:ea typeface="+mn-ea"/>
              <a:cs typeface="+mn-cs"/>
            </a:endParaRPr>
          </a:p>
          <a:p>
            <a:r>
              <a:rPr lang="en-AU" sz="1200" b="1" kern="1200" dirty="0" smtClean="0">
                <a:solidFill>
                  <a:schemeClr val="tx1"/>
                </a:solidFill>
                <a:effectLst/>
                <a:latin typeface="+mn-lt"/>
                <a:ea typeface="+mn-ea"/>
                <a:cs typeface="+mn-cs"/>
              </a:rPr>
              <a:t>References</a:t>
            </a:r>
          </a:p>
          <a:p>
            <a:pPr marL="0" marR="0" indent="0" algn="l" defTabSz="457200" rtl="0" eaLnBrk="1" fontAlgn="auto" latinLnBrk="0" hangingPunct="1">
              <a:lnSpc>
                <a:spcPct val="100000"/>
              </a:lnSpc>
              <a:spcBef>
                <a:spcPts val="0"/>
              </a:spcBef>
              <a:spcAft>
                <a:spcPts val="0"/>
              </a:spcAft>
              <a:buClrTx/>
              <a:buSzTx/>
              <a:buFontTx/>
              <a:buNone/>
              <a:tabLst/>
              <a:defRPr/>
            </a:pPr>
            <a:r>
              <a:rPr lang="en-AU" sz="1200" b="0" kern="1200" dirty="0" smtClean="0">
                <a:solidFill>
                  <a:schemeClr val="tx1"/>
                </a:solidFill>
                <a:effectLst/>
                <a:latin typeface="+mn-lt"/>
                <a:ea typeface="+mn-ea"/>
                <a:cs typeface="+mn-cs"/>
              </a:rPr>
              <a:t>1. </a:t>
            </a:r>
            <a:r>
              <a:rPr lang="en-AU" sz="1200" dirty="0" err="1" smtClean="0"/>
              <a:t>Touzé</a:t>
            </a:r>
            <a:r>
              <a:rPr lang="en-AU" sz="1200" dirty="0" smtClean="0"/>
              <a:t> E, </a:t>
            </a:r>
            <a:r>
              <a:rPr lang="en-AU" sz="1200" dirty="0" err="1" smtClean="0"/>
              <a:t>Coste</a:t>
            </a:r>
            <a:r>
              <a:rPr lang="en-AU" sz="1200" dirty="0" smtClean="0"/>
              <a:t> J, </a:t>
            </a:r>
            <a:r>
              <a:rPr lang="en-AU" sz="1200" dirty="0" err="1" smtClean="0"/>
              <a:t>Voicu</a:t>
            </a:r>
            <a:r>
              <a:rPr lang="en-AU" sz="1200" dirty="0" smtClean="0"/>
              <a:t> M, </a:t>
            </a:r>
            <a:r>
              <a:rPr lang="en-AU" sz="1200" dirty="0" err="1" smtClean="0"/>
              <a:t>Kansao</a:t>
            </a:r>
            <a:r>
              <a:rPr lang="en-AU" sz="1200" dirty="0" smtClean="0"/>
              <a:t> J, </a:t>
            </a:r>
            <a:r>
              <a:rPr lang="en-AU" sz="1200" dirty="0" err="1" smtClean="0"/>
              <a:t>Masmoudi</a:t>
            </a:r>
            <a:r>
              <a:rPr lang="en-AU" sz="1200" dirty="0" smtClean="0"/>
              <a:t> R, </a:t>
            </a:r>
            <a:r>
              <a:rPr lang="en-AU" sz="1200" dirty="0" err="1" smtClean="0"/>
              <a:t>Doumenc</a:t>
            </a:r>
            <a:r>
              <a:rPr lang="en-AU" sz="1200" dirty="0" smtClean="0"/>
              <a:t> B, et al. Importance of In-Hospital Initiation of Therapies and Therapeutic Inertia in Secondary Stroke Prevention. Stroke. 2008;39(6):1834-43.</a:t>
            </a:r>
          </a:p>
          <a:p>
            <a:pPr marL="0" marR="0" indent="0" algn="l" defTabSz="457200" rtl="0" eaLnBrk="1" fontAlgn="auto" latinLnBrk="0" hangingPunct="1">
              <a:lnSpc>
                <a:spcPct val="100000"/>
              </a:lnSpc>
              <a:spcBef>
                <a:spcPts val="0"/>
              </a:spcBef>
              <a:spcAft>
                <a:spcPts val="0"/>
              </a:spcAft>
              <a:buClrTx/>
              <a:buSzTx/>
              <a:buFontTx/>
              <a:buNone/>
              <a:tabLst/>
              <a:defRPr/>
            </a:pPr>
            <a:r>
              <a:rPr lang="en-AU" sz="1200" b="0" kern="1200" dirty="0" smtClean="0">
                <a:solidFill>
                  <a:schemeClr val="tx1"/>
                </a:solidFill>
                <a:effectLst/>
                <a:latin typeface="+mn-lt"/>
                <a:ea typeface="+mn-ea"/>
                <a:cs typeface="+mn-cs"/>
              </a:rPr>
              <a:t>2. </a:t>
            </a:r>
            <a:r>
              <a:rPr lang="en-AU" sz="1200" dirty="0" smtClean="0"/>
              <a:t>Thrift AG, Kim J, </a:t>
            </a:r>
            <a:r>
              <a:rPr lang="en-AU" sz="1200" dirty="0" err="1" smtClean="0"/>
              <a:t>Douzmanian</a:t>
            </a:r>
            <a:r>
              <a:rPr lang="en-AU" sz="1200" dirty="0" smtClean="0"/>
              <a:t> V, Gall SL, </a:t>
            </a:r>
            <a:r>
              <a:rPr lang="en-AU" sz="1200" dirty="0" err="1" smtClean="0"/>
              <a:t>Arabshahi</a:t>
            </a:r>
            <a:r>
              <a:rPr lang="en-AU" sz="1200" dirty="0" smtClean="0"/>
              <a:t> S, </a:t>
            </a:r>
            <a:r>
              <a:rPr lang="en-AU" sz="1200" dirty="0" err="1" smtClean="0"/>
              <a:t>Loh</a:t>
            </a:r>
            <a:r>
              <a:rPr lang="en-AU" sz="1200" dirty="0" smtClean="0"/>
              <a:t> M, et al. Discharge is a critical time to influence 10-year use of secondary prevention therapies for stroke. Stroke. 2014;45(2):539-44. </a:t>
            </a:r>
            <a:r>
              <a:rPr lang="en-AU" sz="1200" dirty="0" err="1" smtClean="0"/>
              <a:t>Epub</a:t>
            </a:r>
            <a:r>
              <a:rPr lang="en-AU" sz="1200" dirty="0" smtClean="0"/>
              <a:t> 2013/12/18.</a:t>
            </a:r>
          </a:p>
          <a:p>
            <a:pPr marL="0" marR="0" indent="0" algn="l" defTabSz="457200" rtl="0" eaLnBrk="1" fontAlgn="auto" latinLnBrk="0" hangingPunct="1">
              <a:lnSpc>
                <a:spcPct val="100000"/>
              </a:lnSpc>
              <a:spcBef>
                <a:spcPts val="0"/>
              </a:spcBef>
              <a:spcAft>
                <a:spcPts val="0"/>
              </a:spcAft>
              <a:buClrTx/>
              <a:buSzTx/>
              <a:buFontTx/>
              <a:buNone/>
              <a:tabLst/>
              <a:defRPr/>
            </a:pPr>
            <a:r>
              <a:rPr lang="en-AU" sz="1200" b="0" kern="1200" dirty="0" smtClean="0">
                <a:solidFill>
                  <a:schemeClr val="tx1"/>
                </a:solidFill>
                <a:effectLst/>
                <a:latin typeface="+mn-lt"/>
                <a:ea typeface="+mn-ea"/>
                <a:cs typeface="+mn-cs"/>
              </a:rPr>
              <a:t>3. </a:t>
            </a:r>
            <a:r>
              <a:rPr lang="en-AU" sz="1200" dirty="0" smtClean="0"/>
              <a:t>Cadilhac DA, Pearce DC, Levi CR, </a:t>
            </a:r>
            <a:r>
              <a:rPr lang="en-AU" sz="1200" dirty="0" err="1" smtClean="0"/>
              <a:t>Donnan</a:t>
            </a:r>
            <a:r>
              <a:rPr lang="en-AU" sz="1200" dirty="0" smtClean="0"/>
              <a:t> GA. Improvements in the quality of care and health outcomes with new stroke care units following implementation of a clinician-led, health system redesign programme in New South Wales, Australia. Qual </a:t>
            </a:r>
            <a:r>
              <a:rPr lang="en-AU" sz="1200" dirty="0" err="1" smtClean="0"/>
              <a:t>Saf</a:t>
            </a:r>
            <a:r>
              <a:rPr lang="en-AU" sz="1200" dirty="0" smtClean="0"/>
              <a:t> Health Care. 2008;17(5):329-33.</a:t>
            </a:r>
          </a:p>
          <a:p>
            <a:pPr marL="0" marR="0" indent="0" algn="l" defTabSz="457200" rtl="0" eaLnBrk="1" fontAlgn="auto" latinLnBrk="0" hangingPunct="1">
              <a:lnSpc>
                <a:spcPct val="100000"/>
              </a:lnSpc>
              <a:spcBef>
                <a:spcPts val="0"/>
              </a:spcBef>
              <a:spcAft>
                <a:spcPts val="0"/>
              </a:spcAft>
              <a:buClrTx/>
              <a:buSzTx/>
              <a:buFontTx/>
              <a:buNone/>
              <a:tabLst/>
              <a:defRPr/>
            </a:pPr>
            <a:r>
              <a:rPr lang="en-AU" sz="1200" dirty="0" smtClean="0"/>
              <a:t>4. National Stroke Foundation. Clinical Guidelines for Stroke Management 2010. Melbourne: National Stroke Foundation; 2010</a:t>
            </a:r>
          </a:p>
          <a:p>
            <a:endParaRPr lang="en-AU" sz="1200" b="0" kern="1200" dirty="0" smtClean="0">
              <a:solidFill>
                <a:schemeClr val="tx1"/>
              </a:solidFill>
              <a:effectLst/>
              <a:latin typeface="+mn-lt"/>
              <a:ea typeface="+mn-ea"/>
              <a:cs typeface="+mn-cs"/>
            </a:endParaRPr>
          </a:p>
          <a:p>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CEA4601-368A-1440-A826-4147C7EF7E9B}" type="slidenum">
              <a:rPr lang="en-US" smtClean="0"/>
              <a:t>32</a:t>
            </a:fld>
            <a:endParaRPr lang="en-US"/>
          </a:p>
        </p:txBody>
      </p:sp>
    </p:spTree>
    <p:extLst>
      <p:ext uri="{BB962C8B-B14F-4D97-AF65-F5344CB8AC3E}">
        <p14:creationId xmlns:p14="http://schemas.microsoft.com/office/powerpoint/2010/main" val="34943865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8CEA4601-368A-1440-A826-4147C7EF7E9B}" type="slidenum">
              <a:rPr lang="en-US" smtClean="0"/>
              <a:t>33</a:t>
            </a:fld>
            <a:endParaRPr lang="en-US"/>
          </a:p>
        </p:txBody>
      </p:sp>
    </p:spTree>
    <p:extLst>
      <p:ext uri="{BB962C8B-B14F-4D97-AF65-F5344CB8AC3E}">
        <p14:creationId xmlns:p14="http://schemas.microsoft.com/office/powerpoint/2010/main" val="34943865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smtClean="0"/>
          </a:p>
          <a:p>
            <a:endParaRPr lang="en-AU" dirty="0"/>
          </a:p>
        </p:txBody>
      </p:sp>
      <p:sp>
        <p:nvSpPr>
          <p:cNvPr id="4" name="Slide Number Placeholder 3"/>
          <p:cNvSpPr>
            <a:spLocks noGrp="1"/>
          </p:cNvSpPr>
          <p:nvPr>
            <p:ph type="sldNum" sz="quarter" idx="10"/>
          </p:nvPr>
        </p:nvSpPr>
        <p:spPr/>
        <p:txBody>
          <a:bodyPr/>
          <a:lstStyle/>
          <a:p>
            <a:fld id="{8CEA4601-368A-1440-A826-4147C7EF7E9B}" type="slidenum">
              <a:rPr lang="en-US" smtClean="0"/>
              <a:t>34</a:t>
            </a:fld>
            <a:endParaRPr lang="en-US"/>
          </a:p>
        </p:txBody>
      </p:sp>
    </p:spTree>
    <p:extLst>
      <p:ext uri="{BB962C8B-B14F-4D97-AF65-F5344CB8AC3E}">
        <p14:creationId xmlns:p14="http://schemas.microsoft.com/office/powerpoint/2010/main" val="34943865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dirty="0" smtClean="0">
                <a:ln>
                  <a:noFill/>
                </a:ln>
                <a:solidFill>
                  <a:prstClr val="black"/>
                </a:solidFill>
                <a:effectLst/>
                <a:uLnTx/>
                <a:uFillTx/>
                <a:latin typeface="+mn-lt"/>
                <a:ea typeface="+mn-ea"/>
                <a:cs typeface="+mn-cs"/>
              </a:rPr>
              <a:t>Presenter’s notes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smtClean="0">
                <a:ln>
                  <a:noFill/>
                </a:ln>
                <a:solidFill>
                  <a:prstClr val="black"/>
                </a:solidFill>
                <a:effectLst/>
                <a:uLnTx/>
                <a:uFillTx/>
                <a:latin typeface="+mn-lt"/>
                <a:ea typeface="+mn-ea"/>
                <a:cs typeface="+mn-cs"/>
              </a:rPr>
              <a:t>There is a burden associated with being a carers of a person who has had a stroke.</a:t>
            </a:r>
            <a:r>
              <a:rPr kumimoji="0" lang="en-AU" sz="1200" b="0" i="0" u="none" strike="noStrike" kern="1200" cap="none" spc="0" normalizeH="0" baseline="30000" noProof="0" dirty="0" smtClean="0">
                <a:ln>
                  <a:noFill/>
                </a:ln>
                <a:solidFill>
                  <a:prstClr val="black"/>
                </a:solidFill>
                <a:effectLst/>
                <a:uLnTx/>
                <a:uFillTx/>
                <a:latin typeface="+mn-lt"/>
                <a:ea typeface="+mn-ea"/>
                <a:cs typeface="+mn-cs"/>
              </a:rPr>
              <a:t>1</a:t>
            </a:r>
            <a:r>
              <a:rPr kumimoji="0" lang="en-AU" sz="1200" b="0" i="0" u="none" strike="noStrike" kern="1200" cap="none" spc="0" normalizeH="0" baseline="0" noProof="0" dirty="0" smtClean="0">
                <a:ln>
                  <a:noFill/>
                </a:ln>
                <a:solidFill>
                  <a:prstClr val="black"/>
                </a:solidFill>
                <a:effectLst/>
                <a:uLnTx/>
                <a:uFillTx/>
                <a:latin typeface="+mn-lt"/>
                <a:ea typeface="+mn-ea"/>
                <a:cs typeface="+mn-cs"/>
              </a:rPr>
              <a:t> </a:t>
            </a:r>
            <a:r>
              <a:rPr lang="en-AU" dirty="0" smtClean="0"/>
              <a:t>Many patients with stroke have carers who assist them with activities of daily living.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smtClean="0">
                <a:ln>
                  <a:noFill/>
                </a:ln>
                <a:solidFill>
                  <a:prstClr val="black"/>
                </a:solidFill>
                <a:effectLst/>
                <a:uLnTx/>
                <a:uFillTx/>
                <a:latin typeface="+mn-lt"/>
                <a:ea typeface="+mn-ea"/>
                <a:cs typeface="+mn-cs"/>
              </a:rPr>
              <a:t>In Australia, 74% of stroke survivors at three months required assistance with activities of daily living and received care from a family member or friend.</a:t>
            </a:r>
            <a:r>
              <a:rPr kumimoji="0" lang="en-AU" sz="1200" b="0" i="0" u="none" strike="noStrike" kern="1200" cap="none" spc="0" normalizeH="0" baseline="30000" noProof="0" dirty="0" smtClean="0">
                <a:ln>
                  <a:noFill/>
                </a:ln>
                <a:solidFill>
                  <a:prstClr val="black"/>
                </a:solidFill>
                <a:effectLst/>
                <a:uLnTx/>
                <a:uFillTx/>
                <a:latin typeface="+mn-lt"/>
                <a:ea typeface="+mn-ea"/>
                <a:cs typeface="+mn-cs"/>
              </a:rPr>
              <a:t>2</a:t>
            </a:r>
            <a:r>
              <a:rPr kumimoji="0" lang="en-AU" sz="1200" b="0" i="0" u="none" strike="noStrike" kern="1200" cap="none" spc="0" normalizeH="0" baseline="0" noProof="0" dirty="0" smtClean="0">
                <a:ln>
                  <a:noFill/>
                </a:ln>
                <a:solidFill>
                  <a:prstClr val="black"/>
                </a:solidFill>
                <a:effectLst/>
                <a:uLnTx/>
                <a:uFillTx/>
                <a:latin typeface="+mn-lt"/>
                <a:ea typeface="+mn-ea"/>
                <a:cs typeface="+mn-cs"/>
              </a:rPr>
              <a:t> A lack of support is associated with an increased burden on caregivers.</a:t>
            </a:r>
            <a:r>
              <a:rPr kumimoji="0" lang="en-AU" sz="1200" b="0" i="0" u="none" strike="noStrike" kern="1200" cap="none" spc="0" normalizeH="0" baseline="30000" noProof="0" dirty="0" smtClean="0">
                <a:ln>
                  <a:noFill/>
                </a:ln>
                <a:solidFill>
                  <a:prstClr val="black"/>
                </a:solidFill>
                <a:effectLst/>
                <a:uLnTx/>
                <a:uFillTx/>
                <a:latin typeface="+mn-lt"/>
                <a:ea typeface="+mn-ea"/>
                <a:cs typeface="+mn-cs"/>
              </a:rPr>
              <a:t>3</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30000" noProof="0" dirty="0" smtClean="0">
              <a:ln>
                <a:noFill/>
              </a:ln>
              <a:solidFill>
                <a:prstClr val="black"/>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smtClean="0">
                <a:ln>
                  <a:noFill/>
                </a:ln>
                <a:solidFill>
                  <a:prstClr val="black"/>
                </a:solidFill>
                <a:effectLst/>
                <a:uLnTx/>
                <a:uFillTx/>
                <a:latin typeface="+mn-lt"/>
                <a:ea typeface="+mn-ea"/>
                <a:cs typeface="+mn-cs"/>
              </a:rPr>
              <a:t>There is evidence that providing training to carers helps. Carers who were provided training had greater quality of life and less often had anxiety or depression compared with carers who were not provided with training. In the same study from the United Kingdom, stroke survivors with trained carers were also less often anxious or depressed. </a:t>
            </a:r>
            <a:r>
              <a:rPr kumimoji="0" lang="en-AU" sz="1200" b="0" i="0" u="none" strike="noStrike" kern="1200" cap="none" spc="0" normalizeH="0" baseline="30000" noProof="0" dirty="0" smtClean="0">
                <a:ln>
                  <a:noFill/>
                </a:ln>
                <a:solidFill>
                  <a:prstClr val="black"/>
                </a:solidFill>
                <a:effectLst/>
                <a:uLnTx/>
                <a:uFillTx/>
                <a:latin typeface="+mn-lt"/>
                <a:ea typeface="+mn-ea"/>
                <a:cs typeface="+mn-cs"/>
              </a:rPr>
              <a:t>4</a:t>
            </a:r>
          </a:p>
          <a:p>
            <a:endParaRPr lang="en-AU" dirty="0" smtClean="0"/>
          </a:p>
          <a:p>
            <a:r>
              <a:rPr lang="en-AU" dirty="0" smtClean="0"/>
              <a:t>Stroke survivor characteristics found to be associated with an increased burden on caregivers include older age, male gender, poor mental health, and/or level of functional disability.(3)  A lack of support is also associated with an increased burden on carers.(4,5)</a:t>
            </a:r>
          </a:p>
          <a:p>
            <a:endParaRPr lang="en-AU" dirty="0" smtClean="0"/>
          </a:p>
          <a:p>
            <a:r>
              <a:rPr lang="en-AU" sz="1200" kern="1200" dirty="0" smtClean="0">
                <a:solidFill>
                  <a:schemeClr val="tx1"/>
                </a:solidFill>
                <a:effectLst/>
                <a:latin typeface="+mn-lt"/>
                <a:ea typeface="+mn-ea"/>
                <a:cs typeface="+mn-cs"/>
              </a:rPr>
              <a:t>Guidelines recommend that the carers of a person with stroke be provided with practical training on how to provide care, support and assistance for the patient before they leave hospital.(6) In Australian hospitals, 59% of carers received a support needs assessment and 48% received training.(7)</a:t>
            </a:r>
            <a:endParaRPr lang="en-AU" dirty="0" smtClean="0"/>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1. Rigby H, </a:t>
            </a:r>
            <a:r>
              <a:rPr lang="en-AU" sz="1200" kern="1200" dirty="0" err="1" smtClean="0">
                <a:solidFill>
                  <a:schemeClr val="tx1"/>
                </a:solidFill>
                <a:effectLst/>
                <a:latin typeface="+mn-lt"/>
                <a:ea typeface="+mn-ea"/>
                <a:cs typeface="+mn-cs"/>
              </a:rPr>
              <a:t>Gubitz</a:t>
            </a:r>
            <a:r>
              <a:rPr lang="en-AU" sz="1200" kern="1200" dirty="0" smtClean="0">
                <a:solidFill>
                  <a:schemeClr val="tx1"/>
                </a:solidFill>
                <a:effectLst/>
                <a:latin typeface="+mn-lt"/>
                <a:ea typeface="+mn-ea"/>
                <a:cs typeface="+mn-cs"/>
              </a:rPr>
              <a:t> G and Phillips S. A systematic review of caregiver burden following stroke. </a:t>
            </a:r>
            <a:r>
              <a:rPr lang="en-AU" sz="1200" i="1" kern="1200" dirty="0" err="1" smtClean="0">
                <a:solidFill>
                  <a:schemeClr val="tx1"/>
                </a:solidFill>
                <a:effectLst/>
                <a:latin typeface="+mn-lt"/>
                <a:ea typeface="+mn-ea"/>
                <a:cs typeface="+mn-cs"/>
              </a:rPr>
              <a:t>Int</a:t>
            </a:r>
            <a:r>
              <a:rPr lang="en-AU" sz="1200" i="1" kern="1200" dirty="0" smtClean="0">
                <a:solidFill>
                  <a:schemeClr val="tx1"/>
                </a:solidFill>
                <a:effectLst/>
                <a:latin typeface="+mn-lt"/>
                <a:ea typeface="+mn-ea"/>
                <a:cs typeface="+mn-cs"/>
              </a:rPr>
              <a:t> J Stroke</a:t>
            </a:r>
            <a:r>
              <a:rPr lang="en-AU" sz="1200" kern="1200" dirty="0" smtClean="0">
                <a:solidFill>
                  <a:schemeClr val="tx1"/>
                </a:solidFill>
                <a:effectLst/>
                <a:latin typeface="+mn-lt"/>
                <a:ea typeface="+mn-ea"/>
                <a:cs typeface="+mn-cs"/>
              </a:rPr>
              <a:t>. 2009; 4: 285-92.</a:t>
            </a:r>
          </a:p>
          <a:p>
            <a:pPr marL="0" marR="0" indent="0" algn="l" defTabSz="4572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2. Dewey HM, Thrift AG, </a:t>
            </a:r>
            <a:r>
              <a:rPr lang="en-AU" sz="1200" kern="1200" dirty="0" err="1" smtClean="0">
                <a:solidFill>
                  <a:schemeClr val="tx1"/>
                </a:solidFill>
                <a:effectLst/>
                <a:latin typeface="+mn-lt"/>
                <a:ea typeface="+mn-ea"/>
                <a:cs typeface="+mn-cs"/>
              </a:rPr>
              <a:t>Mihalopoulos</a:t>
            </a:r>
            <a:r>
              <a:rPr lang="en-AU" sz="1200" kern="1200" dirty="0" smtClean="0">
                <a:solidFill>
                  <a:schemeClr val="tx1"/>
                </a:solidFill>
                <a:effectLst/>
                <a:latin typeface="+mn-lt"/>
                <a:ea typeface="+mn-ea"/>
                <a:cs typeface="+mn-cs"/>
              </a:rPr>
              <a:t> C, et al. Informal Care for Stroke Survivors: Results From the North East Melbourne Stroke Incidence Study (NEMESIS). </a:t>
            </a:r>
            <a:r>
              <a:rPr lang="en-AU" sz="1200" i="1" kern="1200" dirty="0" smtClean="0">
                <a:solidFill>
                  <a:schemeClr val="tx1"/>
                </a:solidFill>
                <a:effectLst/>
                <a:latin typeface="+mn-lt"/>
                <a:ea typeface="+mn-ea"/>
                <a:cs typeface="+mn-cs"/>
              </a:rPr>
              <a:t>Stroke</a:t>
            </a:r>
            <a:r>
              <a:rPr lang="en-AU" sz="1200" kern="1200" dirty="0" smtClean="0">
                <a:solidFill>
                  <a:schemeClr val="tx1"/>
                </a:solidFill>
                <a:effectLst/>
                <a:latin typeface="+mn-lt"/>
                <a:ea typeface="+mn-ea"/>
                <a:cs typeface="+mn-cs"/>
              </a:rPr>
              <a:t>. 2002; 33: 1028-33.</a:t>
            </a:r>
          </a:p>
          <a:p>
            <a:pPr marL="0" marR="0" indent="0" algn="l" defTabSz="4572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3. Rigby H, </a:t>
            </a:r>
            <a:r>
              <a:rPr lang="en-AU" sz="1200" kern="1200" dirty="0" err="1" smtClean="0">
                <a:solidFill>
                  <a:schemeClr val="tx1"/>
                </a:solidFill>
                <a:effectLst/>
                <a:latin typeface="+mn-lt"/>
                <a:ea typeface="+mn-ea"/>
                <a:cs typeface="+mn-cs"/>
              </a:rPr>
              <a:t>Gubitz</a:t>
            </a:r>
            <a:r>
              <a:rPr lang="en-AU" sz="1200" kern="1200" dirty="0" smtClean="0">
                <a:solidFill>
                  <a:schemeClr val="tx1"/>
                </a:solidFill>
                <a:effectLst/>
                <a:latin typeface="+mn-lt"/>
                <a:ea typeface="+mn-ea"/>
                <a:cs typeface="+mn-cs"/>
              </a:rPr>
              <a:t> G, </a:t>
            </a:r>
            <a:r>
              <a:rPr lang="en-AU" sz="1200" kern="1200" dirty="0" err="1" smtClean="0">
                <a:solidFill>
                  <a:schemeClr val="tx1"/>
                </a:solidFill>
                <a:effectLst/>
                <a:latin typeface="+mn-lt"/>
                <a:ea typeface="+mn-ea"/>
                <a:cs typeface="+mn-cs"/>
              </a:rPr>
              <a:t>Eskes</a:t>
            </a:r>
            <a:r>
              <a:rPr lang="en-AU" sz="1200" kern="1200" dirty="0" smtClean="0">
                <a:solidFill>
                  <a:schemeClr val="tx1"/>
                </a:solidFill>
                <a:effectLst/>
                <a:latin typeface="+mn-lt"/>
                <a:ea typeface="+mn-ea"/>
                <a:cs typeface="+mn-cs"/>
              </a:rPr>
              <a:t> G, et al. Caring for stroke survivors: baseline and 1-year determinants of caregiver burden. </a:t>
            </a:r>
            <a:r>
              <a:rPr lang="en-AU" sz="1200" i="1" kern="1200" dirty="0" err="1" smtClean="0">
                <a:solidFill>
                  <a:schemeClr val="tx1"/>
                </a:solidFill>
                <a:effectLst/>
                <a:latin typeface="+mn-lt"/>
                <a:ea typeface="+mn-ea"/>
                <a:cs typeface="+mn-cs"/>
              </a:rPr>
              <a:t>Int</a:t>
            </a:r>
            <a:r>
              <a:rPr lang="en-AU" sz="1200" i="1" kern="1200" dirty="0" smtClean="0">
                <a:solidFill>
                  <a:schemeClr val="tx1"/>
                </a:solidFill>
                <a:effectLst/>
                <a:latin typeface="+mn-lt"/>
                <a:ea typeface="+mn-ea"/>
                <a:cs typeface="+mn-cs"/>
              </a:rPr>
              <a:t> J Stroke</a:t>
            </a:r>
            <a:r>
              <a:rPr lang="en-AU" sz="1200" kern="1200" dirty="0" smtClean="0">
                <a:solidFill>
                  <a:schemeClr val="tx1"/>
                </a:solidFill>
                <a:effectLst/>
                <a:latin typeface="+mn-lt"/>
                <a:ea typeface="+mn-ea"/>
                <a:cs typeface="+mn-cs"/>
              </a:rPr>
              <a:t>. 2009; 4: 152-8.</a:t>
            </a:r>
          </a:p>
          <a:p>
            <a:r>
              <a:rPr lang="en-AU" sz="1200" kern="1200" dirty="0" smtClean="0">
                <a:solidFill>
                  <a:schemeClr val="tx1"/>
                </a:solidFill>
                <a:effectLst/>
                <a:latin typeface="+mn-lt"/>
                <a:ea typeface="+mn-ea"/>
                <a:cs typeface="+mn-cs"/>
              </a:rPr>
              <a:t>4. </a:t>
            </a:r>
            <a:r>
              <a:rPr lang="en-AU" sz="1200" kern="1200" dirty="0" err="1" smtClean="0">
                <a:solidFill>
                  <a:schemeClr val="tx1"/>
                </a:solidFill>
                <a:effectLst/>
                <a:latin typeface="+mn-lt"/>
                <a:ea typeface="+mn-ea"/>
                <a:cs typeface="+mn-cs"/>
              </a:rPr>
              <a:t>McCullagh</a:t>
            </a:r>
            <a:r>
              <a:rPr lang="en-AU" sz="1200" kern="1200" dirty="0" smtClean="0">
                <a:solidFill>
                  <a:schemeClr val="tx1"/>
                </a:solidFill>
                <a:effectLst/>
                <a:latin typeface="+mn-lt"/>
                <a:ea typeface="+mn-ea"/>
                <a:cs typeface="+mn-cs"/>
              </a:rPr>
              <a:t> E, </a:t>
            </a:r>
            <a:r>
              <a:rPr lang="en-AU" sz="1200" kern="1200" dirty="0" err="1" smtClean="0">
                <a:solidFill>
                  <a:schemeClr val="tx1"/>
                </a:solidFill>
                <a:effectLst/>
                <a:latin typeface="+mn-lt"/>
                <a:ea typeface="+mn-ea"/>
                <a:cs typeface="+mn-cs"/>
              </a:rPr>
              <a:t>Brigstocke</a:t>
            </a:r>
            <a:r>
              <a:rPr lang="en-AU" sz="1200" kern="1200" dirty="0" smtClean="0">
                <a:solidFill>
                  <a:schemeClr val="tx1"/>
                </a:solidFill>
                <a:effectLst/>
                <a:latin typeface="+mn-lt"/>
                <a:ea typeface="+mn-ea"/>
                <a:cs typeface="+mn-cs"/>
              </a:rPr>
              <a:t> G, Donaldson N and </a:t>
            </a:r>
            <a:r>
              <a:rPr lang="en-AU" sz="1200" kern="1200" dirty="0" err="1" smtClean="0">
                <a:solidFill>
                  <a:schemeClr val="tx1"/>
                </a:solidFill>
                <a:effectLst/>
                <a:latin typeface="+mn-lt"/>
                <a:ea typeface="+mn-ea"/>
                <a:cs typeface="+mn-cs"/>
              </a:rPr>
              <a:t>Kalra</a:t>
            </a:r>
            <a:r>
              <a:rPr lang="en-AU" sz="1200" kern="1200" dirty="0" smtClean="0">
                <a:solidFill>
                  <a:schemeClr val="tx1"/>
                </a:solidFill>
                <a:effectLst/>
                <a:latin typeface="+mn-lt"/>
                <a:ea typeface="+mn-ea"/>
                <a:cs typeface="+mn-cs"/>
              </a:rPr>
              <a:t> L. Determinants of Caregiving Burden and Quality of Life in Caregivers of Stroke Patients. </a:t>
            </a:r>
            <a:r>
              <a:rPr lang="en-AU" sz="1200" i="1" kern="1200" dirty="0" smtClean="0">
                <a:solidFill>
                  <a:schemeClr val="tx1"/>
                </a:solidFill>
                <a:effectLst/>
                <a:latin typeface="+mn-lt"/>
                <a:ea typeface="+mn-ea"/>
                <a:cs typeface="+mn-cs"/>
              </a:rPr>
              <a:t>Stroke</a:t>
            </a:r>
            <a:r>
              <a:rPr lang="en-AU" sz="1200" kern="1200" dirty="0" smtClean="0">
                <a:solidFill>
                  <a:schemeClr val="tx1"/>
                </a:solidFill>
                <a:effectLst/>
                <a:latin typeface="+mn-lt"/>
                <a:ea typeface="+mn-ea"/>
                <a:cs typeface="+mn-cs"/>
              </a:rPr>
              <a:t>. 2005; 36: 2181-6.</a:t>
            </a:r>
          </a:p>
          <a:p>
            <a:r>
              <a:rPr lang="en-AU" sz="1200" kern="1200" dirty="0" smtClean="0">
                <a:solidFill>
                  <a:schemeClr val="tx1"/>
                </a:solidFill>
                <a:effectLst/>
                <a:latin typeface="+mn-lt"/>
                <a:ea typeface="+mn-ea"/>
                <a:cs typeface="+mn-cs"/>
              </a:rPr>
              <a:t>5. Cumming TB, Collier J, Thrift AG and Bernhardt J. The effect of very early mobilisation after stroke on psychological well-being. </a:t>
            </a:r>
            <a:r>
              <a:rPr lang="en-AU" sz="1200" i="1" kern="1200" dirty="0" smtClean="0">
                <a:solidFill>
                  <a:schemeClr val="tx1"/>
                </a:solidFill>
                <a:effectLst/>
                <a:latin typeface="+mn-lt"/>
                <a:ea typeface="+mn-ea"/>
                <a:cs typeface="+mn-cs"/>
              </a:rPr>
              <a:t>Journal of rehabilitation medicine : official journal of the UEMS European Board of Physical and Rehabilitation Medicine</a:t>
            </a:r>
            <a:r>
              <a:rPr lang="en-AU" sz="1200" kern="1200" dirty="0" smtClean="0">
                <a:solidFill>
                  <a:schemeClr val="tx1"/>
                </a:solidFill>
                <a:effectLst/>
                <a:latin typeface="+mn-lt"/>
                <a:ea typeface="+mn-ea"/>
                <a:cs typeface="+mn-cs"/>
              </a:rPr>
              <a:t>. 2008; 40: 609-14.</a:t>
            </a:r>
          </a:p>
          <a:p>
            <a:r>
              <a:rPr lang="en-AU" sz="1200" kern="1200" dirty="0" smtClean="0">
                <a:solidFill>
                  <a:schemeClr val="tx1"/>
                </a:solidFill>
                <a:effectLst/>
                <a:latin typeface="+mn-lt"/>
                <a:ea typeface="+mn-ea"/>
                <a:cs typeface="+mn-cs"/>
              </a:rPr>
              <a:t>6. National Stroke Foundation. </a:t>
            </a:r>
            <a:r>
              <a:rPr lang="en-AU" sz="1200" i="1" kern="1200" dirty="0" smtClean="0">
                <a:solidFill>
                  <a:schemeClr val="tx1"/>
                </a:solidFill>
                <a:effectLst/>
                <a:latin typeface="+mn-lt"/>
                <a:ea typeface="+mn-ea"/>
                <a:cs typeface="+mn-cs"/>
              </a:rPr>
              <a:t>Clinical Guidelines for Stroke Management 2010</a:t>
            </a:r>
            <a:r>
              <a:rPr lang="en-AU" sz="1200" kern="1200" dirty="0" smtClean="0">
                <a:solidFill>
                  <a:schemeClr val="tx1"/>
                </a:solidFill>
                <a:effectLst/>
                <a:latin typeface="+mn-lt"/>
                <a:ea typeface="+mn-ea"/>
                <a:cs typeface="+mn-cs"/>
              </a:rPr>
              <a:t>. Melbourne: National Stroke Foundation, 2010.</a:t>
            </a:r>
          </a:p>
          <a:p>
            <a:r>
              <a:rPr lang="en-AU" sz="1200" kern="1200" dirty="0" smtClean="0">
                <a:solidFill>
                  <a:schemeClr val="tx1"/>
                </a:solidFill>
                <a:effectLst/>
                <a:latin typeface="+mn-lt"/>
                <a:ea typeface="+mn-ea"/>
                <a:cs typeface="+mn-cs"/>
              </a:rPr>
              <a:t>7. National Stroke Foundation. National Stroke Audit: Acute Services Report 2015. Melbourne: National Stroke Foundation, 2015</a:t>
            </a:r>
            <a:endParaRPr lang="en-AU" dirty="0"/>
          </a:p>
        </p:txBody>
      </p:sp>
      <p:sp>
        <p:nvSpPr>
          <p:cNvPr id="4" name="Slide Number Placeholder 3"/>
          <p:cNvSpPr>
            <a:spLocks noGrp="1"/>
          </p:cNvSpPr>
          <p:nvPr>
            <p:ph type="sldNum" sz="quarter" idx="10"/>
          </p:nvPr>
        </p:nvSpPr>
        <p:spPr/>
        <p:txBody>
          <a:bodyPr/>
          <a:lstStyle/>
          <a:p>
            <a:fld id="{8CEA4601-368A-1440-A826-4147C7EF7E9B}"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34943865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AU"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p:cNvSpPr>
            <a:spLocks noGrp="1"/>
          </p:cNvSpPr>
          <p:nvPr>
            <p:ph type="sldNum" sz="quarter" idx="10"/>
          </p:nvPr>
        </p:nvSpPr>
        <p:spPr/>
        <p:txBody>
          <a:bodyPr/>
          <a:lstStyle/>
          <a:p>
            <a:fld id="{8CEA4601-368A-1440-A826-4147C7EF7E9B}" type="slidenum">
              <a:rPr lang="en-US" smtClean="0"/>
              <a:t>36</a:t>
            </a:fld>
            <a:endParaRPr lang="en-US"/>
          </a:p>
        </p:txBody>
      </p:sp>
    </p:spTree>
    <p:extLst>
      <p:ext uri="{BB962C8B-B14F-4D97-AF65-F5344CB8AC3E}">
        <p14:creationId xmlns:p14="http://schemas.microsoft.com/office/powerpoint/2010/main" val="18085613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p:cNvSpPr>
            <a:spLocks noGrp="1"/>
          </p:cNvSpPr>
          <p:nvPr>
            <p:ph type="sldNum" sz="quarter" idx="10"/>
          </p:nvPr>
        </p:nvSpPr>
        <p:spPr/>
        <p:txBody>
          <a:bodyPr/>
          <a:lstStyle/>
          <a:p>
            <a:fld id="{8CEA4601-368A-1440-A826-4147C7EF7E9B}" type="slidenum">
              <a:rPr lang="en-US" smtClean="0"/>
              <a:t>37</a:t>
            </a:fld>
            <a:endParaRPr lang="en-US"/>
          </a:p>
        </p:txBody>
      </p:sp>
    </p:spTree>
    <p:extLst>
      <p:ext uri="{BB962C8B-B14F-4D97-AF65-F5344CB8AC3E}">
        <p14:creationId xmlns:p14="http://schemas.microsoft.com/office/powerpoint/2010/main" val="180856131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b="1" dirty="0" smtClean="0"/>
              <a:t>Presenter’s Notes</a:t>
            </a:r>
          </a:p>
          <a:p>
            <a:pPr marL="0" marR="0" indent="0" algn="l" defTabSz="457200" rtl="0" eaLnBrk="1" fontAlgn="auto" latinLnBrk="0" hangingPunct="1">
              <a:lnSpc>
                <a:spcPct val="100000"/>
              </a:lnSpc>
              <a:spcBef>
                <a:spcPts val="0"/>
              </a:spcBef>
              <a:spcAft>
                <a:spcPts val="0"/>
              </a:spcAft>
              <a:buClrTx/>
              <a:buSzTx/>
              <a:buFontTx/>
              <a:buNone/>
              <a:tabLst/>
              <a:defRPr/>
            </a:pPr>
            <a:endParaRPr lang="en-AU" dirty="0" smtClean="0"/>
          </a:p>
          <a:p>
            <a:r>
              <a:rPr lang="en-AU" sz="1200" kern="1200" dirty="0" smtClean="0">
                <a:solidFill>
                  <a:schemeClr val="tx1"/>
                </a:solidFill>
                <a:effectLst/>
                <a:latin typeface="+mn-lt"/>
                <a:ea typeface="+mn-ea"/>
                <a:cs typeface="+mn-cs"/>
              </a:rPr>
              <a:t>There is evidence that many patients could be provided better care once they are discharged from hospital. Many patients with stroke are not prescribed medicines that may help to prevent another stroke and often they have poorly controlled risk factors. </a:t>
            </a:r>
            <a:r>
              <a:rPr lang="en-AU" sz="1200" kern="1200" baseline="30000" dirty="0" smtClean="0">
                <a:solidFill>
                  <a:schemeClr val="tx1"/>
                </a:solidFill>
                <a:effectLst/>
                <a:latin typeface="+mn-lt"/>
                <a:ea typeface="+mn-ea"/>
                <a:cs typeface="+mn-cs"/>
              </a:rPr>
              <a:t>1</a:t>
            </a:r>
            <a:r>
              <a:rPr lang="en-AU" sz="1200" kern="1200" dirty="0" smtClean="0">
                <a:solidFill>
                  <a:schemeClr val="tx1"/>
                </a:solidFill>
                <a:effectLst/>
                <a:latin typeface="+mn-lt"/>
                <a:ea typeface="+mn-ea"/>
                <a:cs typeface="+mn-cs"/>
              </a:rPr>
              <a:t> In addition, many patients report having unmet needs.</a:t>
            </a:r>
            <a:r>
              <a:rPr lang="en-AU" sz="1200" kern="1200" baseline="30000" dirty="0" smtClean="0">
                <a:solidFill>
                  <a:schemeClr val="tx1"/>
                </a:solidFill>
                <a:effectLst/>
                <a:latin typeface="+mn-lt"/>
                <a:ea typeface="+mn-ea"/>
                <a:cs typeface="+mn-cs"/>
              </a:rPr>
              <a:t>2</a:t>
            </a:r>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 </a:t>
            </a:r>
          </a:p>
          <a:p>
            <a:r>
              <a:rPr lang="en-AU" sz="1200" u="sng" kern="1200" dirty="0" smtClean="0">
                <a:solidFill>
                  <a:schemeClr val="tx1"/>
                </a:solidFill>
                <a:effectLst/>
                <a:latin typeface="+mn-lt"/>
                <a:ea typeface="+mn-ea"/>
                <a:cs typeface="+mn-cs"/>
              </a:rPr>
              <a:t>Individualised Care Plan</a:t>
            </a: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is developed with the patient and their family</a:t>
            </a:r>
            <a:r>
              <a:rPr lang="en-AU" sz="1200" kern="1200" baseline="0" dirty="0" smtClean="0">
                <a:solidFill>
                  <a:schemeClr val="tx1"/>
                </a:solidFill>
                <a:effectLst/>
                <a:latin typeface="+mn-lt"/>
                <a:ea typeface="+mn-ea"/>
                <a:cs typeface="+mn-cs"/>
              </a:rPr>
              <a:t> member or carer, </a:t>
            </a:r>
            <a:r>
              <a:rPr lang="en-AU" sz="1200" kern="1200" dirty="0" smtClean="0">
                <a:solidFill>
                  <a:schemeClr val="tx1"/>
                </a:solidFill>
                <a:effectLst/>
                <a:latin typeface="+mn-lt"/>
                <a:ea typeface="+mn-ea"/>
                <a:cs typeface="+mn-cs"/>
              </a:rPr>
              <a:t>while the patient is in hospital, may improve continuity of care once the patient returns to the community. </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smtClean="0">
                <a:solidFill>
                  <a:schemeClr val="tx1"/>
                </a:solidFill>
                <a:effectLst/>
                <a:latin typeface="+mn-lt"/>
                <a:ea typeface="+mn-ea"/>
                <a:cs typeface="+mn-cs"/>
              </a:rPr>
              <a:t>is typically includes information on risk factors, equipment required, and contact details of community support services. </a:t>
            </a: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is different from a discharge letter, which is used to notify a patient’s general practitioner of the stroke event and hospitalisation. </a:t>
            </a: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patients are encouraged to discuss their individualised care plan with their general practitioner once they are discharged from hospital. A copy is also sent to the general practitioner.</a:t>
            </a: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general practitioners and patients are encouraged to review these plans periodically. </a:t>
            </a:r>
          </a:p>
          <a:p>
            <a:pPr marL="0" marR="0" indent="0" algn="l" defTabSz="457200" rtl="0" eaLnBrk="1" fontAlgn="auto" latinLnBrk="0" hangingPunct="1">
              <a:lnSpc>
                <a:spcPct val="100000"/>
              </a:lnSpc>
              <a:spcBef>
                <a:spcPts val="0"/>
              </a:spcBef>
              <a:spcAft>
                <a:spcPts val="0"/>
              </a:spcAft>
              <a:buClrTx/>
              <a:buSzTx/>
              <a:buFontTx/>
              <a:buNone/>
              <a:tabLst/>
              <a:defRPr/>
            </a:pPr>
            <a:endParaRPr lang="en-AU"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According to the 2015 national audit of acute stroke services, approximately 56% of patients with stroke received an individualised care plan. </a:t>
            </a:r>
            <a:r>
              <a:rPr lang="en-AU" sz="1200" kern="1200" baseline="30000" dirty="0" smtClean="0">
                <a:solidFill>
                  <a:schemeClr val="tx1"/>
                </a:solidFill>
                <a:effectLst/>
                <a:latin typeface="+mn-lt"/>
                <a:ea typeface="+mn-ea"/>
                <a:cs typeface="+mn-cs"/>
              </a:rPr>
              <a:t>3</a:t>
            </a:r>
          </a:p>
          <a:p>
            <a:pPr marL="0" marR="0" indent="0" algn="l" defTabSz="457200" rtl="0" eaLnBrk="1" fontAlgn="auto" latinLnBrk="0" hangingPunct="1">
              <a:lnSpc>
                <a:spcPct val="100000"/>
              </a:lnSpc>
              <a:spcBef>
                <a:spcPts val="0"/>
              </a:spcBef>
              <a:spcAft>
                <a:spcPts val="0"/>
              </a:spcAft>
              <a:buClrTx/>
              <a:buSzTx/>
              <a:buFontTx/>
              <a:buNone/>
              <a:tabLst/>
              <a:defRPr/>
            </a:pPr>
            <a:endParaRPr lang="en-AU"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AU" b="1" dirty="0" smtClean="0"/>
              <a:t>References</a:t>
            </a:r>
          </a:p>
          <a:p>
            <a:pPr marL="0" marR="0" indent="0" algn="l" defTabSz="457200" rtl="0" eaLnBrk="1" fontAlgn="auto" latinLnBrk="0" hangingPunct="1">
              <a:lnSpc>
                <a:spcPct val="100000"/>
              </a:lnSpc>
              <a:spcBef>
                <a:spcPts val="0"/>
              </a:spcBef>
              <a:spcAft>
                <a:spcPts val="0"/>
              </a:spcAft>
              <a:buClrTx/>
              <a:buSzTx/>
              <a:buFontTx/>
              <a:buNone/>
              <a:tabLst/>
              <a:defRPr/>
            </a:pPr>
            <a:endParaRPr lang="en-AU"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AU" sz="1200" dirty="0" smtClean="0"/>
              <a:t>1. Paul SL, Thrift AG. Control of Hypertension 5 Years After Stroke in the North East Melbourne Stroke Incidence Study. Hypertension. 2006;48(2):260-5.</a:t>
            </a:r>
          </a:p>
          <a:p>
            <a:pPr marL="0" marR="0" indent="0" algn="l" defTabSz="457200" rtl="0" eaLnBrk="1" fontAlgn="auto" latinLnBrk="0" hangingPunct="1">
              <a:lnSpc>
                <a:spcPct val="100000"/>
              </a:lnSpc>
              <a:spcBef>
                <a:spcPts val="0"/>
              </a:spcBef>
              <a:spcAft>
                <a:spcPts val="0"/>
              </a:spcAft>
              <a:buClrTx/>
              <a:buSzTx/>
              <a:buFontTx/>
              <a:buNone/>
              <a:tabLst/>
              <a:defRPr/>
            </a:pPr>
            <a:r>
              <a:rPr lang="en-AU" dirty="0" smtClean="0"/>
              <a:t>2. </a:t>
            </a:r>
            <a:r>
              <a:rPr lang="en-AU" sz="1200" dirty="0" smtClean="0"/>
              <a:t>Andrew NE, Kilkenny MF, Naylor R, Purvis T, Lalor E, </a:t>
            </a:r>
            <a:r>
              <a:rPr lang="en-AU" sz="1200" dirty="0" err="1" smtClean="0"/>
              <a:t>Moloczij</a:t>
            </a:r>
            <a:r>
              <a:rPr lang="en-AU" sz="1200" dirty="0" smtClean="0"/>
              <a:t> N, et al. Understanding long-term unmet needs in Australian survivors of stroke. </a:t>
            </a:r>
            <a:r>
              <a:rPr lang="en-AU" sz="1200" dirty="0" err="1" smtClean="0"/>
              <a:t>Int</a:t>
            </a:r>
            <a:r>
              <a:rPr lang="en-AU" sz="1200" dirty="0" smtClean="0"/>
              <a:t> J Stroke. 2014.</a:t>
            </a:r>
          </a:p>
          <a:p>
            <a:r>
              <a:rPr lang="en-AU" sz="1200" dirty="0" smtClean="0"/>
              <a:t>3. National Stroke Foundation. </a:t>
            </a:r>
            <a:r>
              <a:rPr lang="en-AU" sz="1200" i="1" dirty="0" smtClean="0"/>
              <a:t>National Stroke Audit - Acute Services Report 2015. </a:t>
            </a:r>
            <a:r>
              <a:rPr lang="en-AU" sz="1200" i="0" dirty="0" smtClean="0"/>
              <a:t> Melbourne:</a:t>
            </a:r>
            <a:r>
              <a:rPr lang="en-AU" sz="1200" i="0" baseline="0" dirty="0" smtClean="0"/>
              <a:t> NSF, 2015</a:t>
            </a:r>
            <a:endParaRPr lang="en-AU" sz="1200" i="1"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AU" sz="120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p:cNvSpPr>
            <a:spLocks noGrp="1"/>
          </p:cNvSpPr>
          <p:nvPr>
            <p:ph type="sldNum" sz="quarter" idx="10"/>
          </p:nvPr>
        </p:nvSpPr>
        <p:spPr/>
        <p:txBody>
          <a:bodyPr/>
          <a:lstStyle/>
          <a:p>
            <a:fld id="{8CEA4601-368A-1440-A826-4147C7EF7E9B}" type="slidenum">
              <a:rPr lang="en-US" smtClean="0"/>
              <a:t>38</a:t>
            </a:fld>
            <a:endParaRPr lang="en-US"/>
          </a:p>
        </p:txBody>
      </p:sp>
    </p:spTree>
    <p:extLst>
      <p:ext uri="{BB962C8B-B14F-4D97-AF65-F5344CB8AC3E}">
        <p14:creationId xmlns:p14="http://schemas.microsoft.com/office/powerpoint/2010/main" val="18085613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p:cNvSpPr>
            <a:spLocks noGrp="1"/>
          </p:cNvSpPr>
          <p:nvPr>
            <p:ph type="sldNum" sz="quarter" idx="10"/>
          </p:nvPr>
        </p:nvSpPr>
        <p:spPr/>
        <p:txBody>
          <a:bodyPr/>
          <a:lstStyle/>
          <a:p>
            <a:fld id="{8CEA4601-368A-1440-A826-4147C7EF7E9B}" type="slidenum">
              <a:rPr lang="en-US" smtClean="0"/>
              <a:t>39</a:t>
            </a:fld>
            <a:endParaRPr lang="en-US"/>
          </a:p>
        </p:txBody>
      </p:sp>
    </p:spTree>
    <p:extLst>
      <p:ext uri="{BB962C8B-B14F-4D97-AF65-F5344CB8AC3E}">
        <p14:creationId xmlns:p14="http://schemas.microsoft.com/office/powerpoint/2010/main" val="18085613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8CEA4601-368A-1440-A826-4147C7EF7E9B}" type="slidenum">
              <a:rPr lang="en-US" smtClean="0"/>
              <a:t>4</a:t>
            </a:fld>
            <a:endParaRPr lang="en-US"/>
          </a:p>
        </p:txBody>
      </p:sp>
    </p:spTree>
    <p:extLst>
      <p:ext uri="{BB962C8B-B14F-4D97-AF65-F5344CB8AC3E}">
        <p14:creationId xmlns:p14="http://schemas.microsoft.com/office/powerpoint/2010/main" val="218929704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8CEA4601-368A-1440-A826-4147C7EF7E9B}" type="slidenum">
              <a:rPr lang="en-US" smtClean="0"/>
              <a:t>40</a:t>
            </a:fld>
            <a:endParaRPr lang="en-US"/>
          </a:p>
        </p:txBody>
      </p:sp>
    </p:spTree>
    <p:extLst>
      <p:ext uri="{BB962C8B-B14F-4D97-AF65-F5344CB8AC3E}">
        <p14:creationId xmlns:p14="http://schemas.microsoft.com/office/powerpoint/2010/main" val="2686596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8CEA4601-368A-1440-A826-4147C7EF7E9B}" type="slidenum">
              <a:rPr lang="en-US" smtClean="0"/>
              <a:t>41</a:t>
            </a:fld>
            <a:endParaRPr lang="en-US"/>
          </a:p>
        </p:txBody>
      </p:sp>
    </p:spTree>
    <p:extLst>
      <p:ext uri="{BB962C8B-B14F-4D97-AF65-F5344CB8AC3E}">
        <p14:creationId xmlns:p14="http://schemas.microsoft.com/office/powerpoint/2010/main" val="113505323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Optional additional slide </a:t>
            </a:r>
            <a:endParaRPr lang="en-AU" b="1" dirty="0"/>
          </a:p>
        </p:txBody>
      </p:sp>
      <p:sp>
        <p:nvSpPr>
          <p:cNvPr id="4" name="Slide Number Placeholder 3"/>
          <p:cNvSpPr>
            <a:spLocks noGrp="1"/>
          </p:cNvSpPr>
          <p:nvPr>
            <p:ph type="sldNum" sz="quarter" idx="10"/>
          </p:nvPr>
        </p:nvSpPr>
        <p:spPr/>
        <p:txBody>
          <a:bodyPr/>
          <a:lstStyle/>
          <a:p>
            <a:fld id="{8CEA4601-368A-1440-A826-4147C7EF7E9B}" type="slidenum">
              <a:rPr lang="en-US" smtClean="0"/>
              <a:t>42</a:t>
            </a:fld>
            <a:endParaRPr lang="en-US"/>
          </a:p>
        </p:txBody>
      </p:sp>
    </p:spTree>
    <p:extLst>
      <p:ext uri="{BB962C8B-B14F-4D97-AF65-F5344CB8AC3E}">
        <p14:creationId xmlns:p14="http://schemas.microsoft.com/office/powerpoint/2010/main" val="7964339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i="0" dirty="0" smtClean="0">
                <a:solidFill>
                  <a:srgbClr val="000000"/>
                </a:solidFill>
              </a:rPr>
              <a:t>Presenter’s notes</a:t>
            </a:r>
            <a:endParaRPr lang="en-AU" b="1" i="0" dirty="0" smtClean="0">
              <a:solidFill>
                <a:srgbClr val="000000"/>
              </a:solidFill>
            </a:endParaRPr>
          </a:p>
          <a:p>
            <a:endParaRPr lang="en-AU" i="0" dirty="0" smtClean="0">
              <a:solidFill>
                <a:srgbClr val="000000"/>
              </a:solidFill>
            </a:endParaRPr>
          </a:p>
          <a:p>
            <a:r>
              <a:rPr lang="en-AU" sz="1200" i="0" kern="1200" dirty="0" smtClean="0">
                <a:solidFill>
                  <a:srgbClr val="000000"/>
                </a:solidFill>
                <a:effectLst/>
                <a:latin typeface="+mn-lt"/>
                <a:ea typeface="+mn-ea"/>
                <a:cs typeface="+mn-cs"/>
              </a:rPr>
              <a:t>Despite well-developed guidelines for managing stroke not all people receive appropriate treatment.</a:t>
            </a:r>
          </a:p>
          <a:p>
            <a:endParaRPr lang="en-AU" sz="1200" i="0" kern="1200" dirty="0" smtClean="0">
              <a:solidFill>
                <a:srgbClr val="000000"/>
              </a:solidFill>
              <a:effectLst/>
              <a:latin typeface="+mn-lt"/>
              <a:ea typeface="+mn-ea"/>
              <a:cs typeface="+mn-cs"/>
            </a:endParaRPr>
          </a:p>
          <a:p>
            <a:r>
              <a:rPr lang="en-US" i="0" dirty="0" smtClean="0">
                <a:solidFill>
                  <a:srgbClr val="000000"/>
                </a:solidFill>
              </a:rPr>
              <a:t>In 2010</a:t>
            </a:r>
            <a:r>
              <a:rPr lang="en-AU" sz="1200" i="0" u="none" strike="noStrike" kern="1200" baseline="30000" dirty="0" smtClean="0">
                <a:solidFill>
                  <a:srgbClr val="000000"/>
                </a:solidFill>
                <a:effectLst/>
                <a:latin typeface="+mn-lt"/>
                <a:ea typeface="+mn-ea"/>
                <a:cs typeface="+mn-cs"/>
              </a:rPr>
              <a:t>1</a:t>
            </a:r>
            <a:r>
              <a:rPr lang="en-AU" sz="1200" i="0" kern="1200" dirty="0" smtClean="0">
                <a:solidFill>
                  <a:srgbClr val="000000"/>
                </a:solidFill>
                <a:effectLst/>
                <a:latin typeface="+mn-lt"/>
                <a:ea typeface="+mn-ea"/>
                <a:cs typeface="+mn-cs"/>
              </a:rPr>
              <a:t>,</a:t>
            </a:r>
            <a:endParaRPr lang="en-US" i="0" dirty="0" smtClean="0">
              <a:solidFill>
                <a:srgbClr val="000000"/>
              </a:solidFill>
            </a:endParaRPr>
          </a:p>
          <a:p>
            <a:pPr marL="171450" indent="-171450">
              <a:buFont typeface="Arial" panose="020B0604020202020204" pitchFamily="34" charset="0"/>
              <a:buChar char="•"/>
            </a:pPr>
            <a:r>
              <a:rPr lang="en-US" i="0" baseline="0" dirty="0" smtClean="0">
                <a:solidFill>
                  <a:srgbClr val="000000"/>
                </a:solidFill>
              </a:rPr>
              <a:t>Aboriginal and Torres Strait Islander people had twice the rate of </a:t>
            </a:r>
            <a:r>
              <a:rPr lang="en-US" i="0" baseline="0" dirty="0" err="1" smtClean="0">
                <a:solidFill>
                  <a:srgbClr val="000000"/>
                </a:solidFill>
              </a:rPr>
              <a:t>hospitalisations</a:t>
            </a:r>
            <a:r>
              <a:rPr lang="en-US" i="0" baseline="0" dirty="0" smtClean="0">
                <a:solidFill>
                  <a:srgbClr val="000000"/>
                </a:solidFill>
              </a:rPr>
              <a:t>, and were 1.6 times more likely to die from stroke than non-Indigenous Australians</a:t>
            </a:r>
          </a:p>
          <a:p>
            <a:pPr marL="171450" indent="-171450">
              <a:buFont typeface="Arial" panose="020B0604020202020204" pitchFamily="34" charset="0"/>
              <a:buChar char="•"/>
            </a:pPr>
            <a:r>
              <a:rPr lang="en-US" i="0" baseline="0" dirty="0" smtClean="0">
                <a:solidFill>
                  <a:srgbClr val="000000"/>
                </a:solidFill>
              </a:rPr>
              <a:t>People in remote and very remote areas had 1.4 times the </a:t>
            </a:r>
            <a:r>
              <a:rPr lang="en-US" i="0" baseline="0" dirty="0" err="1" smtClean="0">
                <a:solidFill>
                  <a:srgbClr val="000000"/>
                </a:solidFill>
              </a:rPr>
              <a:t>hospitalisation</a:t>
            </a:r>
            <a:r>
              <a:rPr lang="en-US" i="0" baseline="0" dirty="0" smtClean="0">
                <a:solidFill>
                  <a:srgbClr val="000000"/>
                </a:solidFill>
              </a:rPr>
              <a:t> rates compared to major cities</a:t>
            </a:r>
          </a:p>
          <a:p>
            <a:pPr marL="171450" indent="-171450">
              <a:buFont typeface="Arial" panose="020B0604020202020204" pitchFamily="34" charset="0"/>
              <a:buChar char="•"/>
            </a:pPr>
            <a:r>
              <a:rPr lang="en-US" i="0" baseline="0" dirty="0" smtClean="0">
                <a:solidFill>
                  <a:srgbClr val="000000"/>
                </a:solidFill>
              </a:rPr>
              <a:t>People from the lowest socioeconomic group had 1.3 times the rate of stroke </a:t>
            </a:r>
            <a:r>
              <a:rPr lang="en-US" i="0" baseline="0" dirty="0" err="1" smtClean="0">
                <a:solidFill>
                  <a:srgbClr val="000000"/>
                </a:solidFill>
              </a:rPr>
              <a:t>hospitalisation</a:t>
            </a:r>
            <a:r>
              <a:rPr lang="en-US" i="0" baseline="0" dirty="0" smtClean="0">
                <a:solidFill>
                  <a:srgbClr val="000000"/>
                </a:solidFill>
              </a:rPr>
              <a:t> of people from the highest socioeconomic group.</a:t>
            </a:r>
            <a:endParaRPr lang="en-US" i="0" dirty="0" smtClean="0">
              <a:solidFill>
                <a:srgbClr val="000000"/>
              </a:solidFill>
            </a:endParaRPr>
          </a:p>
          <a:p>
            <a:endParaRPr lang="en-US" i="0" dirty="0" smtClean="0">
              <a:solidFill>
                <a:srgbClr val="000000"/>
              </a:solidFill>
            </a:endParaRPr>
          </a:p>
          <a:p>
            <a:r>
              <a:rPr lang="en-US" b="1" i="0" dirty="0" smtClean="0">
                <a:solidFill>
                  <a:srgbClr val="000000"/>
                </a:solidFill>
              </a:rPr>
              <a:t>References</a:t>
            </a:r>
          </a:p>
          <a:p>
            <a:endParaRPr lang="en-US" i="0" dirty="0" smtClean="0">
              <a:solidFill>
                <a:srgbClr val="000000"/>
              </a:solidFill>
            </a:endParaRPr>
          </a:p>
          <a:p>
            <a:pPr marL="228600" indent="-228600">
              <a:buAutoNum type="arabicPeriod"/>
            </a:pPr>
            <a:r>
              <a:rPr lang="en-AU" dirty="0" smtClean="0">
                <a:solidFill>
                  <a:srgbClr val="000000"/>
                </a:solidFill>
              </a:rPr>
              <a:t>Australian Institute of Health and Welfare. Stroke and its management in Australia: an update. Cardiovascular Disease Series no 37,Cat no CVD 61. Canberra: AIHW, 2013.</a:t>
            </a:r>
          </a:p>
          <a:p>
            <a:endParaRPr lang="en-AU" dirty="0" smtClean="0">
              <a:solidFill>
                <a:srgbClr val="FF0000"/>
              </a:solidFill>
            </a:endParaRPr>
          </a:p>
        </p:txBody>
      </p:sp>
      <p:sp>
        <p:nvSpPr>
          <p:cNvPr id="4" name="Slide Number Placeholder 3"/>
          <p:cNvSpPr>
            <a:spLocks noGrp="1"/>
          </p:cNvSpPr>
          <p:nvPr>
            <p:ph type="sldNum" sz="quarter" idx="10"/>
          </p:nvPr>
        </p:nvSpPr>
        <p:spPr/>
        <p:txBody>
          <a:bodyPr/>
          <a:lstStyle/>
          <a:p>
            <a:fld id="{8CEA4601-368A-1440-A826-4147C7EF7E9B}"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37320156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dirty="0" smtClean="0">
                <a:solidFill>
                  <a:srgbClr val="000000"/>
                </a:solidFill>
              </a:rPr>
              <a:t>Presenter’s Notes</a:t>
            </a:r>
          </a:p>
          <a:p>
            <a:endParaRPr lang="en-US" sz="1200" b="1" i="0" dirty="0" smtClean="0">
              <a:solidFill>
                <a:srgbClr val="000000"/>
              </a:solidFill>
            </a:endParaRPr>
          </a:p>
          <a:p>
            <a:r>
              <a:rPr lang="en-US" sz="1200" b="0" i="0" dirty="0" smtClean="0">
                <a:solidFill>
                  <a:srgbClr val="000000"/>
                </a:solidFill>
              </a:rPr>
              <a:t>Outcomes for stroke have improved in recent years but variation exists. </a:t>
            </a:r>
          </a:p>
          <a:p>
            <a:endParaRPr lang="en-US" sz="1200" i="0" dirty="0" smtClean="0">
              <a:solidFill>
                <a:srgbClr val="000000"/>
              </a:solidFill>
            </a:endParaRPr>
          </a:p>
          <a:p>
            <a:endParaRPr lang="en-AU" i="0" dirty="0" smtClean="0">
              <a:solidFill>
                <a:srgbClr val="000000"/>
              </a:solidFill>
            </a:endParaRPr>
          </a:p>
          <a:p>
            <a:r>
              <a:rPr lang="en-AU" i="0" dirty="0" smtClean="0">
                <a:solidFill>
                  <a:srgbClr val="000000"/>
                </a:solidFill>
              </a:rPr>
              <a:t>Of patients with stroke in the 2015 National Stroke clinical audit:</a:t>
            </a:r>
            <a:r>
              <a:rPr lang="en-AU" sz="1200" i="0" u="none" strike="noStrike" kern="1200" baseline="30000" dirty="0" smtClean="0">
                <a:solidFill>
                  <a:srgbClr val="000000"/>
                </a:solidFill>
                <a:effectLst/>
                <a:latin typeface="+mn-lt"/>
                <a:ea typeface="+mn-ea"/>
                <a:cs typeface="+mn-cs"/>
              </a:rPr>
              <a:t>1</a:t>
            </a:r>
            <a:endParaRPr lang="en-AU" i="0" dirty="0" smtClean="0">
              <a:solidFill>
                <a:srgbClr val="000000"/>
              </a:solidFill>
            </a:endParaRPr>
          </a:p>
          <a:p>
            <a:pPr marL="171450" indent="-171450">
              <a:buFont typeface="Arial" panose="020B0604020202020204" pitchFamily="34" charset="0"/>
              <a:buChar char="•"/>
            </a:pPr>
            <a:r>
              <a:rPr lang="en-AU" i="0" baseline="0" dirty="0" smtClean="0">
                <a:solidFill>
                  <a:srgbClr val="000000"/>
                </a:solidFill>
              </a:rPr>
              <a:t>67% were admitted to a stroke unit</a:t>
            </a:r>
          </a:p>
          <a:p>
            <a:pPr marL="171450" indent="-171450">
              <a:buFont typeface="Arial" panose="020B0604020202020204" pitchFamily="34" charset="0"/>
              <a:buChar char="•"/>
            </a:pPr>
            <a:r>
              <a:rPr lang="en-AU" i="0" baseline="0" dirty="0" smtClean="0">
                <a:solidFill>
                  <a:srgbClr val="000000"/>
                </a:solidFill>
              </a:rPr>
              <a:t>8% of those with ischaemic stroke received intravenous thrombolysis (N.B 7% without incorporating exclusions – this figure is shown as it allows comparison with previous audits)</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i="0" baseline="0" dirty="0" smtClean="0">
                <a:solidFill>
                  <a:srgbClr val="000000"/>
                </a:solidFill>
              </a:rPr>
              <a:t>of those who received thrombolysis, 78% had it within 4.5 hours of stroke onset</a:t>
            </a:r>
          </a:p>
          <a:p>
            <a:pPr marL="171450" indent="-171450">
              <a:buFont typeface="Arial" panose="020B0604020202020204" pitchFamily="34" charset="0"/>
              <a:buChar char="•"/>
            </a:pPr>
            <a:r>
              <a:rPr lang="en-AU" i="0" baseline="0" dirty="0" smtClean="0">
                <a:solidFill>
                  <a:srgbClr val="000000"/>
                </a:solidFill>
              </a:rPr>
              <a:t>68% were assessed for rehabilitation needs by a physiotherapist with 24 to 48 hours of hospital admission</a:t>
            </a:r>
          </a:p>
          <a:p>
            <a:pPr marL="171450" indent="-171450">
              <a:buFont typeface="Arial" panose="020B0604020202020204" pitchFamily="34" charset="0"/>
              <a:buChar char="•"/>
            </a:pPr>
            <a:r>
              <a:rPr lang="en-AU" i="0" baseline="0" dirty="0" smtClean="0">
                <a:solidFill>
                  <a:srgbClr val="000000"/>
                </a:solidFill>
              </a:rPr>
              <a:t>56% received a written care plan before leaving hospital.</a:t>
            </a:r>
          </a:p>
          <a:p>
            <a:pPr marL="171450" indent="-171450">
              <a:buFontTx/>
              <a:buChar char="-"/>
            </a:pPr>
            <a:endParaRPr lang="en-AU" i="0" baseline="0" dirty="0" smtClean="0">
              <a:solidFill>
                <a:srgbClr val="000000"/>
              </a:solidFill>
            </a:endParaRPr>
          </a:p>
          <a:p>
            <a:pPr marL="0" indent="0">
              <a:buFontTx/>
              <a:buNone/>
            </a:pPr>
            <a:r>
              <a:rPr lang="en-AU" i="0" baseline="0" dirty="0" smtClean="0">
                <a:solidFill>
                  <a:srgbClr val="000000"/>
                </a:solidFill>
              </a:rPr>
              <a:t>Other findings</a:t>
            </a:r>
          </a:p>
          <a:p>
            <a:pPr marL="171450" indent="-171450">
              <a:buFont typeface="Arial" panose="020B0604020202020204" pitchFamily="34" charset="0"/>
              <a:buChar char="•"/>
            </a:pPr>
            <a:r>
              <a:rPr lang="en-AU" i="0" baseline="0" dirty="0" smtClean="0">
                <a:solidFill>
                  <a:srgbClr val="000000"/>
                </a:solidFill>
              </a:rPr>
              <a:t>59% of patients with stroke whose carers received a formal needs assessment</a:t>
            </a:r>
          </a:p>
          <a:p>
            <a:pPr marL="171450" indent="-171450">
              <a:buFont typeface="Arial" panose="020B0604020202020204" pitchFamily="34" charset="0"/>
              <a:buChar char="•"/>
            </a:pPr>
            <a:r>
              <a:rPr lang="en-AU" i="0" baseline="0" dirty="0" smtClean="0">
                <a:solidFill>
                  <a:srgbClr val="000000"/>
                </a:solidFill>
              </a:rPr>
              <a:t>48% of patients with stroke who required assistance with activities of daily living, whose carers received training before the patient was discharged. </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i="0" baseline="0" dirty="0" smtClean="0">
                <a:solidFill>
                  <a:srgbClr val="000000"/>
                </a:solidFill>
              </a:rPr>
              <a:t>66% were transported to a hospital able to provide thrombolysis.</a:t>
            </a:r>
          </a:p>
          <a:p>
            <a:endParaRPr lang="en-AU" dirty="0">
              <a:solidFill>
                <a:srgbClr val="000000"/>
              </a:solidFill>
            </a:endParaRPr>
          </a:p>
        </p:txBody>
      </p:sp>
      <p:sp>
        <p:nvSpPr>
          <p:cNvPr id="4" name="Slide Number Placeholder 3"/>
          <p:cNvSpPr>
            <a:spLocks noGrp="1"/>
          </p:cNvSpPr>
          <p:nvPr>
            <p:ph type="sldNum" sz="quarter" idx="10"/>
          </p:nvPr>
        </p:nvSpPr>
        <p:spPr/>
        <p:txBody>
          <a:bodyPr/>
          <a:lstStyle/>
          <a:p>
            <a:fld id="{8CEA4601-368A-1440-A826-4147C7EF7E9B}"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28454246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8CEA4601-368A-1440-A826-4147C7EF7E9B}" type="slidenum">
              <a:rPr lang="en-US" smtClean="0"/>
              <a:t>7</a:t>
            </a:fld>
            <a:endParaRPr lang="en-US"/>
          </a:p>
        </p:txBody>
      </p:sp>
    </p:spTree>
    <p:extLst>
      <p:ext uri="{BB962C8B-B14F-4D97-AF65-F5344CB8AC3E}">
        <p14:creationId xmlns:p14="http://schemas.microsoft.com/office/powerpoint/2010/main" val="23368506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Presenter’s notes</a:t>
            </a:r>
            <a:endParaRPr lang="en-AU" b="1" dirty="0" smtClean="0"/>
          </a:p>
          <a:p>
            <a:r>
              <a:rPr lang="en-AU" dirty="0" smtClean="0"/>
              <a:t>Hospitalisation and </a:t>
            </a:r>
            <a:r>
              <a:rPr lang="en-AU" baseline="0" dirty="0" smtClean="0"/>
              <a:t>mortality rates for stroke have declined over the past two to three decades</a:t>
            </a:r>
            <a:r>
              <a:rPr lang="en-AU" dirty="0" smtClean="0"/>
              <a:t>, due in part to better risk factor control and improvements</a:t>
            </a:r>
            <a:r>
              <a:rPr lang="en-AU" baseline="0" dirty="0" smtClean="0"/>
              <a:t> in stroke care.(1) H</a:t>
            </a:r>
            <a:r>
              <a:rPr lang="en-AU" dirty="0" smtClean="0"/>
              <a:t>owever,</a:t>
            </a:r>
            <a:r>
              <a:rPr lang="en-AU" baseline="0" dirty="0" smtClean="0"/>
              <a:t> t</a:t>
            </a:r>
            <a:r>
              <a:rPr lang="en-AU" dirty="0" smtClean="0"/>
              <a:t>here are further gains to be had in</a:t>
            </a:r>
            <a:r>
              <a:rPr lang="en-AU" baseline="0" dirty="0" smtClean="0"/>
              <a:t> the acute care of stroke </a:t>
            </a:r>
            <a:r>
              <a:rPr lang="en-AU" dirty="0" smtClean="0"/>
              <a:t>– from early</a:t>
            </a:r>
            <a:r>
              <a:rPr lang="en-AU" baseline="0" dirty="0" smtClean="0"/>
              <a:t> recognition of stroke signs through </a:t>
            </a:r>
            <a:r>
              <a:rPr lang="en-AU" dirty="0" smtClean="0"/>
              <a:t>to transition from</a:t>
            </a:r>
            <a:r>
              <a:rPr lang="en-AU" baseline="0" dirty="0" smtClean="0"/>
              <a:t> hospital care to ongoing care in the community.  </a:t>
            </a:r>
          </a:p>
          <a:p>
            <a:endParaRPr lang="en-AU" baseline="0" dirty="0" smtClean="0"/>
          </a:p>
          <a:p>
            <a:r>
              <a:rPr lang="en-AU" baseline="0" dirty="0" smtClean="0"/>
              <a:t>Achieving more consistent care in the areas defined in the 7 quality statements has the potential to: </a:t>
            </a:r>
          </a:p>
          <a:p>
            <a:pPr marL="171450" indent="-171450">
              <a:buFontTx/>
              <a:buChar char="-"/>
            </a:pPr>
            <a:r>
              <a:rPr lang="en-AU" baseline="0" dirty="0" smtClean="0"/>
              <a:t>reduce mortality and disability (2-5)</a:t>
            </a:r>
            <a:endParaRPr lang="en-AU" dirty="0" smtClean="0"/>
          </a:p>
          <a:p>
            <a:pPr marL="171450" indent="-171450">
              <a:buFontTx/>
              <a:buChar char="-"/>
            </a:pPr>
            <a:r>
              <a:rPr lang="en-AU" dirty="0" smtClean="0"/>
              <a:t>reduce the risk</a:t>
            </a:r>
            <a:r>
              <a:rPr lang="en-AU" baseline="0" dirty="0" smtClean="0"/>
              <a:t> of another stroke (6-10)</a:t>
            </a:r>
            <a:r>
              <a:rPr lang="en-AU" dirty="0" smtClean="0"/>
              <a:t>.</a:t>
            </a:r>
          </a:p>
          <a:p>
            <a:endParaRPr lang="en-AU" dirty="0" smtClean="0"/>
          </a:p>
          <a:p>
            <a:r>
              <a:rPr lang="en-AU" dirty="0" smtClean="0"/>
              <a:t>This care includes</a:t>
            </a:r>
            <a:r>
              <a:rPr lang="en-AU" baseline="0" dirty="0" smtClean="0"/>
              <a:t> early recognition and immediate </a:t>
            </a:r>
            <a:r>
              <a:rPr lang="en-AU" dirty="0" smtClean="0"/>
              <a:t>assessment of patients with suspected stroke, </a:t>
            </a:r>
            <a:r>
              <a:rPr lang="en-AU" baseline="0" dirty="0" smtClean="0"/>
              <a:t>timely administration of intravenous thrombolysis in ischaemic stroke - where clinically appropriate, and stroke unit care.  It also covers early assessment for, and commencement of, rehabilitation, as soon as a patient’s condition allows; treatment and education to reduce risk of future strokes,  training and support for carers, and an individualised care plan to support the ongoing care of patients after they leave hospital.</a:t>
            </a:r>
            <a:endParaRPr lang="en-AU" dirty="0" smtClean="0"/>
          </a:p>
          <a:p>
            <a:endParaRPr lang="en-AU" dirty="0" smtClean="0"/>
          </a:p>
          <a:p>
            <a:r>
              <a:rPr lang="en-AU" dirty="0" smtClean="0"/>
              <a:t>The Clinical Care Standard recognises that people who have had a stroke are at high risk of a recurrence. There is still considerable</a:t>
            </a:r>
            <a:r>
              <a:rPr lang="en-AU" baseline="0" dirty="0" smtClean="0"/>
              <a:t> opportunity</a:t>
            </a:r>
            <a:r>
              <a:rPr lang="en-AU" dirty="0" smtClean="0"/>
              <a:t> to reduce the likelihood of another</a:t>
            </a:r>
            <a:r>
              <a:rPr lang="en-AU" baseline="0" dirty="0" smtClean="0"/>
              <a:t> stroke</a:t>
            </a:r>
            <a:r>
              <a:rPr lang="en-AU" dirty="0" smtClean="0"/>
              <a:t>. While much of the preventive work will happen in the community, it is important that while a patient is in hospital, treatment and education is commenced and appropriate referral is made. This will help</a:t>
            </a:r>
            <a:r>
              <a:rPr lang="en-AU" baseline="0" dirty="0" smtClean="0"/>
              <a:t> to maximise </a:t>
            </a:r>
            <a:r>
              <a:rPr lang="en-AU" dirty="0" smtClean="0"/>
              <a:t>patient rehabilitation, lifestyle modification and adherence to the guideline recommended treatments – all of which will help prevent further morbidity and early mortality.(6-10)</a:t>
            </a:r>
          </a:p>
          <a:p>
            <a:endParaRPr lang="en-AU" dirty="0" smtClean="0"/>
          </a:p>
          <a:p>
            <a:r>
              <a:rPr lang="en-AU" b="1" dirty="0" smtClean="0"/>
              <a:t>References</a:t>
            </a:r>
          </a:p>
          <a:p>
            <a:pPr marL="228600" indent="-228600">
              <a:buAutoNum type="arabicPeriod"/>
            </a:pPr>
            <a:r>
              <a:rPr lang="en-AU" dirty="0" smtClean="0"/>
              <a:t>Australian Institute of Health and Welfare. Stroke and its management in Australia: an update. Cardiovascular Disease Series no 37,Cat no CVD 61. Canberra: AIHW, 2013.</a:t>
            </a:r>
          </a:p>
          <a:p>
            <a:pPr marL="228600" indent="-228600">
              <a:buAutoNum type="arabicPeriod"/>
            </a:pPr>
            <a:r>
              <a:rPr lang="en-AU" dirty="0" err="1" smtClean="0"/>
              <a:t>Emberson</a:t>
            </a:r>
            <a:r>
              <a:rPr lang="en-AU" dirty="0" smtClean="0"/>
              <a:t> J, Lees KR, </a:t>
            </a:r>
            <a:r>
              <a:rPr lang="en-AU" dirty="0" err="1" smtClean="0"/>
              <a:t>Lyden</a:t>
            </a:r>
            <a:r>
              <a:rPr lang="en-AU" dirty="0" smtClean="0"/>
              <a:t> P, et al. Effect of treatment delay, age, and stroke severity on the effects of intravenous thrombolysis with </a:t>
            </a:r>
            <a:r>
              <a:rPr lang="en-AU" dirty="0" err="1" smtClean="0"/>
              <a:t>alteplase</a:t>
            </a:r>
            <a:r>
              <a:rPr lang="en-AU" dirty="0" smtClean="0"/>
              <a:t> for acute ischaemic stroke: a meta-analysis of individual patient data from randomised trials. Lancet. 2014.</a:t>
            </a:r>
          </a:p>
          <a:p>
            <a:pPr marL="228600" indent="-228600">
              <a:buAutoNum type="arabicPeriod"/>
            </a:pPr>
            <a:r>
              <a:rPr lang="en-AU" dirty="0" smtClean="0"/>
              <a:t>Expert Working Group of the Commission on Human Medicines: Medicines and Healthcare Products Regulatory Agency (UK). </a:t>
            </a:r>
            <a:r>
              <a:rPr lang="en-AU" dirty="0" err="1" smtClean="0"/>
              <a:t>Alteplase</a:t>
            </a:r>
            <a:r>
              <a:rPr lang="en-AU" dirty="0" smtClean="0"/>
              <a:t> for treatment of acute ischaemic stroke: independent review. 2015.</a:t>
            </a:r>
          </a:p>
          <a:p>
            <a:pPr marL="228600" indent="-228600">
              <a:buAutoNum type="arabicPeriod"/>
            </a:pPr>
            <a:r>
              <a:rPr lang="en-AU" dirty="0" err="1" smtClean="0"/>
              <a:t>Wardlaw</a:t>
            </a:r>
            <a:r>
              <a:rPr lang="en-AU" dirty="0" smtClean="0"/>
              <a:t> JM, Murray V, Berge E, et al. Recombinant tissue plasminogen activator for acute ischaemic stroke: an updated systematic review and meta-analysis. Lancet. 2012; 379: 2364-72.</a:t>
            </a:r>
          </a:p>
          <a:p>
            <a:pPr marL="228600" indent="-228600">
              <a:buAutoNum type="arabicPeriod"/>
            </a:pPr>
            <a:r>
              <a:rPr lang="en-AU" dirty="0" smtClean="0"/>
              <a:t>Stroke Unit </a:t>
            </a:r>
            <a:r>
              <a:rPr lang="en-AU" dirty="0" err="1" smtClean="0"/>
              <a:t>Trialists</a:t>
            </a:r>
            <a:r>
              <a:rPr lang="en-AU" dirty="0" smtClean="0"/>
              <a:t>’ Collaboration. Organised inpatient (stroke unit) care for stroke (Review). Cochrane Database of Systematic Reviews, 2013: Issue 9.</a:t>
            </a:r>
          </a:p>
          <a:p>
            <a:pPr marL="228600" indent="-228600">
              <a:buAutoNum type="arabicPeriod"/>
            </a:pPr>
            <a:r>
              <a:rPr lang="en-AU" dirty="0" err="1" smtClean="0"/>
              <a:t>Lakhan</a:t>
            </a:r>
            <a:r>
              <a:rPr lang="en-AU" dirty="0" smtClean="0"/>
              <a:t> SE and </a:t>
            </a:r>
            <a:r>
              <a:rPr lang="en-AU" dirty="0" err="1" smtClean="0"/>
              <a:t>Sapko</a:t>
            </a:r>
            <a:r>
              <a:rPr lang="en-AU" dirty="0" smtClean="0"/>
              <a:t> MT. Blood pressure lowering treatment for preventing stroke recurrence: a systematic review and meta-analysis. </a:t>
            </a:r>
            <a:r>
              <a:rPr lang="en-AU" dirty="0" err="1" smtClean="0"/>
              <a:t>Int</a:t>
            </a:r>
            <a:r>
              <a:rPr lang="en-AU" dirty="0" smtClean="0"/>
              <a:t> Arch Med. 2009; 2: 30.</a:t>
            </a:r>
          </a:p>
          <a:p>
            <a:pPr marL="228600" indent="-228600">
              <a:buAutoNum type="arabicPeriod"/>
            </a:pPr>
            <a:r>
              <a:rPr lang="en-AU" dirty="0" err="1" smtClean="0"/>
              <a:t>Manktelow</a:t>
            </a:r>
            <a:r>
              <a:rPr lang="en-AU" dirty="0" smtClean="0"/>
              <a:t> BN and Potter JF. Interventions in the Management of Serum Lipids for Preventing Stroke Recurrence. Stroke. 2009; 40: e622-3.</a:t>
            </a:r>
          </a:p>
          <a:p>
            <a:pPr marL="228600" indent="-228600">
              <a:buAutoNum type="arabicPeriod"/>
            </a:pPr>
            <a:r>
              <a:rPr lang="en-AU" dirty="0" err="1" smtClean="0"/>
              <a:t>Algra</a:t>
            </a:r>
            <a:r>
              <a:rPr lang="en-AU" dirty="0" smtClean="0"/>
              <a:t> A and van </a:t>
            </a:r>
            <a:r>
              <a:rPr lang="en-AU" dirty="0" err="1" smtClean="0"/>
              <a:t>Gijn</a:t>
            </a:r>
            <a:r>
              <a:rPr lang="en-AU" dirty="0" smtClean="0"/>
              <a:t> J. Cumulative meta-analysis of aspirin efficacy after cerebral </a:t>
            </a:r>
            <a:r>
              <a:rPr lang="en-AU" dirty="0" err="1" smtClean="0"/>
              <a:t>ischaemia</a:t>
            </a:r>
            <a:r>
              <a:rPr lang="en-AU" dirty="0" smtClean="0"/>
              <a:t> of arterial origin. Journal of Neurology, Neurosurgery &amp; Psychiatry. 1999; 66: 255.</a:t>
            </a:r>
          </a:p>
          <a:p>
            <a:pPr marL="228600" indent="-228600">
              <a:buAutoNum type="arabicPeriod"/>
            </a:pPr>
            <a:r>
              <a:rPr lang="en-AU" dirty="0" smtClean="0"/>
              <a:t>Secondary prevention in non-rheumatic atrial fibrillation after transient ischaemic attack or minor stroke. EAFT (European Atrial Fibrillation Trial) Study Group. Lancet. 1993; 342: 1255-62.</a:t>
            </a:r>
          </a:p>
          <a:p>
            <a:pPr marL="228600" indent="-228600">
              <a:buAutoNum type="arabicPeriod"/>
            </a:pPr>
            <a:r>
              <a:rPr lang="en-AU" dirty="0" smtClean="0"/>
              <a:t> </a:t>
            </a:r>
            <a:r>
              <a:rPr lang="en-AU" dirty="0" err="1" smtClean="0"/>
              <a:t>Ntaios</a:t>
            </a:r>
            <a:r>
              <a:rPr lang="en-AU" dirty="0" smtClean="0"/>
              <a:t> G, </a:t>
            </a:r>
            <a:r>
              <a:rPr lang="en-AU" dirty="0" err="1" smtClean="0"/>
              <a:t>Papavasileiou</a:t>
            </a:r>
            <a:r>
              <a:rPr lang="en-AU" dirty="0" smtClean="0"/>
              <a:t> V, </a:t>
            </a:r>
            <a:r>
              <a:rPr lang="en-AU" dirty="0" err="1" smtClean="0"/>
              <a:t>Diener</a:t>
            </a:r>
            <a:r>
              <a:rPr lang="en-AU" dirty="0" smtClean="0"/>
              <a:t> H-C, </a:t>
            </a:r>
            <a:r>
              <a:rPr lang="en-AU" dirty="0" err="1" smtClean="0"/>
              <a:t>Makaritsis</a:t>
            </a:r>
            <a:r>
              <a:rPr lang="en-AU" dirty="0" smtClean="0"/>
              <a:t> K and Michel P. </a:t>
            </a:r>
            <a:r>
              <a:rPr lang="en-AU" dirty="0" err="1" smtClean="0"/>
              <a:t>Nonvitamin</a:t>
            </a:r>
            <a:r>
              <a:rPr lang="en-AU" dirty="0" smtClean="0"/>
              <a:t>-K-Antagonist Oral Anticoagulants in Patients With Atrial Fibrillation and Previous Stroke or Transient Ischemic Attack: A Systematic Review and Meta-Analysis of Randomized Controlled Trials. Stroke. 2012; 43: 3298-304.</a:t>
            </a:r>
          </a:p>
          <a:p>
            <a:pPr marL="228600" indent="-228600">
              <a:buAutoNum type="arabicPeriod"/>
            </a:pPr>
            <a:endParaRPr lang="en-AU" dirty="0" smtClean="0"/>
          </a:p>
          <a:p>
            <a:pPr marL="228600" indent="-228600">
              <a:buAutoNum type="arabicPeriod"/>
            </a:pPr>
            <a:endParaRPr lang="en-AU" dirty="0" smtClean="0"/>
          </a:p>
          <a:p>
            <a:endParaRPr lang="en-AU" dirty="0"/>
          </a:p>
        </p:txBody>
      </p:sp>
      <p:sp>
        <p:nvSpPr>
          <p:cNvPr id="4" name="Slide Number Placeholder 3"/>
          <p:cNvSpPr>
            <a:spLocks noGrp="1"/>
          </p:cNvSpPr>
          <p:nvPr>
            <p:ph type="sldNum" sz="quarter" idx="10"/>
          </p:nvPr>
        </p:nvSpPr>
        <p:spPr/>
        <p:txBody>
          <a:bodyPr/>
          <a:lstStyle/>
          <a:p>
            <a:fld id="{8CEA4601-368A-1440-A826-4147C7EF7E9B}"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8281197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smtClean="0"/>
              <a:t>Presenter’s notes</a:t>
            </a:r>
            <a:endParaRPr lang="en-AU" b="1" dirty="0" smtClean="0"/>
          </a:p>
          <a:p>
            <a:pPr lvl="0"/>
            <a:r>
              <a:rPr lang="en-US" sz="1200" u="sng" kern="1200" dirty="0" smtClean="0">
                <a:solidFill>
                  <a:schemeClr val="tx1"/>
                </a:solidFill>
                <a:effectLst/>
                <a:latin typeface="+mn-lt"/>
                <a:ea typeface="+mn-ea"/>
                <a:cs typeface="+mn-cs"/>
              </a:rPr>
              <a:t>PAST</a:t>
            </a:r>
            <a:r>
              <a:rPr lang="en-US" sz="1200" u="sng" kern="1200" baseline="0" dirty="0" smtClean="0">
                <a:solidFill>
                  <a:schemeClr val="tx1"/>
                </a:solidFill>
                <a:effectLst/>
                <a:latin typeface="+mn-lt"/>
                <a:ea typeface="+mn-ea"/>
                <a:cs typeface="+mn-cs"/>
              </a:rPr>
              <a:t> protocol, Hunter Region, NSW </a:t>
            </a:r>
            <a:r>
              <a:rPr lang="en-US" sz="1200" u="sng" kern="1200" baseline="30000" dirty="0" smtClean="0">
                <a:solidFill>
                  <a:schemeClr val="tx1"/>
                </a:solidFill>
                <a:effectLst/>
                <a:latin typeface="+mn-lt"/>
                <a:ea typeface="+mn-ea"/>
                <a:cs typeface="+mn-cs"/>
              </a:rPr>
              <a:t>1,</a:t>
            </a:r>
            <a:r>
              <a:rPr lang="en-US" sz="1200" u="sng" kern="1200" dirty="0" smtClean="0">
                <a:solidFill>
                  <a:schemeClr val="tx1"/>
                </a:solidFill>
                <a:effectLst/>
                <a:latin typeface="+mn-lt"/>
                <a:ea typeface="+mn-ea"/>
                <a:cs typeface="+mn-cs"/>
              </a:rPr>
              <a:t> </a:t>
            </a:r>
          </a:p>
          <a:p>
            <a:pPr lvl="0"/>
            <a:r>
              <a:rPr lang="en-US" sz="1200" u="none" kern="1200" dirty="0" smtClean="0">
                <a:solidFill>
                  <a:schemeClr val="tx1"/>
                </a:solidFill>
                <a:effectLst/>
                <a:latin typeface="+mn-lt"/>
                <a:ea typeface="+mn-ea"/>
                <a:cs typeface="+mn-cs"/>
              </a:rPr>
              <a:t>John Hunter Hospital, principal</a:t>
            </a:r>
            <a:r>
              <a:rPr lang="en-US" sz="1200" u="none" kern="1200" baseline="0" dirty="0" smtClean="0">
                <a:solidFill>
                  <a:schemeClr val="tx1"/>
                </a:solidFill>
                <a:effectLst/>
                <a:latin typeface="+mn-lt"/>
                <a:ea typeface="+mn-ea"/>
                <a:cs typeface="+mn-cs"/>
              </a:rPr>
              <a:t> t</a:t>
            </a:r>
            <a:r>
              <a:rPr lang="en-US" sz="1200" u="none" kern="1200" dirty="0" smtClean="0">
                <a:solidFill>
                  <a:schemeClr val="tx1"/>
                </a:solidFill>
                <a:effectLst/>
                <a:latin typeface="+mn-lt"/>
                <a:ea typeface="+mn-ea"/>
                <a:cs typeface="+mn-cs"/>
              </a:rPr>
              <a:t>ertiary</a:t>
            </a:r>
            <a:r>
              <a:rPr lang="en-US" sz="1200" u="none" kern="1200" baseline="0" dirty="0" smtClean="0">
                <a:solidFill>
                  <a:schemeClr val="tx1"/>
                </a:solidFill>
                <a:effectLst/>
                <a:latin typeface="+mn-lt"/>
                <a:ea typeface="+mn-ea"/>
                <a:cs typeface="+mn-cs"/>
              </a:rPr>
              <a:t> referral hospital for Hunter region, with stroke unit.</a:t>
            </a:r>
          </a:p>
          <a:p>
            <a:pPr lvl="0"/>
            <a:endParaRPr lang="en-US" sz="1200" u="none" kern="1200" baseline="0" dirty="0" smtClean="0">
              <a:solidFill>
                <a:schemeClr val="tx1"/>
              </a:solidFill>
              <a:effectLst/>
              <a:latin typeface="+mn-lt"/>
              <a:ea typeface="+mn-ea"/>
              <a:cs typeface="+mn-cs"/>
            </a:endParaRPr>
          </a:p>
          <a:p>
            <a:pPr lvl="0"/>
            <a:r>
              <a:rPr lang="en-US" sz="1200" u="none" kern="1200" baseline="0" dirty="0" smtClean="0">
                <a:solidFill>
                  <a:schemeClr val="tx1"/>
                </a:solidFill>
                <a:effectLst/>
                <a:latin typeface="+mn-lt"/>
                <a:ea typeface="+mn-ea"/>
                <a:cs typeface="+mn-cs"/>
              </a:rPr>
              <a:t>Evaluation period: </a:t>
            </a:r>
          </a:p>
          <a:p>
            <a:pPr lvl="0"/>
            <a:r>
              <a:rPr lang="en-US" sz="1200" u="none" kern="1200" baseline="0" dirty="0" smtClean="0">
                <a:solidFill>
                  <a:schemeClr val="tx1"/>
                </a:solidFill>
                <a:effectLst/>
                <a:latin typeface="+mn-lt"/>
                <a:ea typeface="+mn-ea"/>
                <a:cs typeface="+mn-cs"/>
              </a:rPr>
              <a:t>September 2005-March 2006 (pre-intervention), 205 patients presented to ED with initial diagnosis of stroke</a:t>
            </a:r>
          </a:p>
          <a:p>
            <a:pPr lvl="0"/>
            <a:r>
              <a:rPr lang="en-US" sz="1200" u="none" kern="1200" baseline="0" dirty="0" smtClean="0">
                <a:solidFill>
                  <a:schemeClr val="tx1"/>
                </a:solidFill>
                <a:effectLst/>
                <a:latin typeface="+mn-lt"/>
                <a:ea typeface="+mn-ea"/>
                <a:cs typeface="+mn-cs"/>
              </a:rPr>
              <a:t>September 2006-March 2007 (post-intervention), 232 patients presented to ED with initial diagnosis of stroke</a:t>
            </a:r>
            <a:endParaRPr lang="en-AU" sz="1200" u="none" kern="1200" dirty="0" smtClean="0">
              <a:solidFill>
                <a:schemeClr val="tx1"/>
              </a:solidFill>
              <a:effectLst/>
              <a:latin typeface="+mn-lt"/>
              <a:ea typeface="+mn-ea"/>
              <a:cs typeface="+mn-cs"/>
            </a:endParaRPr>
          </a:p>
          <a:p>
            <a:pPr lvl="0"/>
            <a:endParaRPr lang="en-US" sz="1200" u="none" kern="1200" dirty="0" smtClean="0">
              <a:solidFill>
                <a:schemeClr val="tx1"/>
              </a:solidFill>
              <a:effectLst/>
              <a:latin typeface="+mn-lt"/>
              <a:ea typeface="+mn-ea"/>
              <a:cs typeface="+mn-cs"/>
            </a:endParaRPr>
          </a:p>
          <a:p>
            <a:pPr lvl="0"/>
            <a:r>
              <a:rPr lang="en-US" sz="1200" u="none" kern="1200" dirty="0" smtClean="0">
                <a:solidFill>
                  <a:schemeClr val="tx1"/>
                </a:solidFill>
                <a:effectLst/>
                <a:latin typeface="+mn-lt"/>
                <a:ea typeface="+mn-ea"/>
                <a:cs typeface="+mn-cs"/>
              </a:rPr>
              <a:t>Key features: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Pre-hospital assessment tool for ambulance officers. GAS-T</a:t>
            </a:r>
            <a:r>
              <a:rPr lang="en-US" sz="1200" baseline="0" dirty="0" smtClean="0"/>
              <a:t> tool: G = glucose in the normal range (4-17 </a:t>
            </a:r>
            <a:r>
              <a:rPr lang="en-US" sz="1200" baseline="0" dirty="0" err="1" smtClean="0"/>
              <a:t>mmol</a:t>
            </a:r>
            <a:r>
              <a:rPr lang="en-US" sz="1200" baseline="0" dirty="0" smtClean="0"/>
              <a:t>/L); A = arm drift, grip strength; S= speech disturbance; and T=time since symptom onset.</a:t>
            </a:r>
            <a:endParaRPr lang="en-US" sz="1200" dirty="0" smtClean="0"/>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Pre-notification system, using </a:t>
            </a:r>
            <a:r>
              <a:rPr lang="en-US" sz="1200" baseline="0" dirty="0" smtClean="0"/>
              <a:t>SMS messaging used to notify on-call neurologist when a patient met the GAS-T criteria</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Ambulance hospital bypass protocol for thrombolysis-eligible patients outside primary catchment of the</a:t>
            </a:r>
            <a:r>
              <a:rPr lang="en-US" sz="1200" baseline="0" dirty="0" smtClean="0"/>
              <a:t> tertiary hospital</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smtClean="0"/>
              <a:t>On-call neurologist approval for bypass of regional hospitals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smtClean="0"/>
              <a:t>Rapid deployment of acute stroke team to the Emergency Department to meet the ambulance.</a:t>
            </a:r>
            <a:endParaRPr lang="en-US" sz="1200" dirty="0" smtClean="0"/>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After-hours</a:t>
            </a:r>
            <a:r>
              <a:rPr lang="en-US" sz="1200" baseline="0" dirty="0" smtClean="0"/>
              <a:t> training for ambulance officers by members of acute stroke team.</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smtClean="0"/>
              <a:t>Incorporation of stroke and GAS-T tool into in-service sessions led by ambulance educators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smtClean="0"/>
              <a:t>Pocket cards outlining GAS-T tool distributed to all ambulance officers</a:t>
            </a:r>
            <a:endParaRPr lang="en-US" sz="1200" dirty="0" smtClean="0"/>
          </a:p>
          <a:p>
            <a:pPr marL="171450" lvl="0" indent="-171450">
              <a:buFont typeface="Arial" panose="020B0604020202020204" pitchFamily="34" charset="0"/>
              <a:buChar char="•"/>
            </a:pPr>
            <a:endParaRPr lang="en-US" sz="1200" u="none" kern="1200" dirty="0" smtClean="0">
              <a:solidFill>
                <a:schemeClr val="tx1"/>
              </a:solidFill>
              <a:effectLst/>
              <a:latin typeface="+mn-lt"/>
              <a:ea typeface="+mn-ea"/>
              <a:cs typeface="+mn-cs"/>
            </a:endParaRPr>
          </a:p>
          <a:p>
            <a:pPr lvl="0"/>
            <a:r>
              <a:rPr lang="en-US" u="sng" dirty="0" smtClean="0"/>
              <a:t>Reperfusion</a:t>
            </a:r>
            <a:r>
              <a:rPr lang="en-US" u="sng" baseline="0" dirty="0" smtClean="0"/>
              <a:t> Treatment: rt-PA</a:t>
            </a:r>
            <a:r>
              <a:rPr lang="en-US" sz="1200" u="sng" kern="1200" baseline="30000" dirty="0" smtClean="0">
                <a:solidFill>
                  <a:schemeClr val="tx1"/>
                </a:solidFill>
                <a:effectLst/>
                <a:latin typeface="+mn-lt"/>
                <a:ea typeface="+mn-ea"/>
                <a:cs typeface="+mn-cs"/>
              </a:rPr>
              <a:t>2</a:t>
            </a:r>
            <a:endParaRPr lang="en-US" u="sng" baseline="0" dirty="0" smtClean="0"/>
          </a:p>
          <a:p>
            <a:pPr lvl="0"/>
            <a:r>
              <a:rPr lang="en-US" baseline="0" dirty="0" smtClean="0"/>
              <a:t>Key points:</a:t>
            </a:r>
          </a:p>
          <a:p>
            <a:pPr marL="171450" lvl="0" indent="-171450">
              <a:buFont typeface="Arial" panose="020B0604020202020204" pitchFamily="34" charset="0"/>
              <a:buChar char="•"/>
            </a:pPr>
            <a:r>
              <a:rPr lang="en-US" baseline="0" dirty="0" smtClean="0"/>
              <a:t>Intravenous </a:t>
            </a:r>
            <a:r>
              <a:rPr lang="en-US" baseline="0" dirty="0" err="1" smtClean="0"/>
              <a:t>rt</a:t>
            </a:r>
            <a:r>
              <a:rPr lang="en-US" baseline="0" dirty="0" smtClean="0"/>
              <a:t>-PA (</a:t>
            </a:r>
            <a:r>
              <a:rPr lang="en-US" baseline="0" dirty="0" err="1" smtClean="0"/>
              <a:t>alteplase</a:t>
            </a:r>
            <a:r>
              <a:rPr lang="en-US" baseline="0" dirty="0" smtClean="0"/>
              <a:t>) within 3 hours of stroke onset improves the odds </a:t>
            </a:r>
            <a:r>
              <a:rPr lang="en-AU" sz="1200" kern="1200" dirty="0" smtClean="0">
                <a:solidFill>
                  <a:schemeClr val="tx1"/>
                </a:solidFill>
                <a:effectLst/>
                <a:latin typeface="+mn-lt"/>
                <a:ea typeface="+mn-ea"/>
                <a:cs typeface="+mn-cs"/>
              </a:rPr>
              <a:t>of disability-free survival </a:t>
            </a:r>
            <a:r>
              <a:rPr lang="en-US" baseline="0" dirty="0" smtClean="0"/>
              <a:t>by </a:t>
            </a:r>
            <a:r>
              <a:rPr lang="en-AU" sz="1200" kern="1200" dirty="0" smtClean="0">
                <a:solidFill>
                  <a:schemeClr val="tx1"/>
                </a:solidFill>
                <a:effectLst/>
                <a:latin typeface="+mn-lt"/>
                <a:ea typeface="+mn-ea"/>
                <a:cs typeface="+mn-cs"/>
              </a:rPr>
              <a:t>75% (odds ratio [OR] 1.75, 95% confidence interval [CI] 1.35-2.27)</a:t>
            </a:r>
            <a:r>
              <a:rPr lang="en-US" baseline="0" dirty="0" smtClean="0"/>
              <a:t>. </a:t>
            </a:r>
            <a:r>
              <a:rPr lang="en-US" sz="1200" u="none" kern="1200" baseline="30000" dirty="0" smtClean="0">
                <a:solidFill>
                  <a:schemeClr val="tx1"/>
                </a:solidFill>
                <a:effectLst/>
                <a:latin typeface="+mn-lt"/>
                <a:ea typeface="+mn-ea"/>
                <a:cs typeface="+mn-cs"/>
              </a:rPr>
              <a:t>2</a:t>
            </a:r>
            <a:endParaRPr lang="en-US" u="none" baseline="0" dirty="0" smtClean="0"/>
          </a:p>
          <a:p>
            <a:pPr marL="171450" lvl="0" indent="-171450">
              <a:buFont typeface="Arial" panose="020B0604020202020204" pitchFamily="34" charset="0"/>
              <a:buChar char="•"/>
            </a:pPr>
            <a:r>
              <a:rPr lang="en-US" baseline="0" dirty="0" smtClean="0"/>
              <a:t>There is also a benefit from </a:t>
            </a:r>
            <a:r>
              <a:rPr lang="en-US" baseline="0" dirty="0" err="1" smtClean="0"/>
              <a:t>rt</a:t>
            </a:r>
            <a:r>
              <a:rPr lang="en-US" baseline="0" dirty="0" smtClean="0"/>
              <a:t>-PA within 3 to 4.5 hours: </a:t>
            </a:r>
            <a:r>
              <a:rPr lang="en-US" baseline="0" dirty="0" err="1" smtClean="0"/>
              <a:t>rt</a:t>
            </a:r>
            <a:r>
              <a:rPr lang="en-US" baseline="0" dirty="0" smtClean="0"/>
              <a:t>-PA within 3 to 4.5 hours following stroke onset improves the </a:t>
            </a:r>
            <a:r>
              <a:rPr lang="en-AU" sz="1200" kern="1200" dirty="0" smtClean="0">
                <a:solidFill>
                  <a:schemeClr val="tx1"/>
                </a:solidFill>
                <a:effectLst/>
                <a:latin typeface="+mn-lt"/>
                <a:ea typeface="+mn-ea"/>
                <a:cs typeface="+mn-cs"/>
              </a:rPr>
              <a:t>odds of disability-free survival by 26% (OR 1.26, 95% CI 1.05-1.51) </a:t>
            </a:r>
            <a:r>
              <a:rPr lang="en-AU" sz="1200" dirty="0" smtClean="0">
                <a:effectLst/>
                <a:latin typeface="Arial"/>
                <a:ea typeface="Batang"/>
              </a:rPr>
              <a:t>.</a:t>
            </a:r>
            <a:r>
              <a:rPr lang="en-US" sz="1200" u="none" kern="1200" baseline="30000" dirty="0" smtClean="0">
                <a:solidFill>
                  <a:schemeClr val="tx1"/>
                </a:solidFill>
                <a:effectLst/>
                <a:latin typeface="+mn-lt"/>
                <a:ea typeface="+mn-ea"/>
                <a:cs typeface="+mn-cs"/>
              </a:rPr>
              <a:t>2</a:t>
            </a:r>
            <a:endParaRPr lang="en-AU" sz="1200" u="none" dirty="0" smtClean="0">
              <a:effectLst/>
              <a:latin typeface="Arial"/>
              <a:ea typeface="Batang"/>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Intravenous </a:t>
            </a:r>
            <a:r>
              <a:rPr lang="en-US" baseline="0" dirty="0" err="1" smtClean="0"/>
              <a:t>rt</a:t>
            </a:r>
            <a:r>
              <a:rPr lang="en-US" baseline="0" dirty="0" smtClean="0"/>
              <a:t>-PA increases the odds of fatal intracranial </a:t>
            </a:r>
            <a:r>
              <a:rPr lang="en-US" baseline="0" dirty="0" err="1" smtClean="0"/>
              <a:t>haemorrhage</a:t>
            </a:r>
            <a:r>
              <a:rPr lang="en-US" baseline="0" dirty="0" smtClean="0"/>
              <a:t> during the first 7 days of treatment (OR = 7.14, 95% CI 3.98 to 12.79) , but after the first 7 days, mortality rates are similar for thrombolysis-treated patients versus non-treated patients:</a:t>
            </a:r>
            <a:r>
              <a:rPr lang="en-US" sz="1200" u="none" kern="1200" baseline="30000" dirty="0" smtClean="0">
                <a:solidFill>
                  <a:schemeClr val="tx1"/>
                </a:solidFill>
                <a:effectLst/>
                <a:latin typeface="+mn-lt"/>
                <a:ea typeface="+mn-ea"/>
                <a:cs typeface="+mn-cs"/>
              </a:rPr>
              <a:t>2</a:t>
            </a:r>
          </a:p>
          <a:p>
            <a:pPr marL="171450" lvl="0" indent="-171450">
              <a:buFont typeface="Arial" panose="020B0604020202020204" pitchFamily="34" charset="0"/>
              <a:buChar char="•"/>
            </a:pPr>
            <a:r>
              <a:rPr lang="en-US" baseline="0" dirty="0" smtClean="0"/>
              <a:t>In absolute terms, for every 100 people treated with </a:t>
            </a:r>
            <a:r>
              <a:rPr lang="en-US" baseline="0" dirty="0" err="1" smtClean="0"/>
              <a:t>rt</a:t>
            </a:r>
            <a:r>
              <a:rPr lang="en-US" baseline="0" dirty="0" smtClean="0"/>
              <a:t>-PA within 3 hours, there are:</a:t>
            </a:r>
          </a:p>
          <a:p>
            <a:pPr marL="628650" lvl="1" indent="-171450">
              <a:buFont typeface="Courier New" panose="02070309020205020404" pitchFamily="49" charset="0"/>
              <a:buChar char="o"/>
            </a:pPr>
            <a:r>
              <a:rPr lang="en-US" baseline="0" dirty="0" smtClean="0"/>
              <a:t>2 more deaths in the first 7 days</a:t>
            </a:r>
          </a:p>
          <a:p>
            <a:pPr marL="628650" lvl="1" indent="-171450">
              <a:buFont typeface="Courier New" panose="02070309020205020404" pitchFamily="49" charset="0"/>
              <a:buChar char="o"/>
            </a:pPr>
            <a:r>
              <a:rPr lang="en-US" baseline="0" dirty="0" smtClean="0"/>
              <a:t>10 more survivors disability-free after 3 to 6 months</a:t>
            </a:r>
          </a:p>
          <a:p>
            <a:pPr marL="628650" lvl="1" indent="-171450">
              <a:buFont typeface="Courier New" panose="02070309020205020404" pitchFamily="49" charset="0"/>
              <a:buChar char="o"/>
            </a:pPr>
            <a:r>
              <a:rPr lang="en-US" baseline="0" dirty="0" smtClean="0"/>
              <a:t>no difference in deaths at 3 to 6 months.</a:t>
            </a:r>
          </a:p>
          <a:p>
            <a:pPr marL="628650" lvl="1" indent="-171450">
              <a:buFont typeface="Courier New" panose="02070309020205020404" pitchFamily="49" charset="0"/>
              <a:buChar char="o"/>
            </a:pPr>
            <a:endParaRPr lang="en-US" baseline="0" dirty="0" smtClean="0"/>
          </a:p>
          <a:p>
            <a:pPr marL="0" lvl="0" indent="0">
              <a:buFontTx/>
              <a:buNone/>
            </a:pPr>
            <a:r>
              <a:rPr lang="en-US" u="sng" baseline="0" dirty="0" smtClean="0"/>
              <a:t>Stroke unit care</a:t>
            </a:r>
            <a:r>
              <a:rPr lang="en-US" sz="1200" u="sng" kern="1200" baseline="30000" dirty="0" smtClean="0">
                <a:solidFill>
                  <a:schemeClr val="tx1"/>
                </a:solidFill>
                <a:effectLst/>
                <a:latin typeface="+mn-lt"/>
                <a:ea typeface="+mn-ea"/>
                <a:cs typeface="+mn-cs"/>
              </a:rPr>
              <a:t>3</a:t>
            </a:r>
            <a:endParaRPr lang="en-US" u="sng" baseline="0" dirty="0" smtClean="0"/>
          </a:p>
          <a:p>
            <a:pPr marL="0" lvl="0" indent="0">
              <a:buFontTx/>
              <a:buNone/>
            </a:pPr>
            <a:r>
              <a:rPr lang="en-US" baseline="0" dirty="0" smtClean="0"/>
              <a:t>Key points:</a:t>
            </a:r>
          </a:p>
          <a:p>
            <a:pPr marL="0" lvl="0" indent="0">
              <a:buFontTx/>
              <a:buNone/>
            </a:pPr>
            <a:r>
              <a:rPr lang="en-US" sz="1200" dirty="0" smtClean="0"/>
              <a:t>Compared with care on an alternative</a:t>
            </a:r>
            <a:r>
              <a:rPr lang="en-US" sz="1200" baseline="0" dirty="0" smtClean="0"/>
              <a:t> acute management ward, s</a:t>
            </a:r>
            <a:r>
              <a:rPr lang="en-US" sz="1200" dirty="0" smtClean="0"/>
              <a:t>troke unit care results in:</a:t>
            </a:r>
          </a:p>
          <a:p>
            <a:pPr marL="171450" lvl="0" indent="-171450">
              <a:buFont typeface="Arial" panose="020B0604020202020204" pitchFamily="34" charset="0"/>
              <a:buChar char="•"/>
            </a:pPr>
            <a:r>
              <a:rPr lang="en-US" sz="1200" dirty="0" smtClean="0"/>
              <a:t>13% reduced odds of death or dependency [OR 0.87, 95% CI 0.</a:t>
            </a:r>
            <a:r>
              <a:rPr lang="en-AU" sz="1200" dirty="0" smtClean="0"/>
              <a:t>69 to 0.94]</a:t>
            </a:r>
            <a:endParaRPr lang="en-US" sz="1200" dirty="0" smtClean="0"/>
          </a:p>
          <a:p>
            <a:pPr marL="171450" lvl="0" indent="-171450">
              <a:buFont typeface="Arial" panose="020B0604020202020204" pitchFamily="34" charset="0"/>
              <a:buChar char="•"/>
            </a:pPr>
            <a:r>
              <a:rPr lang="en-US" sz="1200" dirty="0" smtClean="0"/>
              <a:t>22% reduced odds of death or </a:t>
            </a:r>
            <a:r>
              <a:rPr lang="en-US" sz="1200" dirty="0" err="1" smtClean="0"/>
              <a:t>institutionalised</a:t>
            </a:r>
            <a:r>
              <a:rPr lang="en-US" sz="1200" dirty="0" smtClean="0"/>
              <a:t> care [OR </a:t>
            </a:r>
            <a:r>
              <a:rPr lang="en-AU" sz="1200" dirty="0" smtClean="0"/>
              <a:t>0.78, 95% CI 0.68 to 0.89]</a:t>
            </a:r>
            <a:endParaRPr lang="en-US" sz="1200" dirty="0" smtClean="0"/>
          </a:p>
          <a:p>
            <a:pPr marL="171450" lvl="0" indent="-171450">
              <a:buFont typeface="Arial" panose="020B0604020202020204" pitchFamily="34" charset="0"/>
              <a:buChar char="•"/>
            </a:pPr>
            <a:r>
              <a:rPr lang="en-US" sz="1200" dirty="0" smtClean="0"/>
              <a:t>21% reduced odds of death or dependency [</a:t>
            </a:r>
            <a:r>
              <a:rPr lang="en-AU" sz="1200" dirty="0" smtClean="0"/>
              <a:t>OR 0.79, 95% CI 0.68 to 0.90]</a:t>
            </a:r>
            <a:endParaRPr lang="en-US" sz="1200" dirty="0" smtClean="0"/>
          </a:p>
          <a:p>
            <a:pPr marL="0" lvl="0" indent="0">
              <a:buFontTx/>
              <a:buNone/>
            </a:pPr>
            <a:endParaRPr lang="en-US" baseline="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smtClean="0"/>
              <a:t>References</a:t>
            </a:r>
          </a:p>
          <a:p>
            <a:pPr marL="228600" indent="-228600">
              <a:buAutoNum type="arabicPeriod"/>
            </a:pPr>
            <a:r>
              <a:rPr lang="en-AU" sz="1200" dirty="0" err="1" smtClean="0"/>
              <a:t>Quain</a:t>
            </a:r>
            <a:r>
              <a:rPr lang="en-AU" sz="1200" dirty="0" smtClean="0"/>
              <a:t> DA et al. Improving access to acute stroke therapies: a controlled trial of organised pre-hospital and emergency care. Med J Australia. 2008;189(8):429-33.</a:t>
            </a:r>
          </a:p>
          <a:p>
            <a:pPr marL="228600" indent="-228600">
              <a:buAutoNum type="arabicPeriod"/>
            </a:pPr>
            <a:r>
              <a:rPr lang="en-AU" sz="1200" dirty="0" err="1" smtClean="0"/>
              <a:t>Emberson</a:t>
            </a:r>
            <a:r>
              <a:rPr lang="en-AU" sz="1200" dirty="0" smtClean="0"/>
              <a:t> J et al. Effect of treatment delay, age, and stroke severity on the effects of intravenous thrombolysis with </a:t>
            </a:r>
            <a:r>
              <a:rPr lang="en-AU" sz="1200" dirty="0" err="1" smtClean="0"/>
              <a:t>alteplase</a:t>
            </a:r>
            <a:r>
              <a:rPr lang="en-AU" sz="1200" dirty="0" smtClean="0"/>
              <a:t> for acute ischaemic stroke: a meta-analysis of individual patient data from randomised 	trials. Lancet. 2014. </a:t>
            </a:r>
            <a:r>
              <a:rPr lang="en-AU" sz="1200" dirty="0" err="1" smtClean="0"/>
              <a:t>Epub</a:t>
            </a:r>
            <a:r>
              <a:rPr lang="en-AU" sz="1200" dirty="0" smtClean="0"/>
              <a:t> 2014/08/12.</a:t>
            </a:r>
          </a:p>
          <a:p>
            <a:pPr marL="228600" indent="-228600">
              <a:buAutoNum type="arabicPeriod"/>
            </a:pPr>
            <a:r>
              <a:rPr lang="en-AU" sz="1200" dirty="0" smtClean="0"/>
              <a:t>Stroke Unit </a:t>
            </a:r>
            <a:r>
              <a:rPr lang="en-AU" sz="1200" dirty="0" err="1" smtClean="0"/>
              <a:t>Trialists</a:t>
            </a:r>
            <a:r>
              <a:rPr lang="en-AU" sz="1200" dirty="0" smtClean="0"/>
              <a:t>’ Collaboration. Organised inpatient (stroke unit) care for stroke (Review). Cochrane Database of Systematic Reviews; 2013: Issue 9 [cited August 2014]</a:t>
            </a:r>
          </a:p>
          <a:p>
            <a:pPr marL="228600" indent="-228600">
              <a:buAutoNum type="arabicPeriod" startAt="2"/>
            </a:pPr>
            <a:endParaRPr lang="en-AU" sz="1200" dirty="0" smtClean="0"/>
          </a:p>
          <a:p>
            <a:pPr lvl="0"/>
            <a:endParaRPr lang="en-US" sz="1200" kern="1200" dirty="0" smtClean="0">
              <a:solidFill>
                <a:schemeClr val="tx1"/>
              </a:solidFill>
              <a:effectLst/>
              <a:latin typeface="+mn-lt"/>
              <a:ea typeface="+mn-ea"/>
              <a:cs typeface="+mn-cs"/>
            </a:endParaRPr>
          </a:p>
          <a:p>
            <a:pPr lvl="0"/>
            <a:endParaRPr lang="en-AU" dirty="0" smtClean="0"/>
          </a:p>
          <a:p>
            <a:endParaRPr lang="en-AU" dirty="0"/>
          </a:p>
        </p:txBody>
      </p:sp>
      <p:sp>
        <p:nvSpPr>
          <p:cNvPr id="4" name="Slide Number Placeholder 3"/>
          <p:cNvSpPr>
            <a:spLocks noGrp="1"/>
          </p:cNvSpPr>
          <p:nvPr>
            <p:ph type="sldNum" sz="quarter" idx="10"/>
          </p:nvPr>
        </p:nvSpPr>
        <p:spPr/>
        <p:txBody>
          <a:bodyPr/>
          <a:lstStyle/>
          <a:p>
            <a:fld id="{8CEA4601-368A-1440-A826-4147C7EF7E9B}" type="slidenum">
              <a:rPr lang="en-US" smtClean="0"/>
              <a:t>9</a:t>
            </a:fld>
            <a:endParaRPr lang="en-US"/>
          </a:p>
        </p:txBody>
      </p:sp>
    </p:spTree>
    <p:extLst>
      <p:ext uri="{BB962C8B-B14F-4D97-AF65-F5344CB8AC3E}">
        <p14:creationId xmlns:p14="http://schemas.microsoft.com/office/powerpoint/2010/main" val="27399270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jp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6.JP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3.xml"/><Relationship Id="rId4" Type="http://schemas.openxmlformats.org/officeDocument/2006/relationships/image" Target="../media/image6.JP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SAQ140_PowerpointTemplate_v2.jpg"/>
          <p:cNvPicPr>
            <a:picLocks noChangeAspect="1"/>
          </p:cNvPicPr>
          <p:nvPr userDrawn="1"/>
        </p:nvPicPr>
        <p:blipFill>
          <a:blip r:embed="rId2"/>
          <a:stretch>
            <a:fillRect/>
          </a:stretch>
        </p:blipFill>
        <p:spPr>
          <a:xfrm>
            <a:off x="0" y="0"/>
            <a:ext cx="9235440" cy="6926580"/>
          </a:xfrm>
          <a:prstGeom prst="rect">
            <a:avLst/>
          </a:prstGeom>
        </p:spPr>
      </p:pic>
      <p:sp>
        <p:nvSpPr>
          <p:cNvPr id="2" name="Title 1"/>
          <p:cNvSpPr>
            <a:spLocks noGrp="1"/>
          </p:cNvSpPr>
          <p:nvPr>
            <p:ph type="ctrTitle"/>
          </p:nvPr>
        </p:nvSpPr>
        <p:spPr>
          <a:xfrm>
            <a:off x="685801" y="765503"/>
            <a:ext cx="4463544" cy="1368097"/>
          </a:xfrm>
        </p:spPr>
        <p:txBody>
          <a:bodyPr>
            <a:normAutofit/>
          </a:bodyPr>
          <a:lstStyle>
            <a:lvl1pPr>
              <a:lnSpc>
                <a:spcPct val="100000"/>
              </a:lnSpc>
              <a:spcAft>
                <a:spcPts val="0"/>
              </a:spcAft>
              <a:defRPr sz="4100">
                <a:solidFill>
                  <a:srgbClr val="0079A3"/>
                </a:solidFill>
              </a:defRPr>
            </a:lvl1pPr>
          </a:lstStyle>
          <a:p>
            <a:r>
              <a:rPr lang="en-AU" dirty="0" smtClean="0"/>
              <a:t>Click to edit Master title style</a:t>
            </a:r>
            <a:endParaRPr lang="en-US" dirty="0"/>
          </a:p>
        </p:txBody>
      </p:sp>
      <p:sp>
        <p:nvSpPr>
          <p:cNvPr id="3" name="Subtitle 2"/>
          <p:cNvSpPr>
            <a:spLocks noGrp="1"/>
          </p:cNvSpPr>
          <p:nvPr>
            <p:ph type="subTitle" idx="1"/>
          </p:nvPr>
        </p:nvSpPr>
        <p:spPr>
          <a:xfrm>
            <a:off x="685800" y="2003115"/>
            <a:ext cx="5055023" cy="1752600"/>
          </a:xfrm>
        </p:spPr>
        <p:txBody>
          <a:bodyPr>
            <a:normAutofit/>
          </a:bodyPr>
          <a:lstStyle>
            <a:lvl1pPr marL="0" indent="0" algn="l">
              <a:buNone/>
              <a:defRPr sz="4100" b="0">
                <a:solidFill>
                  <a:srgbClr val="00B3E2"/>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smtClean="0"/>
              <a:t>Click to edit Master subtitle style</a:t>
            </a:r>
            <a:endParaRPr lang="en-US" dirty="0"/>
          </a:p>
        </p:txBody>
      </p:sp>
      <p:sp>
        <p:nvSpPr>
          <p:cNvPr id="4" name="Date Placeholder 3"/>
          <p:cNvSpPr>
            <a:spLocks noGrp="1"/>
          </p:cNvSpPr>
          <p:nvPr>
            <p:ph type="dt" sz="half" idx="10"/>
          </p:nvPr>
        </p:nvSpPr>
        <p:spPr>
          <a:xfrm>
            <a:off x="6670808" y="5282374"/>
            <a:ext cx="2133600" cy="365125"/>
          </a:xfrm>
          <a:prstGeom prst="rect">
            <a:avLst/>
          </a:prstGeom>
        </p:spPr>
        <p:txBody>
          <a:bodyPr lIns="0" tIns="0" rIns="0" bIns="0"/>
          <a:lstStyle>
            <a:lvl1pPr algn="r">
              <a:defRPr sz="900" b="1">
                <a:solidFill>
                  <a:schemeClr val="bg1"/>
                </a:solidFill>
                <a:latin typeface="Arial"/>
                <a:cs typeface="Arial"/>
              </a:defRPr>
            </a:lvl1pPr>
          </a:lstStyle>
          <a:p>
            <a:r>
              <a:rPr lang="en-US" dirty="0" smtClean="0"/>
              <a:t>June 10, 2014</a:t>
            </a:r>
            <a:endParaRPr lang="en-US" dirty="0"/>
          </a:p>
        </p:txBody>
      </p:sp>
      <p:pic>
        <p:nvPicPr>
          <p:cNvPr id="8" name="Picture 7" descr="ACSQHC.png"/>
          <p:cNvPicPr>
            <a:picLocks noChangeAspect="1"/>
          </p:cNvPicPr>
          <p:nvPr userDrawn="1"/>
        </p:nvPicPr>
        <p:blipFill>
          <a:blip r:embed="rId3"/>
          <a:stretch>
            <a:fillRect/>
          </a:stretch>
        </p:blipFill>
        <p:spPr>
          <a:xfrm>
            <a:off x="338284" y="6037445"/>
            <a:ext cx="4016517" cy="438964"/>
          </a:xfrm>
          <a:prstGeom prst="rect">
            <a:avLst/>
          </a:prstGeom>
        </p:spPr>
      </p:pic>
      <p:pic>
        <p:nvPicPr>
          <p:cNvPr id="1026"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920827" y="5984344"/>
            <a:ext cx="1874111" cy="524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504385" y="5826041"/>
            <a:ext cx="1068115" cy="706788"/>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85BE868-4A7F-B148-9D8F-F7CAD71EA82B}" type="datetimeFigureOut">
              <a:rPr lang="en-US" smtClean="0"/>
              <a:t>5/24/2016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8A3D60A-A939-EA4D-A80C-465847136D0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85BE868-4A7F-B148-9D8F-F7CAD71EA82B}" type="datetimeFigureOut">
              <a:rPr lang="en-US" smtClean="0"/>
              <a:t>5/24/2016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8A3D60A-A939-EA4D-A80C-465847136D0A}"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85BE868-4A7F-B148-9D8F-F7CAD71EA82B}" type="datetimeFigureOut">
              <a:rPr lang="en-US" smtClean="0"/>
              <a:t>5/24/2016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8A3D60A-A939-EA4D-A80C-465847136D0A}"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85BE868-4A7F-B148-9D8F-F7CAD71EA82B}" type="datetimeFigureOut">
              <a:rPr lang="en-US" smtClean="0"/>
              <a:t>5/24/2016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8A3D60A-A939-EA4D-A80C-465847136D0A}"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SAQ140_PowerpointTemplate_v2.jpg"/>
          <p:cNvPicPr>
            <a:picLocks noChangeAspect="1"/>
          </p:cNvPicPr>
          <p:nvPr userDrawn="1"/>
        </p:nvPicPr>
        <p:blipFill>
          <a:blip r:embed="rId2"/>
          <a:stretch>
            <a:fillRect/>
          </a:stretch>
        </p:blipFill>
        <p:spPr>
          <a:xfrm>
            <a:off x="0" y="0"/>
            <a:ext cx="9235440" cy="6926580"/>
          </a:xfrm>
          <a:prstGeom prst="rect">
            <a:avLst/>
          </a:prstGeom>
        </p:spPr>
      </p:pic>
      <p:sp>
        <p:nvSpPr>
          <p:cNvPr id="2" name="Title 1"/>
          <p:cNvSpPr>
            <a:spLocks noGrp="1"/>
          </p:cNvSpPr>
          <p:nvPr>
            <p:ph type="ctrTitle"/>
          </p:nvPr>
        </p:nvSpPr>
        <p:spPr>
          <a:xfrm>
            <a:off x="685801" y="765503"/>
            <a:ext cx="4463544" cy="1368097"/>
          </a:xfrm>
        </p:spPr>
        <p:txBody>
          <a:bodyPr>
            <a:normAutofit/>
          </a:bodyPr>
          <a:lstStyle>
            <a:lvl1pPr>
              <a:lnSpc>
                <a:spcPct val="100000"/>
              </a:lnSpc>
              <a:spcAft>
                <a:spcPts val="0"/>
              </a:spcAft>
              <a:defRPr sz="4100">
                <a:solidFill>
                  <a:srgbClr val="0079A3"/>
                </a:solidFill>
              </a:defRPr>
            </a:lvl1pPr>
          </a:lstStyle>
          <a:p>
            <a:r>
              <a:rPr lang="en-AU" dirty="0" smtClean="0"/>
              <a:t>Click to edit Master title style</a:t>
            </a:r>
            <a:endParaRPr lang="en-US" dirty="0"/>
          </a:p>
        </p:txBody>
      </p:sp>
      <p:sp>
        <p:nvSpPr>
          <p:cNvPr id="3" name="Subtitle 2"/>
          <p:cNvSpPr>
            <a:spLocks noGrp="1"/>
          </p:cNvSpPr>
          <p:nvPr>
            <p:ph type="subTitle" idx="1"/>
          </p:nvPr>
        </p:nvSpPr>
        <p:spPr>
          <a:xfrm>
            <a:off x="685800" y="2003115"/>
            <a:ext cx="5055023" cy="1752600"/>
          </a:xfrm>
        </p:spPr>
        <p:txBody>
          <a:bodyPr>
            <a:normAutofit/>
          </a:bodyPr>
          <a:lstStyle>
            <a:lvl1pPr marL="0" indent="0" algn="l">
              <a:buNone/>
              <a:defRPr sz="4100" b="0">
                <a:solidFill>
                  <a:srgbClr val="00B3E2"/>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smtClean="0"/>
              <a:t>Click to edit Master subtitle style</a:t>
            </a:r>
            <a:endParaRPr lang="en-US" dirty="0"/>
          </a:p>
        </p:txBody>
      </p:sp>
      <p:sp>
        <p:nvSpPr>
          <p:cNvPr id="4" name="Date Placeholder 3"/>
          <p:cNvSpPr>
            <a:spLocks noGrp="1"/>
          </p:cNvSpPr>
          <p:nvPr>
            <p:ph type="dt" sz="half" idx="10"/>
          </p:nvPr>
        </p:nvSpPr>
        <p:spPr>
          <a:xfrm>
            <a:off x="6670808" y="5282374"/>
            <a:ext cx="2133600" cy="365125"/>
          </a:xfrm>
          <a:prstGeom prst="rect">
            <a:avLst/>
          </a:prstGeom>
        </p:spPr>
        <p:txBody>
          <a:bodyPr lIns="0" tIns="0" rIns="0" bIns="0"/>
          <a:lstStyle>
            <a:lvl1pPr algn="r">
              <a:defRPr sz="900" b="1">
                <a:solidFill>
                  <a:schemeClr val="bg1"/>
                </a:solidFill>
                <a:latin typeface="Arial"/>
                <a:cs typeface="Arial"/>
              </a:defRPr>
            </a:lvl1pPr>
          </a:lstStyle>
          <a:p>
            <a:r>
              <a:rPr lang="en-US" dirty="0" smtClean="0">
                <a:solidFill>
                  <a:prstClr val="white"/>
                </a:solidFill>
              </a:rPr>
              <a:t>June 10, 2014</a:t>
            </a:r>
            <a:endParaRPr lang="en-US" dirty="0">
              <a:solidFill>
                <a:prstClr val="white"/>
              </a:solidFill>
            </a:endParaRPr>
          </a:p>
        </p:txBody>
      </p:sp>
      <p:pic>
        <p:nvPicPr>
          <p:cNvPr id="8" name="Picture 7" descr="ACSQHC.png"/>
          <p:cNvPicPr>
            <a:picLocks noChangeAspect="1"/>
          </p:cNvPicPr>
          <p:nvPr userDrawn="1"/>
        </p:nvPicPr>
        <p:blipFill>
          <a:blip r:embed="rId3"/>
          <a:stretch>
            <a:fillRect/>
          </a:stretch>
        </p:blipFill>
        <p:spPr>
          <a:xfrm>
            <a:off x="720593" y="6058465"/>
            <a:ext cx="3823190" cy="417835"/>
          </a:xfrm>
          <a:prstGeom prst="rect">
            <a:avLst/>
          </a:prstGeom>
        </p:spPr>
      </p:pic>
      <p:pic>
        <p:nvPicPr>
          <p:cNvPr id="5" name="Picture 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670807" y="5924720"/>
            <a:ext cx="2133601" cy="595102"/>
          </a:xfrm>
          <a:prstGeom prst="rect">
            <a:avLst/>
          </a:prstGeom>
        </p:spPr>
      </p:pic>
    </p:spTree>
    <p:extLst>
      <p:ext uri="{BB962C8B-B14F-4D97-AF65-F5344CB8AC3E}">
        <p14:creationId xmlns:p14="http://schemas.microsoft.com/office/powerpoint/2010/main" val="197416478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85BE868-4A7F-B148-9D8F-F7CAD71EA82B}" type="datetimeFigureOut">
              <a:rPr lang="en-US" smtClean="0">
                <a:solidFill>
                  <a:srgbClr val="818285"/>
                </a:solidFill>
              </a:rPr>
              <a:pPr/>
              <a:t>5/24/2016</a:t>
            </a:fld>
            <a:endParaRPr lang="en-US">
              <a:solidFill>
                <a:srgbClr val="818285"/>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srgbClr val="818285"/>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8A3D60A-A939-EA4D-A80C-465847136D0A}" type="slidenum">
              <a:rPr lang="en-US" smtClean="0">
                <a:solidFill>
                  <a:srgbClr val="818285"/>
                </a:solidFill>
              </a:rPr>
              <a:pPr/>
              <a:t>‹#›</a:t>
            </a:fld>
            <a:endParaRPr lang="en-US">
              <a:solidFill>
                <a:srgbClr val="818285"/>
              </a:solidFill>
            </a:endParaRPr>
          </a:p>
        </p:txBody>
      </p:sp>
    </p:spTree>
    <p:extLst>
      <p:ext uri="{BB962C8B-B14F-4D97-AF65-F5344CB8AC3E}">
        <p14:creationId xmlns:p14="http://schemas.microsoft.com/office/powerpoint/2010/main" val="97475984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85BE868-4A7F-B148-9D8F-F7CAD71EA82B}" type="datetimeFigureOut">
              <a:rPr lang="en-US" smtClean="0">
                <a:solidFill>
                  <a:srgbClr val="818285"/>
                </a:solidFill>
              </a:rPr>
              <a:pPr/>
              <a:t>5/24/2016</a:t>
            </a:fld>
            <a:endParaRPr lang="en-US">
              <a:solidFill>
                <a:srgbClr val="818285"/>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srgbClr val="818285"/>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8A3D60A-A939-EA4D-A80C-465847136D0A}" type="slidenum">
              <a:rPr lang="en-US" smtClean="0">
                <a:solidFill>
                  <a:srgbClr val="818285"/>
                </a:solidFill>
              </a:rPr>
              <a:pPr/>
              <a:t>‹#›</a:t>
            </a:fld>
            <a:endParaRPr lang="en-US">
              <a:solidFill>
                <a:srgbClr val="818285"/>
              </a:solidFill>
            </a:endParaRPr>
          </a:p>
        </p:txBody>
      </p:sp>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53200" y="6126163"/>
            <a:ext cx="21336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991402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85BE868-4A7F-B148-9D8F-F7CAD71EA82B}" type="datetimeFigureOut">
              <a:rPr lang="en-US" smtClean="0">
                <a:solidFill>
                  <a:srgbClr val="818285"/>
                </a:solidFill>
              </a:rPr>
              <a:pPr/>
              <a:t>5/24/2016</a:t>
            </a:fld>
            <a:endParaRPr lang="en-US">
              <a:solidFill>
                <a:srgbClr val="818285"/>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srgbClr val="818285"/>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8A3D60A-A939-EA4D-A80C-465847136D0A}" type="slidenum">
              <a:rPr lang="en-US" smtClean="0">
                <a:solidFill>
                  <a:srgbClr val="818285"/>
                </a:solidFill>
              </a:rPr>
              <a:pPr/>
              <a:t>‹#›</a:t>
            </a:fld>
            <a:endParaRPr lang="en-US">
              <a:solidFill>
                <a:srgbClr val="818285"/>
              </a:solidFill>
            </a:endParaRPr>
          </a:p>
        </p:txBody>
      </p:sp>
      <p:pic>
        <p:nvPicPr>
          <p:cNvPr id="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53200" y="6126163"/>
            <a:ext cx="21336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93813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585BE868-4A7F-B148-9D8F-F7CAD71EA82B}" type="datetimeFigureOut">
              <a:rPr lang="en-US" smtClean="0">
                <a:solidFill>
                  <a:srgbClr val="818285"/>
                </a:solidFill>
              </a:rPr>
              <a:pPr/>
              <a:t>5/24/2016</a:t>
            </a:fld>
            <a:endParaRPr lang="en-US">
              <a:solidFill>
                <a:srgbClr val="818285"/>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solidFill>
                <a:srgbClr val="818285"/>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28A3D60A-A939-EA4D-A80C-465847136D0A}" type="slidenum">
              <a:rPr lang="en-US" smtClean="0">
                <a:solidFill>
                  <a:srgbClr val="818285"/>
                </a:solidFill>
              </a:rPr>
              <a:pPr/>
              <a:t>‹#›</a:t>
            </a:fld>
            <a:endParaRPr lang="en-US">
              <a:solidFill>
                <a:srgbClr val="818285"/>
              </a:solidFill>
            </a:endParaRPr>
          </a:p>
        </p:txBody>
      </p:sp>
      <p:pic>
        <p:nvPicPr>
          <p:cNvPr id="1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53200" y="6126163"/>
            <a:ext cx="21336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58180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585BE868-4A7F-B148-9D8F-F7CAD71EA82B}" type="datetimeFigureOut">
              <a:rPr lang="en-US" smtClean="0">
                <a:solidFill>
                  <a:srgbClr val="818285"/>
                </a:solidFill>
              </a:rPr>
              <a:pPr/>
              <a:t>5/24/2016</a:t>
            </a:fld>
            <a:endParaRPr lang="en-US">
              <a:solidFill>
                <a:srgbClr val="818285"/>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srgbClr val="818285"/>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28A3D60A-A939-EA4D-A80C-465847136D0A}" type="slidenum">
              <a:rPr lang="en-US" smtClean="0">
                <a:solidFill>
                  <a:srgbClr val="818285"/>
                </a:solidFill>
              </a:rPr>
              <a:pPr/>
              <a:t>‹#›</a:t>
            </a:fld>
            <a:endParaRPr lang="en-US">
              <a:solidFill>
                <a:srgbClr val="818285"/>
              </a:solidFill>
            </a:endParaRPr>
          </a:p>
        </p:txBody>
      </p:sp>
      <p:pic>
        <p:nvPicPr>
          <p:cNvPr id="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53200" y="6126163"/>
            <a:ext cx="21336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3831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85BE868-4A7F-B148-9D8F-F7CAD71EA82B}" type="datetimeFigureOut">
              <a:rPr lang="en-US" smtClean="0"/>
              <a:t>5/24/2016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8A3D60A-A939-EA4D-A80C-465847136D0A}" type="slidenum">
              <a:rPr lang="en-US" smtClean="0"/>
              <a:t>‹#›</a:t>
            </a:fld>
            <a:endParaRPr lang="en-US"/>
          </a:p>
        </p:txBody>
      </p:sp>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56173" y="6123312"/>
            <a:ext cx="21336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585BE868-4A7F-B148-9D8F-F7CAD71EA82B}" type="datetimeFigureOut">
              <a:rPr lang="en-US" smtClean="0">
                <a:solidFill>
                  <a:srgbClr val="818285"/>
                </a:solidFill>
              </a:rPr>
              <a:pPr/>
              <a:t>5/24/2016</a:t>
            </a:fld>
            <a:endParaRPr lang="en-US">
              <a:solidFill>
                <a:srgbClr val="818285"/>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srgbClr val="818285"/>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28A3D60A-A939-EA4D-A80C-465847136D0A}" type="slidenum">
              <a:rPr lang="en-US" smtClean="0">
                <a:solidFill>
                  <a:srgbClr val="818285"/>
                </a:solidFill>
              </a:rPr>
              <a:pPr/>
              <a:t>‹#›</a:t>
            </a:fld>
            <a:endParaRPr lang="en-US" dirty="0">
              <a:solidFill>
                <a:srgbClr val="818285"/>
              </a:solidFill>
            </a:endParaRPr>
          </a:p>
        </p:txBody>
      </p:sp>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53200" y="6126163"/>
            <a:ext cx="21336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80406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85BE868-4A7F-B148-9D8F-F7CAD71EA82B}" type="datetimeFigureOut">
              <a:rPr lang="en-US" smtClean="0">
                <a:solidFill>
                  <a:srgbClr val="818285"/>
                </a:solidFill>
              </a:rPr>
              <a:pPr/>
              <a:t>5/24/2016</a:t>
            </a:fld>
            <a:endParaRPr lang="en-US">
              <a:solidFill>
                <a:srgbClr val="818285"/>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srgbClr val="818285"/>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8A3D60A-A939-EA4D-A80C-465847136D0A}" type="slidenum">
              <a:rPr lang="en-US" smtClean="0">
                <a:solidFill>
                  <a:srgbClr val="818285"/>
                </a:solidFill>
              </a:rPr>
              <a:pPr/>
              <a:t>‹#›</a:t>
            </a:fld>
            <a:endParaRPr lang="en-US">
              <a:solidFill>
                <a:srgbClr val="818285"/>
              </a:solidFill>
            </a:endParaRPr>
          </a:p>
        </p:txBody>
      </p:sp>
      <p:pic>
        <p:nvPicPr>
          <p:cNvPr id="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53200" y="6126163"/>
            <a:ext cx="21336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10519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85BE868-4A7F-B148-9D8F-F7CAD71EA82B}" type="datetimeFigureOut">
              <a:rPr lang="en-US" smtClean="0">
                <a:solidFill>
                  <a:srgbClr val="818285"/>
                </a:solidFill>
              </a:rPr>
              <a:pPr/>
              <a:t>5/24/2016</a:t>
            </a:fld>
            <a:endParaRPr lang="en-US">
              <a:solidFill>
                <a:srgbClr val="818285"/>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srgbClr val="818285"/>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8A3D60A-A939-EA4D-A80C-465847136D0A}" type="slidenum">
              <a:rPr lang="en-US" smtClean="0">
                <a:solidFill>
                  <a:srgbClr val="818285"/>
                </a:solidFill>
              </a:rPr>
              <a:pPr/>
              <a:t>‹#›</a:t>
            </a:fld>
            <a:endParaRPr lang="en-US">
              <a:solidFill>
                <a:srgbClr val="818285"/>
              </a:solidFill>
            </a:endParaRPr>
          </a:p>
        </p:txBody>
      </p:sp>
      <p:pic>
        <p:nvPicPr>
          <p:cNvPr id="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53200" y="6126163"/>
            <a:ext cx="21336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29965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85BE868-4A7F-B148-9D8F-F7CAD71EA82B}" type="datetimeFigureOut">
              <a:rPr lang="en-US" smtClean="0">
                <a:solidFill>
                  <a:srgbClr val="818285"/>
                </a:solidFill>
              </a:rPr>
              <a:pPr/>
              <a:t>5/24/2016</a:t>
            </a:fld>
            <a:endParaRPr lang="en-US">
              <a:solidFill>
                <a:srgbClr val="818285"/>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srgbClr val="818285"/>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8A3D60A-A939-EA4D-A80C-465847136D0A}" type="slidenum">
              <a:rPr lang="en-US" smtClean="0">
                <a:solidFill>
                  <a:srgbClr val="818285"/>
                </a:solidFill>
              </a:rPr>
              <a:pPr/>
              <a:t>‹#›</a:t>
            </a:fld>
            <a:endParaRPr lang="en-US">
              <a:solidFill>
                <a:srgbClr val="818285"/>
              </a:solidFill>
            </a:endParaRPr>
          </a:p>
        </p:txBody>
      </p:sp>
    </p:spTree>
    <p:extLst>
      <p:ext uri="{BB962C8B-B14F-4D97-AF65-F5344CB8AC3E}">
        <p14:creationId xmlns:p14="http://schemas.microsoft.com/office/powerpoint/2010/main" val="18580297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85BE868-4A7F-B148-9D8F-F7CAD71EA82B}" type="datetimeFigureOut">
              <a:rPr lang="en-US" smtClean="0">
                <a:solidFill>
                  <a:srgbClr val="818285"/>
                </a:solidFill>
              </a:rPr>
              <a:pPr/>
              <a:t>5/24/2016</a:t>
            </a:fld>
            <a:endParaRPr lang="en-US">
              <a:solidFill>
                <a:srgbClr val="818285"/>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srgbClr val="818285"/>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8A3D60A-A939-EA4D-A80C-465847136D0A}" type="slidenum">
              <a:rPr lang="en-US" smtClean="0">
                <a:solidFill>
                  <a:srgbClr val="818285"/>
                </a:solidFill>
              </a:rPr>
              <a:pPr/>
              <a:t>‹#›</a:t>
            </a:fld>
            <a:endParaRPr lang="en-US">
              <a:solidFill>
                <a:srgbClr val="818285"/>
              </a:solidFill>
            </a:endParaRPr>
          </a:p>
        </p:txBody>
      </p:sp>
    </p:spTree>
    <p:extLst>
      <p:ext uri="{BB962C8B-B14F-4D97-AF65-F5344CB8AC3E}">
        <p14:creationId xmlns:p14="http://schemas.microsoft.com/office/powerpoint/2010/main" val="2408070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SAQ140_PowerpointTemplate_v2.jpg"/>
          <p:cNvPicPr>
            <a:picLocks noChangeAspect="1"/>
          </p:cNvPicPr>
          <p:nvPr userDrawn="1"/>
        </p:nvPicPr>
        <p:blipFill>
          <a:blip r:embed="rId2"/>
          <a:stretch>
            <a:fillRect/>
          </a:stretch>
        </p:blipFill>
        <p:spPr>
          <a:xfrm>
            <a:off x="0" y="0"/>
            <a:ext cx="9235440" cy="6926580"/>
          </a:xfrm>
          <a:prstGeom prst="rect">
            <a:avLst/>
          </a:prstGeom>
        </p:spPr>
      </p:pic>
      <p:sp>
        <p:nvSpPr>
          <p:cNvPr id="2" name="Title 1"/>
          <p:cNvSpPr>
            <a:spLocks noGrp="1"/>
          </p:cNvSpPr>
          <p:nvPr>
            <p:ph type="ctrTitle"/>
          </p:nvPr>
        </p:nvSpPr>
        <p:spPr>
          <a:xfrm>
            <a:off x="685801" y="765503"/>
            <a:ext cx="4463544" cy="1368097"/>
          </a:xfrm>
        </p:spPr>
        <p:txBody>
          <a:bodyPr>
            <a:normAutofit/>
          </a:bodyPr>
          <a:lstStyle>
            <a:lvl1pPr>
              <a:lnSpc>
                <a:spcPct val="100000"/>
              </a:lnSpc>
              <a:spcAft>
                <a:spcPts val="0"/>
              </a:spcAft>
              <a:defRPr sz="4100">
                <a:solidFill>
                  <a:srgbClr val="0079A3"/>
                </a:solidFill>
              </a:defRPr>
            </a:lvl1pPr>
          </a:lstStyle>
          <a:p>
            <a:r>
              <a:rPr lang="en-AU" dirty="0" smtClean="0"/>
              <a:t>Click to edit Master title style</a:t>
            </a:r>
            <a:endParaRPr lang="en-US" dirty="0"/>
          </a:p>
        </p:txBody>
      </p:sp>
      <p:sp>
        <p:nvSpPr>
          <p:cNvPr id="3" name="Subtitle 2"/>
          <p:cNvSpPr>
            <a:spLocks noGrp="1"/>
          </p:cNvSpPr>
          <p:nvPr>
            <p:ph type="subTitle" idx="1"/>
          </p:nvPr>
        </p:nvSpPr>
        <p:spPr>
          <a:xfrm>
            <a:off x="685800" y="2003115"/>
            <a:ext cx="5055023" cy="1752600"/>
          </a:xfrm>
        </p:spPr>
        <p:txBody>
          <a:bodyPr>
            <a:normAutofit/>
          </a:bodyPr>
          <a:lstStyle>
            <a:lvl1pPr marL="0" indent="0" algn="l">
              <a:buNone/>
              <a:defRPr sz="4100" b="0">
                <a:solidFill>
                  <a:srgbClr val="00B3E2"/>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smtClean="0"/>
              <a:t>Click to edit Master subtitle style</a:t>
            </a:r>
            <a:endParaRPr lang="en-US" dirty="0"/>
          </a:p>
        </p:txBody>
      </p:sp>
      <p:sp>
        <p:nvSpPr>
          <p:cNvPr id="4" name="Date Placeholder 3"/>
          <p:cNvSpPr>
            <a:spLocks noGrp="1"/>
          </p:cNvSpPr>
          <p:nvPr>
            <p:ph type="dt" sz="half" idx="10"/>
          </p:nvPr>
        </p:nvSpPr>
        <p:spPr>
          <a:xfrm>
            <a:off x="6670808" y="5282374"/>
            <a:ext cx="2133600" cy="365125"/>
          </a:xfrm>
          <a:prstGeom prst="rect">
            <a:avLst/>
          </a:prstGeom>
        </p:spPr>
        <p:txBody>
          <a:bodyPr lIns="0" tIns="0" rIns="0" bIns="0"/>
          <a:lstStyle>
            <a:lvl1pPr algn="r">
              <a:defRPr sz="900" b="1">
                <a:solidFill>
                  <a:schemeClr val="bg1"/>
                </a:solidFill>
                <a:latin typeface="Arial"/>
                <a:cs typeface="Arial"/>
              </a:defRPr>
            </a:lvl1pPr>
          </a:lstStyle>
          <a:p>
            <a:r>
              <a:rPr lang="en-US" dirty="0" smtClean="0">
                <a:solidFill>
                  <a:prstClr val="white"/>
                </a:solidFill>
              </a:rPr>
              <a:t>June 10, 2014</a:t>
            </a:r>
            <a:endParaRPr lang="en-US" dirty="0">
              <a:solidFill>
                <a:prstClr val="white"/>
              </a:solidFill>
            </a:endParaRPr>
          </a:p>
        </p:txBody>
      </p:sp>
      <p:pic>
        <p:nvPicPr>
          <p:cNvPr id="8" name="Picture 7" descr="ACSQHC.png"/>
          <p:cNvPicPr>
            <a:picLocks noChangeAspect="1"/>
          </p:cNvPicPr>
          <p:nvPr userDrawn="1"/>
        </p:nvPicPr>
        <p:blipFill>
          <a:blip r:embed="rId3"/>
          <a:stretch>
            <a:fillRect/>
          </a:stretch>
        </p:blipFill>
        <p:spPr>
          <a:xfrm>
            <a:off x="720593" y="6058465"/>
            <a:ext cx="3823190" cy="417835"/>
          </a:xfrm>
          <a:prstGeom prst="rect">
            <a:avLst/>
          </a:prstGeom>
        </p:spPr>
      </p:pic>
      <p:pic>
        <p:nvPicPr>
          <p:cNvPr id="5" name="Picture 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670807" y="5924720"/>
            <a:ext cx="2133601" cy="595102"/>
          </a:xfrm>
          <a:prstGeom prst="rect">
            <a:avLst/>
          </a:prstGeom>
        </p:spPr>
      </p:pic>
    </p:spTree>
    <p:extLst>
      <p:ext uri="{BB962C8B-B14F-4D97-AF65-F5344CB8AC3E}">
        <p14:creationId xmlns:p14="http://schemas.microsoft.com/office/powerpoint/2010/main" val="2971931066"/>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85BE868-4A7F-B148-9D8F-F7CAD71EA82B}" type="datetimeFigureOut">
              <a:rPr lang="en-US" smtClean="0">
                <a:solidFill>
                  <a:srgbClr val="818285"/>
                </a:solidFill>
              </a:rPr>
              <a:pPr/>
              <a:t>5/24/2016</a:t>
            </a:fld>
            <a:endParaRPr lang="en-US">
              <a:solidFill>
                <a:srgbClr val="818285"/>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srgbClr val="818285"/>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8A3D60A-A939-EA4D-A80C-465847136D0A}" type="slidenum">
              <a:rPr lang="en-US" smtClean="0">
                <a:solidFill>
                  <a:srgbClr val="818285"/>
                </a:solidFill>
              </a:rPr>
              <a:pPr/>
              <a:t>‹#›</a:t>
            </a:fld>
            <a:endParaRPr lang="en-US">
              <a:solidFill>
                <a:srgbClr val="818285"/>
              </a:solidFill>
            </a:endParaRPr>
          </a:p>
        </p:txBody>
      </p:sp>
    </p:spTree>
    <p:extLst>
      <p:ext uri="{BB962C8B-B14F-4D97-AF65-F5344CB8AC3E}">
        <p14:creationId xmlns:p14="http://schemas.microsoft.com/office/powerpoint/2010/main" val="34635793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85BE868-4A7F-B148-9D8F-F7CAD71EA82B}" type="datetimeFigureOut">
              <a:rPr lang="en-US" smtClean="0">
                <a:solidFill>
                  <a:srgbClr val="818285"/>
                </a:solidFill>
              </a:rPr>
              <a:pPr/>
              <a:t>5/24/2016</a:t>
            </a:fld>
            <a:endParaRPr lang="en-US">
              <a:solidFill>
                <a:srgbClr val="818285"/>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srgbClr val="818285"/>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8A3D60A-A939-EA4D-A80C-465847136D0A}" type="slidenum">
              <a:rPr lang="en-US" smtClean="0">
                <a:solidFill>
                  <a:srgbClr val="818285"/>
                </a:solidFill>
              </a:rPr>
              <a:pPr/>
              <a:t>‹#›</a:t>
            </a:fld>
            <a:endParaRPr lang="en-US">
              <a:solidFill>
                <a:srgbClr val="818285"/>
              </a:solidFill>
            </a:endParaRPr>
          </a:p>
        </p:txBody>
      </p:sp>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53200" y="6126163"/>
            <a:ext cx="21336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02925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85BE868-4A7F-B148-9D8F-F7CAD71EA82B}" type="datetimeFigureOut">
              <a:rPr lang="en-US" smtClean="0">
                <a:solidFill>
                  <a:srgbClr val="818285"/>
                </a:solidFill>
              </a:rPr>
              <a:pPr/>
              <a:t>5/24/2016</a:t>
            </a:fld>
            <a:endParaRPr lang="en-US">
              <a:solidFill>
                <a:srgbClr val="818285"/>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srgbClr val="818285"/>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8A3D60A-A939-EA4D-A80C-465847136D0A}" type="slidenum">
              <a:rPr lang="en-US" smtClean="0">
                <a:solidFill>
                  <a:srgbClr val="818285"/>
                </a:solidFill>
              </a:rPr>
              <a:pPr/>
              <a:t>‹#›</a:t>
            </a:fld>
            <a:endParaRPr lang="en-US">
              <a:solidFill>
                <a:srgbClr val="818285"/>
              </a:solidFill>
            </a:endParaRPr>
          </a:p>
        </p:txBody>
      </p:sp>
      <p:pic>
        <p:nvPicPr>
          <p:cNvPr id="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53200" y="6126163"/>
            <a:ext cx="21336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17455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585BE868-4A7F-B148-9D8F-F7CAD71EA82B}" type="datetimeFigureOut">
              <a:rPr lang="en-US" smtClean="0">
                <a:solidFill>
                  <a:srgbClr val="818285"/>
                </a:solidFill>
              </a:rPr>
              <a:pPr/>
              <a:t>5/24/2016</a:t>
            </a:fld>
            <a:endParaRPr lang="en-US">
              <a:solidFill>
                <a:srgbClr val="818285"/>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solidFill>
                <a:srgbClr val="818285"/>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28A3D60A-A939-EA4D-A80C-465847136D0A}" type="slidenum">
              <a:rPr lang="en-US" smtClean="0">
                <a:solidFill>
                  <a:srgbClr val="818285"/>
                </a:solidFill>
              </a:rPr>
              <a:pPr/>
              <a:t>‹#›</a:t>
            </a:fld>
            <a:endParaRPr lang="en-US">
              <a:solidFill>
                <a:srgbClr val="818285"/>
              </a:solidFill>
            </a:endParaRPr>
          </a:p>
        </p:txBody>
      </p:sp>
      <p:pic>
        <p:nvPicPr>
          <p:cNvPr id="1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53200" y="6126163"/>
            <a:ext cx="21336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0614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85BE868-4A7F-B148-9D8F-F7CAD71EA82B}" type="datetimeFigureOut">
              <a:rPr lang="en-US" smtClean="0"/>
              <a:t>5/24/2016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8A3D60A-A939-EA4D-A80C-465847136D0A}" type="slidenum">
              <a:rPr lang="en-US" smtClean="0"/>
              <a:t>‹#›</a:t>
            </a:fld>
            <a:endParaRPr lang="en-US"/>
          </a:p>
        </p:txBody>
      </p:sp>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56173" y="6123312"/>
            <a:ext cx="21336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070348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585BE868-4A7F-B148-9D8F-F7CAD71EA82B}" type="datetimeFigureOut">
              <a:rPr lang="en-US" smtClean="0">
                <a:solidFill>
                  <a:srgbClr val="818285"/>
                </a:solidFill>
              </a:rPr>
              <a:pPr/>
              <a:t>5/24/2016</a:t>
            </a:fld>
            <a:endParaRPr lang="en-US">
              <a:solidFill>
                <a:srgbClr val="818285"/>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srgbClr val="818285"/>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28A3D60A-A939-EA4D-A80C-465847136D0A}" type="slidenum">
              <a:rPr lang="en-US" smtClean="0">
                <a:solidFill>
                  <a:srgbClr val="818285"/>
                </a:solidFill>
              </a:rPr>
              <a:pPr/>
              <a:t>‹#›</a:t>
            </a:fld>
            <a:endParaRPr lang="en-US">
              <a:solidFill>
                <a:srgbClr val="818285"/>
              </a:solidFill>
            </a:endParaRPr>
          </a:p>
        </p:txBody>
      </p:sp>
      <p:pic>
        <p:nvPicPr>
          <p:cNvPr id="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53200" y="6126163"/>
            <a:ext cx="21336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11022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585BE868-4A7F-B148-9D8F-F7CAD71EA82B}" type="datetimeFigureOut">
              <a:rPr lang="en-US" smtClean="0">
                <a:solidFill>
                  <a:srgbClr val="818285"/>
                </a:solidFill>
              </a:rPr>
              <a:pPr/>
              <a:t>5/24/2016</a:t>
            </a:fld>
            <a:endParaRPr lang="en-US">
              <a:solidFill>
                <a:srgbClr val="818285"/>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srgbClr val="818285"/>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28A3D60A-A939-EA4D-A80C-465847136D0A}" type="slidenum">
              <a:rPr lang="en-US" smtClean="0">
                <a:solidFill>
                  <a:srgbClr val="818285"/>
                </a:solidFill>
              </a:rPr>
              <a:pPr/>
              <a:t>‹#›</a:t>
            </a:fld>
            <a:endParaRPr lang="en-US" dirty="0">
              <a:solidFill>
                <a:srgbClr val="818285"/>
              </a:solidFill>
            </a:endParaRPr>
          </a:p>
        </p:txBody>
      </p:sp>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53200" y="6126163"/>
            <a:ext cx="21336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18398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85BE868-4A7F-B148-9D8F-F7CAD71EA82B}" type="datetimeFigureOut">
              <a:rPr lang="en-US" smtClean="0">
                <a:solidFill>
                  <a:srgbClr val="818285"/>
                </a:solidFill>
              </a:rPr>
              <a:pPr/>
              <a:t>5/24/2016</a:t>
            </a:fld>
            <a:endParaRPr lang="en-US">
              <a:solidFill>
                <a:srgbClr val="818285"/>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srgbClr val="818285"/>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8A3D60A-A939-EA4D-A80C-465847136D0A}" type="slidenum">
              <a:rPr lang="en-US" smtClean="0">
                <a:solidFill>
                  <a:srgbClr val="818285"/>
                </a:solidFill>
              </a:rPr>
              <a:pPr/>
              <a:t>‹#›</a:t>
            </a:fld>
            <a:endParaRPr lang="en-US">
              <a:solidFill>
                <a:srgbClr val="818285"/>
              </a:solidFill>
            </a:endParaRPr>
          </a:p>
        </p:txBody>
      </p:sp>
      <p:pic>
        <p:nvPicPr>
          <p:cNvPr id="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53200" y="6126163"/>
            <a:ext cx="21336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34046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85BE868-4A7F-B148-9D8F-F7CAD71EA82B}" type="datetimeFigureOut">
              <a:rPr lang="en-US" smtClean="0">
                <a:solidFill>
                  <a:srgbClr val="818285"/>
                </a:solidFill>
              </a:rPr>
              <a:pPr/>
              <a:t>5/24/2016</a:t>
            </a:fld>
            <a:endParaRPr lang="en-US">
              <a:solidFill>
                <a:srgbClr val="818285"/>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srgbClr val="818285"/>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8A3D60A-A939-EA4D-A80C-465847136D0A}" type="slidenum">
              <a:rPr lang="en-US" smtClean="0">
                <a:solidFill>
                  <a:srgbClr val="818285"/>
                </a:solidFill>
              </a:rPr>
              <a:pPr/>
              <a:t>‹#›</a:t>
            </a:fld>
            <a:endParaRPr lang="en-US">
              <a:solidFill>
                <a:srgbClr val="818285"/>
              </a:solidFill>
            </a:endParaRPr>
          </a:p>
        </p:txBody>
      </p:sp>
      <p:pic>
        <p:nvPicPr>
          <p:cNvPr id="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53200" y="6126163"/>
            <a:ext cx="21336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86634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85BE868-4A7F-B148-9D8F-F7CAD71EA82B}" type="datetimeFigureOut">
              <a:rPr lang="en-US" smtClean="0">
                <a:solidFill>
                  <a:srgbClr val="818285"/>
                </a:solidFill>
              </a:rPr>
              <a:pPr/>
              <a:t>5/24/2016</a:t>
            </a:fld>
            <a:endParaRPr lang="en-US">
              <a:solidFill>
                <a:srgbClr val="818285"/>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srgbClr val="818285"/>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8A3D60A-A939-EA4D-A80C-465847136D0A}" type="slidenum">
              <a:rPr lang="en-US" smtClean="0">
                <a:solidFill>
                  <a:srgbClr val="818285"/>
                </a:solidFill>
              </a:rPr>
              <a:pPr/>
              <a:t>‹#›</a:t>
            </a:fld>
            <a:endParaRPr lang="en-US">
              <a:solidFill>
                <a:srgbClr val="818285"/>
              </a:solidFill>
            </a:endParaRPr>
          </a:p>
        </p:txBody>
      </p:sp>
    </p:spTree>
    <p:extLst>
      <p:ext uri="{BB962C8B-B14F-4D97-AF65-F5344CB8AC3E}">
        <p14:creationId xmlns:p14="http://schemas.microsoft.com/office/powerpoint/2010/main" val="16297524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85BE868-4A7F-B148-9D8F-F7CAD71EA82B}" type="datetimeFigureOut">
              <a:rPr lang="en-US" smtClean="0">
                <a:solidFill>
                  <a:srgbClr val="818285"/>
                </a:solidFill>
              </a:rPr>
              <a:pPr/>
              <a:t>5/24/2016</a:t>
            </a:fld>
            <a:endParaRPr lang="en-US">
              <a:solidFill>
                <a:srgbClr val="818285"/>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srgbClr val="818285"/>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8A3D60A-A939-EA4D-A80C-465847136D0A}" type="slidenum">
              <a:rPr lang="en-US" smtClean="0">
                <a:solidFill>
                  <a:srgbClr val="818285"/>
                </a:solidFill>
              </a:rPr>
              <a:pPr/>
              <a:t>‹#›</a:t>
            </a:fld>
            <a:endParaRPr lang="en-US">
              <a:solidFill>
                <a:srgbClr val="818285"/>
              </a:solidFill>
            </a:endParaRPr>
          </a:p>
        </p:txBody>
      </p:sp>
    </p:spTree>
    <p:extLst>
      <p:ext uri="{BB962C8B-B14F-4D97-AF65-F5344CB8AC3E}">
        <p14:creationId xmlns:p14="http://schemas.microsoft.com/office/powerpoint/2010/main" val="2029021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SAQ140_PowerpointTemplate_v2.jpg"/>
          <p:cNvPicPr>
            <a:picLocks noChangeAspect="1"/>
          </p:cNvPicPr>
          <p:nvPr userDrawn="1"/>
        </p:nvPicPr>
        <p:blipFill>
          <a:blip r:embed="rId2"/>
          <a:stretch>
            <a:fillRect/>
          </a:stretch>
        </p:blipFill>
        <p:spPr>
          <a:xfrm>
            <a:off x="0" y="0"/>
            <a:ext cx="9235440" cy="6926580"/>
          </a:xfrm>
          <a:prstGeom prst="rect">
            <a:avLst/>
          </a:prstGeom>
        </p:spPr>
      </p:pic>
      <p:sp>
        <p:nvSpPr>
          <p:cNvPr id="2" name="Title 1"/>
          <p:cNvSpPr>
            <a:spLocks noGrp="1"/>
          </p:cNvSpPr>
          <p:nvPr>
            <p:ph type="ctrTitle"/>
          </p:nvPr>
        </p:nvSpPr>
        <p:spPr>
          <a:xfrm>
            <a:off x="685801" y="765503"/>
            <a:ext cx="4463544" cy="1368097"/>
          </a:xfrm>
        </p:spPr>
        <p:txBody>
          <a:bodyPr>
            <a:normAutofit/>
          </a:bodyPr>
          <a:lstStyle>
            <a:lvl1pPr>
              <a:lnSpc>
                <a:spcPct val="100000"/>
              </a:lnSpc>
              <a:spcAft>
                <a:spcPts val="0"/>
              </a:spcAft>
              <a:defRPr sz="4100">
                <a:solidFill>
                  <a:srgbClr val="0079A3"/>
                </a:solidFill>
              </a:defRPr>
            </a:lvl1pPr>
          </a:lstStyle>
          <a:p>
            <a:r>
              <a:rPr lang="en-AU" dirty="0" smtClean="0"/>
              <a:t>Click to edit Master title style</a:t>
            </a:r>
            <a:endParaRPr lang="en-US" dirty="0"/>
          </a:p>
        </p:txBody>
      </p:sp>
      <p:sp>
        <p:nvSpPr>
          <p:cNvPr id="3" name="Subtitle 2"/>
          <p:cNvSpPr>
            <a:spLocks noGrp="1"/>
          </p:cNvSpPr>
          <p:nvPr>
            <p:ph type="subTitle" idx="1"/>
          </p:nvPr>
        </p:nvSpPr>
        <p:spPr>
          <a:xfrm>
            <a:off x="685800" y="2003115"/>
            <a:ext cx="5055023" cy="1752600"/>
          </a:xfrm>
        </p:spPr>
        <p:txBody>
          <a:bodyPr>
            <a:normAutofit/>
          </a:bodyPr>
          <a:lstStyle>
            <a:lvl1pPr marL="0" indent="0" algn="l">
              <a:buNone/>
              <a:defRPr sz="4100" b="0">
                <a:solidFill>
                  <a:srgbClr val="00B3E2"/>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smtClean="0"/>
              <a:t>Click to edit Master subtitle style</a:t>
            </a:r>
            <a:endParaRPr lang="en-US" dirty="0"/>
          </a:p>
        </p:txBody>
      </p:sp>
      <p:sp>
        <p:nvSpPr>
          <p:cNvPr id="4" name="Date Placeholder 3"/>
          <p:cNvSpPr>
            <a:spLocks noGrp="1"/>
          </p:cNvSpPr>
          <p:nvPr>
            <p:ph type="dt" sz="half" idx="10"/>
          </p:nvPr>
        </p:nvSpPr>
        <p:spPr>
          <a:xfrm>
            <a:off x="6670808" y="5282374"/>
            <a:ext cx="2133600" cy="365125"/>
          </a:xfrm>
          <a:prstGeom prst="rect">
            <a:avLst/>
          </a:prstGeom>
        </p:spPr>
        <p:txBody>
          <a:bodyPr lIns="0" tIns="0" rIns="0" bIns="0"/>
          <a:lstStyle>
            <a:lvl1pPr algn="r">
              <a:defRPr sz="900" b="1">
                <a:solidFill>
                  <a:schemeClr val="bg1"/>
                </a:solidFill>
                <a:latin typeface="Arial"/>
                <a:cs typeface="Arial"/>
              </a:defRPr>
            </a:lvl1pPr>
          </a:lstStyle>
          <a:p>
            <a:r>
              <a:rPr lang="en-US" dirty="0" smtClean="0">
                <a:solidFill>
                  <a:prstClr val="white"/>
                </a:solidFill>
              </a:rPr>
              <a:t>June 10, 2014</a:t>
            </a:r>
            <a:endParaRPr lang="en-US" dirty="0">
              <a:solidFill>
                <a:prstClr val="white"/>
              </a:solidFill>
            </a:endParaRPr>
          </a:p>
        </p:txBody>
      </p:sp>
      <p:pic>
        <p:nvPicPr>
          <p:cNvPr id="8" name="Picture 7" descr="ACSQHC.png"/>
          <p:cNvPicPr>
            <a:picLocks noChangeAspect="1"/>
          </p:cNvPicPr>
          <p:nvPr userDrawn="1"/>
        </p:nvPicPr>
        <p:blipFill>
          <a:blip r:embed="rId3"/>
          <a:stretch>
            <a:fillRect/>
          </a:stretch>
        </p:blipFill>
        <p:spPr>
          <a:xfrm>
            <a:off x="720593" y="5991354"/>
            <a:ext cx="2905125" cy="317500"/>
          </a:xfrm>
          <a:prstGeom prst="rect">
            <a:avLst/>
          </a:prstGeom>
        </p:spPr>
      </p:pic>
      <p:pic>
        <p:nvPicPr>
          <p:cNvPr id="1026"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670800" y="5925600"/>
            <a:ext cx="21336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17579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85BE868-4A7F-B148-9D8F-F7CAD71EA82B}" type="datetimeFigureOut">
              <a:rPr lang="en-US" smtClean="0">
                <a:solidFill>
                  <a:srgbClr val="818285"/>
                </a:solidFill>
              </a:rPr>
              <a:pPr/>
              <a:t>5/24/2016</a:t>
            </a:fld>
            <a:endParaRPr lang="en-US">
              <a:solidFill>
                <a:srgbClr val="818285"/>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srgbClr val="818285"/>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8A3D60A-A939-EA4D-A80C-465847136D0A}" type="slidenum">
              <a:rPr lang="en-US" smtClean="0">
                <a:solidFill>
                  <a:srgbClr val="818285"/>
                </a:solidFill>
              </a:rPr>
              <a:pPr/>
              <a:t>‹#›</a:t>
            </a:fld>
            <a:endParaRPr lang="en-US">
              <a:solidFill>
                <a:srgbClr val="818285"/>
              </a:solidFill>
            </a:endParaRPr>
          </a:p>
        </p:txBody>
      </p:sp>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56173" y="6123312"/>
            <a:ext cx="21336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623275"/>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85BE868-4A7F-B148-9D8F-F7CAD71EA82B}" type="datetimeFigureOut">
              <a:rPr lang="en-US" smtClean="0">
                <a:solidFill>
                  <a:srgbClr val="818285"/>
                </a:solidFill>
              </a:rPr>
              <a:pPr/>
              <a:t>5/24/2016</a:t>
            </a:fld>
            <a:endParaRPr lang="en-US">
              <a:solidFill>
                <a:srgbClr val="818285"/>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srgbClr val="818285"/>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8A3D60A-A939-EA4D-A80C-465847136D0A}" type="slidenum">
              <a:rPr lang="en-US" smtClean="0">
                <a:solidFill>
                  <a:srgbClr val="818285"/>
                </a:solidFill>
              </a:rPr>
              <a:pPr/>
              <a:t>‹#›</a:t>
            </a:fld>
            <a:endParaRPr lang="en-US">
              <a:solidFill>
                <a:srgbClr val="818285"/>
              </a:solidFill>
            </a:endParaRPr>
          </a:p>
        </p:txBody>
      </p:sp>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56173" y="6123312"/>
            <a:ext cx="21336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9765895"/>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Tree>
    <p:extLst>
      <p:ext uri="{BB962C8B-B14F-4D97-AF65-F5344CB8AC3E}">
        <p14:creationId xmlns:p14="http://schemas.microsoft.com/office/powerpoint/2010/main" val="5425045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Tree>
    <p:extLst>
      <p:ext uri="{BB962C8B-B14F-4D97-AF65-F5344CB8AC3E}">
        <p14:creationId xmlns:p14="http://schemas.microsoft.com/office/powerpoint/2010/main" val="285034293"/>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85BE868-4A7F-B148-9D8F-F7CAD71EA82B}" type="datetimeFigureOut">
              <a:rPr lang="en-US" smtClean="0">
                <a:solidFill>
                  <a:srgbClr val="818285"/>
                </a:solidFill>
              </a:rPr>
              <a:pPr/>
              <a:t>5/24/2016</a:t>
            </a:fld>
            <a:endParaRPr lang="en-US">
              <a:solidFill>
                <a:srgbClr val="818285"/>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srgbClr val="818285"/>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8A3D60A-A939-EA4D-A80C-465847136D0A}" type="slidenum">
              <a:rPr lang="en-US" smtClean="0">
                <a:solidFill>
                  <a:srgbClr val="818285"/>
                </a:solidFill>
              </a:rPr>
              <a:pPr/>
              <a:t>‹#›</a:t>
            </a:fld>
            <a:endParaRPr lang="en-US">
              <a:solidFill>
                <a:srgbClr val="818285"/>
              </a:solidFill>
            </a:endParaRPr>
          </a:p>
        </p:txBody>
      </p:sp>
    </p:spTree>
    <p:extLst>
      <p:ext uri="{BB962C8B-B14F-4D97-AF65-F5344CB8AC3E}">
        <p14:creationId xmlns:p14="http://schemas.microsoft.com/office/powerpoint/2010/main" val="2750287919"/>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85BE868-4A7F-B148-9D8F-F7CAD71EA82B}" type="datetimeFigureOut">
              <a:rPr lang="en-US" smtClean="0">
                <a:solidFill>
                  <a:srgbClr val="818285"/>
                </a:solidFill>
              </a:rPr>
              <a:pPr/>
              <a:t>5/24/2016</a:t>
            </a:fld>
            <a:endParaRPr lang="en-US">
              <a:solidFill>
                <a:srgbClr val="818285"/>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srgbClr val="818285"/>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8A3D60A-A939-EA4D-A80C-465847136D0A}" type="slidenum">
              <a:rPr lang="en-US" smtClean="0">
                <a:solidFill>
                  <a:srgbClr val="818285"/>
                </a:solidFill>
              </a:rPr>
              <a:pPr/>
              <a:t>‹#›</a:t>
            </a:fld>
            <a:endParaRPr lang="en-US">
              <a:solidFill>
                <a:srgbClr val="818285"/>
              </a:solidFill>
            </a:endParaRPr>
          </a:p>
        </p:txBody>
      </p:sp>
    </p:spTree>
    <p:extLst>
      <p:ext uri="{BB962C8B-B14F-4D97-AF65-F5344CB8AC3E}">
        <p14:creationId xmlns:p14="http://schemas.microsoft.com/office/powerpoint/2010/main" val="300023218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585BE868-4A7F-B148-9D8F-F7CAD71EA82B}" type="datetimeFigureOut">
              <a:rPr lang="en-US" smtClean="0">
                <a:solidFill>
                  <a:srgbClr val="818285"/>
                </a:solidFill>
              </a:rPr>
              <a:pPr/>
              <a:t>5/24/2016</a:t>
            </a:fld>
            <a:endParaRPr lang="en-US">
              <a:solidFill>
                <a:srgbClr val="818285"/>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solidFill>
                <a:srgbClr val="818285"/>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28A3D60A-A939-EA4D-A80C-465847136D0A}" type="slidenum">
              <a:rPr lang="en-US" smtClean="0">
                <a:solidFill>
                  <a:srgbClr val="818285"/>
                </a:solidFill>
              </a:rPr>
              <a:pPr/>
              <a:t>‹#›</a:t>
            </a:fld>
            <a:endParaRPr lang="en-US">
              <a:solidFill>
                <a:srgbClr val="818285"/>
              </a:solidFill>
            </a:endParaRPr>
          </a:p>
        </p:txBody>
      </p:sp>
    </p:spTree>
    <p:extLst>
      <p:ext uri="{BB962C8B-B14F-4D97-AF65-F5344CB8AC3E}">
        <p14:creationId xmlns:p14="http://schemas.microsoft.com/office/powerpoint/2010/main" val="39071592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585BE868-4A7F-B148-9D8F-F7CAD71EA82B}" type="datetimeFigureOut">
              <a:rPr lang="en-US" smtClean="0">
                <a:solidFill>
                  <a:srgbClr val="818285"/>
                </a:solidFill>
              </a:rPr>
              <a:pPr/>
              <a:t>5/24/2016</a:t>
            </a:fld>
            <a:endParaRPr lang="en-US">
              <a:solidFill>
                <a:srgbClr val="818285"/>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srgbClr val="818285"/>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28A3D60A-A939-EA4D-A80C-465847136D0A}" type="slidenum">
              <a:rPr lang="en-US" smtClean="0">
                <a:solidFill>
                  <a:srgbClr val="818285"/>
                </a:solidFill>
              </a:rPr>
              <a:pPr/>
              <a:t>‹#›</a:t>
            </a:fld>
            <a:endParaRPr lang="en-US">
              <a:solidFill>
                <a:srgbClr val="818285"/>
              </a:solidFill>
            </a:endParaRPr>
          </a:p>
        </p:txBody>
      </p:sp>
    </p:spTree>
    <p:extLst>
      <p:ext uri="{BB962C8B-B14F-4D97-AF65-F5344CB8AC3E}">
        <p14:creationId xmlns:p14="http://schemas.microsoft.com/office/powerpoint/2010/main" val="461566972"/>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585BE868-4A7F-B148-9D8F-F7CAD71EA82B}" type="datetimeFigureOut">
              <a:rPr lang="en-US" smtClean="0">
                <a:solidFill>
                  <a:srgbClr val="818285"/>
                </a:solidFill>
              </a:rPr>
              <a:pPr/>
              <a:t>5/24/2016</a:t>
            </a:fld>
            <a:endParaRPr lang="en-US">
              <a:solidFill>
                <a:srgbClr val="818285"/>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srgbClr val="818285"/>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28A3D60A-A939-EA4D-A80C-465847136D0A}" type="slidenum">
              <a:rPr lang="en-US" smtClean="0">
                <a:solidFill>
                  <a:srgbClr val="818285"/>
                </a:solidFill>
              </a:rPr>
              <a:pPr/>
              <a:t>‹#›</a:t>
            </a:fld>
            <a:endParaRPr lang="en-US">
              <a:solidFill>
                <a:srgbClr val="818285"/>
              </a:solidFill>
            </a:endParaRPr>
          </a:p>
        </p:txBody>
      </p:sp>
    </p:spTree>
    <p:extLst>
      <p:ext uri="{BB962C8B-B14F-4D97-AF65-F5344CB8AC3E}">
        <p14:creationId xmlns:p14="http://schemas.microsoft.com/office/powerpoint/2010/main" val="320716030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85BE868-4A7F-B148-9D8F-F7CAD71EA82B}" type="datetimeFigureOut">
              <a:rPr lang="en-US" smtClean="0">
                <a:solidFill>
                  <a:srgbClr val="818285"/>
                </a:solidFill>
              </a:rPr>
              <a:pPr/>
              <a:t>5/24/2016</a:t>
            </a:fld>
            <a:endParaRPr lang="en-US">
              <a:solidFill>
                <a:srgbClr val="818285"/>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srgbClr val="818285"/>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8A3D60A-A939-EA4D-A80C-465847136D0A}" type="slidenum">
              <a:rPr lang="en-US" smtClean="0">
                <a:solidFill>
                  <a:srgbClr val="818285"/>
                </a:solidFill>
              </a:rPr>
              <a:pPr/>
              <a:t>‹#›</a:t>
            </a:fld>
            <a:endParaRPr lang="en-US">
              <a:solidFill>
                <a:srgbClr val="818285"/>
              </a:solidFill>
            </a:endParaRPr>
          </a:p>
        </p:txBody>
      </p:sp>
    </p:spTree>
    <p:extLst>
      <p:ext uri="{BB962C8B-B14F-4D97-AF65-F5344CB8AC3E}">
        <p14:creationId xmlns:p14="http://schemas.microsoft.com/office/powerpoint/2010/main" val="385803743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85BE868-4A7F-B148-9D8F-F7CAD71EA82B}" type="datetimeFigureOut">
              <a:rPr lang="en-US" smtClean="0">
                <a:solidFill>
                  <a:srgbClr val="818285"/>
                </a:solidFill>
              </a:rPr>
              <a:pPr/>
              <a:t>5/24/2016</a:t>
            </a:fld>
            <a:endParaRPr lang="en-US">
              <a:solidFill>
                <a:srgbClr val="818285"/>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srgbClr val="818285"/>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8A3D60A-A939-EA4D-A80C-465847136D0A}" type="slidenum">
              <a:rPr lang="en-US" smtClean="0">
                <a:solidFill>
                  <a:srgbClr val="818285"/>
                </a:solidFill>
              </a:rPr>
              <a:pPr/>
              <a:t>‹#›</a:t>
            </a:fld>
            <a:endParaRPr lang="en-US">
              <a:solidFill>
                <a:srgbClr val="818285"/>
              </a:solidFill>
            </a:endParaRPr>
          </a:p>
        </p:txBody>
      </p:sp>
    </p:spTree>
    <p:extLst>
      <p:ext uri="{BB962C8B-B14F-4D97-AF65-F5344CB8AC3E}">
        <p14:creationId xmlns:p14="http://schemas.microsoft.com/office/powerpoint/2010/main" val="85894536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85BE868-4A7F-B148-9D8F-F7CAD71EA82B}" type="datetimeFigureOut">
              <a:rPr lang="en-US" smtClean="0">
                <a:solidFill>
                  <a:srgbClr val="818285"/>
                </a:solidFill>
              </a:rPr>
              <a:pPr/>
              <a:t>5/24/2016</a:t>
            </a:fld>
            <a:endParaRPr lang="en-US">
              <a:solidFill>
                <a:srgbClr val="818285"/>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srgbClr val="818285"/>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8A3D60A-A939-EA4D-A80C-465847136D0A}" type="slidenum">
              <a:rPr lang="en-US" smtClean="0">
                <a:solidFill>
                  <a:srgbClr val="818285"/>
                </a:solidFill>
              </a:rPr>
              <a:pPr/>
              <a:t>‹#›</a:t>
            </a:fld>
            <a:endParaRPr lang="en-US">
              <a:solidFill>
                <a:srgbClr val="818285"/>
              </a:solidFill>
            </a:endParaRPr>
          </a:p>
        </p:txBody>
      </p:sp>
    </p:spTree>
    <p:extLst>
      <p:ext uri="{BB962C8B-B14F-4D97-AF65-F5344CB8AC3E}">
        <p14:creationId xmlns:p14="http://schemas.microsoft.com/office/powerpoint/2010/main" val="298434167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85BE868-4A7F-B148-9D8F-F7CAD71EA82B}" type="datetimeFigureOut">
              <a:rPr lang="en-US" smtClean="0">
                <a:solidFill>
                  <a:srgbClr val="818285"/>
                </a:solidFill>
              </a:rPr>
              <a:pPr/>
              <a:t>5/24/2016</a:t>
            </a:fld>
            <a:endParaRPr lang="en-US">
              <a:solidFill>
                <a:srgbClr val="818285"/>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srgbClr val="818285"/>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8A3D60A-A939-EA4D-A80C-465847136D0A}" type="slidenum">
              <a:rPr lang="en-US" smtClean="0">
                <a:solidFill>
                  <a:srgbClr val="818285"/>
                </a:solidFill>
              </a:rPr>
              <a:pPr/>
              <a:t>‹#›</a:t>
            </a:fld>
            <a:endParaRPr lang="en-US">
              <a:solidFill>
                <a:srgbClr val="818285"/>
              </a:solidFill>
            </a:endParaRPr>
          </a:p>
        </p:txBody>
      </p:sp>
    </p:spTree>
    <p:extLst>
      <p:ext uri="{BB962C8B-B14F-4D97-AF65-F5344CB8AC3E}">
        <p14:creationId xmlns:p14="http://schemas.microsoft.com/office/powerpoint/2010/main" val="232097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SAQ140_PowerpointTemplate_v2.jpg"/>
          <p:cNvPicPr>
            <a:picLocks noChangeAspect="1"/>
          </p:cNvPicPr>
          <p:nvPr userDrawn="1"/>
        </p:nvPicPr>
        <p:blipFill>
          <a:blip r:embed="rId2"/>
          <a:stretch>
            <a:fillRect/>
          </a:stretch>
        </p:blipFill>
        <p:spPr>
          <a:xfrm>
            <a:off x="0" y="0"/>
            <a:ext cx="9235440" cy="6926580"/>
          </a:xfrm>
          <a:prstGeom prst="rect">
            <a:avLst/>
          </a:prstGeom>
        </p:spPr>
      </p:pic>
      <p:sp>
        <p:nvSpPr>
          <p:cNvPr id="2" name="Title 1"/>
          <p:cNvSpPr>
            <a:spLocks noGrp="1"/>
          </p:cNvSpPr>
          <p:nvPr>
            <p:ph type="ctrTitle"/>
          </p:nvPr>
        </p:nvSpPr>
        <p:spPr>
          <a:xfrm>
            <a:off x="685801" y="765503"/>
            <a:ext cx="4463544" cy="1368097"/>
          </a:xfrm>
        </p:spPr>
        <p:txBody>
          <a:bodyPr>
            <a:normAutofit/>
          </a:bodyPr>
          <a:lstStyle>
            <a:lvl1pPr>
              <a:lnSpc>
                <a:spcPct val="100000"/>
              </a:lnSpc>
              <a:spcAft>
                <a:spcPts val="0"/>
              </a:spcAft>
              <a:defRPr sz="4100">
                <a:solidFill>
                  <a:srgbClr val="0079A3"/>
                </a:solidFill>
              </a:defRPr>
            </a:lvl1pPr>
          </a:lstStyle>
          <a:p>
            <a:r>
              <a:rPr lang="en-AU" dirty="0" smtClean="0"/>
              <a:t>Click to edit Master title style</a:t>
            </a:r>
            <a:endParaRPr lang="en-US" dirty="0"/>
          </a:p>
        </p:txBody>
      </p:sp>
      <p:sp>
        <p:nvSpPr>
          <p:cNvPr id="3" name="Subtitle 2"/>
          <p:cNvSpPr>
            <a:spLocks noGrp="1"/>
          </p:cNvSpPr>
          <p:nvPr>
            <p:ph type="subTitle" idx="1"/>
          </p:nvPr>
        </p:nvSpPr>
        <p:spPr>
          <a:xfrm>
            <a:off x="685800" y="2003115"/>
            <a:ext cx="5055023" cy="1752600"/>
          </a:xfrm>
        </p:spPr>
        <p:txBody>
          <a:bodyPr>
            <a:normAutofit/>
          </a:bodyPr>
          <a:lstStyle>
            <a:lvl1pPr marL="0" indent="0" algn="l">
              <a:buNone/>
              <a:defRPr sz="4100" b="0">
                <a:solidFill>
                  <a:srgbClr val="00B3E2"/>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smtClean="0"/>
              <a:t>Click to edit Master subtitle style</a:t>
            </a:r>
            <a:endParaRPr lang="en-US" dirty="0"/>
          </a:p>
        </p:txBody>
      </p:sp>
      <p:sp>
        <p:nvSpPr>
          <p:cNvPr id="4" name="Date Placeholder 3"/>
          <p:cNvSpPr>
            <a:spLocks noGrp="1"/>
          </p:cNvSpPr>
          <p:nvPr>
            <p:ph type="dt" sz="half" idx="10"/>
          </p:nvPr>
        </p:nvSpPr>
        <p:spPr>
          <a:xfrm>
            <a:off x="6670808" y="5282374"/>
            <a:ext cx="2133600" cy="365125"/>
          </a:xfrm>
          <a:prstGeom prst="rect">
            <a:avLst/>
          </a:prstGeom>
        </p:spPr>
        <p:txBody>
          <a:bodyPr lIns="0" tIns="0" rIns="0" bIns="0"/>
          <a:lstStyle>
            <a:lvl1pPr algn="r">
              <a:defRPr sz="900" b="1">
                <a:solidFill>
                  <a:schemeClr val="bg1"/>
                </a:solidFill>
                <a:latin typeface="Arial"/>
                <a:cs typeface="Arial"/>
              </a:defRPr>
            </a:lvl1pPr>
          </a:lstStyle>
          <a:p>
            <a:r>
              <a:rPr lang="en-US" dirty="0" smtClean="0">
                <a:solidFill>
                  <a:prstClr val="white"/>
                </a:solidFill>
              </a:rPr>
              <a:t>June 10, 2014</a:t>
            </a:r>
            <a:endParaRPr lang="en-US" dirty="0">
              <a:solidFill>
                <a:prstClr val="white"/>
              </a:solidFill>
            </a:endParaRPr>
          </a:p>
        </p:txBody>
      </p:sp>
      <p:pic>
        <p:nvPicPr>
          <p:cNvPr id="8" name="Picture 7" descr="ACSQHC.png"/>
          <p:cNvPicPr>
            <a:picLocks noChangeAspect="1"/>
          </p:cNvPicPr>
          <p:nvPr userDrawn="1"/>
        </p:nvPicPr>
        <p:blipFill>
          <a:blip r:embed="rId3"/>
          <a:stretch>
            <a:fillRect/>
          </a:stretch>
        </p:blipFill>
        <p:spPr>
          <a:xfrm>
            <a:off x="720593" y="5991354"/>
            <a:ext cx="2905125" cy="317500"/>
          </a:xfrm>
          <a:prstGeom prst="rect">
            <a:avLst/>
          </a:prstGeom>
        </p:spPr>
      </p:pic>
      <p:pic>
        <p:nvPicPr>
          <p:cNvPr id="1026"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670800" y="5925600"/>
            <a:ext cx="21336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3911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85BE868-4A7F-B148-9D8F-F7CAD71EA82B}" type="datetimeFigureOut">
              <a:rPr lang="en-US" smtClean="0"/>
              <a:t>5/24/2016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8A3D60A-A939-EA4D-A80C-465847136D0A}"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85BE868-4A7F-B148-9D8F-F7CAD71EA82B}" type="datetimeFigureOut">
              <a:rPr lang="en-US" smtClean="0">
                <a:solidFill>
                  <a:srgbClr val="818285"/>
                </a:solidFill>
              </a:rPr>
              <a:pPr/>
              <a:t>5/24/2016</a:t>
            </a:fld>
            <a:endParaRPr lang="en-US">
              <a:solidFill>
                <a:srgbClr val="818285"/>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srgbClr val="818285"/>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8A3D60A-A939-EA4D-A80C-465847136D0A}" type="slidenum">
              <a:rPr lang="en-US" smtClean="0">
                <a:solidFill>
                  <a:srgbClr val="818285"/>
                </a:solidFill>
              </a:rPr>
              <a:pPr/>
              <a:t>‹#›</a:t>
            </a:fld>
            <a:endParaRPr lang="en-US">
              <a:solidFill>
                <a:srgbClr val="818285"/>
              </a:solidFill>
            </a:endParaRPr>
          </a:p>
        </p:txBody>
      </p:sp>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56173" y="6123312"/>
            <a:ext cx="21336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0659146"/>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85BE868-4A7F-B148-9D8F-F7CAD71EA82B}" type="datetimeFigureOut">
              <a:rPr lang="en-US" smtClean="0">
                <a:solidFill>
                  <a:srgbClr val="818285"/>
                </a:solidFill>
              </a:rPr>
              <a:pPr/>
              <a:t>5/24/2016</a:t>
            </a:fld>
            <a:endParaRPr lang="en-US">
              <a:solidFill>
                <a:srgbClr val="818285"/>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srgbClr val="818285"/>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8A3D60A-A939-EA4D-A80C-465847136D0A}" type="slidenum">
              <a:rPr lang="en-US" smtClean="0">
                <a:solidFill>
                  <a:srgbClr val="818285"/>
                </a:solidFill>
              </a:rPr>
              <a:pPr/>
              <a:t>‹#›</a:t>
            </a:fld>
            <a:endParaRPr lang="en-US">
              <a:solidFill>
                <a:srgbClr val="818285"/>
              </a:solidFill>
            </a:endParaRPr>
          </a:p>
        </p:txBody>
      </p:sp>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56173" y="6123312"/>
            <a:ext cx="21336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2680045"/>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Tree>
    <p:extLst>
      <p:ext uri="{BB962C8B-B14F-4D97-AF65-F5344CB8AC3E}">
        <p14:creationId xmlns:p14="http://schemas.microsoft.com/office/powerpoint/2010/main" val="1322241022"/>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85BE868-4A7F-B148-9D8F-F7CAD71EA82B}" type="datetimeFigureOut">
              <a:rPr lang="en-US" smtClean="0">
                <a:solidFill>
                  <a:srgbClr val="818285"/>
                </a:solidFill>
              </a:rPr>
              <a:pPr/>
              <a:t>5/24/2016</a:t>
            </a:fld>
            <a:endParaRPr lang="en-US">
              <a:solidFill>
                <a:srgbClr val="818285"/>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srgbClr val="818285"/>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8A3D60A-A939-EA4D-A80C-465847136D0A}" type="slidenum">
              <a:rPr lang="en-US" smtClean="0">
                <a:solidFill>
                  <a:srgbClr val="818285"/>
                </a:solidFill>
              </a:rPr>
              <a:pPr/>
              <a:t>‹#›</a:t>
            </a:fld>
            <a:endParaRPr lang="en-US">
              <a:solidFill>
                <a:srgbClr val="818285"/>
              </a:solidFill>
            </a:endParaRPr>
          </a:p>
        </p:txBody>
      </p:sp>
    </p:spTree>
    <p:extLst>
      <p:ext uri="{BB962C8B-B14F-4D97-AF65-F5344CB8AC3E}">
        <p14:creationId xmlns:p14="http://schemas.microsoft.com/office/powerpoint/2010/main" val="3173615644"/>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85BE868-4A7F-B148-9D8F-F7CAD71EA82B}" type="datetimeFigureOut">
              <a:rPr lang="en-US" smtClean="0">
                <a:solidFill>
                  <a:srgbClr val="818285"/>
                </a:solidFill>
              </a:rPr>
              <a:pPr/>
              <a:t>5/24/2016</a:t>
            </a:fld>
            <a:endParaRPr lang="en-US">
              <a:solidFill>
                <a:srgbClr val="818285"/>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srgbClr val="818285"/>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8A3D60A-A939-EA4D-A80C-465847136D0A}" type="slidenum">
              <a:rPr lang="en-US" smtClean="0">
                <a:solidFill>
                  <a:srgbClr val="818285"/>
                </a:solidFill>
              </a:rPr>
              <a:pPr/>
              <a:t>‹#›</a:t>
            </a:fld>
            <a:endParaRPr lang="en-US">
              <a:solidFill>
                <a:srgbClr val="818285"/>
              </a:solidFill>
            </a:endParaRPr>
          </a:p>
        </p:txBody>
      </p:sp>
    </p:spTree>
    <p:extLst>
      <p:ext uri="{BB962C8B-B14F-4D97-AF65-F5344CB8AC3E}">
        <p14:creationId xmlns:p14="http://schemas.microsoft.com/office/powerpoint/2010/main" val="49995098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585BE868-4A7F-B148-9D8F-F7CAD71EA82B}" type="datetimeFigureOut">
              <a:rPr lang="en-US" smtClean="0">
                <a:solidFill>
                  <a:srgbClr val="818285"/>
                </a:solidFill>
              </a:rPr>
              <a:pPr/>
              <a:t>5/24/2016</a:t>
            </a:fld>
            <a:endParaRPr lang="en-US">
              <a:solidFill>
                <a:srgbClr val="818285"/>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solidFill>
                <a:srgbClr val="818285"/>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28A3D60A-A939-EA4D-A80C-465847136D0A}" type="slidenum">
              <a:rPr lang="en-US" smtClean="0">
                <a:solidFill>
                  <a:srgbClr val="818285"/>
                </a:solidFill>
              </a:rPr>
              <a:pPr/>
              <a:t>‹#›</a:t>
            </a:fld>
            <a:endParaRPr lang="en-US">
              <a:solidFill>
                <a:srgbClr val="818285"/>
              </a:solidFill>
            </a:endParaRPr>
          </a:p>
        </p:txBody>
      </p:sp>
    </p:spTree>
    <p:extLst>
      <p:ext uri="{BB962C8B-B14F-4D97-AF65-F5344CB8AC3E}">
        <p14:creationId xmlns:p14="http://schemas.microsoft.com/office/powerpoint/2010/main" val="417086450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585BE868-4A7F-B148-9D8F-F7CAD71EA82B}" type="datetimeFigureOut">
              <a:rPr lang="en-US" smtClean="0">
                <a:solidFill>
                  <a:srgbClr val="818285"/>
                </a:solidFill>
              </a:rPr>
              <a:pPr/>
              <a:t>5/24/2016</a:t>
            </a:fld>
            <a:endParaRPr lang="en-US">
              <a:solidFill>
                <a:srgbClr val="818285"/>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srgbClr val="818285"/>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28A3D60A-A939-EA4D-A80C-465847136D0A}" type="slidenum">
              <a:rPr lang="en-US" smtClean="0">
                <a:solidFill>
                  <a:srgbClr val="818285"/>
                </a:solidFill>
              </a:rPr>
              <a:pPr/>
              <a:t>‹#›</a:t>
            </a:fld>
            <a:endParaRPr lang="en-US">
              <a:solidFill>
                <a:srgbClr val="818285"/>
              </a:solidFill>
            </a:endParaRPr>
          </a:p>
        </p:txBody>
      </p:sp>
    </p:spTree>
    <p:extLst>
      <p:ext uri="{BB962C8B-B14F-4D97-AF65-F5344CB8AC3E}">
        <p14:creationId xmlns:p14="http://schemas.microsoft.com/office/powerpoint/2010/main" val="1040259228"/>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585BE868-4A7F-B148-9D8F-F7CAD71EA82B}" type="datetimeFigureOut">
              <a:rPr lang="en-US" smtClean="0">
                <a:solidFill>
                  <a:srgbClr val="818285"/>
                </a:solidFill>
              </a:rPr>
              <a:pPr/>
              <a:t>5/24/2016</a:t>
            </a:fld>
            <a:endParaRPr lang="en-US">
              <a:solidFill>
                <a:srgbClr val="818285"/>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srgbClr val="818285"/>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28A3D60A-A939-EA4D-A80C-465847136D0A}" type="slidenum">
              <a:rPr lang="en-US" smtClean="0">
                <a:solidFill>
                  <a:srgbClr val="818285"/>
                </a:solidFill>
              </a:rPr>
              <a:pPr/>
              <a:t>‹#›</a:t>
            </a:fld>
            <a:endParaRPr lang="en-US">
              <a:solidFill>
                <a:srgbClr val="818285"/>
              </a:solidFill>
            </a:endParaRPr>
          </a:p>
        </p:txBody>
      </p:sp>
    </p:spTree>
    <p:extLst>
      <p:ext uri="{BB962C8B-B14F-4D97-AF65-F5344CB8AC3E}">
        <p14:creationId xmlns:p14="http://schemas.microsoft.com/office/powerpoint/2010/main" val="331380348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85BE868-4A7F-B148-9D8F-F7CAD71EA82B}" type="datetimeFigureOut">
              <a:rPr lang="en-US" smtClean="0">
                <a:solidFill>
                  <a:srgbClr val="818285"/>
                </a:solidFill>
              </a:rPr>
              <a:pPr/>
              <a:t>5/24/2016</a:t>
            </a:fld>
            <a:endParaRPr lang="en-US">
              <a:solidFill>
                <a:srgbClr val="818285"/>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srgbClr val="818285"/>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8A3D60A-A939-EA4D-A80C-465847136D0A}" type="slidenum">
              <a:rPr lang="en-US" smtClean="0">
                <a:solidFill>
                  <a:srgbClr val="818285"/>
                </a:solidFill>
              </a:rPr>
              <a:pPr/>
              <a:t>‹#›</a:t>
            </a:fld>
            <a:endParaRPr lang="en-US">
              <a:solidFill>
                <a:srgbClr val="818285"/>
              </a:solidFill>
            </a:endParaRPr>
          </a:p>
        </p:txBody>
      </p:sp>
    </p:spTree>
    <p:extLst>
      <p:ext uri="{BB962C8B-B14F-4D97-AF65-F5344CB8AC3E}">
        <p14:creationId xmlns:p14="http://schemas.microsoft.com/office/powerpoint/2010/main" val="98538563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85BE868-4A7F-B148-9D8F-F7CAD71EA82B}" type="datetimeFigureOut">
              <a:rPr lang="en-US" smtClean="0">
                <a:solidFill>
                  <a:srgbClr val="818285"/>
                </a:solidFill>
              </a:rPr>
              <a:pPr/>
              <a:t>5/24/2016</a:t>
            </a:fld>
            <a:endParaRPr lang="en-US">
              <a:solidFill>
                <a:srgbClr val="818285"/>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srgbClr val="818285"/>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8A3D60A-A939-EA4D-A80C-465847136D0A}" type="slidenum">
              <a:rPr lang="en-US" smtClean="0">
                <a:solidFill>
                  <a:srgbClr val="818285"/>
                </a:solidFill>
              </a:rPr>
              <a:pPr/>
              <a:t>‹#›</a:t>
            </a:fld>
            <a:endParaRPr lang="en-US">
              <a:solidFill>
                <a:srgbClr val="818285"/>
              </a:solidFill>
            </a:endParaRPr>
          </a:p>
        </p:txBody>
      </p:sp>
    </p:spTree>
    <p:extLst>
      <p:ext uri="{BB962C8B-B14F-4D97-AF65-F5344CB8AC3E}">
        <p14:creationId xmlns:p14="http://schemas.microsoft.com/office/powerpoint/2010/main" val="4212352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85BE868-4A7F-B148-9D8F-F7CAD71EA82B}" type="datetimeFigureOut">
              <a:rPr lang="en-US" smtClean="0"/>
              <a:t>5/24/2016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8A3D60A-A939-EA4D-A80C-465847136D0A}" type="slidenum">
              <a:rPr lang="en-US" smtClean="0"/>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85BE868-4A7F-B148-9D8F-F7CAD71EA82B}" type="datetimeFigureOut">
              <a:rPr lang="en-US" smtClean="0">
                <a:solidFill>
                  <a:srgbClr val="818285"/>
                </a:solidFill>
              </a:rPr>
              <a:pPr/>
              <a:t>5/24/2016</a:t>
            </a:fld>
            <a:endParaRPr lang="en-US">
              <a:solidFill>
                <a:srgbClr val="818285"/>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srgbClr val="818285"/>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8A3D60A-A939-EA4D-A80C-465847136D0A}" type="slidenum">
              <a:rPr lang="en-US" smtClean="0">
                <a:solidFill>
                  <a:srgbClr val="818285"/>
                </a:solidFill>
              </a:rPr>
              <a:pPr/>
              <a:t>‹#›</a:t>
            </a:fld>
            <a:endParaRPr lang="en-US">
              <a:solidFill>
                <a:srgbClr val="818285"/>
              </a:solidFill>
            </a:endParaRPr>
          </a:p>
        </p:txBody>
      </p:sp>
    </p:spTree>
    <p:extLst>
      <p:ext uri="{BB962C8B-B14F-4D97-AF65-F5344CB8AC3E}">
        <p14:creationId xmlns:p14="http://schemas.microsoft.com/office/powerpoint/2010/main" val="89545590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85BE868-4A7F-B148-9D8F-F7CAD71EA82B}" type="datetimeFigureOut">
              <a:rPr lang="en-US" smtClean="0">
                <a:solidFill>
                  <a:srgbClr val="818285"/>
                </a:solidFill>
              </a:rPr>
              <a:pPr/>
              <a:t>5/24/2016</a:t>
            </a:fld>
            <a:endParaRPr lang="en-US">
              <a:solidFill>
                <a:srgbClr val="818285"/>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srgbClr val="818285"/>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8A3D60A-A939-EA4D-A80C-465847136D0A}" type="slidenum">
              <a:rPr lang="en-US" smtClean="0">
                <a:solidFill>
                  <a:srgbClr val="818285"/>
                </a:solidFill>
              </a:rPr>
              <a:pPr/>
              <a:t>‹#›</a:t>
            </a:fld>
            <a:endParaRPr lang="en-US">
              <a:solidFill>
                <a:srgbClr val="818285"/>
              </a:solidFill>
            </a:endParaRPr>
          </a:p>
        </p:txBody>
      </p:sp>
    </p:spTree>
    <p:extLst>
      <p:ext uri="{BB962C8B-B14F-4D97-AF65-F5344CB8AC3E}">
        <p14:creationId xmlns:p14="http://schemas.microsoft.com/office/powerpoint/2010/main" val="67617148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AU"/>
          </a:p>
        </p:txBody>
      </p:sp>
    </p:spTree>
    <p:extLst>
      <p:ext uri="{BB962C8B-B14F-4D97-AF65-F5344CB8AC3E}">
        <p14:creationId xmlns:p14="http://schemas.microsoft.com/office/powerpoint/2010/main" val="311179040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301266443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2823161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4963"/>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6613" y="1604963"/>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121806872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37986931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Tree>
    <p:extLst>
      <p:ext uri="{BB962C8B-B14F-4D97-AF65-F5344CB8AC3E}">
        <p14:creationId xmlns:p14="http://schemas.microsoft.com/office/powerpoint/2010/main" val="327814044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038023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30039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585BE868-4A7F-B148-9D8F-F7CAD71EA82B}" type="datetimeFigureOut">
              <a:rPr lang="en-US" smtClean="0"/>
              <a:t>5/24/2016</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28A3D60A-A939-EA4D-A80C-465847136D0A}" type="slidenum">
              <a:rPr lang="en-US" smtClean="0"/>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0959453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371459737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3050"/>
            <a:ext cx="2055813" cy="5856288"/>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3050"/>
            <a:ext cx="6019800" cy="58562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16023361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8013" cy="1143000"/>
          </a:xfrm>
        </p:spPr>
        <p:txBody>
          <a:bodyPr/>
          <a:lstStyle/>
          <a:p>
            <a:r>
              <a:rPr lang="en-US" smtClean="0"/>
              <a:t>Click to edit Master title style</a:t>
            </a:r>
            <a:endParaRPr lang="en-AU"/>
          </a:p>
        </p:txBody>
      </p:sp>
    </p:spTree>
    <p:extLst>
      <p:ext uri="{BB962C8B-B14F-4D97-AF65-F5344CB8AC3E}">
        <p14:creationId xmlns:p14="http://schemas.microsoft.com/office/powerpoint/2010/main" val="3063892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585BE868-4A7F-B148-9D8F-F7CAD71EA82B}" type="datetimeFigureOut">
              <a:rPr lang="en-US" smtClean="0"/>
              <a:t>5/24/2016</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28A3D60A-A939-EA4D-A80C-465847136D0A}"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585BE868-4A7F-B148-9D8F-F7CAD71EA82B}" type="datetimeFigureOut">
              <a:rPr lang="en-US" smtClean="0"/>
              <a:t>5/24/2016</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28A3D60A-A939-EA4D-A80C-465847136D0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1.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image" Target="../media/image1.jpeg"/><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image" Target="../media/image1.jpeg"/><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theme" Target="../theme/theme6.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SAQ140_PowerpointTemplate_v22.jpg"/>
          <p:cNvPicPr>
            <a:picLocks noChangeAspect="1"/>
          </p:cNvPicPr>
          <p:nvPr userDrawn="1"/>
        </p:nvPicPr>
        <p:blipFill>
          <a:blip r:embed="rId15"/>
          <a:stretch>
            <a:fillRect/>
          </a:stretch>
        </p:blipFill>
        <p:spPr>
          <a:xfrm>
            <a:off x="8698" y="0"/>
            <a:ext cx="9144000" cy="6858000"/>
          </a:xfrm>
          <a:prstGeom prst="rect">
            <a:avLst/>
          </a:prstGeom>
        </p:spPr>
      </p:pic>
      <p:sp>
        <p:nvSpPr>
          <p:cNvPr id="2" name="Title Placeholder 1"/>
          <p:cNvSpPr>
            <a:spLocks noGrp="1"/>
          </p:cNvSpPr>
          <p:nvPr>
            <p:ph type="title"/>
          </p:nvPr>
        </p:nvSpPr>
        <p:spPr>
          <a:xfrm>
            <a:off x="730650" y="428400"/>
            <a:ext cx="7956150" cy="991392"/>
          </a:xfrm>
          <a:prstGeom prst="rect">
            <a:avLst/>
          </a:prstGeom>
        </p:spPr>
        <p:txBody>
          <a:bodyPr vert="horz" lIns="0" tIns="0" rIns="0" bIns="0" rtlCol="0" anchor="t"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30650" y="2096436"/>
            <a:ext cx="7956150" cy="4029727"/>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84" r:id="rId3"/>
    <p:sldLayoutId id="2147483685"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xStyles>
    <p:titleStyle>
      <a:lvl1pPr algn="l" defTabSz="457200" rtl="0" eaLnBrk="1" latinLnBrk="0" hangingPunct="1">
        <a:spcBef>
          <a:spcPct val="0"/>
        </a:spcBef>
        <a:buNone/>
        <a:defRPr sz="3000" b="1" kern="1200">
          <a:solidFill>
            <a:srgbClr val="00B3E2"/>
          </a:solidFill>
          <a:latin typeface="Arial"/>
          <a:ea typeface="+mj-ea"/>
          <a:cs typeface="Arial"/>
        </a:defRPr>
      </a:lvl1pPr>
    </p:titleStyle>
    <p:bodyStyle>
      <a:lvl1pPr marL="288000" indent="-288000" algn="l" defTabSz="457200" rtl="0" eaLnBrk="1" latinLnBrk="0" hangingPunct="1">
        <a:spcBef>
          <a:spcPct val="20000"/>
        </a:spcBef>
        <a:buClr>
          <a:srgbClr val="00B3E2"/>
        </a:buClr>
        <a:buFont typeface="Arial"/>
        <a:buChar char="•"/>
        <a:defRPr sz="2000" kern="1200">
          <a:solidFill>
            <a:srgbClr val="818285"/>
          </a:solidFill>
          <a:latin typeface="+mn-lt"/>
          <a:ea typeface="+mn-ea"/>
          <a:cs typeface="+mn-cs"/>
        </a:defRPr>
      </a:lvl1pPr>
      <a:lvl2pPr marL="576000" indent="-288000" algn="l" defTabSz="457200" rtl="0" eaLnBrk="1" latinLnBrk="0" hangingPunct="1">
        <a:spcBef>
          <a:spcPct val="20000"/>
        </a:spcBef>
        <a:buFont typeface="Arial"/>
        <a:buChar char="•"/>
        <a:defRPr sz="2000" kern="1200">
          <a:solidFill>
            <a:srgbClr val="818285"/>
          </a:solidFill>
          <a:latin typeface="+mn-lt"/>
          <a:ea typeface="+mn-ea"/>
          <a:cs typeface="+mn-cs"/>
        </a:defRPr>
      </a:lvl2pPr>
      <a:lvl3pPr marL="864000" indent="-288000" algn="l" defTabSz="457200" rtl="0" eaLnBrk="1" latinLnBrk="0" hangingPunct="1">
        <a:spcBef>
          <a:spcPct val="20000"/>
        </a:spcBef>
        <a:buClr>
          <a:srgbClr val="00B3E2"/>
        </a:buClr>
        <a:buFont typeface="Lucida Grande"/>
        <a:buChar char="–"/>
        <a:defRPr sz="1800" kern="1200">
          <a:solidFill>
            <a:srgbClr val="818285"/>
          </a:solidFill>
          <a:latin typeface="+mn-lt"/>
          <a:ea typeface="+mn-ea"/>
          <a:cs typeface="+mn-cs"/>
        </a:defRPr>
      </a:lvl3pPr>
      <a:lvl4pPr marL="1152000" indent="-288000" algn="l" defTabSz="457200" rtl="0" eaLnBrk="1" latinLnBrk="0" hangingPunct="1">
        <a:spcBef>
          <a:spcPct val="20000"/>
        </a:spcBef>
        <a:buFont typeface="Arial"/>
        <a:buChar char="–"/>
        <a:defRPr sz="1800" kern="1200">
          <a:solidFill>
            <a:srgbClr val="818285"/>
          </a:solidFill>
          <a:latin typeface="+mn-lt"/>
          <a:ea typeface="+mn-ea"/>
          <a:cs typeface="+mn-cs"/>
        </a:defRPr>
      </a:lvl4pPr>
      <a:lvl5pPr marL="1440000" indent="-288000" algn="l" defTabSz="457200" rtl="0" eaLnBrk="1" latinLnBrk="0" hangingPunct="1">
        <a:spcBef>
          <a:spcPct val="20000"/>
        </a:spcBef>
        <a:buFont typeface="Wingdings" charset="2"/>
        <a:buChar char="§"/>
        <a:defRPr sz="1800" kern="1200">
          <a:solidFill>
            <a:srgbClr val="81828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SAQ140_PowerpointTemplate_v22.jpg"/>
          <p:cNvPicPr>
            <a:picLocks noChangeAspect="1"/>
          </p:cNvPicPr>
          <p:nvPr userDrawn="1"/>
        </p:nvPicPr>
        <p:blipFill>
          <a:blip r:embed="rId13"/>
          <a:stretch>
            <a:fillRect/>
          </a:stretch>
        </p:blipFill>
        <p:spPr>
          <a:xfrm>
            <a:off x="8698" y="0"/>
            <a:ext cx="9144000" cy="6858000"/>
          </a:xfrm>
          <a:prstGeom prst="rect">
            <a:avLst/>
          </a:prstGeom>
        </p:spPr>
      </p:pic>
      <p:sp>
        <p:nvSpPr>
          <p:cNvPr id="2" name="Title Placeholder 1"/>
          <p:cNvSpPr>
            <a:spLocks noGrp="1"/>
          </p:cNvSpPr>
          <p:nvPr>
            <p:ph type="title"/>
          </p:nvPr>
        </p:nvSpPr>
        <p:spPr>
          <a:xfrm>
            <a:off x="730650" y="428400"/>
            <a:ext cx="7956150" cy="991392"/>
          </a:xfrm>
          <a:prstGeom prst="rect">
            <a:avLst/>
          </a:prstGeom>
        </p:spPr>
        <p:txBody>
          <a:bodyPr vert="horz" lIns="0" tIns="0" rIns="0" bIns="0" rtlCol="0" anchor="t"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30650" y="2096436"/>
            <a:ext cx="7956150" cy="4029727"/>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60995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457200" rtl="0" eaLnBrk="1" latinLnBrk="0" hangingPunct="1">
        <a:spcBef>
          <a:spcPct val="0"/>
        </a:spcBef>
        <a:buNone/>
        <a:defRPr sz="3000" b="1" kern="1200">
          <a:solidFill>
            <a:srgbClr val="00B3E2"/>
          </a:solidFill>
          <a:latin typeface="Arial"/>
          <a:ea typeface="+mj-ea"/>
          <a:cs typeface="Arial"/>
        </a:defRPr>
      </a:lvl1pPr>
    </p:titleStyle>
    <p:bodyStyle>
      <a:lvl1pPr marL="288000" indent="-288000" algn="l" defTabSz="457200" rtl="0" eaLnBrk="1" latinLnBrk="0" hangingPunct="1">
        <a:spcBef>
          <a:spcPct val="20000"/>
        </a:spcBef>
        <a:buClr>
          <a:srgbClr val="00B3E2"/>
        </a:buClr>
        <a:buFont typeface="Arial"/>
        <a:buChar char="•"/>
        <a:defRPr sz="2000" kern="1200">
          <a:solidFill>
            <a:srgbClr val="818285"/>
          </a:solidFill>
          <a:latin typeface="+mn-lt"/>
          <a:ea typeface="+mn-ea"/>
          <a:cs typeface="+mn-cs"/>
        </a:defRPr>
      </a:lvl1pPr>
      <a:lvl2pPr marL="576000" indent="-288000" algn="l" defTabSz="457200" rtl="0" eaLnBrk="1" latinLnBrk="0" hangingPunct="1">
        <a:spcBef>
          <a:spcPct val="20000"/>
        </a:spcBef>
        <a:buFont typeface="Arial"/>
        <a:buChar char="•"/>
        <a:defRPr sz="2000" kern="1200">
          <a:solidFill>
            <a:srgbClr val="818285"/>
          </a:solidFill>
          <a:latin typeface="+mn-lt"/>
          <a:ea typeface="+mn-ea"/>
          <a:cs typeface="+mn-cs"/>
        </a:defRPr>
      </a:lvl2pPr>
      <a:lvl3pPr marL="864000" indent="-288000" algn="l" defTabSz="457200" rtl="0" eaLnBrk="1" latinLnBrk="0" hangingPunct="1">
        <a:spcBef>
          <a:spcPct val="20000"/>
        </a:spcBef>
        <a:buClr>
          <a:srgbClr val="00B3E2"/>
        </a:buClr>
        <a:buFont typeface="Lucida Grande"/>
        <a:buChar char="–"/>
        <a:defRPr sz="1800" kern="1200">
          <a:solidFill>
            <a:srgbClr val="818285"/>
          </a:solidFill>
          <a:latin typeface="+mn-lt"/>
          <a:ea typeface="+mn-ea"/>
          <a:cs typeface="+mn-cs"/>
        </a:defRPr>
      </a:lvl3pPr>
      <a:lvl4pPr marL="1152000" indent="-288000" algn="l" defTabSz="457200" rtl="0" eaLnBrk="1" latinLnBrk="0" hangingPunct="1">
        <a:spcBef>
          <a:spcPct val="20000"/>
        </a:spcBef>
        <a:buFont typeface="Arial"/>
        <a:buChar char="–"/>
        <a:defRPr sz="1800" kern="1200">
          <a:solidFill>
            <a:srgbClr val="818285"/>
          </a:solidFill>
          <a:latin typeface="+mn-lt"/>
          <a:ea typeface="+mn-ea"/>
          <a:cs typeface="+mn-cs"/>
        </a:defRPr>
      </a:lvl4pPr>
      <a:lvl5pPr marL="1440000" indent="-288000" algn="l" defTabSz="457200" rtl="0" eaLnBrk="1" latinLnBrk="0" hangingPunct="1">
        <a:spcBef>
          <a:spcPct val="20000"/>
        </a:spcBef>
        <a:buFont typeface="Wingdings" charset="2"/>
        <a:buChar char="§"/>
        <a:defRPr sz="1800" kern="1200">
          <a:solidFill>
            <a:srgbClr val="81828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SAQ140_PowerpointTemplate_v22.jpg"/>
          <p:cNvPicPr>
            <a:picLocks noChangeAspect="1"/>
          </p:cNvPicPr>
          <p:nvPr userDrawn="1"/>
        </p:nvPicPr>
        <p:blipFill>
          <a:blip r:embed="rId13"/>
          <a:stretch>
            <a:fillRect/>
          </a:stretch>
        </p:blipFill>
        <p:spPr>
          <a:xfrm>
            <a:off x="8698" y="0"/>
            <a:ext cx="9144000" cy="6858000"/>
          </a:xfrm>
          <a:prstGeom prst="rect">
            <a:avLst/>
          </a:prstGeom>
        </p:spPr>
      </p:pic>
      <p:sp>
        <p:nvSpPr>
          <p:cNvPr id="2" name="Title Placeholder 1"/>
          <p:cNvSpPr>
            <a:spLocks noGrp="1"/>
          </p:cNvSpPr>
          <p:nvPr>
            <p:ph type="title"/>
          </p:nvPr>
        </p:nvSpPr>
        <p:spPr>
          <a:xfrm>
            <a:off x="730650" y="428400"/>
            <a:ext cx="7956150" cy="991392"/>
          </a:xfrm>
          <a:prstGeom prst="rect">
            <a:avLst/>
          </a:prstGeom>
        </p:spPr>
        <p:txBody>
          <a:bodyPr vert="horz" lIns="0" tIns="0" rIns="0" bIns="0" rtlCol="0" anchor="t"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30650" y="2096436"/>
            <a:ext cx="7956150" cy="4029727"/>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1867945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457200" rtl="0" eaLnBrk="1" latinLnBrk="0" hangingPunct="1">
        <a:spcBef>
          <a:spcPct val="0"/>
        </a:spcBef>
        <a:buNone/>
        <a:defRPr sz="3000" b="1" kern="1200">
          <a:solidFill>
            <a:srgbClr val="00B3E2"/>
          </a:solidFill>
          <a:latin typeface="Arial"/>
          <a:ea typeface="+mj-ea"/>
          <a:cs typeface="Arial"/>
        </a:defRPr>
      </a:lvl1pPr>
    </p:titleStyle>
    <p:bodyStyle>
      <a:lvl1pPr marL="288000" indent="-288000" algn="l" defTabSz="457200" rtl="0" eaLnBrk="1" latinLnBrk="0" hangingPunct="1">
        <a:spcBef>
          <a:spcPct val="20000"/>
        </a:spcBef>
        <a:buClr>
          <a:srgbClr val="00B3E2"/>
        </a:buClr>
        <a:buFont typeface="Arial"/>
        <a:buChar char="•"/>
        <a:defRPr sz="2000" kern="1200">
          <a:solidFill>
            <a:srgbClr val="818285"/>
          </a:solidFill>
          <a:latin typeface="+mn-lt"/>
          <a:ea typeface="+mn-ea"/>
          <a:cs typeface="+mn-cs"/>
        </a:defRPr>
      </a:lvl1pPr>
      <a:lvl2pPr marL="576000" indent="-288000" algn="l" defTabSz="457200" rtl="0" eaLnBrk="1" latinLnBrk="0" hangingPunct="1">
        <a:spcBef>
          <a:spcPct val="20000"/>
        </a:spcBef>
        <a:buFont typeface="Arial"/>
        <a:buChar char="•"/>
        <a:defRPr sz="2000" kern="1200">
          <a:solidFill>
            <a:srgbClr val="818285"/>
          </a:solidFill>
          <a:latin typeface="+mn-lt"/>
          <a:ea typeface="+mn-ea"/>
          <a:cs typeface="+mn-cs"/>
        </a:defRPr>
      </a:lvl2pPr>
      <a:lvl3pPr marL="864000" indent="-288000" algn="l" defTabSz="457200" rtl="0" eaLnBrk="1" latinLnBrk="0" hangingPunct="1">
        <a:spcBef>
          <a:spcPct val="20000"/>
        </a:spcBef>
        <a:buClr>
          <a:srgbClr val="00B3E2"/>
        </a:buClr>
        <a:buFont typeface="Lucida Grande"/>
        <a:buChar char="–"/>
        <a:defRPr sz="1800" kern="1200">
          <a:solidFill>
            <a:srgbClr val="818285"/>
          </a:solidFill>
          <a:latin typeface="+mn-lt"/>
          <a:ea typeface="+mn-ea"/>
          <a:cs typeface="+mn-cs"/>
        </a:defRPr>
      </a:lvl3pPr>
      <a:lvl4pPr marL="1152000" indent="-288000" algn="l" defTabSz="457200" rtl="0" eaLnBrk="1" latinLnBrk="0" hangingPunct="1">
        <a:spcBef>
          <a:spcPct val="20000"/>
        </a:spcBef>
        <a:buFont typeface="Arial"/>
        <a:buChar char="–"/>
        <a:defRPr sz="1800" kern="1200">
          <a:solidFill>
            <a:srgbClr val="818285"/>
          </a:solidFill>
          <a:latin typeface="+mn-lt"/>
          <a:ea typeface="+mn-ea"/>
          <a:cs typeface="+mn-cs"/>
        </a:defRPr>
      </a:lvl4pPr>
      <a:lvl5pPr marL="1440000" indent="-288000" algn="l" defTabSz="457200" rtl="0" eaLnBrk="1" latinLnBrk="0" hangingPunct="1">
        <a:spcBef>
          <a:spcPct val="20000"/>
        </a:spcBef>
        <a:buFont typeface="Wingdings" charset="2"/>
        <a:buChar char="§"/>
        <a:defRPr sz="1800" kern="1200">
          <a:solidFill>
            <a:srgbClr val="81828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SAQ140_PowerpointTemplate_v22.jpg"/>
          <p:cNvPicPr>
            <a:picLocks noChangeAspect="1"/>
          </p:cNvPicPr>
          <p:nvPr userDrawn="1"/>
        </p:nvPicPr>
        <p:blipFill>
          <a:blip r:embed="rId15"/>
          <a:stretch>
            <a:fillRect/>
          </a:stretch>
        </p:blipFill>
        <p:spPr>
          <a:xfrm>
            <a:off x="8698" y="0"/>
            <a:ext cx="9144000" cy="6858000"/>
          </a:xfrm>
          <a:prstGeom prst="rect">
            <a:avLst/>
          </a:prstGeom>
        </p:spPr>
      </p:pic>
      <p:sp>
        <p:nvSpPr>
          <p:cNvPr id="2" name="Title Placeholder 1"/>
          <p:cNvSpPr>
            <a:spLocks noGrp="1"/>
          </p:cNvSpPr>
          <p:nvPr>
            <p:ph type="title"/>
          </p:nvPr>
        </p:nvSpPr>
        <p:spPr>
          <a:xfrm>
            <a:off x="730650" y="428400"/>
            <a:ext cx="7956150" cy="991392"/>
          </a:xfrm>
          <a:prstGeom prst="rect">
            <a:avLst/>
          </a:prstGeom>
        </p:spPr>
        <p:txBody>
          <a:bodyPr vert="horz" lIns="0" tIns="0" rIns="0" bIns="0" rtlCol="0" anchor="t"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30650" y="2096436"/>
            <a:ext cx="7956150" cy="4029727"/>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42235173"/>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txStyles>
    <p:titleStyle>
      <a:lvl1pPr algn="l" defTabSz="457200" rtl="0" eaLnBrk="1" latinLnBrk="0" hangingPunct="1">
        <a:spcBef>
          <a:spcPct val="0"/>
        </a:spcBef>
        <a:buNone/>
        <a:defRPr sz="3000" b="1" kern="1200">
          <a:solidFill>
            <a:srgbClr val="00B3E2"/>
          </a:solidFill>
          <a:latin typeface="Arial"/>
          <a:ea typeface="+mj-ea"/>
          <a:cs typeface="Arial"/>
        </a:defRPr>
      </a:lvl1pPr>
    </p:titleStyle>
    <p:bodyStyle>
      <a:lvl1pPr marL="288000" indent="-288000" algn="l" defTabSz="457200" rtl="0" eaLnBrk="1" latinLnBrk="0" hangingPunct="1">
        <a:spcBef>
          <a:spcPct val="20000"/>
        </a:spcBef>
        <a:buClr>
          <a:srgbClr val="00B3E2"/>
        </a:buClr>
        <a:buFont typeface="Arial"/>
        <a:buChar char="•"/>
        <a:defRPr sz="2000" kern="1200">
          <a:solidFill>
            <a:srgbClr val="818285"/>
          </a:solidFill>
          <a:latin typeface="+mn-lt"/>
          <a:ea typeface="+mn-ea"/>
          <a:cs typeface="+mn-cs"/>
        </a:defRPr>
      </a:lvl1pPr>
      <a:lvl2pPr marL="576000" indent="-288000" algn="l" defTabSz="457200" rtl="0" eaLnBrk="1" latinLnBrk="0" hangingPunct="1">
        <a:spcBef>
          <a:spcPct val="20000"/>
        </a:spcBef>
        <a:buFont typeface="Arial"/>
        <a:buChar char="•"/>
        <a:defRPr sz="2000" kern="1200">
          <a:solidFill>
            <a:srgbClr val="818285"/>
          </a:solidFill>
          <a:latin typeface="+mn-lt"/>
          <a:ea typeface="+mn-ea"/>
          <a:cs typeface="+mn-cs"/>
        </a:defRPr>
      </a:lvl2pPr>
      <a:lvl3pPr marL="864000" indent="-288000" algn="l" defTabSz="457200" rtl="0" eaLnBrk="1" latinLnBrk="0" hangingPunct="1">
        <a:spcBef>
          <a:spcPct val="20000"/>
        </a:spcBef>
        <a:buClr>
          <a:srgbClr val="00B3E2"/>
        </a:buClr>
        <a:buFont typeface="Lucida Grande"/>
        <a:buChar char="–"/>
        <a:defRPr sz="1800" kern="1200">
          <a:solidFill>
            <a:srgbClr val="818285"/>
          </a:solidFill>
          <a:latin typeface="+mn-lt"/>
          <a:ea typeface="+mn-ea"/>
          <a:cs typeface="+mn-cs"/>
        </a:defRPr>
      </a:lvl3pPr>
      <a:lvl4pPr marL="1152000" indent="-288000" algn="l" defTabSz="457200" rtl="0" eaLnBrk="1" latinLnBrk="0" hangingPunct="1">
        <a:spcBef>
          <a:spcPct val="20000"/>
        </a:spcBef>
        <a:buFont typeface="Arial"/>
        <a:buChar char="–"/>
        <a:defRPr sz="1800" kern="1200">
          <a:solidFill>
            <a:srgbClr val="818285"/>
          </a:solidFill>
          <a:latin typeface="+mn-lt"/>
          <a:ea typeface="+mn-ea"/>
          <a:cs typeface="+mn-cs"/>
        </a:defRPr>
      </a:lvl4pPr>
      <a:lvl5pPr marL="1440000" indent="-288000" algn="l" defTabSz="457200" rtl="0" eaLnBrk="1" latinLnBrk="0" hangingPunct="1">
        <a:spcBef>
          <a:spcPct val="20000"/>
        </a:spcBef>
        <a:buFont typeface="Wingdings" charset="2"/>
        <a:buChar char="§"/>
        <a:defRPr sz="1800" kern="1200">
          <a:solidFill>
            <a:srgbClr val="81828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SAQ140_PowerpointTemplate_v22.jpg"/>
          <p:cNvPicPr>
            <a:picLocks noChangeAspect="1"/>
          </p:cNvPicPr>
          <p:nvPr userDrawn="1"/>
        </p:nvPicPr>
        <p:blipFill>
          <a:blip r:embed="rId15"/>
          <a:stretch>
            <a:fillRect/>
          </a:stretch>
        </p:blipFill>
        <p:spPr>
          <a:xfrm>
            <a:off x="8698" y="0"/>
            <a:ext cx="9144000" cy="6858000"/>
          </a:xfrm>
          <a:prstGeom prst="rect">
            <a:avLst/>
          </a:prstGeom>
        </p:spPr>
      </p:pic>
      <p:sp>
        <p:nvSpPr>
          <p:cNvPr id="2" name="Title Placeholder 1"/>
          <p:cNvSpPr>
            <a:spLocks noGrp="1"/>
          </p:cNvSpPr>
          <p:nvPr>
            <p:ph type="title"/>
          </p:nvPr>
        </p:nvSpPr>
        <p:spPr>
          <a:xfrm>
            <a:off x="730650" y="428400"/>
            <a:ext cx="7956150" cy="991392"/>
          </a:xfrm>
          <a:prstGeom prst="rect">
            <a:avLst/>
          </a:prstGeom>
        </p:spPr>
        <p:txBody>
          <a:bodyPr vert="horz" lIns="0" tIns="0" rIns="0" bIns="0" rtlCol="0" anchor="t"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30650" y="2096436"/>
            <a:ext cx="7956150" cy="4029727"/>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98974757"/>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Lst>
  <p:txStyles>
    <p:titleStyle>
      <a:lvl1pPr algn="l" defTabSz="457200" rtl="0" eaLnBrk="1" latinLnBrk="0" hangingPunct="1">
        <a:spcBef>
          <a:spcPct val="0"/>
        </a:spcBef>
        <a:buNone/>
        <a:defRPr sz="3000" b="1" kern="1200">
          <a:solidFill>
            <a:srgbClr val="00B3E2"/>
          </a:solidFill>
          <a:latin typeface="Arial"/>
          <a:ea typeface="+mj-ea"/>
          <a:cs typeface="Arial"/>
        </a:defRPr>
      </a:lvl1pPr>
    </p:titleStyle>
    <p:bodyStyle>
      <a:lvl1pPr marL="288000" indent="-288000" algn="l" defTabSz="457200" rtl="0" eaLnBrk="1" latinLnBrk="0" hangingPunct="1">
        <a:spcBef>
          <a:spcPct val="20000"/>
        </a:spcBef>
        <a:buClr>
          <a:srgbClr val="00B3E2"/>
        </a:buClr>
        <a:buFont typeface="Arial"/>
        <a:buChar char="•"/>
        <a:defRPr sz="2000" kern="1200">
          <a:solidFill>
            <a:srgbClr val="818285"/>
          </a:solidFill>
          <a:latin typeface="+mn-lt"/>
          <a:ea typeface="+mn-ea"/>
          <a:cs typeface="+mn-cs"/>
        </a:defRPr>
      </a:lvl1pPr>
      <a:lvl2pPr marL="576000" indent="-288000" algn="l" defTabSz="457200" rtl="0" eaLnBrk="1" latinLnBrk="0" hangingPunct="1">
        <a:spcBef>
          <a:spcPct val="20000"/>
        </a:spcBef>
        <a:buFont typeface="Arial"/>
        <a:buChar char="•"/>
        <a:defRPr sz="2000" kern="1200">
          <a:solidFill>
            <a:srgbClr val="818285"/>
          </a:solidFill>
          <a:latin typeface="+mn-lt"/>
          <a:ea typeface="+mn-ea"/>
          <a:cs typeface="+mn-cs"/>
        </a:defRPr>
      </a:lvl2pPr>
      <a:lvl3pPr marL="864000" indent="-288000" algn="l" defTabSz="457200" rtl="0" eaLnBrk="1" latinLnBrk="0" hangingPunct="1">
        <a:spcBef>
          <a:spcPct val="20000"/>
        </a:spcBef>
        <a:buClr>
          <a:srgbClr val="00B3E2"/>
        </a:buClr>
        <a:buFont typeface="Lucida Grande"/>
        <a:buChar char="–"/>
        <a:defRPr sz="1800" kern="1200">
          <a:solidFill>
            <a:srgbClr val="818285"/>
          </a:solidFill>
          <a:latin typeface="+mn-lt"/>
          <a:ea typeface="+mn-ea"/>
          <a:cs typeface="+mn-cs"/>
        </a:defRPr>
      </a:lvl3pPr>
      <a:lvl4pPr marL="1152000" indent="-288000" algn="l" defTabSz="457200" rtl="0" eaLnBrk="1" latinLnBrk="0" hangingPunct="1">
        <a:spcBef>
          <a:spcPct val="20000"/>
        </a:spcBef>
        <a:buFont typeface="Arial"/>
        <a:buChar char="–"/>
        <a:defRPr sz="1800" kern="1200">
          <a:solidFill>
            <a:srgbClr val="818285"/>
          </a:solidFill>
          <a:latin typeface="+mn-lt"/>
          <a:ea typeface="+mn-ea"/>
          <a:cs typeface="+mn-cs"/>
        </a:defRPr>
      </a:lvl4pPr>
      <a:lvl5pPr marL="1440000" indent="-288000" algn="l" defTabSz="457200" rtl="0" eaLnBrk="1" latinLnBrk="0" hangingPunct="1">
        <a:spcBef>
          <a:spcPct val="20000"/>
        </a:spcBef>
        <a:buFont typeface="Wingdings" charset="2"/>
        <a:buChar char="§"/>
        <a:defRPr sz="1800" kern="1200">
          <a:solidFill>
            <a:srgbClr val="81828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457200" y="273050"/>
            <a:ext cx="8228013"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US" smtClean="0"/>
              <a:t>Click to edit the title text format</a:t>
            </a:r>
          </a:p>
        </p:txBody>
      </p:sp>
      <p:sp>
        <p:nvSpPr>
          <p:cNvPr id="1026" name="Rectangle 2"/>
          <p:cNvSpPr>
            <a:spLocks noGrp="1" noChangeArrowheads="1"/>
          </p:cNvSpPr>
          <p:nvPr>
            <p:ph type="body" idx="1"/>
          </p:nvPr>
        </p:nvSpPr>
        <p:spPr bwMode="auto">
          <a:xfrm>
            <a:off x="457200" y="1604963"/>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224" rIns="0" bIns="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a:p>
            <a:pPr lvl="4"/>
            <a:r>
              <a:rPr lang="en-GB" altLang="en-US" smtClean="0"/>
              <a:t>Eighth Outline Level</a:t>
            </a:r>
          </a:p>
          <a:p>
            <a:pPr lvl="4"/>
            <a:r>
              <a:rPr lang="en-GB" altLang="en-US" smtClean="0"/>
              <a:t>Ninth Outline Level</a:t>
            </a:r>
          </a:p>
        </p:txBody>
      </p:sp>
    </p:spTree>
    <p:extLst>
      <p:ext uri="{BB962C8B-B14F-4D97-AF65-F5344CB8AC3E}">
        <p14:creationId xmlns:p14="http://schemas.microsoft.com/office/powerpoint/2010/main" val="1371389824"/>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Lst>
  <p:txStyles>
    <p:titleStyle>
      <a:lvl1pPr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mj-lt"/>
          <a:ea typeface="+mj-ea"/>
          <a:cs typeface="+mj-cs"/>
        </a:defRPr>
      </a:lvl1pPr>
      <a:lvl2pPr marL="742950" indent="-28575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Arial" charset="0"/>
          <a:ea typeface="IPAMincho" charset="0"/>
          <a:cs typeface="IPAMincho" charset="0"/>
        </a:defRPr>
      </a:lvl2pPr>
      <a:lvl3pPr marL="11430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Arial" charset="0"/>
          <a:ea typeface="IPAMincho" charset="0"/>
          <a:cs typeface="IPAMincho" charset="0"/>
        </a:defRPr>
      </a:lvl3pPr>
      <a:lvl4pPr marL="16002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Arial" charset="0"/>
          <a:ea typeface="IPAMincho" charset="0"/>
          <a:cs typeface="IPAMincho" charset="0"/>
        </a:defRPr>
      </a:lvl4pPr>
      <a:lvl5pPr marL="20574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Arial" charset="0"/>
          <a:ea typeface="IPAMincho" charset="0"/>
          <a:cs typeface="IPAMincho" charset="0"/>
        </a:defRPr>
      </a:lvl5pPr>
      <a:lvl6pPr marL="25146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Arial" charset="0"/>
          <a:ea typeface="IPAMincho" charset="0"/>
          <a:cs typeface="IPAMincho" charset="0"/>
        </a:defRPr>
      </a:lvl6pPr>
      <a:lvl7pPr marL="29718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Arial" charset="0"/>
          <a:ea typeface="IPAMincho" charset="0"/>
          <a:cs typeface="IPAMincho" charset="0"/>
        </a:defRPr>
      </a:lvl7pPr>
      <a:lvl8pPr marL="34290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Arial" charset="0"/>
          <a:ea typeface="IPAMincho" charset="0"/>
          <a:cs typeface="IPAMincho" charset="0"/>
        </a:defRPr>
      </a:lvl8pPr>
      <a:lvl9pPr marL="38862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Arial" charset="0"/>
          <a:ea typeface="IPAMincho" charset="0"/>
          <a:cs typeface="IPAMincho" charset="0"/>
        </a:defRPr>
      </a:lvl9pPr>
    </p:titleStyle>
    <p:bodyStyle>
      <a:lvl1pPr marL="342900" indent="-342900" algn="l" defTabSz="457200" rtl="0" fontAlgn="base" hangingPunct="0">
        <a:lnSpc>
          <a:spcPct val="93000"/>
        </a:lnSpc>
        <a:spcBef>
          <a:spcPct val="0"/>
        </a:spcBef>
        <a:spcAft>
          <a:spcPts val="1425"/>
        </a:spcAft>
        <a:buClr>
          <a:srgbClr val="000000"/>
        </a:buClr>
        <a:buSzPct val="100000"/>
        <a:buFont typeface="Times New Roman" pitchFamily="16" charset="0"/>
        <a:defRPr sz="3200">
          <a:solidFill>
            <a:srgbClr val="FFFFFF"/>
          </a:solidFill>
          <a:latin typeface="+mn-lt"/>
          <a:ea typeface="+mn-ea"/>
          <a:cs typeface="+mn-cs"/>
        </a:defRPr>
      </a:lvl1pPr>
      <a:lvl2pPr marL="742950" indent="-285750" algn="l" defTabSz="457200" rtl="0" fontAlgn="base" hangingPunct="0">
        <a:lnSpc>
          <a:spcPct val="93000"/>
        </a:lnSpc>
        <a:spcBef>
          <a:spcPct val="0"/>
        </a:spcBef>
        <a:spcAft>
          <a:spcPts val="1138"/>
        </a:spcAft>
        <a:buClr>
          <a:srgbClr val="000000"/>
        </a:buClr>
        <a:buSzPct val="100000"/>
        <a:buFont typeface="Times New Roman" pitchFamily="16" charset="0"/>
        <a:defRPr sz="2800">
          <a:solidFill>
            <a:srgbClr val="FFFFFF"/>
          </a:solidFill>
          <a:latin typeface="+mn-lt"/>
          <a:ea typeface="+mn-ea"/>
          <a:cs typeface="+mn-cs"/>
        </a:defRPr>
      </a:lvl2pPr>
      <a:lvl3pPr marL="1143000" indent="-228600" algn="l" defTabSz="457200" rtl="0" fontAlgn="base" hangingPunct="0">
        <a:lnSpc>
          <a:spcPct val="93000"/>
        </a:lnSpc>
        <a:spcBef>
          <a:spcPct val="0"/>
        </a:spcBef>
        <a:spcAft>
          <a:spcPts val="850"/>
        </a:spcAft>
        <a:buClr>
          <a:srgbClr val="000000"/>
        </a:buClr>
        <a:buSzPct val="100000"/>
        <a:buFont typeface="Times New Roman" pitchFamily="16" charset="0"/>
        <a:defRPr sz="2400">
          <a:solidFill>
            <a:srgbClr val="FFFFFF"/>
          </a:solidFill>
          <a:latin typeface="+mn-lt"/>
          <a:ea typeface="+mn-ea"/>
          <a:cs typeface="+mn-cs"/>
        </a:defRPr>
      </a:lvl3pPr>
      <a:lvl4pPr marL="1600200" indent="-228600" algn="l" defTabSz="457200" rtl="0" fontAlgn="base" hangingPunct="0">
        <a:lnSpc>
          <a:spcPct val="93000"/>
        </a:lnSpc>
        <a:spcBef>
          <a:spcPct val="0"/>
        </a:spcBef>
        <a:spcAft>
          <a:spcPts val="575"/>
        </a:spcAft>
        <a:buClr>
          <a:srgbClr val="000000"/>
        </a:buClr>
        <a:buSzPct val="100000"/>
        <a:buFont typeface="Times New Roman" pitchFamily="16" charset="0"/>
        <a:defRPr sz="2000">
          <a:solidFill>
            <a:srgbClr val="FFFFFF"/>
          </a:solidFill>
          <a:latin typeface="+mn-lt"/>
          <a:ea typeface="+mn-ea"/>
          <a:cs typeface="+mn-cs"/>
        </a:defRPr>
      </a:lvl4pPr>
      <a:lvl5pPr marL="20574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FFFFFF"/>
          </a:solidFill>
          <a:latin typeface="+mn-lt"/>
          <a:ea typeface="+mn-ea"/>
          <a:cs typeface="+mn-cs"/>
        </a:defRPr>
      </a:lvl5pPr>
      <a:lvl6pPr marL="25146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FFFFFF"/>
          </a:solidFill>
          <a:latin typeface="+mn-lt"/>
          <a:ea typeface="+mn-ea"/>
          <a:cs typeface="+mn-cs"/>
        </a:defRPr>
      </a:lvl6pPr>
      <a:lvl7pPr marL="29718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FFFFFF"/>
          </a:solidFill>
          <a:latin typeface="+mn-lt"/>
          <a:ea typeface="+mn-ea"/>
          <a:cs typeface="+mn-cs"/>
        </a:defRPr>
      </a:lvl7pPr>
      <a:lvl8pPr marL="34290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FFFFFF"/>
          </a:solidFill>
          <a:latin typeface="+mn-lt"/>
          <a:ea typeface="+mn-ea"/>
          <a:cs typeface="+mn-cs"/>
        </a:defRPr>
      </a:lvl8pPr>
      <a:lvl9pPr marL="38862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FFFFFF"/>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37.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50.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5.xml"/><Relationship Id="rId13" Type="http://schemas.openxmlformats.org/officeDocument/2006/relationships/diagramData" Target="../diagrams/data6.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17" Type="http://schemas.microsoft.com/office/2007/relationships/diagramDrawing" Target="../diagrams/drawing6.xml"/><Relationship Id="rId2" Type="http://schemas.openxmlformats.org/officeDocument/2006/relationships/notesSlide" Target="../notesSlides/notesSlide12.xml"/><Relationship Id="rId16" Type="http://schemas.openxmlformats.org/officeDocument/2006/relationships/diagramColors" Target="../diagrams/colors6.xml"/><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5" Type="http://schemas.openxmlformats.org/officeDocument/2006/relationships/diagramQuickStyle" Target="../diagrams/quickStyle6.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 Id="rId14"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68.xml"/><Relationship Id="rId5" Type="http://schemas.openxmlformats.org/officeDocument/2006/relationships/image" Target="../media/image12.jpeg"/><Relationship Id="rId4" Type="http://schemas.openxmlformats.org/officeDocument/2006/relationships/hyperlink" Target="http://www.elsevier.com/termsandconditions"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13.png"/><Relationship Id="rId7" Type="http://schemas.openxmlformats.org/officeDocument/2006/relationships/diagramColors" Target="../diagrams/colors7.xm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9.xml"/><Relationship Id="rId4" Type="http://schemas.openxmlformats.org/officeDocument/2006/relationships/image" Target="../media/image19.jpeg"/></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chart" Target="../charts/char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6.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1.xml"/><Relationship Id="rId1" Type="http://schemas.openxmlformats.org/officeDocument/2006/relationships/slideLayout" Target="../slideLayouts/slideLayout2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50520" y="978863"/>
            <a:ext cx="6186204" cy="1368097"/>
          </a:xfrm>
        </p:spPr>
        <p:txBody>
          <a:bodyPr>
            <a:normAutofit fontScale="90000"/>
          </a:bodyPr>
          <a:lstStyle/>
          <a:p>
            <a:r>
              <a:rPr lang="en-US" sz="4000" dirty="0" smtClean="0"/>
              <a:t>Acute Stroke Clinical Care Standard</a:t>
            </a:r>
            <a:r>
              <a:rPr lang="en-US" sz="6000" dirty="0" smtClean="0"/>
              <a:t/>
            </a:r>
            <a:br>
              <a:rPr lang="en-US" sz="6000" dirty="0" smtClean="0"/>
            </a:br>
            <a:r>
              <a:rPr lang="en-US" dirty="0" smtClean="0"/>
              <a:t/>
            </a:r>
            <a:br>
              <a:rPr lang="en-US" dirty="0" smtClean="0"/>
            </a:br>
            <a:endParaRPr lang="en-US" dirty="0"/>
          </a:p>
        </p:txBody>
      </p:sp>
      <p:sp>
        <p:nvSpPr>
          <p:cNvPr id="3" name="Subtitle 2"/>
          <p:cNvSpPr>
            <a:spLocks noGrp="1"/>
          </p:cNvSpPr>
          <p:nvPr>
            <p:ph type="subTitle" idx="1"/>
          </p:nvPr>
        </p:nvSpPr>
        <p:spPr>
          <a:xfrm>
            <a:off x="488088" y="2696646"/>
            <a:ext cx="4444139" cy="906909"/>
          </a:xfrm>
        </p:spPr>
        <p:txBody>
          <a:bodyPr>
            <a:normAutofit fontScale="62500" lnSpcReduction="20000"/>
          </a:bodyPr>
          <a:lstStyle/>
          <a:p>
            <a:r>
              <a:rPr lang="en-US" dirty="0" smtClean="0"/>
              <a:t>An introduction for clinicians and health services</a:t>
            </a:r>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Quality Statement </a:t>
            </a:r>
            <a:r>
              <a:rPr lang="en-AU" dirty="0" smtClean="0"/>
              <a:t>1</a:t>
            </a:r>
            <a:br>
              <a:rPr lang="en-AU" dirty="0" smtClean="0"/>
            </a:br>
            <a:r>
              <a:rPr lang="en-AU" dirty="0" smtClean="0"/>
              <a:t>Early assessment</a:t>
            </a:r>
            <a:endParaRPr lang="en-AU" dirty="0"/>
          </a:p>
        </p:txBody>
      </p:sp>
      <p:sp>
        <p:nvSpPr>
          <p:cNvPr id="3" name="Content Placeholder 2"/>
          <p:cNvSpPr>
            <a:spLocks noGrp="1"/>
          </p:cNvSpPr>
          <p:nvPr>
            <p:ph idx="1"/>
          </p:nvPr>
        </p:nvSpPr>
        <p:spPr>
          <a:xfrm>
            <a:off x="730648" y="2084080"/>
            <a:ext cx="7956152" cy="3661399"/>
          </a:xfrm>
        </p:spPr>
        <p:txBody>
          <a:bodyPr>
            <a:normAutofit/>
          </a:bodyPr>
          <a:lstStyle/>
          <a:p>
            <a:pPr marL="0" indent="0">
              <a:buNone/>
            </a:pPr>
            <a:r>
              <a:rPr lang="en-AU" sz="2600" b="1" dirty="0" smtClean="0">
                <a:solidFill>
                  <a:schemeClr val="tx2"/>
                </a:solidFill>
              </a:rPr>
              <a:t>What should we do?</a:t>
            </a:r>
            <a:endParaRPr lang="en-AU" sz="2600" b="1" dirty="0">
              <a:solidFill>
                <a:schemeClr val="tx2"/>
              </a:solidFill>
            </a:endParaRPr>
          </a:p>
          <a:p>
            <a:pPr marL="0" indent="0">
              <a:buNone/>
            </a:pPr>
            <a:r>
              <a:rPr lang="en-AU" dirty="0"/>
              <a:t>A person with suspected stroke is immediately assessed at first contact using a validated stroke screening tool, such as the F.A.S.T. (Face, Arm, Speech and Time) test</a:t>
            </a:r>
            <a:r>
              <a:rPr lang="en-AU" dirty="0" smtClean="0"/>
              <a:t>.</a:t>
            </a:r>
            <a:endParaRPr lang="en-US" dirty="0"/>
          </a:p>
          <a:p>
            <a:pPr marL="0" indent="0">
              <a:buNone/>
            </a:pPr>
            <a:endParaRPr lang="en-AU" i="1" dirty="0"/>
          </a:p>
          <a:p>
            <a:endParaRPr lang="en-AU" b="1" i="1" dirty="0"/>
          </a:p>
          <a:p>
            <a:endParaRPr lang="en-AU"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4350" y="248930"/>
            <a:ext cx="1822450" cy="183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60382" y="3927164"/>
            <a:ext cx="5429207" cy="19511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954201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Quality Statement </a:t>
            </a:r>
            <a:r>
              <a:rPr lang="en-AU" dirty="0" smtClean="0"/>
              <a:t>1</a:t>
            </a:r>
            <a:br>
              <a:rPr lang="en-AU" dirty="0" smtClean="0"/>
            </a:br>
            <a:r>
              <a:rPr lang="en-AU" dirty="0" smtClean="0"/>
              <a:t>Early assessment</a:t>
            </a:r>
            <a:endParaRPr lang="en-AU" dirty="0"/>
          </a:p>
        </p:txBody>
      </p:sp>
      <p:sp>
        <p:nvSpPr>
          <p:cNvPr id="3" name="Content Placeholder 2"/>
          <p:cNvSpPr>
            <a:spLocks noGrp="1"/>
          </p:cNvSpPr>
          <p:nvPr>
            <p:ph idx="1"/>
          </p:nvPr>
        </p:nvSpPr>
        <p:spPr>
          <a:xfrm>
            <a:off x="730647" y="2084080"/>
            <a:ext cx="8223347" cy="3661399"/>
          </a:xfrm>
        </p:spPr>
        <p:txBody>
          <a:bodyPr>
            <a:normAutofit/>
          </a:bodyPr>
          <a:lstStyle/>
          <a:p>
            <a:pPr marL="0" indent="0">
              <a:buNone/>
            </a:pPr>
            <a:r>
              <a:rPr lang="en-AU" sz="2600" b="1" dirty="0" smtClean="0">
                <a:solidFill>
                  <a:schemeClr val="tx2"/>
                </a:solidFill>
              </a:rPr>
              <a:t>Why </a:t>
            </a:r>
            <a:r>
              <a:rPr lang="en-AU" sz="2600" b="1" dirty="0">
                <a:solidFill>
                  <a:schemeClr val="tx2"/>
                </a:solidFill>
              </a:rPr>
              <a:t>does it matter?</a:t>
            </a:r>
          </a:p>
          <a:p>
            <a:r>
              <a:rPr lang="en-GB" dirty="0"/>
              <a:t>‘</a:t>
            </a:r>
            <a:r>
              <a:rPr lang="en-GB" sz="2400" dirty="0"/>
              <a:t>Time is brain’ </a:t>
            </a:r>
            <a:r>
              <a:rPr lang="en-GB" sz="2400" dirty="0" smtClean="0"/>
              <a:t>– delays in diagnosis and </a:t>
            </a:r>
            <a:r>
              <a:rPr lang="en-GB" sz="2400" dirty="0"/>
              <a:t>treatment </a:t>
            </a:r>
            <a:r>
              <a:rPr lang="en-GB" sz="2400" dirty="0" smtClean="0"/>
              <a:t>matter </a:t>
            </a:r>
            <a:endParaRPr lang="en-AU" sz="2400" dirty="0"/>
          </a:p>
          <a:p>
            <a:r>
              <a:rPr lang="en-AU" sz="2400" dirty="0" smtClean="0"/>
              <a:t>Care provided in the first 24 to 48 hours after stroke onset is crucial for improving patient outcomes.</a:t>
            </a:r>
            <a:r>
              <a:rPr lang="en-AU" sz="2400" baseline="30000" dirty="0" smtClean="0"/>
              <a:t>1</a:t>
            </a:r>
            <a:r>
              <a:rPr lang="en-US" sz="2400" dirty="0"/>
              <a:t> </a:t>
            </a:r>
            <a:endParaRPr lang="en-AU" sz="2400" dirty="0"/>
          </a:p>
          <a:p>
            <a:r>
              <a:rPr lang="en-AU" sz="2400" dirty="0" smtClean="0"/>
              <a:t>Immediate assessment and efficient transfer to a suitable hospital </a:t>
            </a:r>
            <a:r>
              <a:rPr lang="en-AU" sz="2400" dirty="0"/>
              <a:t>facilitates time-critical therapies.</a:t>
            </a:r>
            <a:r>
              <a:rPr lang="en-AU" sz="2400" baseline="30000" dirty="0"/>
              <a:t>2</a:t>
            </a:r>
            <a:r>
              <a:rPr lang="en-AU" sz="2400" dirty="0"/>
              <a:t> </a:t>
            </a:r>
            <a:endParaRPr lang="en-AU" sz="2400" dirty="0" smtClean="0"/>
          </a:p>
          <a:p>
            <a:pPr lvl="2"/>
            <a:r>
              <a:rPr lang="en-AU" sz="2400" dirty="0" smtClean="0"/>
              <a:t>e.g</a:t>
            </a:r>
            <a:r>
              <a:rPr lang="en-AU" sz="2400" dirty="0"/>
              <a:t>. intravenous thrombolysis for ischaemic </a:t>
            </a:r>
            <a:r>
              <a:rPr lang="en-AU" sz="2400" dirty="0" smtClean="0"/>
              <a:t>stroke can only be given within 4.5 hours of stroke onset</a:t>
            </a:r>
            <a:r>
              <a:rPr lang="en-AU" sz="2400" i="1" dirty="0" smtClean="0"/>
              <a:t>. </a:t>
            </a:r>
            <a:endParaRPr lang="en-AU" sz="2400" dirty="0"/>
          </a:p>
          <a:p>
            <a:pPr marL="0" indent="0">
              <a:buNone/>
            </a:pPr>
            <a:endParaRPr lang="en-AU" i="1" dirty="0"/>
          </a:p>
          <a:p>
            <a:endParaRPr lang="en-AU" b="1" i="1" dirty="0"/>
          </a:p>
          <a:p>
            <a:endParaRPr lang="en-AU" dirty="0"/>
          </a:p>
        </p:txBody>
      </p:sp>
      <p:sp>
        <p:nvSpPr>
          <p:cNvPr id="6" name="TextBox 5"/>
          <p:cNvSpPr txBox="1"/>
          <p:nvPr/>
        </p:nvSpPr>
        <p:spPr>
          <a:xfrm>
            <a:off x="730649" y="5903893"/>
            <a:ext cx="8223346" cy="461665"/>
          </a:xfrm>
          <a:prstGeom prst="rect">
            <a:avLst/>
          </a:prstGeom>
          <a:noFill/>
        </p:spPr>
        <p:txBody>
          <a:bodyPr wrap="square" rtlCol="0">
            <a:spAutoFit/>
          </a:bodyPr>
          <a:lstStyle/>
          <a:p>
            <a:pPr marL="342900" indent="-342900">
              <a:buFontTx/>
              <a:buAutoNum type="arabicPeriod"/>
            </a:pPr>
            <a:r>
              <a:rPr lang="en-US" sz="1200" dirty="0" smtClean="0">
                <a:solidFill>
                  <a:srgbClr val="818285"/>
                </a:solidFill>
              </a:rPr>
              <a:t>Australian Stroke Coalition.48 hours: Improving stroke management in the critical window. NSF, 2014</a:t>
            </a:r>
          </a:p>
          <a:p>
            <a:pPr marL="342900" indent="-342900">
              <a:buFontTx/>
              <a:buAutoNum type="arabicPeriod"/>
            </a:pPr>
            <a:r>
              <a:rPr lang="en-GB" sz="1200" dirty="0">
                <a:solidFill>
                  <a:srgbClr val="818285"/>
                </a:solidFill>
              </a:rPr>
              <a:t>National Stroke Foundation. </a:t>
            </a:r>
            <a:r>
              <a:rPr lang="en-GB" sz="1200" i="1" dirty="0">
                <a:solidFill>
                  <a:srgbClr val="818285"/>
                </a:solidFill>
              </a:rPr>
              <a:t>Clinical Guidelines for </a:t>
            </a:r>
            <a:r>
              <a:rPr lang="en-GB" sz="1200" i="1" dirty="0" smtClean="0">
                <a:solidFill>
                  <a:srgbClr val="818285"/>
                </a:solidFill>
              </a:rPr>
              <a:t>Stroke Management</a:t>
            </a:r>
            <a:r>
              <a:rPr lang="en-GB" sz="1200" i="1" dirty="0">
                <a:solidFill>
                  <a:srgbClr val="818285"/>
                </a:solidFill>
              </a:rPr>
              <a:t>. </a:t>
            </a:r>
            <a:r>
              <a:rPr lang="en-GB" sz="1200" dirty="0">
                <a:solidFill>
                  <a:srgbClr val="818285"/>
                </a:solidFill>
              </a:rPr>
              <a:t>Melbourne: NSF; </a:t>
            </a:r>
            <a:r>
              <a:rPr lang="en-GB" sz="1200" dirty="0" smtClean="0">
                <a:solidFill>
                  <a:srgbClr val="818285"/>
                </a:solidFill>
              </a:rPr>
              <a:t>2010</a:t>
            </a:r>
            <a:endParaRPr lang="en-US" sz="1200" dirty="0" smtClean="0">
              <a:solidFill>
                <a:srgbClr val="818285"/>
              </a:solidFill>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4350" y="248930"/>
            <a:ext cx="1822450" cy="183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44266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What can be achieved?</a:t>
            </a:r>
            <a:endParaRPr lang="en-AU" dirty="0"/>
          </a:p>
        </p:txBody>
      </p:sp>
      <p:sp>
        <p:nvSpPr>
          <p:cNvPr id="5" name="Content Placeholder 4"/>
          <p:cNvSpPr>
            <a:spLocks noGrp="1"/>
          </p:cNvSpPr>
          <p:nvPr>
            <p:ph idx="1"/>
          </p:nvPr>
        </p:nvSpPr>
        <p:spPr>
          <a:xfrm>
            <a:off x="730650" y="5985649"/>
            <a:ext cx="4470742" cy="579901"/>
          </a:xfrm>
        </p:spPr>
        <p:txBody>
          <a:bodyPr>
            <a:normAutofit/>
          </a:bodyPr>
          <a:lstStyle/>
          <a:p>
            <a:pPr marL="457200" indent="-457200">
              <a:buClrTx/>
              <a:buFont typeface="+mj-lt"/>
              <a:buAutoNum type="arabicPeriod"/>
            </a:pPr>
            <a:r>
              <a:rPr lang="en-AU" sz="1100" dirty="0">
                <a:solidFill>
                  <a:schemeClr val="tx1"/>
                </a:solidFill>
              </a:rPr>
              <a:t>Bray </a:t>
            </a:r>
            <a:r>
              <a:rPr lang="en-AU" sz="1100" dirty="0" smtClean="0">
                <a:solidFill>
                  <a:schemeClr val="tx1"/>
                </a:solidFill>
              </a:rPr>
              <a:t>JE, </a:t>
            </a:r>
            <a:r>
              <a:rPr lang="en-US" sz="1100" dirty="0" smtClean="0"/>
              <a:t>et al, </a:t>
            </a:r>
            <a:r>
              <a:rPr lang="en-AU" sz="1100" dirty="0">
                <a:solidFill>
                  <a:schemeClr val="tx1"/>
                </a:solidFill>
              </a:rPr>
              <a:t>Prehospital Emergency Care. 2005; 9: </a:t>
            </a:r>
            <a:r>
              <a:rPr lang="en-AU" sz="1100" dirty="0" smtClean="0">
                <a:solidFill>
                  <a:schemeClr val="tx1"/>
                </a:solidFill>
              </a:rPr>
              <a:t>297-302</a:t>
            </a:r>
          </a:p>
          <a:p>
            <a:pPr marL="457200" indent="-457200">
              <a:buClrTx/>
              <a:buFont typeface="+mj-lt"/>
              <a:buAutoNum type="arabicPeriod"/>
            </a:pPr>
            <a:r>
              <a:rPr lang="en-AU" sz="1100" dirty="0" err="1">
                <a:solidFill>
                  <a:schemeClr val="tx1"/>
                </a:solidFill>
              </a:rPr>
              <a:t>Quain</a:t>
            </a:r>
            <a:r>
              <a:rPr lang="en-AU" sz="1100" dirty="0">
                <a:solidFill>
                  <a:schemeClr val="tx1"/>
                </a:solidFill>
              </a:rPr>
              <a:t> DA, </a:t>
            </a:r>
            <a:r>
              <a:rPr lang="en-US" sz="1100" dirty="0" smtClean="0"/>
              <a:t>et al, </a:t>
            </a:r>
            <a:r>
              <a:rPr lang="en-AU" sz="1100" dirty="0">
                <a:solidFill>
                  <a:schemeClr val="tx1"/>
                </a:solidFill>
              </a:rPr>
              <a:t>Med J Australia. 2008; 189: </a:t>
            </a:r>
            <a:r>
              <a:rPr lang="en-AU" sz="1100" dirty="0" smtClean="0">
                <a:solidFill>
                  <a:schemeClr val="tx1"/>
                </a:solidFill>
              </a:rPr>
              <a:t>429-33</a:t>
            </a:r>
          </a:p>
        </p:txBody>
      </p:sp>
      <p:graphicFrame>
        <p:nvGraphicFramePr>
          <p:cNvPr id="3" name="Diagram 2"/>
          <p:cNvGraphicFramePr/>
          <p:nvPr>
            <p:extLst>
              <p:ext uri="{D42A27DB-BD31-4B8C-83A1-F6EECF244321}">
                <p14:modId xmlns:p14="http://schemas.microsoft.com/office/powerpoint/2010/main" val="163717187"/>
              </p:ext>
            </p:extLst>
          </p:nvPr>
        </p:nvGraphicFramePr>
        <p:xfrm>
          <a:off x="350640" y="1419792"/>
          <a:ext cx="8336160" cy="37220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p:cNvGraphicFramePr/>
          <p:nvPr>
            <p:extLst>
              <p:ext uri="{D42A27DB-BD31-4B8C-83A1-F6EECF244321}">
                <p14:modId xmlns:p14="http://schemas.microsoft.com/office/powerpoint/2010/main" val="3729700353"/>
              </p:ext>
            </p:extLst>
          </p:nvPr>
        </p:nvGraphicFramePr>
        <p:xfrm>
          <a:off x="6359239" y="1876302"/>
          <a:ext cx="2476003" cy="89562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7" name="Diagram 6"/>
          <p:cNvGraphicFramePr/>
          <p:nvPr>
            <p:extLst>
              <p:ext uri="{D42A27DB-BD31-4B8C-83A1-F6EECF244321}">
                <p14:modId xmlns:p14="http://schemas.microsoft.com/office/powerpoint/2010/main" val="4159781322"/>
              </p:ext>
            </p:extLst>
          </p:nvPr>
        </p:nvGraphicFramePr>
        <p:xfrm>
          <a:off x="6495804" y="3181968"/>
          <a:ext cx="2446316" cy="1971789"/>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23351734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Quality Statement </a:t>
            </a:r>
            <a:r>
              <a:rPr lang="en-AU" dirty="0" smtClean="0"/>
              <a:t>1</a:t>
            </a:r>
            <a:br>
              <a:rPr lang="en-AU" dirty="0" smtClean="0"/>
            </a:br>
            <a:r>
              <a:rPr lang="en-AU" dirty="0" smtClean="0"/>
              <a:t>Early assessment</a:t>
            </a:r>
            <a:endParaRPr lang="en-AU" dirty="0"/>
          </a:p>
        </p:txBody>
      </p:sp>
      <p:sp>
        <p:nvSpPr>
          <p:cNvPr id="3" name="Content Placeholder 2"/>
          <p:cNvSpPr>
            <a:spLocks noGrp="1"/>
          </p:cNvSpPr>
          <p:nvPr>
            <p:ph idx="1"/>
          </p:nvPr>
        </p:nvSpPr>
        <p:spPr>
          <a:xfrm>
            <a:off x="730648" y="2084080"/>
            <a:ext cx="7956152" cy="3661399"/>
          </a:xfrm>
        </p:spPr>
        <p:txBody>
          <a:bodyPr>
            <a:normAutofit/>
          </a:bodyPr>
          <a:lstStyle/>
          <a:p>
            <a:pPr marL="0" indent="0">
              <a:buNone/>
            </a:pPr>
            <a:r>
              <a:rPr lang="en-US" sz="2600" b="1" dirty="0">
                <a:solidFill>
                  <a:schemeClr val="tx2"/>
                </a:solidFill>
              </a:rPr>
              <a:t>What the quality statement means for</a:t>
            </a:r>
            <a:endParaRPr lang="en-AU" sz="2600" b="1" dirty="0">
              <a:solidFill>
                <a:schemeClr val="tx2"/>
              </a:solidFill>
            </a:endParaRPr>
          </a:p>
          <a:p>
            <a:r>
              <a:rPr lang="en-AU" sz="2200" b="1" dirty="0" smtClean="0">
                <a:solidFill>
                  <a:schemeClr val="tx2"/>
                </a:solidFill>
              </a:rPr>
              <a:t>Clinicians</a:t>
            </a:r>
            <a:r>
              <a:rPr lang="en-US" sz="2200" dirty="0" smtClean="0"/>
              <a:t>: </a:t>
            </a:r>
            <a:r>
              <a:rPr lang="en-GB" sz="2400" dirty="0" smtClean="0"/>
              <a:t>assess </a:t>
            </a:r>
            <a:r>
              <a:rPr lang="en-GB" sz="2400" dirty="0"/>
              <a:t>all people with suspected stroke using a validated screening tool to guide diagnosis of stroke</a:t>
            </a:r>
            <a:r>
              <a:rPr lang="en-GB" sz="2400" dirty="0" smtClean="0"/>
              <a:t>.*</a:t>
            </a:r>
            <a:r>
              <a:rPr lang="en-US" sz="2200" dirty="0" smtClean="0"/>
              <a:t> </a:t>
            </a:r>
            <a:endParaRPr lang="en-US" sz="2200" dirty="0"/>
          </a:p>
          <a:p>
            <a:r>
              <a:rPr lang="en-AU" sz="2200" b="1" dirty="0" smtClean="0">
                <a:solidFill>
                  <a:schemeClr val="tx2"/>
                </a:solidFill>
              </a:rPr>
              <a:t>Health managers</a:t>
            </a:r>
            <a:r>
              <a:rPr lang="en-AU" sz="2200" dirty="0" smtClean="0"/>
              <a:t>: </a:t>
            </a:r>
            <a:r>
              <a:rPr lang="en-AU" sz="2400" dirty="0"/>
              <a:t>e</a:t>
            </a:r>
            <a:r>
              <a:rPr lang="en-GB" sz="2400" dirty="0" err="1"/>
              <a:t>nsure</a:t>
            </a:r>
            <a:r>
              <a:rPr lang="en-GB" sz="2400" dirty="0"/>
              <a:t> that a validated screening tool is available in pre-hospital and hospital settings to guide the diagnosis of people with stroke, and that it is used by clinicians</a:t>
            </a:r>
            <a:r>
              <a:rPr lang="en-GB" sz="2400" dirty="0" smtClean="0"/>
              <a:t>.</a:t>
            </a:r>
            <a:r>
              <a:rPr lang="en-AU" sz="2400" dirty="0" smtClean="0"/>
              <a:t> </a:t>
            </a:r>
            <a:endParaRPr lang="en-AU" sz="2400" dirty="0"/>
          </a:p>
          <a:p>
            <a:endParaRPr lang="en-AU"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4350" y="458779"/>
            <a:ext cx="1822450" cy="183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730650" y="5745479"/>
            <a:ext cx="6928934" cy="954107"/>
          </a:xfrm>
          <a:prstGeom prst="rect">
            <a:avLst/>
          </a:prstGeom>
          <a:noFill/>
        </p:spPr>
        <p:txBody>
          <a:bodyPr wrap="square" rtlCol="0">
            <a:spAutoFit/>
          </a:bodyPr>
          <a:lstStyle/>
          <a:p>
            <a:r>
              <a:rPr lang="en-US" sz="1400" dirty="0" smtClean="0"/>
              <a:t>* V</a:t>
            </a:r>
            <a:r>
              <a:rPr lang="en-GB" sz="1400" dirty="0" err="1" smtClean="0"/>
              <a:t>alidated</a:t>
            </a:r>
            <a:r>
              <a:rPr lang="en-GB" sz="1400" dirty="0" smtClean="0"/>
              <a:t> stroke </a:t>
            </a:r>
            <a:r>
              <a:rPr lang="en-GB" sz="1400" dirty="0"/>
              <a:t>screening tools for consideration</a:t>
            </a:r>
            <a:r>
              <a:rPr lang="en-GB" sz="1400" dirty="0" smtClean="0"/>
              <a:t>:</a:t>
            </a:r>
          </a:p>
          <a:p>
            <a:r>
              <a:rPr lang="en-GB" sz="1400" dirty="0"/>
              <a:t>	</a:t>
            </a:r>
            <a:r>
              <a:rPr lang="en-GB" sz="1400" dirty="0" err="1" smtClean="0"/>
              <a:t>i</a:t>
            </a:r>
            <a:r>
              <a:rPr lang="en-GB" sz="1400" dirty="0" smtClean="0"/>
              <a:t>. </a:t>
            </a:r>
            <a:r>
              <a:rPr lang="en-AU" sz="1400" dirty="0" smtClean="0"/>
              <a:t>Face</a:t>
            </a:r>
            <a:r>
              <a:rPr lang="en-AU" sz="1400" dirty="0"/>
              <a:t>, Arm, Speech and </a:t>
            </a:r>
            <a:r>
              <a:rPr lang="en-AU" sz="1400" dirty="0" smtClean="0"/>
              <a:t>Time (F.A.S.T.) </a:t>
            </a:r>
            <a:r>
              <a:rPr lang="en-AU" sz="1400" dirty="0"/>
              <a:t>test </a:t>
            </a:r>
            <a:endParaRPr lang="en-AU" sz="1400" dirty="0" smtClean="0"/>
          </a:p>
          <a:p>
            <a:r>
              <a:rPr lang="en-GB" sz="1400" dirty="0"/>
              <a:t>	</a:t>
            </a:r>
            <a:r>
              <a:rPr lang="en-GB" sz="1400" dirty="0" smtClean="0"/>
              <a:t>ii. the </a:t>
            </a:r>
            <a:r>
              <a:rPr lang="en-GB" sz="1400" dirty="0"/>
              <a:t>Recognition of Stroke in the Emergency Room </a:t>
            </a:r>
            <a:r>
              <a:rPr lang="en-GB" sz="1400" dirty="0" smtClean="0"/>
              <a:t>(</a:t>
            </a:r>
            <a:r>
              <a:rPr lang="en-GB" sz="1400" dirty="0"/>
              <a:t>ROSIER) </a:t>
            </a:r>
            <a:r>
              <a:rPr lang="en-GB" sz="1400" dirty="0" smtClean="0"/>
              <a:t>Scale</a:t>
            </a:r>
            <a:endParaRPr lang="en-AU" sz="1400" dirty="0"/>
          </a:p>
          <a:p>
            <a:r>
              <a:rPr lang="en-GB" sz="1400" dirty="0" smtClean="0"/>
              <a:t>	iii. the </a:t>
            </a:r>
            <a:r>
              <a:rPr lang="en-GB" sz="1400" dirty="0"/>
              <a:t>Melbourne Ambulance Stroke Screen (MASS</a:t>
            </a:r>
            <a:r>
              <a:rPr lang="en-GB" sz="1400" dirty="0" smtClean="0"/>
              <a:t>).</a:t>
            </a:r>
            <a:endParaRPr lang="en-AU" sz="1400" i="1" dirty="0"/>
          </a:p>
        </p:txBody>
      </p:sp>
    </p:spTree>
    <p:extLst>
      <p:ext uri="{BB962C8B-B14F-4D97-AF65-F5344CB8AC3E}">
        <p14:creationId xmlns:p14="http://schemas.microsoft.com/office/powerpoint/2010/main" val="23279027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Quality Statement 2</a:t>
            </a:r>
            <a:br>
              <a:rPr lang="en-AU" dirty="0" smtClean="0"/>
            </a:br>
            <a:r>
              <a:rPr lang="en-AU" dirty="0" smtClean="0"/>
              <a:t>Time-critical therapy</a:t>
            </a:r>
            <a:endParaRPr lang="en-AU" dirty="0"/>
          </a:p>
        </p:txBody>
      </p:sp>
      <p:sp>
        <p:nvSpPr>
          <p:cNvPr id="6" name="Content Placeholder 2"/>
          <p:cNvSpPr txBox="1">
            <a:spLocks/>
          </p:cNvSpPr>
          <p:nvPr/>
        </p:nvSpPr>
        <p:spPr>
          <a:xfrm>
            <a:off x="730650" y="1916124"/>
            <a:ext cx="8154272" cy="4064546"/>
          </a:xfrm>
          <a:prstGeom prst="rect">
            <a:avLst/>
          </a:prstGeom>
        </p:spPr>
        <p:txBody>
          <a:bodyPr vert="horz" lIns="0" tIns="0" rIns="0" bIns="0" rtlCol="0">
            <a:normAutofit/>
          </a:bodyPr>
          <a:lstStyle>
            <a:lvl1pPr marL="288000" indent="-288000" algn="l" defTabSz="457200" rtl="0" eaLnBrk="1" latinLnBrk="0" hangingPunct="1">
              <a:spcBef>
                <a:spcPct val="20000"/>
              </a:spcBef>
              <a:buClr>
                <a:srgbClr val="00B3E2"/>
              </a:buClr>
              <a:buFont typeface="Arial"/>
              <a:buChar char="•"/>
              <a:defRPr sz="2000" kern="1200">
                <a:solidFill>
                  <a:srgbClr val="818285"/>
                </a:solidFill>
                <a:latin typeface="+mn-lt"/>
                <a:ea typeface="+mn-ea"/>
                <a:cs typeface="+mn-cs"/>
              </a:defRPr>
            </a:lvl1pPr>
            <a:lvl2pPr marL="576000" indent="-288000" algn="l" defTabSz="457200" rtl="0" eaLnBrk="1" latinLnBrk="0" hangingPunct="1">
              <a:spcBef>
                <a:spcPct val="20000"/>
              </a:spcBef>
              <a:buFont typeface="Arial"/>
              <a:buChar char="•"/>
              <a:defRPr sz="2000" kern="1200">
                <a:solidFill>
                  <a:srgbClr val="818285"/>
                </a:solidFill>
                <a:latin typeface="+mn-lt"/>
                <a:ea typeface="+mn-ea"/>
                <a:cs typeface="+mn-cs"/>
              </a:defRPr>
            </a:lvl2pPr>
            <a:lvl3pPr marL="864000" indent="-288000" algn="l" defTabSz="457200" rtl="0" eaLnBrk="1" latinLnBrk="0" hangingPunct="1">
              <a:spcBef>
                <a:spcPct val="20000"/>
              </a:spcBef>
              <a:buClr>
                <a:srgbClr val="00B3E2"/>
              </a:buClr>
              <a:buFont typeface="Lucida Grande"/>
              <a:buChar char="–"/>
              <a:defRPr sz="1800" kern="1200">
                <a:solidFill>
                  <a:srgbClr val="818285"/>
                </a:solidFill>
                <a:latin typeface="+mn-lt"/>
                <a:ea typeface="+mn-ea"/>
                <a:cs typeface="+mn-cs"/>
              </a:defRPr>
            </a:lvl3pPr>
            <a:lvl4pPr marL="1152000" indent="-288000" algn="l" defTabSz="457200" rtl="0" eaLnBrk="1" latinLnBrk="0" hangingPunct="1">
              <a:spcBef>
                <a:spcPct val="20000"/>
              </a:spcBef>
              <a:buFont typeface="Arial"/>
              <a:buChar char="–"/>
              <a:defRPr sz="1800" kern="1200">
                <a:solidFill>
                  <a:srgbClr val="818285"/>
                </a:solidFill>
                <a:latin typeface="+mn-lt"/>
                <a:ea typeface="+mn-ea"/>
                <a:cs typeface="+mn-cs"/>
              </a:defRPr>
            </a:lvl4pPr>
            <a:lvl5pPr marL="1440000" indent="-288000" algn="l" defTabSz="457200" rtl="0" eaLnBrk="1" latinLnBrk="0" hangingPunct="1">
              <a:spcBef>
                <a:spcPct val="20000"/>
              </a:spcBef>
              <a:buFont typeface="Wingdings" charset="2"/>
              <a:buChar char="§"/>
              <a:defRPr sz="1800" kern="1200">
                <a:solidFill>
                  <a:srgbClr val="81828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AU" sz="2800" b="1" dirty="0" smtClean="0">
                <a:solidFill>
                  <a:schemeClr val="tx2"/>
                </a:solidFill>
              </a:rPr>
              <a:t>What should we do?</a:t>
            </a:r>
          </a:p>
          <a:p>
            <a:pPr marL="0" indent="0">
              <a:buNone/>
            </a:pPr>
            <a:r>
              <a:rPr lang="en-GB" sz="2400" dirty="0"/>
              <a:t>A patient with ischaemic stroke for whom reperfusion treatment is clinically appropriate, and after brain imaging excludes haemorrhage, is offered a reperfusion treatment in accordance with the settings and time frames recommended in the </a:t>
            </a:r>
            <a:r>
              <a:rPr lang="en-GB" sz="2400" i="1" dirty="0"/>
              <a:t>Clinical guidelines for stroke </a:t>
            </a:r>
            <a:r>
              <a:rPr lang="en-GB" sz="2400" i="1" dirty="0" smtClean="0"/>
              <a:t>management</a:t>
            </a:r>
            <a:r>
              <a:rPr lang="en-GB" sz="2400" dirty="0" smtClean="0"/>
              <a:t>.</a:t>
            </a:r>
            <a:r>
              <a:rPr lang="en-GB" sz="2400" baseline="30000" dirty="0"/>
              <a:t>1</a:t>
            </a:r>
            <a:r>
              <a:rPr lang="en-GB" sz="2400" baseline="30000" dirty="0" smtClean="0"/>
              <a:t> </a:t>
            </a:r>
          </a:p>
          <a:p>
            <a:pPr marL="288000" lvl="1" indent="0">
              <a:buNone/>
            </a:pPr>
            <a:endParaRPr lang="en-AU" sz="2200" b="1" i="1" dirty="0" smtClean="0"/>
          </a:p>
          <a:p>
            <a:endParaRPr lang="en-AU" dirty="0"/>
          </a:p>
        </p:txBody>
      </p:sp>
      <p:sp>
        <p:nvSpPr>
          <p:cNvPr id="7" name="TextBox 6"/>
          <p:cNvSpPr txBox="1"/>
          <p:nvPr/>
        </p:nvSpPr>
        <p:spPr>
          <a:xfrm>
            <a:off x="201881" y="5980670"/>
            <a:ext cx="6935189" cy="738664"/>
          </a:xfrm>
          <a:prstGeom prst="rect">
            <a:avLst/>
          </a:prstGeom>
          <a:noFill/>
        </p:spPr>
        <p:txBody>
          <a:bodyPr wrap="square" rtlCol="0">
            <a:spAutoFit/>
          </a:bodyPr>
          <a:lstStyle/>
          <a:p>
            <a:pPr marL="342900" indent="-342900">
              <a:buFont typeface="+mj-lt"/>
              <a:buAutoNum type="arabicPeriod"/>
            </a:pPr>
            <a:r>
              <a:rPr lang="en-GB" sz="1400" dirty="0" smtClean="0"/>
              <a:t>National </a:t>
            </a:r>
            <a:r>
              <a:rPr lang="en-GB" sz="1400" dirty="0"/>
              <a:t>Stroke Foundation. </a:t>
            </a:r>
            <a:r>
              <a:rPr lang="en-GB" sz="1400" i="1" dirty="0"/>
              <a:t>Clinical Guidelines for Stroke </a:t>
            </a:r>
            <a:r>
              <a:rPr lang="en-GB" sz="1400" i="1" dirty="0" smtClean="0"/>
              <a:t>Management</a:t>
            </a:r>
            <a:r>
              <a:rPr lang="en-GB" sz="1400" dirty="0"/>
              <a:t>. Melbourne: NSF; </a:t>
            </a:r>
            <a:r>
              <a:rPr lang="en-GB" sz="1400" dirty="0" smtClean="0"/>
              <a:t>2010</a:t>
            </a:r>
          </a:p>
          <a:p>
            <a:endParaRPr lang="en-AU" sz="14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8950" y="309647"/>
            <a:ext cx="1847850" cy="183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02153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Quality Statement 2</a:t>
            </a:r>
            <a:br>
              <a:rPr lang="en-AU" dirty="0" smtClean="0"/>
            </a:br>
            <a:r>
              <a:rPr lang="en-AU" dirty="0" smtClean="0"/>
              <a:t>Time-critical therapy</a:t>
            </a:r>
            <a:endParaRPr lang="en-AU" dirty="0"/>
          </a:p>
        </p:txBody>
      </p:sp>
      <p:sp>
        <p:nvSpPr>
          <p:cNvPr id="6" name="Content Placeholder 2"/>
          <p:cNvSpPr txBox="1">
            <a:spLocks/>
          </p:cNvSpPr>
          <p:nvPr/>
        </p:nvSpPr>
        <p:spPr>
          <a:xfrm>
            <a:off x="730650" y="1916124"/>
            <a:ext cx="8154272" cy="4064546"/>
          </a:xfrm>
          <a:prstGeom prst="rect">
            <a:avLst/>
          </a:prstGeom>
        </p:spPr>
        <p:txBody>
          <a:bodyPr vert="horz" lIns="0" tIns="0" rIns="0" bIns="0" rtlCol="0">
            <a:normAutofit/>
          </a:bodyPr>
          <a:lstStyle>
            <a:lvl1pPr marL="288000" indent="-288000" algn="l" defTabSz="457200" rtl="0" eaLnBrk="1" latinLnBrk="0" hangingPunct="1">
              <a:spcBef>
                <a:spcPct val="20000"/>
              </a:spcBef>
              <a:buClr>
                <a:srgbClr val="00B3E2"/>
              </a:buClr>
              <a:buFont typeface="Arial"/>
              <a:buChar char="•"/>
              <a:defRPr sz="2000" kern="1200">
                <a:solidFill>
                  <a:srgbClr val="818285"/>
                </a:solidFill>
                <a:latin typeface="+mn-lt"/>
                <a:ea typeface="+mn-ea"/>
                <a:cs typeface="+mn-cs"/>
              </a:defRPr>
            </a:lvl1pPr>
            <a:lvl2pPr marL="576000" indent="-288000" algn="l" defTabSz="457200" rtl="0" eaLnBrk="1" latinLnBrk="0" hangingPunct="1">
              <a:spcBef>
                <a:spcPct val="20000"/>
              </a:spcBef>
              <a:buFont typeface="Arial"/>
              <a:buChar char="•"/>
              <a:defRPr sz="2000" kern="1200">
                <a:solidFill>
                  <a:srgbClr val="818285"/>
                </a:solidFill>
                <a:latin typeface="+mn-lt"/>
                <a:ea typeface="+mn-ea"/>
                <a:cs typeface="+mn-cs"/>
              </a:defRPr>
            </a:lvl2pPr>
            <a:lvl3pPr marL="864000" indent="-288000" algn="l" defTabSz="457200" rtl="0" eaLnBrk="1" latinLnBrk="0" hangingPunct="1">
              <a:spcBef>
                <a:spcPct val="20000"/>
              </a:spcBef>
              <a:buClr>
                <a:srgbClr val="00B3E2"/>
              </a:buClr>
              <a:buFont typeface="Lucida Grande"/>
              <a:buChar char="–"/>
              <a:defRPr sz="1800" kern="1200">
                <a:solidFill>
                  <a:srgbClr val="818285"/>
                </a:solidFill>
                <a:latin typeface="+mn-lt"/>
                <a:ea typeface="+mn-ea"/>
                <a:cs typeface="+mn-cs"/>
              </a:defRPr>
            </a:lvl3pPr>
            <a:lvl4pPr marL="1152000" indent="-288000" algn="l" defTabSz="457200" rtl="0" eaLnBrk="1" latinLnBrk="0" hangingPunct="1">
              <a:spcBef>
                <a:spcPct val="20000"/>
              </a:spcBef>
              <a:buFont typeface="Arial"/>
              <a:buChar char="–"/>
              <a:defRPr sz="1800" kern="1200">
                <a:solidFill>
                  <a:srgbClr val="818285"/>
                </a:solidFill>
                <a:latin typeface="+mn-lt"/>
                <a:ea typeface="+mn-ea"/>
                <a:cs typeface="+mn-cs"/>
              </a:defRPr>
            </a:lvl4pPr>
            <a:lvl5pPr marL="1440000" indent="-288000" algn="l" defTabSz="457200" rtl="0" eaLnBrk="1" latinLnBrk="0" hangingPunct="1">
              <a:spcBef>
                <a:spcPct val="20000"/>
              </a:spcBef>
              <a:buFont typeface="Wingdings" charset="2"/>
              <a:buChar char="§"/>
              <a:defRPr sz="1800" kern="1200">
                <a:solidFill>
                  <a:srgbClr val="81828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AU" sz="2800" b="1" dirty="0" smtClean="0">
                <a:solidFill>
                  <a:schemeClr val="tx2"/>
                </a:solidFill>
              </a:rPr>
              <a:t>Why does it matter?</a:t>
            </a:r>
          </a:p>
          <a:p>
            <a:r>
              <a:rPr lang="en-US" sz="2200" dirty="0" smtClean="0"/>
              <a:t>80% of strokes are </a:t>
            </a:r>
            <a:r>
              <a:rPr lang="en-US" sz="2200" dirty="0" err="1" smtClean="0"/>
              <a:t>ischaemic</a:t>
            </a:r>
            <a:endParaRPr lang="en-US" sz="2200" dirty="0" smtClean="0"/>
          </a:p>
          <a:p>
            <a:r>
              <a:rPr lang="en-US" sz="2200" dirty="0" smtClean="0"/>
              <a:t>Treatment is time-critical</a:t>
            </a:r>
          </a:p>
          <a:p>
            <a:r>
              <a:rPr lang="en-US" sz="2200" dirty="0" smtClean="0"/>
              <a:t>Intravenous </a:t>
            </a:r>
            <a:r>
              <a:rPr lang="en-US" sz="2200" dirty="0" err="1" smtClean="0"/>
              <a:t>rt</a:t>
            </a:r>
            <a:r>
              <a:rPr lang="en-US" sz="2200" dirty="0" smtClean="0"/>
              <a:t>-PA</a:t>
            </a:r>
          </a:p>
          <a:p>
            <a:pPr lvl="1"/>
            <a:r>
              <a:rPr lang="en-US" sz="2200" dirty="0" smtClean="0"/>
              <a:t>within </a:t>
            </a:r>
            <a:r>
              <a:rPr lang="en-US" sz="2200" b="1" dirty="0" smtClean="0"/>
              <a:t>3 </a:t>
            </a:r>
            <a:r>
              <a:rPr lang="en-US" sz="2200" b="1" dirty="0"/>
              <a:t>hours </a:t>
            </a:r>
            <a:r>
              <a:rPr lang="en-US" sz="2200" dirty="0"/>
              <a:t>of stroke </a:t>
            </a:r>
            <a:r>
              <a:rPr lang="en-US" sz="2200" dirty="0" smtClean="0"/>
              <a:t>onset </a:t>
            </a:r>
            <a:br>
              <a:rPr lang="en-US" sz="2200" dirty="0" smtClean="0"/>
            </a:br>
            <a:r>
              <a:rPr lang="en-US" sz="2200" dirty="0" smtClean="0"/>
              <a:t>increases odds of </a:t>
            </a:r>
            <a:r>
              <a:rPr lang="en-AU" sz="2200" dirty="0" smtClean="0"/>
              <a:t>disability-free </a:t>
            </a:r>
            <a:r>
              <a:rPr lang="en-AU" sz="2200" dirty="0"/>
              <a:t>survival </a:t>
            </a:r>
            <a:r>
              <a:rPr lang="en-US" sz="2200" dirty="0" smtClean="0"/>
              <a:t>by </a:t>
            </a:r>
            <a:r>
              <a:rPr lang="en-AU" sz="2200" dirty="0"/>
              <a:t>75</a:t>
            </a:r>
            <a:r>
              <a:rPr lang="en-AU" sz="2200" dirty="0" smtClean="0"/>
              <a:t>% </a:t>
            </a:r>
            <a:br>
              <a:rPr lang="en-AU" sz="2200" dirty="0" smtClean="0"/>
            </a:br>
            <a:r>
              <a:rPr lang="en-AU" sz="2200" dirty="0" smtClean="0"/>
              <a:t>(OR </a:t>
            </a:r>
            <a:r>
              <a:rPr lang="en-AU" sz="2200" dirty="0"/>
              <a:t>1.75, 95% </a:t>
            </a:r>
            <a:r>
              <a:rPr lang="en-AU" sz="2200" dirty="0" smtClean="0"/>
              <a:t>CI </a:t>
            </a:r>
            <a:r>
              <a:rPr lang="en-AU" sz="2200" dirty="0"/>
              <a:t>1.35-2.27</a:t>
            </a:r>
            <a:r>
              <a:rPr lang="en-AU" sz="2200" dirty="0" smtClean="0"/>
              <a:t>)</a:t>
            </a:r>
            <a:endParaRPr lang="en-US" sz="2200" dirty="0" smtClean="0"/>
          </a:p>
          <a:p>
            <a:pPr lvl="1">
              <a:buFont typeface="Arial" panose="020B0604020202020204" pitchFamily="34" charset="0"/>
              <a:buChar char="•"/>
            </a:pPr>
            <a:r>
              <a:rPr lang="en-US" sz="2200" dirty="0" smtClean="0"/>
              <a:t>within </a:t>
            </a:r>
            <a:r>
              <a:rPr lang="en-US" sz="2200" b="1" dirty="0" smtClean="0"/>
              <a:t>3 </a:t>
            </a:r>
            <a:r>
              <a:rPr lang="en-US" sz="2200" b="1" dirty="0"/>
              <a:t>to 4.5 hours </a:t>
            </a:r>
            <a:r>
              <a:rPr lang="en-US" sz="2200" dirty="0" smtClean="0"/>
              <a:t>of </a:t>
            </a:r>
            <a:r>
              <a:rPr lang="en-US" sz="2200" dirty="0"/>
              <a:t>stroke </a:t>
            </a:r>
            <a:r>
              <a:rPr lang="en-US" sz="2200" dirty="0" smtClean="0"/>
              <a:t>onset</a:t>
            </a:r>
            <a:br>
              <a:rPr lang="en-US" sz="2200" dirty="0" smtClean="0"/>
            </a:br>
            <a:r>
              <a:rPr lang="en-US" sz="2200" dirty="0" smtClean="0"/>
              <a:t>increases odds of </a:t>
            </a:r>
            <a:r>
              <a:rPr lang="en-AU" sz="2200" dirty="0" smtClean="0"/>
              <a:t>disability-free </a:t>
            </a:r>
            <a:r>
              <a:rPr lang="en-AU" sz="2200" dirty="0"/>
              <a:t>survival by 26</a:t>
            </a:r>
            <a:r>
              <a:rPr lang="en-AU" sz="2200" dirty="0" smtClean="0"/>
              <a:t>% </a:t>
            </a:r>
            <a:br>
              <a:rPr lang="en-AU" sz="2200" dirty="0" smtClean="0"/>
            </a:br>
            <a:r>
              <a:rPr lang="en-AU" sz="2200" dirty="0" smtClean="0"/>
              <a:t>(</a:t>
            </a:r>
            <a:r>
              <a:rPr lang="en-AU" sz="2200" dirty="0"/>
              <a:t>OR 1.26, 95% CI 1.05-1.51</a:t>
            </a:r>
            <a:r>
              <a:rPr lang="en-AU" sz="2200" dirty="0" smtClean="0"/>
              <a:t>) </a:t>
            </a:r>
            <a:endParaRPr lang="en-AU" sz="2200" dirty="0"/>
          </a:p>
          <a:p>
            <a:endParaRPr lang="en-AU" dirty="0"/>
          </a:p>
        </p:txBody>
      </p:sp>
      <p:sp>
        <p:nvSpPr>
          <p:cNvPr id="7" name="TextBox 6"/>
          <p:cNvSpPr txBox="1"/>
          <p:nvPr/>
        </p:nvSpPr>
        <p:spPr>
          <a:xfrm>
            <a:off x="201881" y="5980670"/>
            <a:ext cx="6935189" cy="523220"/>
          </a:xfrm>
          <a:prstGeom prst="rect">
            <a:avLst/>
          </a:prstGeom>
          <a:noFill/>
        </p:spPr>
        <p:txBody>
          <a:bodyPr wrap="square" rtlCol="0">
            <a:spAutoFit/>
          </a:bodyPr>
          <a:lstStyle/>
          <a:p>
            <a:pPr marL="342900" indent="-342900">
              <a:buFont typeface="+mj-lt"/>
              <a:buAutoNum type="arabicPeriod"/>
            </a:pPr>
            <a:r>
              <a:rPr lang="en-AU" sz="1400" dirty="0" err="1" smtClean="0"/>
              <a:t>Emberson</a:t>
            </a:r>
            <a:r>
              <a:rPr lang="en-AU" sz="1400" dirty="0" smtClean="0"/>
              <a:t> J</a:t>
            </a:r>
            <a:r>
              <a:rPr lang="en-AU" sz="1400" dirty="0"/>
              <a:t>. Lancet. 2014. </a:t>
            </a:r>
            <a:r>
              <a:rPr lang="en-AU" sz="1400" dirty="0" err="1"/>
              <a:t>Epub</a:t>
            </a:r>
            <a:r>
              <a:rPr lang="en-AU" sz="1400" dirty="0"/>
              <a:t> 2014/08/12.</a:t>
            </a:r>
            <a:endParaRPr lang="en-US" sz="1400" dirty="0" smtClean="0"/>
          </a:p>
          <a:p>
            <a:endParaRPr lang="en-AU" sz="14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8950" y="309647"/>
            <a:ext cx="1847850" cy="183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76073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7" name="AutoShape 1"/>
          <p:cNvSpPr>
            <a:spLocks noChangeArrowheads="1"/>
          </p:cNvSpPr>
          <p:nvPr/>
        </p:nvSpPr>
        <p:spPr bwMode="auto">
          <a:xfrm>
            <a:off x="4129088" y="79375"/>
            <a:ext cx="884237" cy="306388"/>
          </a:xfrm>
          <a:custGeom>
            <a:avLst/>
            <a:gdLst/>
            <a:ahLst/>
            <a:cxnLst>
              <a:cxn ang="0">
                <a:pos x="r" y="vc"/>
              </a:cxn>
              <a:cxn ang="5400000">
                <a:pos x="hc" y="b"/>
              </a:cxn>
              <a:cxn ang="10800000">
                <a:pos x="l" y="vc"/>
              </a:cxn>
              <a:cxn ang="16200000">
                <a:pos x="hc" y="t"/>
              </a:cxn>
            </a:cxnLst>
            <a:rect l="0" t="0" r="r" b="b"/>
            <a:pathLst>
              <a:path w="21600" h="21600">
                <a:moveTo>
                  <a:pt x="0" y="0"/>
                </a:moveTo>
                <a:lnTo>
                  <a:pt x="0" y="21600"/>
                </a:lnTo>
                <a:lnTo>
                  <a:pt x="21600" y="21600"/>
                </a:lnTo>
                <a:lnTo>
                  <a:pt x="2160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723900" algn="l"/>
              </a:tabLst>
              <a:defRPr sz="1400">
                <a:solidFill>
                  <a:srgbClr val="FFFFFF"/>
                </a:solidFill>
                <a:latin typeface="Arial" charset="0"/>
                <a:ea typeface="ＭＳ Ｐゴシック" charset="-128"/>
              </a:defRPr>
            </a:lvl1pPr>
            <a:lvl2pPr>
              <a:tabLst>
                <a:tab pos="723900" algn="l"/>
              </a:tabLst>
              <a:defRPr sz="1400">
                <a:solidFill>
                  <a:srgbClr val="FFFFFF"/>
                </a:solidFill>
                <a:latin typeface="Arial" charset="0"/>
                <a:ea typeface="ＭＳ Ｐゴシック" charset="-128"/>
              </a:defRPr>
            </a:lvl2pPr>
            <a:lvl3pPr>
              <a:tabLst>
                <a:tab pos="723900" algn="l"/>
              </a:tabLst>
              <a:defRPr sz="1400">
                <a:solidFill>
                  <a:srgbClr val="FFFFFF"/>
                </a:solidFill>
                <a:latin typeface="Arial" charset="0"/>
                <a:ea typeface="ＭＳ Ｐゴシック" charset="-128"/>
              </a:defRPr>
            </a:lvl3pPr>
            <a:lvl4pPr>
              <a:tabLst>
                <a:tab pos="723900" algn="l"/>
              </a:tabLst>
              <a:defRPr sz="1400">
                <a:solidFill>
                  <a:srgbClr val="FFFFFF"/>
                </a:solidFill>
                <a:latin typeface="Arial" charset="0"/>
                <a:ea typeface="ＭＳ Ｐゴシック" charset="-128"/>
              </a:defRPr>
            </a:lvl4pPr>
            <a:lvl5pPr>
              <a:tabLst>
                <a:tab pos="723900" algn="l"/>
              </a:tabLst>
              <a:defRPr sz="1400">
                <a:solidFill>
                  <a:srgbClr val="FFFFFF"/>
                </a:solidFill>
                <a:latin typeface="Arial" charset="0"/>
                <a:ea typeface="ＭＳ Ｐゴシック" charset="-128"/>
              </a:defRPr>
            </a:lvl5pPr>
            <a:lvl6pPr marL="2514600" indent="-228600" defTabSz="457200" fontAlgn="base">
              <a:spcBef>
                <a:spcPct val="0"/>
              </a:spcBef>
              <a:spcAft>
                <a:spcPct val="0"/>
              </a:spcAft>
              <a:buClr>
                <a:srgbClr val="000000"/>
              </a:buClr>
              <a:buSzPct val="100000"/>
              <a:buFont typeface="Times New Roman" pitchFamily="16" charset="0"/>
              <a:tabLst>
                <a:tab pos="723900" algn="l"/>
              </a:tabLst>
              <a:defRPr sz="1400">
                <a:solidFill>
                  <a:srgbClr val="FFFFFF"/>
                </a:solidFill>
                <a:latin typeface="Arial" charset="0"/>
                <a:ea typeface="ＭＳ Ｐゴシック" charset="-128"/>
              </a:defRPr>
            </a:lvl6pPr>
            <a:lvl7pPr marL="2971800" indent="-228600" defTabSz="457200" fontAlgn="base">
              <a:spcBef>
                <a:spcPct val="0"/>
              </a:spcBef>
              <a:spcAft>
                <a:spcPct val="0"/>
              </a:spcAft>
              <a:buClr>
                <a:srgbClr val="000000"/>
              </a:buClr>
              <a:buSzPct val="100000"/>
              <a:buFont typeface="Times New Roman" pitchFamily="16" charset="0"/>
              <a:tabLst>
                <a:tab pos="723900" algn="l"/>
              </a:tabLst>
              <a:defRPr sz="1400">
                <a:solidFill>
                  <a:srgbClr val="FFFFFF"/>
                </a:solidFill>
                <a:latin typeface="Arial" charset="0"/>
                <a:ea typeface="ＭＳ Ｐゴシック" charset="-128"/>
              </a:defRPr>
            </a:lvl7pPr>
            <a:lvl8pPr marL="3429000" indent="-228600" defTabSz="457200" fontAlgn="base">
              <a:spcBef>
                <a:spcPct val="0"/>
              </a:spcBef>
              <a:spcAft>
                <a:spcPct val="0"/>
              </a:spcAft>
              <a:buClr>
                <a:srgbClr val="000000"/>
              </a:buClr>
              <a:buSzPct val="100000"/>
              <a:buFont typeface="Times New Roman" pitchFamily="16" charset="0"/>
              <a:tabLst>
                <a:tab pos="723900" algn="l"/>
              </a:tabLst>
              <a:defRPr sz="1400">
                <a:solidFill>
                  <a:srgbClr val="FFFFFF"/>
                </a:solidFill>
                <a:latin typeface="Arial" charset="0"/>
                <a:ea typeface="ＭＳ Ｐゴシック" charset="-128"/>
              </a:defRPr>
            </a:lvl8pPr>
            <a:lvl9pPr marL="3886200" indent="-228600" defTabSz="457200" fontAlgn="base">
              <a:spcBef>
                <a:spcPct val="0"/>
              </a:spcBef>
              <a:spcAft>
                <a:spcPct val="0"/>
              </a:spcAft>
              <a:buClr>
                <a:srgbClr val="000000"/>
              </a:buClr>
              <a:buSzPct val="100000"/>
              <a:buFont typeface="Times New Roman" pitchFamily="16" charset="0"/>
              <a:tabLst>
                <a:tab pos="723900" algn="l"/>
              </a:tabLst>
              <a:defRPr sz="1400">
                <a:solidFill>
                  <a:srgbClr val="FFFFFF"/>
                </a:solidFill>
                <a:latin typeface="Arial" charset="0"/>
                <a:ea typeface="ＭＳ Ｐゴシック" charset="-128"/>
              </a:defRPr>
            </a:lvl9pPr>
          </a:lstStyle>
          <a:p>
            <a:pPr fontAlgn="base">
              <a:spcBef>
                <a:spcPct val="0"/>
              </a:spcBef>
              <a:spcAft>
                <a:spcPct val="0"/>
              </a:spcAft>
              <a:buClr>
                <a:srgbClr val="000000"/>
              </a:buClr>
              <a:buSzPct val="100000"/>
              <a:buFont typeface="Times New Roman" pitchFamily="16" charset="0"/>
              <a:buNone/>
            </a:pPr>
            <a:r>
              <a:rPr lang="en-US" altLang="en-US" smtClean="0"/>
              <a:t>Figure 1 </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8107" y="860972"/>
            <a:ext cx="5120731" cy="488577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099" name="Text Box 3"/>
          <p:cNvSpPr txBox="1">
            <a:spLocks noChangeArrowheads="1"/>
          </p:cNvSpPr>
          <p:nvPr/>
        </p:nvSpPr>
        <p:spPr bwMode="auto">
          <a:xfrm>
            <a:off x="889000" y="6347618"/>
            <a:ext cx="8255000" cy="227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charset="0"/>
                <a:ea typeface="ＭＳ Ｐゴシック"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charset="0"/>
                <a:ea typeface="ＭＳ Ｐゴシック"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charset="0"/>
                <a:ea typeface="ＭＳ Ｐゴシック"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charset="0"/>
                <a:ea typeface="ＭＳ Ｐゴシック"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charset="0"/>
                <a:ea typeface="ＭＳ Ｐゴシック" charset="-128"/>
              </a:defRPr>
            </a:lvl5pPr>
            <a:lvl6pPr marL="2514600" indent="-228600" defTabSz="457200" fontAlgn="base">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charset="0"/>
                <a:ea typeface="ＭＳ Ｐゴシック" charset="-128"/>
              </a:defRPr>
            </a:lvl6pPr>
            <a:lvl7pPr marL="2971800" indent="-228600" defTabSz="457200" fontAlgn="base">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charset="0"/>
                <a:ea typeface="ＭＳ Ｐゴシック" charset="-128"/>
              </a:defRPr>
            </a:lvl7pPr>
            <a:lvl8pPr marL="3429000" indent="-228600" defTabSz="457200" fontAlgn="base">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charset="0"/>
                <a:ea typeface="ＭＳ Ｐゴシック" charset="-128"/>
              </a:defRPr>
            </a:lvl8pPr>
            <a:lvl9pPr marL="3886200" indent="-228600" defTabSz="457200" fontAlgn="base">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charset="0"/>
                <a:ea typeface="ＭＳ Ｐゴシック" charset="-128"/>
              </a:defRPr>
            </a:lvl9pPr>
          </a:lstStyle>
          <a:p>
            <a:pPr fontAlgn="base">
              <a:spcBef>
                <a:spcPct val="0"/>
              </a:spcBef>
              <a:spcAft>
                <a:spcPct val="0"/>
              </a:spcAft>
              <a:buClr>
                <a:srgbClr val="000000"/>
              </a:buClr>
              <a:buSzPct val="100000"/>
              <a:buFont typeface="Times New Roman" pitchFamily="16" charset="0"/>
              <a:buNone/>
            </a:pPr>
            <a:r>
              <a:rPr lang="en-US" altLang="en-US" sz="900" i="1" dirty="0" smtClean="0">
                <a:solidFill>
                  <a:schemeClr val="bg2"/>
                </a:solidFill>
              </a:rPr>
              <a:t>The Lancet</a:t>
            </a:r>
            <a:r>
              <a:rPr lang="en-US" altLang="en-US" sz="900" dirty="0" smtClean="0">
                <a:solidFill>
                  <a:schemeClr val="bg2"/>
                </a:solidFill>
              </a:rPr>
              <a:t> 2014 384, 1929-1935DOI: (10.1016/S0140-6736(14)60584-5) </a:t>
            </a:r>
          </a:p>
        </p:txBody>
      </p:sp>
      <p:sp>
        <p:nvSpPr>
          <p:cNvPr id="4100" name="Text Box 4"/>
          <p:cNvSpPr txBox="1">
            <a:spLocks noChangeArrowheads="1"/>
          </p:cNvSpPr>
          <p:nvPr/>
        </p:nvSpPr>
        <p:spPr bwMode="auto">
          <a:xfrm>
            <a:off x="859559" y="6461125"/>
            <a:ext cx="7182097"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723900" algn="l"/>
                <a:tab pos="1447800" algn="l"/>
                <a:tab pos="2171700" algn="l"/>
                <a:tab pos="2895600" algn="l"/>
                <a:tab pos="3619500" algn="l"/>
                <a:tab pos="4343400" algn="l"/>
                <a:tab pos="5067300" algn="l"/>
              </a:tabLst>
              <a:defRPr sz="1400">
                <a:solidFill>
                  <a:srgbClr val="FFFFFF"/>
                </a:solidFill>
                <a:latin typeface="Arial" charset="0"/>
                <a:ea typeface="ＭＳ Ｐゴシック" charset="-128"/>
              </a:defRPr>
            </a:lvl1pPr>
            <a:lvl2pPr>
              <a:tabLst>
                <a:tab pos="723900" algn="l"/>
                <a:tab pos="1447800" algn="l"/>
                <a:tab pos="2171700" algn="l"/>
                <a:tab pos="2895600" algn="l"/>
                <a:tab pos="3619500" algn="l"/>
                <a:tab pos="4343400" algn="l"/>
                <a:tab pos="5067300" algn="l"/>
              </a:tabLst>
              <a:defRPr sz="1400">
                <a:solidFill>
                  <a:srgbClr val="FFFFFF"/>
                </a:solidFill>
                <a:latin typeface="Arial" charset="0"/>
                <a:ea typeface="ＭＳ Ｐゴシック" charset="-128"/>
              </a:defRPr>
            </a:lvl2pPr>
            <a:lvl3pPr>
              <a:tabLst>
                <a:tab pos="723900" algn="l"/>
                <a:tab pos="1447800" algn="l"/>
                <a:tab pos="2171700" algn="l"/>
                <a:tab pos="2895600" algn="l"/>
                <a:tab pos="3619500" algn="l"/>
                <a:tab pos="4343400" algn="l"/>
                <a:tab pos="5067300" algn="l"/>
              </a:tabLst>
              <a:defRPr sz="1400">
                <a:solidFill>
                  <a:srgbClr val="FFFFFF"/>
                </a:solidFill>
                <a:latin typeface="Arial" charset="0"/>
                <a:ea typeface="ＭＳ Ｐゴシック" charset="-128"/>
              </a:defRPr>
            </a:lvl3pPr>
            <a:lvl4pPr>
              <a:tabLst>
                <a:tab pos="723900" algn="l"/>
                <a:tab pos="1447800" algn="l"/>
                <a:tab pos="2171700" algn="l"/>
                <a:tab pos="2895600" algn="l"/>
                <a:tab pos="3619500" algn="l"/>
                <a:tab pos="4343400" algn="l"/>
                <a:tab pos="5067300" algn="l"/>
              </a:tabLst>
              <a:defRPr sz="1400">
                <a:solidFill>
                  <a:srgbClr val="FFFFFF"/>
                </a:solidFill>
                <a:latin typeface="Arial" charset="0"/>
                <a:ea typeface="ＭＳ Ｐゴシック" charset="-128"/>
              </a:defRPr>
            </a:lvl4pPr>
            <a:lvl5pPr>
              <a:tabLst>
                <a:tab pos="723900" algn="l"/>
                <a:tab pos="1447800" algn="l"/>
                <a:tab pos="2171700" algn="l"/>
                <a:tab pos="2895600" algn="l"/>
                <a:tab pos="3619500" algn="l"/>
                <a:tab pos="4343400" algn="l"/>
                <a:tab pos="5067300" algn="l"/>
              </a:tabLst>
              <a:defRPr sz="1400">
                <a:solidFill>
                  <a:srgbClr val="FFFFFF"/>
                </a:solidFill>
                <a:latin typeface="Arial" charset="0"/>
                <a:ea typeface="ＭＳ Ｐゴシック" charset="-128"/>
              </a:defRPr>
            </a:lvl5pPr>
            <a:lvl6pPr marL="2514600" indent="-228600" defTabSz="457200" fontAlgn="base">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400">
                <a:solidFill>
                  <a:srgbClr val="FFFFFF"/>
                </a:solidFill>
                <a:latin typeface="Arial" charset="0"/>
                <a:ea typeface="ＭＳ Ｐゴシック" charset="-128"/>
              </a:defRPr>
            </a:lvl6pPr>
            <a:lvl7pPr marL="2971800" indent="-228600" defTabSz="457200" fontAlgn="base">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400">
                <a:solidFill>
                  <a:srgbClr val="FFFFFF"/>
                </a:solidFill>
                <a:latin typeface="Arial" charset="0"/>
                <a:ea typeface="ＭＳ Ｐゴシック" charset="-128"/>
              </a:defRPr>
            </a:lvl7pPr>
            <a:lvl8pPr marL="3429000" indent="-228600" defTabSz="457200" fontAlgn="base">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400">
                <a:solidFill>
                  <a:srgbClr val="FFFFFF"/>
                </a:solidFill>
                <a:latin typeface="Arial" charset="0"/>
                <a:ea typeface="ＭＳ Ｐゴシック" charset="-128"/>
              </a:defRPr>
            </a:lvl8pPr>
            <a:lvl9pPr marL="3886200" indent="-228600" defTabSz="457200" fontAlgn="base">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400">
                <a:solidFill>
                  <a:srgbClr val="FFFFFF"/>
                </a:solidFill>
                <a:latin typeface="Arial" charset="0"/>
                <a:ea typeface="ＭＳ Ｐゴシック" charset="-128"/>
              </a:defRPr>
            </a:lvl9pPr>
          </a:lstStyle>
          <a:p>
            <a:pPr fontAlgn="base">
              <a:spcBef>
                <a:spcPct val="0"/>
              </a:spcBef>
              <a:spcAft>
                <a:spcPct val="0"/>
              </a:spcAft>
              <a:buClr>
                <a:srgbClr val="000000"/>
              </a:buClr>
              <a:buSzPct val="100000"/>
              <a:buFont typeface="Times New Roman" pitchFamily="16" charset="0"/>
              <a:buNone/>
            </a:pPr>
            <a:r>
              <a:rPr lang="en-US" altLang="en-US" sz="900" dirty="0" smtClean="0">
                <a:solidFill>
                  <a:schemeClr val="bg2"/>
                </a:solidFill>
              </a:rPr>
              <a:t>Copyright © 2014 </a:t>
            </a:r>
            <a:r>
              <a:rPr lang="en-US" altLang="en-US" sz="900" dirty="0" err="1" smtClean="0">
                <a:solidFill>
                  <a:schemeClr val="bg2"/>
                </a:solidFill>
              </a:rPr>
              <a:t>Emberson</a:t>
            </a:r>
            <a:r>
              <a:rPr lang="en-US" altLang="en-US" sz="900" dirty="0" smtClean="0">
                <a:solidFill>
                  <a:schemeClr val="bg2"/>
                </a:solidFill>
              </a:rPr>
              <a:t> et al. Open Access article distributed under the terms of CC BY</a:t>
            </a:r>
            <a:r>
              <a:rPr lang="en-US" altLang="en-US" sz="900" dirty="0" smtClean="0">
                <a:solidFill>
                  <a:schemeClr val="bg2"/>
                </a:solidFill>
                <a:hlinkClick r:id="rId4"/>
              </a:rPr>
              <a:t> Terms and Conditions</a:t>
            </a:r>
          </a:p>
        </p:txBody>
      </p:sp>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375" y="6064250"/>
            <a:ext cx="708025" cy="7937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Rectangle 2"/>
          <p:cNvSpPr/>
          <p:nvPr/>
        </p:nvSpPr>
        <p:spPr>
          <a:xfrm>
            <a:off x="773466" y="385763"/>
            <a:ext cx="8232190" cy="349968"/>
          </a:xfrm>
          <a:prstGeom prst="rect">
            <a:avLst/>
          </a:prstGeom>
        </p:spPr>
        <p:txBody>
          <a:bodyPr wrap="none">
            <a:spAutoFit/>
          </a:bodyPr>
          <a:lstStyle/>
          <a:p>
            <a:pPr marL="202493" lvl="0" indent="-201004">
              <a:lnSpc>
                <a:spcPct val="93000"/>
              </a:lnSpc>
              <a:spcBef>
                <a:spcPct val="0"/>
              </a:spcBef>
              <a:tabLst>
                <a:tab pos="678946" algn="l"/>
                <a:tab pos="1357892" algn="l"/>
                <a:tab pos="2036837" algn="l"/>
                <a:tab pos="2715783" algn="l"/>
                <a:tab pos="3394729" algn="l"/>
                <a:tab pos="4073675" algn="l"/>
                <a:tab pos="4752621" algn="l"/>
                <a:tab pos="5431566" algn="l"/>
              </a:tabLst>
            </a:pPr>
            <a:r>
              <a:rPr lang="en-US" altLang="en-US" sz="1600" b="1" dirty="0">
                <a:solidFill>
                  <a:srgbClr val="00B0F0"/>
                </a:solidFill>
                <a:latin typeface="Arial" charset="0"/>
                <a:ea typeface="IPAMincho" charset="0"/>
                <a:cs typeface="IPAMincho" charset="0"/>
              </a:rPr>
              <a:t>Effect of timing of </a:t>
            </a:r>
            <a:r>
              <a:rPr lang="en-US" altLang="en-US" sz="1600" b="1" dirty="0" err="1">
                <a:solidFill>
                  <a:srgbClr val="00B0F0"/>
                </a:solidFill>
                <a:latin typeface="Arial" charset="0"/>
                <a:ea typeface="IPAMincho" charset="0"/>
                <a:cs typeface="IPAMincho" charset="0"/>
              </a:rPr>
              <a:t>alteplase</a:t>
            </a:r>
            <a:r>
              <a:rPr lang="en-US" altLang="en-US" sz="1600" b="1" dirty="0">
                <a:solidFill>
                  <a:srgbClr val="00B0F0"/>
                </a:solidFill>
                <a:latin typeface="Arial" charset="0"/>
                <a:ea typeface="IPAMincho" charset="0"/>
                <a:cs typeface="IPAMincho" charset="0"/>
              </a:rPr>
              <a:t> </a:t>
            </a:r>
            <a:r>
              <a:rPr lang="en-US" altLang="en-US" sz="1600" b="1" dirty="0" smtClean="0">
                <a:solidFill>
                  <a:srgbClr val="00B0F0"/>
                </a:solidFill>
                <a:latin typeface="Arial" charset="0"/>
                <a:ea typeface="IPAMincho" charset="0"/>
                <a:cs typeface="IPAMincho" charset="0"/>
              </a:rPr>
              <a:t> (</a:t>
            </a:r>
            <a:r>
              <a:rPr lang="en-US" altLang="en-US" sz="1600" b="1" dirty="0" err="1" smtClean="0">
                <a:solidFill>
                  <a:srgbClr val="00B0F0"/>
                </a:solidFill>
                <a:latin typeface="Arial" charset="0"/>
                <a:ea typeface="IPAMincho" charset="0"/>
                <a:cs typeface="IPAMincho" charset="0"/>
              </a:rPr>
              <a:t>rt</a:t>
            </a:r>
            <a:r>
              <a:rPr lang="en-US" altLang="en-US" sz="1600" b="1" dirty="0" smtClean="0">
                <a:solidFill>
                  <a:srgbClr val="00B0F0"/>
                </a:solidFill>
                <a:latin typeface="Arial" charset="0"/>
                <a:ea typeface="IPAMincho" charset="0"/>
                <a:cs typeface="IPAMincho" charset="0"/>
              </a:rPr>
              <a:t>-PA) </a:t>
            </a:r>
            <a:r>
              <a:rPr lang="en-US" altLang="en-US" b="1" dirty="0" smtClean="0">
                <a:solidFill>
                  <a:srgbClr val="00B0F0"/>
                </a:solidFill>
                <a:latin typeface="Arial" charset="0"/>
                <a:ea typeface="IPAMincho" charset="0"/>
                <a:cs typeface="IPAMincho" charset="0"/>
              </a:rPr>
              <a:t>treatment</a:t>
            </a:r>
            <a:r>
              <a:rPr lang="en-US" altLang="en-US" sz="1600" b="1" dirty="0" smtClean="0">
                <a:solidFill>
                  <a:srgbClr val="00B0F0"/>
                </a:solidFill>
                <a:latin typeface="Arial" charset="0"/>
                <a:ea typeface="IPAMincho" charset="0"/>
                <a:cs typeface="IPAMincho" charset="0"/>
              </a:rPr>
              <a:t> </a:t>
            </a:r>
            <a:r>
              <a:rPr lang="en-US" altLang="en-US" sz="1600" b="1" dirty="0">
                <a:solidFill>
                  <a:srgbClr val="00B0F0"/>
                </a:solidFill>
                <a:latin typeface="Arial" charset="0"/>
                <a:ea typeface="IPAMincho" charset="0"/>
                <a:cs typeface="IPAMincho" charset="0"/>
              </a:rPr>
              <a:t>on good stroke outcome (</a:t>
            </a:r>
            <a:r>
              <a:rPr lang="en-US" altLang="en-US" sz="1600" b="1" dirty="0" err="1">
                <a:solidFill>
                  <a:srgbClr val="00B0F0"/>
                </a:solidFill>
                <a:latin typeface="Arial" charset="0"/>
                <a:ea typeface="IPAMincho" charset="0"/>
                <a:cs typeface="IPAMincho" charset="0"/>
              </a:rPr>
              <a:t>mRS</a:t>
            </a:r>
            <a:r>
              <a:rPr lang="en-US" altLang="en-US" sz="1600" b="1" dirty="0">
                <a:solidFill>
                  <a:srgbClr val="00B0F0"/>
                </a:solidFill>
                <a:latin typeface="Arial" charset="0"/>
                <a:ea typeface="IPAMincho" charset="0"/>
                <a:cs typeface="IPAMincho" charset="0"/>
              </a:rPr>
              <a:t> 0–1)</a:t>
            </a:r>
          </a:p>
        </p:txBody>
      </p:sp>
      <p:sp>
        <p:nvSpPr>
          <p:cNvPr id="9" name="Rectangle 8"/>
          <p:cNvSpPr/>
          <p:nvPr/>
        </p:nvSpPr>
        <p:spPr>
          <a:xfrm rot="16200000">
            <a:off x="-291079" y="3143208"/>
            <a:ext cx="3850413" cy="321306"/>
          </a:xfrm>
          <a:prstGeom prst="rect">
            <a:avLst/>
          </a:prstGeom>
        </p:spPr>
        <p:txBody>
          <a:bodyPr wrap="none">
            <a:spAutoFit/>
          </a:bodyPr>
          <a:lstStyle/>
          <a:p>
            <a:pPr marL="202493" lvl="0" indent="-201004">
              <a:lnSpc>
                <a:spcPct val="93000"/>
              </a:lnSpc>
              <a:spcBef>
                <a:spcPct val="0"/>
              </a:spcBef>
              <a:tabLst>
                <a:tab pos="678946" algn="l"/>
                <a:tab pos="1357892" algn="l"/>
                <a:tab pos="2036837" algn="l"/>
                <a:tab pos="2715783" algn="l"/>
                <a:tab pos="3394729" algn="l"/>
                <a:tab pos="4073675" algn="l"/>
                <a:tab pos="4752621" algn="l"/>
                <a:tab pos="5431566" algn="l"/>
              </a:tabLst>
            </a:pPr>
            <a:r>
              <a:rPr lang="en-US" altLang="en-US" sz="1600" dirty="0" smtClean="0">
                <a:solidFill>
                  <a:srgbClr val="00B0F0"/>
                </a:solidFill>
                <a:latin typeface="Arial" charset="0"/>
                <a:ea typeface="IPAMincho" charset="0"/>
                <a:cs typeface="IPAMincho" charset="0"/>
              </a:rPr>
              <a:t>Stroke outcome </a:t>
            </a:r>
            <a:r>
              <a:rPr lang="en-US" altLang="en-US" sz="1600" dirty="0" err="1" smtClean="0">
                <a:solidFill>
                  <a:srgbClr val="00B0F0"/>
                </a:solidFill>
                <a:latin typeface="Arial" charset="0"/>
                <a:ea typeface="IPAMincho" charset="0"/>
                <a:cs typeface="IPAMincho" charset="0"/>
              </a:rPr>
              <a:t>mRS</a:t>
            </a:r>
            <a:r>
              <a:rPr lang="en-US" altLang="en-US" sz="1600" dirty="0" smtClean="0">
                <a:solidFill>
                  <a:srgbClr val="00B0F0"/>
                </a:solidFill>
                <a:latin typeface="Arial" charset="0"/>
                <a:ea typeface="IPAMincho" charset="0"/>
                <a:cs typeface="IPAMincho" charset="0"/>
              </a:rPr>
              <a:t> 0–1 at 3-6 months</a:t>
            </a:r>
            <a:endParaRPr lang="en-US" altLang="en-US" sz="1600" dirty="0">
              <a:solidFill>
                <a:srgbClr val="00B0F0"/>
              </a:solidFill>
              <a:latin typeface="Arial" charset="0"/>
              <a:ea typeface="IPAMincho" charset="0"/>
              <a:cs typeface="IPAMincho" charset="0"/>
            </a:endParaRPr>
          </a:p>
        </p:txBody>
      </p:sp>
      <p:sp>
        <p:nvSpPr>
          <p:cNvPr id="10" name="Rectangle 9"/>
          <p:cNvSpPr/>
          <p:nvPr/>
        </p:nvSpPr>
        <p:spPr>
          <a:xfrm>
            <a:off x="3714240" y="5903597"/>
            <a:ext cx="2350643" cy="321306"/>
          </a:xfrm>
          <a:prstGeom prst="rect">
            <a:avLst/>
          </a:prstGeom>
        </p:spPr>
        <p:txBody>
          <a:bodyPr wrap="none">
            <a:spAutoFit/>
          </a:bodyPr>
          <a:lstStyle/>
          <a:p>
            <a:pPr marL="202493" lvl="0" indent="-201004">
              <a:lnSpc>
                <a:spcPct val="93000"/>
              </a:lnSpc>
              <a:spcBef>
                <a:spcPct val="0"/>
              </a:spcBef>
              <a:tabLst>
                <a:tab pos="678946" algn="l"/>
                <a:tab pos="1357892" algn="l"/>
                <a:tab pos="2036837" algn="l"/>
                <a:tab pos="2715783" algn="l"/>
                <a:tab pos="3394729" algn="l"/>
                <a:tab pos="4073675" algn="l"/>
                <a:tab pos="4752621" algn="l"/>
                <a:tab pos="5431566" algn="l"/>
              </a:tabLst>
            </a:pPr>
            <a:r>
              <a:rPr lang="en-US" altLang="en-US" sz="1600" dirty="0" smtClean="0">
                <a:solidFill>
                  <a:srgbClr val="00B0F0"/>
                </a:solidFill>
                <a:latin typeface="Arial" charset="0"/>
                <a:ea typeface="IPAMincho" charset="0"/>
                <a:cs typeface="IPAMincho" charset="0"/>
              </a:rPr>
              <a:t>Delay in </a:t>
            </a:r>
            <a:r>
              <a:rPr lang="en-US" altLang="en-US" sz="1600" dirty="0" err="1" smtClean="0">
                <a:solidFill>
                  <a:srgbClr val="00B0F0"/>
                </a:solidFill>
                <a:latin typeface="Arial" charset="0"/>
                <a:ea typeface="IPAMincho" charset="0"/>
                <a:cs typeface="IPAMincho" charset="0"/>
              </a:rPr>
              <a:t>rt</a:t>
            </a:r>
            <a:r>
              <a:rPr lang="en-US" altLang="en-US" sz="1600" dirty="0" smtClean="0">
                <a:solidFill>
                  <a:srgbClr val="00B0F0"/>
                </a:solidFill>
                <a:latin typeface="Arial" charset="0"/>
                <a:ea typeface="IPAMincho" charset="0"/>
                <a:cs typeface="IPAMincho" charset="0"/>
              </a:rPr>
              <a:t>-PA treatment</a:t>
            </a:r>
            <a:endParaRPr lang="en-US" altLang="en-US" sz="1600" dirty="0">
              <a:solidFill>
                <a:srgbClr val="00B0F0"/>
              </a:solidFill>
              <a:latin typeface="Arial" charset="0"/>
              <a:ea typeface="IPAMincho" charset="0"/>
              <a:cs typeface="IPAMincho" charset="0"/>
            </a:endParaRPr>
          </a:p>
        </p:txBody>
      </p:sp>
    </p:spTree>
    <p:extLst>
      <p:ext uri="{BB962C8B-B14F-4D97-AF65-F5344CB8AC3E}">
        <p14:creationId xmlns:p14="http://schemas.microsoft.com/office/powerpoint/2010/main" val="77738042"/>
      </p:ext>
    </p:extLst>
  </p:cSld>
  <p:clrMapOvr>
    <a:masterClrMapping/>
  </p:clrMapOvr>
  <p:transition>
    <p:wipe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Quality Statement 2</a:t>
            </a:r>
            <a:br>
              <a:rPr lang="en-AU" dirty="0" smtClean="0"/>
            </a:br>
            <a:r>
              <a:rPr lang="en-AU" dirty="0" smtClean="0"/>
              <a:t>Time-critical therapy</a:t>
            </a:r>
            <a:endParaRPr lang="en-AU" dirty="0"/>
          </a:p>
        </p:txBody>
      </p:sp>
      <p:sp>
        <p:nvSpPr>
          <p:cNvPr id="6" name="Content Placeholder 2"/>
          <p:cNvSpPr txBox="1">
            <a:spLocks/>
          </p:cNvSpPr>
          <p:nvPr/>
        </p:nvSpPr>
        <p:spPr>
          <a:xfrm>
            <a:off x="730650" y="1916124"/>
            <a:ext cx="8154272" cy="4064546"/>
          </a:xfrm>
          <a:prstGeom prst="rect">
            <a:avLst/>
          </a:prstGeom>
        </p:spPr>
        <p:txBody>
          <a:bodyPr vert="horz" lIns="0" tIns="0" rIns="0" bIns="0" rtlCol="0">
            <a:normAutofit/>
          </a:bodyPr>
          <a:lstStyle>
            <a:lvl1pPr marL="288000" indent="-288000" algn="l" defTabSz="457200" rtl="0" eaLnBrk="1" latinLnBrk="0" hangingPunct="1">
              <a:spcBef>
                <a:spcPct val="20000"/>
              </a:spcBef>
              <a:buClr>
                <a:srgbClr val="00B3E2"/>
              </a:buClr>
              <a:buFont typeface="Arial"/>
              <a:buChar char="•"/>
              <a:defRPr sz="2000" kern="1200">
                <a:solidFill>
                  <a:srgbClr val="818285"/>
                </a:solidFill>
                <a:latin typeface="+mn-lt"/>
                <a:ea typeface="+mn-ea"/>
                <a:cs typeface="+mn-cs"/>
              </a:defRPr>
            </a:lvl1pPr>
            <a:lvl2pPr marL="576000" indent="-288000" algn="l" defTabSz="457200" rtl="0" eaLnBrk="1" latinLnBrk="0" hangingPunct="1">
              <a:spcBef>
                <a:spcPct val="20000"/>
              </a:spcBef>
              <a:buFont typeface="Arial"/>
              <a:buChar char="•"/>
              <a:defRPr sz="2000" kern="1200">
                <a:solidFill>
                  <a:srgbClr val="818285"/>
                </a:solidFill>
                <a:latin typeface="+mn-lt"/>
                <a:ea typeface="+mn-ea"/>
                <a:cs typeface="+mn-cs"/>
              </a:defRPr>
            </a:lvl2pPr>
            <a:lvl3pPr marL="864000" indent="-288000" algn="l" defTabSz="457200" rtl="0" eaLnBrk="1" latinLnBrk="0" hangingPunct="1">
              <a:spcBef>
                <a:spcPct val="20000"/>
              </a:spcBef>
              <a:buClr>
                <a:srgbClr val="00B3E2"/>
              </a:buClr>
              <a:buFont typeface="Lucida Grande"/>
              <a:buChar char="–"/>
              <a:defRPr sz="1800" kern="1200">
                <a:solidFill>
                  <a:srgbClr val="818285"/>
                </a:solidFill>
                <a:latin typeface="+mn-lt"/>
                <a:ea typeface="+mn-ea"/>
                <a:cs typeface="+mn-cs"/>
              </a:defRPr>
            </a:lvl3pPr>
            <a:lvl4pPr marL="1152000" indent="-288000" algn="l" defTabSz="457200" rtl="0" eaLnBrk="1" latinLnBrk="0" hangingPunct="1">
              <a:spcBef>
                <a:spcPct val="20000"/>
              </a:spcBef>
              <a:buFont typeface="Arial"/>
              <a:buChar char="–"/>
              <a:defRPr sz="1800" kern="1200">
                <a:solidFill>
                  <a:srgbClr val="818285"/>
                </a:solidFill>
                <a:latin typeface="+mn-lt"/>
                <a:ea typeface="+mn-ea"/>
                <a:cs typeface="+mn-cs"/>
              </a:defRPr>
            </a:lvl4pPr>
            <a:lvl5pPr marL="1440000" indent="-288000" algn="l" defTabSz="457200" rtl="0" eaLnBrk="1" latinLnBrk="0" hangingPunct="1">
              <a:spcBef>
                <a:spcPct val="20000"/>
              </a:spcBef>
              <a:buFont typeface="Wingdings" charset="2"/>
              <a:buChar char="§"/>
              <a:defRPr sz="1800" kern="1200">
                <a:solidFill>
                  <a:srgbClr val="81828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AU" sz="2800" b="1" dirty="0" smtClean="0">
                <a:solidFill>
                  <a:schemeClr val="tx2"/>
                </a:solidFill>
              </a:rPr>
              <a:t>Risk-benefit profile</a:t>
            </a:r>
          </a:p>
          <a:p>
            <a:pPr lvl="0"/>
            <a:r>
              <a:rPr lang="en-US" sz="2200" dirty="0" smtClean="0"/>
              <a:t>For every 100 people treated with </a:t>
            </a:r>
            <a:r>
              <a:rPr lang="en-US" sz="2200" dirty="0" err="1" smtClean="0"/>
              <a:t>rt</a:t>
            </a:r>
            <a:r>
              <a:rPr lang="en-US" sz="2200" dirty="0" smtClean="0"/>
              <a:t>-PA ≤ 3 hours, compared with people who are not treated, there are:</a:t>
            </a:r>
            <a:r>
              <a:rPr lang="en-AU" sz="2200" baseline="30000" dirty="0" smtClean="0"/>
              <a:t> 1</a:t>
            </a:r>
            <a:endParaRPr lang="en-US" sz="2200" dirty="0" smtClean="0"/>
          </a:p>
          <a:p>
            <a:pPr marL="683550" lvl="1" indent="-342900">
              <a:buClr>
                <a:srgbClr val="818285"/>
              </a:buClr>
              <a:buFont typeface="Arial" panose="020B0604020202020204" pitchFamily="34" charset="0"/>
              <a:buChar char="•"/>
            </a:pPr>
            <a:r>
              <a:rPr lang="en-US" sz="2200" dirty="0"/>
              <a:t>10 more people disability-free after 3 to 6 months</a:t>
            </a:r>
          </a:p>
          <a:p>
            <a:pPr marL="683550" lvl="1" indent="-342900">
              <a:buClr>
                <a:srgbClr val="818285"/>
              </a:buClr>
              <a:buFont typeface="Arial" panose="020B0604020202020204" pitchFamily="34" charset="0"/>
              <a:buChar char="•"/>
            </a:pPr>
            <a:r>
              <a:rPr lang="en-US" sz="2200" dirty="0"/>
              <a:t>2 more deaths in the first 7 days</a:t>
            </a:r>
          </a:p>
          <a:p>
            <a:pPr marL="683550" lvl="1" indent="-342900">
              <a:buClr>
                <a:srgbClr val="818285"/>
              </a:buClr>
              <a:buFont typeface="Arial" panose="020B0604020202020204" pitchFamily="34" charset="0"/>
              <a:buChar char="•"/>
            </a:pPr>
            <a:r>
              <a:rPr lang="en-US" sz="2200" dirty="0"/>
              <a:t>no difference in deaths between treated and untreated at 3 to 6 months</a:t>
            </a:r>
            <a:endParaRPr lang="en-AU" sz="2200" dirty="0"/>
          </a:p>
          <a:p>
            <a:pPr marL="0" indent="0">
              <a:buNone/>
            </a:pPr>
            <a:endParaRPr lang="en-AU" sz="2200" dirty="0"/>
          </a:p>
          <a:p>
            <a:endParaRPr lang="en-AU" dirty="0"/>
          </a:p>
        </p:txBody>
      </p:sp>
      <p:sp>
        <p:nvSpPr>
          <p:cNvPr id="7" name="TextBox 6"/>
          <p:cNvSpPr txBox="1"/>
          <p:nvPr/>
        </p:nvSpPr>
        <p:spPr>
          <a:xfrm>
            <a:off x="201881" y="6011802"/>
            <a:ext cx="6935189" cy="523220"/>
          </a:xfrm>
          <a:prstGeom prst="rect">
            <a:avLst/>
          </a:prstGeom>
          <a:noFill/>
        </p:spPr>
        <p:txBody>
          <a:bodyPr wrap="square" rtlCol="0">
            <a:spAutoFit/>
          </a:bodyPr>
          <a:lstStyle/>
          <a:p>
            <a:pPr marL="342900" indent="-342900">
              <a:buFont typeface="+mj-lt"/>
              <a:buAutoNum type="arabicPeriod"/>
            </a:pPr>
            <a:r>
              <a:rPr lang="en-AU" sz="1400" dirty="0" err="1" smtClean="0"/>
              <a:t>Emberson</a:t>
            </a:r>
            <a:r>
              <a:rPr lang="en-AU" sz="1400" dirty="0" smtClean="0"/>
              <a:t> J</a:t>
            </a:r>
            <a:r>
              <a:rPr lang="en-AU" sz="1400" dirty="0"/>
              <a:t>. Lancet. 2014. </a:t>
            </a:r>
            <a:r>
              <a:rPr lang="en-AU" sz="1400" dirty="0" err="1"/>
              <a:t>Epub</a:t>
            </a:r>
            <a:r>
              <a:rPr lang="en-AU" sz="1400" dirty="0"/>
              <a:t> 2014/08/12.</a:t>
            </a:r>
            <a:endParaRPr lang="en-US" sz="1400" dirty="0" smtClean="0"/>
          </a:p>
          <a:p>
            <a:endParaRPr lang="en-AU" sz="14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8950" y="309647"/>
            <a:ext cx="1847850" cy="183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41666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Quality Statement 2</a:t>
            </a:r>
            <a:br>
              <a:rPr lang="en-AU" dirty="0" smtClean="0"/>
            </a:br>
            <a:r>
              <a:rPr lang="en-AU" dirty="0" smtClean="0"/>
              <a:t>Time-critical therapy</a:t>
            </a:r>
            <a:endParaRPr lang="en-AU" dirty="0"/>
          </a:p>
        </p:txBody>
      </p:sp>
      <p:sp>
        <p:nvSpPr>
          <p:cNvPr id="8" name="Content Placeholder 2"/>
          <p:cNvSpPr>
            <a:spLocks noGrp="1"/>
          </p:cNvSpPr>
          <p:nvPr>
            <p:ph idx="1"/>
          </p:nvPr>
        </p:nvSpPr>
        <p:spPr>
          <a:xfrm>
            <a:off x="730648" y="2084080"/>
            <a:ext cx="7956152" cy="4138590"/>
          </a:xfrm>
        </p:spPr>
        <p:txBody>
          <a:bodyPr>
            <a:normAutofit fontScale="77500" lnSpcReduction="20000"/>
          </a:bodyPr>
          <a:lstStyle/>
          <a:p>
            <a:pPr marL="0" indent="0">
              <a:lnSpc>
                <a:spcPct val="110000"/>
              </a:lnSpc>
              <a:buNone/>
            </a:pPr>
            <a:r>
              <a:rPr lang="en-US" sz="3400" b="1" dirty="0" smtClean="0">
                <a:solidFill>
                  <a:schemeClr val="tx2"/>
                </a:solidFill>
              </a:rPr>
              <a:t>What the quality statement means for</a:t>
            </a:r>
            <a:endParaRPr lang="en-AU" sz="3400" b="1" dirty="0" smtClean="0">
              <a:solidFill>
                <a:schemeClr val="tx2"/>
              </a:solidFill>
            </a:endParaRPr>
          </a:p>
          <a:p>
            <a:pPr>
              <a:lnSpc>
                <a:spcPct val="110000"/>
              </a:lnSpc>
            </a:pPr>
            <a:r>
              <a:rPr lang="en-AU" sz="2900" b="1" dirty="0" smtClean="0">
                <a:solidFill>
                  <a:schemeClr val="tx2"/>
                </a:solidFill>
              </a:rPr>
              <a:t>Clinicians</a:t>
            </a:r>
            <a:r>
              <a:rPr lang="en-US" sz="3000" dirty="0" smtClean="0"/>
              <a:t>: </a:t>
            </a:r>
            <a:r>
              <a:rPr lang="en-AU" sz="2600" dirty="0"/>
              <a:t>Urgently assess and arrange imaging for all patients with suspected stroke. Using clinical judgement and taking into consideration patient comorbidities, patient circumstances and patient preferences, discuss the risks and benefits of treatment options with each patient. </a:t>
            </a:r>
            <a:endParaRPr lang="en-AU" sz="2600" dirty="0" smtClean="0"/>
          </a:p>
          <a:p>
            <a:pPr marL="288000" lvl="1" indent="0">
              <a:lnSpc>
                <a:spcPct val="110000"/>
              </a:lnSpc>
              <a:buNone/>
            </a:pPr>
            <a:r>
              <a:rPr lang="en-AU" sz="2600" dirty="0" smtClean="0"/>
              <a:t>Following </a:t>
            </a:r>
            <a:r>
              <a:rPr lang="en-AU" sz="2600" dirty="0"/>
              <a:t>discussion with the patient, if it is clinically indicated and the patient’s preferred option, offer reperfusion treatment (e.g. intravenous thrombolysis) within the time frames recommended in the </a:t>
            </a:r>
            <a:r>
              <a:rPr lang="en-AU" sz="2600" i="1" dirty="0"/>
              <a:t>Clinical guidelines for stroke management</a:t>
            </a:r>
            <a:r>
              <a:rPr lang="en-AU" sz="2600" dirty="0" smtClean="0"/>
              <a:t>.</a:t>
            </a:r>
            <a:r>
              <a:rPr lang="en-GB" sz="2600" baseline="30000" dirty="0" smtClean="0"/>
              <a:t> 1</a:t>
            </a:r>
          </a:p>
          <a:p>
            <a:pPr marL="288000" lvl="1" indent="0">
              <a:lnSpc>
                <a:spcPct val="110000"/>
              </a:lnSpc>
              <a:buNone/>
            </a:pPr>
            <a:endParaRPr lang="en-GB" sz="2600" baseline="30000" dirty="0" smtClean="0"/>
          </a:p>
          <a:p>
            <a:pPr marL="288000" lvl="1" indent="0">
              <a:lnSpc>
                <a:spcPct val="110000"/>
              </a:lnSpc>
              <a:buNone/>
            </a:pPr>
            <a:r>
              <a:rPr lang="en-AU" sz="2600" dirty="0" smtClean="0"/>
              <a:t>If </a:t>
            </a:r>
            <a:r>
              <a:rPr lang="en-AU" sz="2600" dirty="0"/>
              <a:t>a patient has a haemorrhagic stroke, consider time-critical therapies, such as blood pressure control</a:t>
            </a:r>
            <a:r>
              <a:rPr lang="en-AU" sz="3000" dirty="0"/>
              <a:t>.</a:t>
            </a:r>
            <a:endParaRPr lang="en-US" sz="3000" dirty="0"/>
          </a:p>
          <a:p>
            <a:pPr>
              <a:lnSpc>
                <a:spcPct val="110000"/>
              </a:lnSpc>
            </a:pPr>
            <a:endParaRPr lang="en-AU" sz="2900" dirty="0"/>
          </a:p>
          <a:p>
            <a:pPr>
              <a:lnSpc>
                <a:spcPct val="110000"/>
              </a:lnSpc>
            </a:pPr>
            <a:endParaRPr lang="en-AU"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3784" y="341415"/>
            <a:ext cx="1847850" cy="183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42504" y="6206713"/>
            <a:ext cx="7695210" cy="523220"/>
          </a:xfrm>
          <a:prstGeom prst="rect">
            <a:avLst/>
          </a:prstGeom>
          <a:noFill/>
        </p:spPr>
        <p:txBody>
          <a:bodyPr wrap="square" rtlCol="0">
            <a:spAutoFit/>
          </a:bodyPr>
          <a:lstStyle/>
          <a:p>
            <a:pPr marL="342900" indent="-342900">
              <a:buFont typeface="+mj-lt"/>
              <a:buAutoNum type="arabicPeriod"/>
            </a:pPr>
            <a:r>
              <a:rPr lang="en-GB" sz="1400" dirty="0" smtClean="0"/>
              <a:t>National </a:t>
            </a:r>
            <a:r>
              <a:rPr lang="en-GB" sz="1400" dirty="0"/>
              <a:t>Stroke Foundation. </a:t>
            </a:r>
            <a:r>
              <a:rPr lang="en-GB" sz="1400" i="1" dirty="0"/>
              <a:t>Clinical Guidelines for Stroke </a:t>
            </a:r>
            <a:r>
              <a:rPr lang="en-GB" sz="1400" i="1" dirty="0" smtClean="0"/>
              <a:t>Management</a:t>
            </a:r>
            <a:r>
              <a:rPr lang="en-GB" sz="1400" dirty="0" smtClean="0"/>
              <a:t>.</a:t>
            </a:r>
            <a:br>
              <a:rPr lang="en-GB" sz="1400" dirty="0" smtClean="0"/>
            </a:br>
            <a:r>
              <a:rPr lang="en-GB" sz="1400" dirty="0" smtClean="0"/>
              <a:t>Melbourne: NSF, 2010</a:t>
            </a:r>
            <a:endParaRPr lang="en-AU" sz="1400" dirty="0"/>
          </a:p>
        </p:txBody>
      </p:sp>
    </p:spTree>
    <p:extLst>
      <p:ext uri="{BB962C8B-B14F-4D97-AF65-F5344CB8AC3E}">
        <p14:creationId xmlns:p14="http://schemas.microsoft.com/office/powerpoint/2010/main" val="27319030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Quality Statement 2</a:t>
            </a:r>
            <a:br>
              <a:rPr lang="en-AU" dirty="0" smtClean="0"/>
            </a:br>
            <a:r>
              <a:rPr lang="en-AU" dirty="0" smtClean="0"/>
              <a:t>Time-critical therapy</a:t>
            </a:r>
            <a:endParaRPr lang="en-AU" dirty="0"/>
          </a:p>
        </p:txBody>
      </p:sp>
      <p:sp>
        <p:nvSpPr>
          <p:cNvPr id="8" name="Content Placeholder 2"/>
          <p:cNvSpPr>
            <a:spLocks noGrp="1"/>
          </p:cNvSpPr>
          <p:nvPr>
            <p:ph idx="1"/>
          </p:nvPr>
        </p:nvSpPr>
        <p:spPr>
          <a:xfrm>
            <a:off x="730648" y="2084080"/>
            <a:ext cx="7956152" cy="4138590"/>
          </a:xfrm>
        </p:spPr>
        <p:txBody>
          <a:bodyPr>
            <a:normAutofit/>
          </a:bodyPr>
          <a:lstStyle/>
          <a:p>
            <a:pPr marL="0" indent="0">
              <a:buNone/>
            </a:pPr>
            <a:r>
              <a:rPr lang="en-US" sz="2400" b="1" dirty="0" smtClean="0">
                <a:solidFill>
                  <a:schemeClr val="tx2"/>
                </a:solidFill>
              </a:rPr>
              <a:t>What the quality statement means for</a:t>
            </a:r>
            <a:endParaRPr lang="en-AU" sz="2400" b="1" dirty="0" smtClean="0">
              <a:solidFill>
                <a:schemeClr val="tx2"/>
              </a:solidFill>
            </a:endParaRPr>
          </a:p>
          <a:p>
            <a:r>
              <a:rPr lang="en-AU" sz="2400" b="1" dirty="0" smtClean="0">
                <a:solidFill>
                  <a:schemeClr val="tx2"/>
                </a:solidFill>
              </a:rPr>
              <a:t>Health managers</a:t>
            </a:r>
            <a:r>
              <a:rPr lang="en-AU" dirty="0" smtClean="0"/>
              <a:t>: </a:t>
            </a:r>
            <a:r>
              <a:rPr lang="en-GB" sz="2400" dirty="0" smtClean="0"/>
              <a:t>ensure </a:t>
            </a:r>
            <a:r>
              <a:rPr lang="en-GB" sz="2400" dirty="0"/>
              <a:t>systems and processes are in place and services adequately resourced for clinicians to offer a reperfusion treatment to patients for whom it is clinically indicated at a hospital with staff trained in the delivery and monitoring of such treatments and within the time frames recommended in the </a:t>
            </a:r>
            <a:r>
              <a:rPr lang="en-GB" sz="2400" i="1" dirty="0"/>
              <a:t>Clinical guidelines for stroke </a:t>
            </a:r>
            <a:r>
              <a:rPr lang="en-GB" sz="2400" i="1" dirty="0" smtClean="0"/>
              <a:t>management</a:t>
            </a:r>
            <a:r>
              <a:rPr lang="en-GB" sz="2400" dirty="0" smtClean="0"/>
              <a:t>.</a:t>
            </a:r>
            <a:r>
              <a:rPr lang="en-GB" sz="2400" baseline="30000" dirty="0" smtClean="0"/>
              <a:t>1</a:t>
            </a:r>
            <a:endParaRPr lang="en-AU" sz="1600"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3784" y="341415"/>
            <a:ext cx="1847850" cy="183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42504" y="6206713"/>
            <a:ext cx="7695210" cy="523220"/>
          </a:xfrm>
          <a:prstGeom prst="rect">
            <a:avLst/>
          </a:prstGeom>
          <a:noFill/>
        </p:spPr>
        <p:txBody>
          <a:bodyPr wrap="square" rtlCol="0">
            <a:spAutoFit/>
          </a:bodyPr>
          <a:lstStyle/>
          <a:p>
            <a:pPr marL="342900" indent="-342900">
              <a:buFont typeface="+mj-lt"/>
              <a:buAutoNum type="arabicPeriod"/>
            </a:pPr>
            <a:r>
              <a:rPr lang="en-GB" sz="1400" dirty="0" smtClean="0"/>
              <a:t>National </a:t>
            </a:r>
            <a:r>
              <a:rPr lang="en-GB" sz="1400" dirty="0"/>
              <a:t>Stroke Foundation. </a:t>
            </a:r>
            <a:r>
              <a:rPr lang="en-GB" sz="1400" i="1" dirty="0"/>
              <a:t>Clinical Guidelines for Stroke </a:t>
            </a:r>
            <a:r>
              <a:rPr lang="en-GB" sz="1400" i="1" dirty="0" smtClean="0"/>
              <a:t>Management.</a:t>
            </a:r>
            <a:br>
              <a:rPr lang="en-GB" sz="1400" i="1" dirty="0" smtClean="0"/>
            </a:br>
            <a:r>
              <a:rPr lang="en-GB" sz="1400" i="1" dirty="0" smtClean="0"/>
              <a:t>Melbourne: </a:t>
            </a:r>
            <a:r>
              <a:rPr lang="en-GB" sz="1400" dirty="0" smtClean="0"/>
              <a:t>NSF, 2010</a:t>
            </a:r>
            <a:endParaRPr lang="en-AU" sz="1400" dirty="0"/>
          </a:p>
        </p:txBody>
      </p:sp>
    </p:spTree>
    <p:extLst>
      <p:ext uri="{BB962C8B-B14F-4D97-AF65-F5344CB8AC3E}">
        <p14:creationId xmlns:p14="http://schemas.microsoft.com/office/powerpoint/2010/main" val="18985166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AU" dirty="0"/>
          </a:p>
        </p:txBody>
      </p:sp>
      <p:sp>
        <p:nvSpPr>
          <p:cNvPr id="3" name="Content Placeholder 2"/>
          <p:cNvSpPr>
            <a:spLocks noGrp="1"/>
          </p:cNvSpPr>
          <p:nvPr>
            <p:ph idx="1"/>
          </p:nvPr>
        </p:nvSpPr>
        <p:spPr>
          <a:xfrm>
            <a:off x="730650" y="1593921"/>
            <a:ext cx="7956150" cy="3187630"/>
          </a:xfrm>
        </p:spPr>
        <p:txBody>
          <a:bodyPr>
            <a:noAutofit/>
          </a:bodyPr>
          <a:lstStyle/>
          <a:p>
            <a:pPr>
              <a:spcBef>
                <a:spcPts val="600"/>
              </a:spcBef>
            </a:pPr>
            <a:r>
              <a:rPr lang="en-US" sz="2400" dirty="0" smtClean="0">
                <a:solidFill>
                  <a:schemeClr val="tx1">
                    <a:lumMod val="75000"/>
                  </a:schemeClr>
                </a:solidFill>
              </a:rPr>
              <a:t>What Clinical Care Standards are</a:t>
            </a:r>
            <a:endParaRPr lang="en-US" sz="2400" dirty="0">
              <a:solidFill>
                <a:schemeClr val="tx1">
                  <a:lumMod val="75000"/>
                </a:schemeClr>
              </a:solidFill>
            </a:endParaRPr>
          </a:p>
          <a:p>
            <a:pPr>
              <a:spcBef>
                <a:spcPts val="600"/>
              </a:spcBef>
            </a:pPr>
            <a:r>
              <a:rPr lang="en-US" sz="2400" dirty="0" smtClean="0">
                <a:solidFill>
                  <a:schemeClr val="tx1">
                    <a:lumMod val="75000"/>
                  </a:schemeClr>
                </a:solidFill>
              </a:rPr>
              <a:t>Why we need the Acute Stroke Clinical Care Standard</a:t>
            </a:r>
            <a:endParaRPr lang="en-US" sz="2400" dirty="0">
              <a:solidFill>
                <a:schemeClr val="tx1">
                  <a:lumMod val="75000"/>
                </a:schemeClr>
              </a:solidFill>
            </a:endParaRPr>
          </a:p>
          <a:p>
            <a:pPr>
              <a:spcBef>
                <a:spcPts val="600"/>
              </a:spcBef>
            </a:pPr>
            <a:r>
              <a:rPr lang="en-US" sz="2400" dirty="0" smtClean="0">
                <a:solidFill>
                  <a:schemeClr val="tx1">
                    <a:lumMod val="75000"/>
                  </a:schemeClr>
                </a:solidFill>
              </a:rPr>
              <a:t>What the </a:t>
            </a:r>
            <a:r>
              <a:rPr lang="en-US" sz="2400" dirty="0">
                <a:solidFill>
                  <a:schemeClr val="tx1">
                    <a:lumMod val="75000"/>
                  </a:schemeClr>
                </a:solidFill>
              </a:rPr>
              <a:t>Acute </a:t>
            </a:r>
            <a:r>
              <a:rPr lang="en-US" sz="2400" dirty="0" smtClean="0">
                <a:solidFill>
                  <a:schemeClr val="tx1">
                    <a:lumMod val="75000"/>
                  </a:schemeClr>
                </a:solidFill>
              </a:rPr>
              <a:t>Stroke Clinical Care Standard is about</a:t>
            </a:r>
          </a:p>
          <a:p>
            <a:pPr>
              <a:spcBef>
                <a:spcPts val="600"/>
              </a:spcBef>
            </a:pPr>
            <a:r>
              <a:rPr lang="en-US" sz="2400" dirty="0" smtClean="0">
                <a:solidFill>
                  <a:schemeClr val="tx1">
                    <a:lumMod val="75000"/>
                  </a:schemeClr>
                </a:solidFill>
              </a:rPr>
              <a:t>Your role in implementing the Clinical Care Standard</a:t>
            </a:r>
          </a:p>
          <a:p>
            <a:pPr>
              <a:spcBef>
                <a:spcPts val="600"/>
              </a:spcBef>
            </a:pPr>
            <a:endParaRPr lang="en-US" sz="2400" dirty="0">
              <a:solidFill>
                <a:schemeClr val="tx1">
                  <a:lumMod val="75000"/>
                </a:schemeClr>
              </a:solidFill>
            </a:endParaRPr>
          </a:p>
          <a:p>
            <a:pPr marL="0" indent="0">
              <a:spcBef>
                <a:spcPts val="600"/>
              </a:spcBef>
              <a:buNone/>
            </a:pPr>
            <a:endParaRPr lang="en-US" sz="2400" dirty="0">
              <a:solidFill>
                <a:schemeClr val="tx1">
                  <a:lumMod val="75000"/>
                </a:schemeClr>
              </a:solidFill>
            </a:endParaRPr>
          </a:p>
        </p:txBody>
      </p:sp>
    </p:spTree>
    <p:extLst>
      <p:ext uri="{BB962C8B-B14F-4D97-AF65-F5344CB8AC3E}">
        <p14:creationId xmlns:p14="http://schemas.microsoft.com/office/powerpoint/2010/main" val="22835902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Quality Statement 3</a:t>
            </a:r>
            <a:br>
              <a:rPr lang="en-AU" dirty="0" smtClean="0"/>
            </a:br>
            <a:r>
              <a:rPr lang="en-AU" dirty="0" smtClean="0"/>
              <a:t>Stroke unit care</a:t>
            </a:r>
            <a:endParaRPr lang="en-AU" dirty="0"/>
          </a:p>
        </p:txBody>
      </p:sp>
      <p:sp>
        <p:nvSpPr>
          <p:cNvPr id="6" name="Content Placeholder 2"/>
          <p:cNvSpPr txBox="1">
            <a:spLocks/>
          </p:cNvSpPr>
          <p:nvPr/>
        </p:nvSpPr>
        <p:spPr>
          <a:xfrm>
            <a:off x="730650" y="1916124"/>
            <a:ext cx="8154272" cy="3661399"/>
          </a:xfrm>
          <a:prstGeom prst="rect">
            <a:avLst/>
          </a:prstGeom>
        </p:spPr>
        <p:txBody>
          <a:bodyPr vert="horz" lIns="0" tIns="0" rIns="0" bIns="0" rtlCol="0">
            <a:normAutofit/>
          </a:bodyPr>
          <a:lstStyle>
            <a:lvl1pPr marL="288000" indent="-288000" algn="l" defTabSz="457200" rtl="0" eaLnBrk="1" latinLnBrk="0" hangingPunct="1">
              <a:spcBef>
                <a:spcPct val="20000"/>
              </a:spcBef>
              <a:buClr>
                <a:srgbClr val="00B3E2"/>
              </a:buClr>
              <a:buFont typeface="Arial"/>
              <a:buChar char="•"/>
              <a:defRPr sz="2000" kern="1200">
                <a:solidFill>
                  <a:srgbClr val="818285"/>
                </a:solidFill>
                <a:latin typeface="+mn-lt"/>
                <a:ea typeface="+mn-ea"/>
                <a:cs typeface="+mn-cs"/>
              </a:defRPr>
            </a:lvl1pPr>
            <a:lvl2pPr marL="576000" indent="-288000" algn="l" defTabSz="457200" rtl="0" eaLnBrk="1" latinLnBrk="0" hangingPunct="1">
              <a:spcBef>
                <a:spcPct val="20000"/>
              </a:spcBef>
              <a:buFont typeface="Arial"/>
              <a:buChar char="•"/>
              <a:defRPr sz="2000" kern="1200">
                <a:solidFill>
                  <a:srgbClr val="818285"/>
                </a:solidFill>
                <a:latin typeface="+mn-lt"/>
                <a:ea typeface="+mn-ea"/>
                <a:cs typeface="+mn-cs"/>
              </a:defRPr>
            </a:lvl2pPr>
            <a:lvl3pPr marL="864000" indent="-288000" algn="l" defTabSz="457200" rtl="0" eaLnBrk="1" latinLnBrk="0" hangingPunct="1">
              <a:spcBef>
                <a:spcPct val="20000"/>
              </a:spcBef>
              <a:buClr>
                <a:srgbClr val="00B3E2"/>
              </a:buClr>
              <a:buFont typeface="Lucida Grande"/>
              <a:buChar char="–"/>
              <a:defRPr sz="1800" kern="1200">
                <a:solidFill>
                  <a:srgbClr val="818285"/>
                </a:solidFill>
                <a:latin typeface="+mn-lt"/>
                <a:ea typeface="+mn-ea"/>
                <a:cs typeface="+mn-cs"/>
              </a:defRPr>
            </a:lvl3pPr>
            <a:lvl4pPr marL="1152000" indent="-288000" algn="l" defTabSz="457200" rtl="0" eaLnBrk="1" latinLnBrk="0" hangingPunct="1">
              <a:spcBef>
                <a:spcPct val="20000"/>
              </a:spcBef>
              <a:buFont typeface="Arial"/>
              <a:buChar char="–"/>
              <a:defRPr sz="1800" kern="1200">
                <a:solidFill>
                  <a:srgbClr val="818285"/>
                </a:solidFill>
                <a:latin typeface="+mn-lt"/>
                <a:ea typeface="+mn-ea"/>
                <a:cs typeface="+mn-cs"/>
              </a:defRPr>
            </a:lvl4pPr>
            <a:lvl5pPr marL="1440000" indent="-288000" algn="l" defTabSz="457200" rtl="0" eaLnBrk="1" latinLnBrk="0" hangingPunct="1">
              <a:spcBef>
                <a:spcPct val="20000"/>
              </a:spcBef>
              <a:buFont typeface="Wingdings" charset="2"/>
              <a:buChar char="§"/>
              <a:defRPr sz="1800" kern="1200">
                <a:solidFill>
                  <a:srgbClr val="81828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AU" sz="2600" b="1" dirty="0" smtClean="0">
                <a:solidFill>
                  <a:schemeClr val="tx2"/>
                </a:solidFill>
              </a:rPr>
              <a:t>What should we do?</a:t>
            </a:r>
          </a:p>
          <a:p>
            <a:pPr marL="0" indent="0">
              <a:buNone/>
            </a:pPr>
            <a:r>
              <a:rPr lang="en-GB" dirty="0"/>
              <a:t>A patient with stroke is offered treatment in a stroke unit as defined in the </a:t>
            </a:r>
            <a:r>
              <a:rPr lang="en-GB" i="1" dirty="0"/>
              <a:t>Acute stroke services </a:t>
            </a:r>
            <a:r>
              <a:rPr lang="en-GB" i="1" dirty="0" smtClean="0"/>
              <a:t>framework.</a:t>
            </a:r>
            <a:r>
              <a:rPr lang="en-GB" baseline="30000" dirty="0" smtClean="0"/>
              <a:t>1</a:t>
            </a:r>
            <a:endParaRPr lang="en-AU" dirty="0"/>
          </a:p>
          <a:p>
            <a:pPr marL="0" indent="0">
              <a:buNone/>
            </a:pPr>
            <a:endParaRPr lang="en-AU" b="1" dirty="0" smtClean="0"/>
          </a:p>
        </p:txBody>
      </p:sp>
      <p:sp>
        <p:nvSpPr>
          <p:cNvPr id="3" name="Rectangle 2"/>
          <p:cNvSpPr/>
          <p:nvPr/>
        </p:nvSpPr>
        <p:spPr>
          <a:xfrm>
            <a:off x="730651" y="6164377"/>
            <a:ext cx="5642854" cy="523220"/>
          </a:xfrm>
          <a:prstGeom prst="rect">
            <a:avLst/>
          </a:prstGeom>
        </p:spPr>
        <p:txBody>
          <a:bodyPr wrap="square">
            <a:spAutoFit/>
          </a:bodyPr>
          <a:lstStyle/>
          <a:p>
            <a:pPr lvl="0"/>
            <a:r>
              <a:rPr lang="en-AU" sz="1400" dirty="0">
                <a:solidFill>
                  <a:srgbClr val="818285"/>
                </a:solidFill>
              </a:rPr>
              <a:t>1. </a:t>
            </a:r>
            <a:r>
              <a:rPr lang="en-AU" sz="1400" dirty="0"/>
              <a:t>National Stroke Foundation</a:t>
            </a:r>
            <a:r>
              <a:rPr lang="en-AU" sz="1400" i="1" dirty="0"/>
              <a:t>. Acute Stroke Services </a:t>
            </a:r>
            <a:r>
              <a:rPr lang="en-AU" sz="1400" i="1" dirty="0" smtClean="0"/>
              <a:t>Framework </a:t>
            </a:r>
            <a:r>
              <a:rPr lang="en-AU" sz="1400" dirty="0"/>
              <a:t>NSF; 2015</a:t>
            </a:r>
            <a:endParaRPr lang="en-AU" sz="1400" dirty="0">
              <a:solidFill>
                <a:srgbClr val="818285"/>
              </a:solidFill>
            </a:endParaRPr>
          </a:p>
        </p:txBody>
      </p:sp>
      <p:pic>
        <p:nvPicPr>
          <p:cNvPr id="7" name="Picture 6" descr="Hospital Bed Picture" title="Clincial Standard 3"/>
          <p:cNvPicPr/>
          <p:nvPr/>
        </p:nvPicPr>
        <p:blipFill>
          <a:blip r:embed="rId3">
            <a:extLst>
              <a:ext uri="{28A0092B-C50C-407E-A947-70E740481C1C}">
                <a14:useLocalDpi xmlns:a14="http://schemas.microsoft.com/office/drawing/2010/main" val="0"/>
              </a:ext>
            </a:extLst>
          </a:blip>
          <a:stretch>
            <a:fillRect/>
          </a:stretch>
        </p:blipFill>
        <p:spPr>
          <a:xfrm>
            <a:off x="6886800" y="303661"/>
            <a:ext cx="1800000" cy="1836000"/>
          </a:xfrm>
          <a:prstGeom prst="rect">
            <a:avLst/>
          </a:prstGeom>
        </p:spPr>
      </p:pic>
      <p:graphicFrame>
        <p:nvGraphicFramePr>
          <p:cNvPr id="5" name="Diagram 4"/>
          <p:cNvGraphicFramePr/>
          <p:nvPr/>
        </p:nvGraphicFramePr>
        <p:xfrm>
          <a:off x="849085" y="3325092"/>
          <a:ext cx="7523019" cy="13419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524547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Quality Statement 3</a:t>
            </a:r>
            <a:br>
              <a:rPr lang="en-AU" dirty="0" smtClean="0"/>
            </a:br>
            <a:r>
              <a:rPr lang="en-AU" dirty="0" smtClean="0"/>
              <a:t>Stroke unit care</a:t>
            </a:r>
            <a:endParaRPr lang="en-AU" dirty="0"/>
          </a:p>
        </p:txBody>
      </p:sp>
      <p:sp>
        <p:nvSpPr>
          <p:cNvPr id="3" name="Rectangle 2"/>
          <p:cNvSpPr/>
          <p:nvPr/>
        </p:nvSpPr>
        <p:spPr>
          <a:xfrm>
            <a:off x="599703" y="6041858"/>
            <a:ext cx="5824848" cy="830997"/>
          </a:xfrm>
          <a:prstGeom prst="rect">
            <a:avLst/>
          </a:prstGeom>
        </p:spPr>
        <p:txBody>
          <a:bodyPr wrap="square">
            <a:spAutoFit/>
          </a:bodyPr>
          <a:lstStyle/>
          <a:p>
            <a:pPr marL="228600" indent="-228600">
              <a:buFontTx/>
              <a:buAutoNum type="arabicPeriod"/>
            </a:pPr>
            <a:r>
              <a:rPr lang="en-AU" sz="1200" dirty="0" smtClean="0">
                <a:solidFill>
                  <a:srgbClr val="818285"/>
                </a:solidFill>
              </a:rPr>
              <a:t>Stroke </a:t>
            </a:r>
            <a:r>
              <a:rPr lang="en-AU" sz="1200" dirty="0">
                <a:solidFill>
                  <a:srgbClr val="818285"/>
                </a:solidFill>
              </a:rPr>
              <a:t>Unit </a:t>
            </a:r>
            <a:r>
              <a:rPr lang="en-AU" sz="1200" dirty="0" err="1">
                <a:solidFill>
                  <a:srgbClr val="818285"/>
                </a:solidFill>
              </a:rPr>
              <a:t>Trialists</a:t>
            </a:r>
            <a:r>
              <a:rPr lang="en-AU" sz="1200" dirty="0">
                <a:solidFill>
                  <a:srgbClr val="818285"/>
                </a:solidFill>
              </a:rPr>
              <a:t>’ Collaboration. Organised inpatient (stroke unit) care for stroke (Review). Cochrane Database of Systematic Reviews, </a:t>
            </a:r>
            <a:r>
              <a:rPr lang="en-AU" sz="1200" dirty="0" smtClean="0">
                <a:solidFill>
                  <a:srgbClr val="818285"/>
                </a:solidFill>
              </a:rPr>
              <a:t>2013</a:t>
            </a:r>
          </a:p>
          <a:p>
            <a:pPr marL="228600" indent="-228600">
              <a:buFont typeface="+mj-lt"/>
              <a:buAutoNum type="arabicPeriod"/>
            </a:pPr>
            <a:r>
              <a:rPr lang="en-AU" sz="1200" dirty="0" smtClean="0">
                <a:solidFill>
                  <a:srgbClr val="818285"/>
                </a:solidFill>
              </a:rPr>
              <a:t>National </a:t>
            </a:r>
            <a:r>
              <a:rPr lang="en-AU" sz="1200" dirty="0">
                <a:solidFill>
                  <a:srgbClr val="818285"/>
                </a:solidFill>
              </a:rPr>
              <a:t>Stroke Foundation. </a:t>
            </a:r>
            <a:r>
              <a:rPr lang="en-AU" sz="1200" i="1" dirty="0">
                <a:solidFill>
                  <a:srgbClr val="818285"/>
                </a:solidFill>
              </a:rPr>
              <a:t>National Stroke Audit: </a:t>
            </a:r>
            <a:r>
              <a:rPr lang="en-AU" sz="1200" i="1" dirty="0" smtClean="0">
                <a:solidFill>
                  <a:srgbClr val="818285"/>
                </a:solidFill>
              </a:rPr>
              <a:t>- Acute </a:t>
            </a:r>
            <a:r>
              <a:rPr lang="en-AU" sz="1200" i="1" dirty="0">
                <a:solidFill>
                  <a:srgbClr val="818285"/>
                </a:solidFill>
              </a:rPr>
              <a:t>Services Report 2015.</a:t>
            </a:r>
            <a:r>
              <a:rPr lang="en-AU" sz="1200" dirty="0">
                <a:solidFill>
                  <a:srgbClr val="818285"/>
                </a:solidFill>
              </a:rPr>
              <a:t> Melbourne: NSF, 2015</a:t>
            </a:r>
          </a:p>
        </p:txBody>
      </p:sp>
      <p:pic>
        <p:nvPicPr>
          <p:cNvPr id="7" name="Picture 6" descr="Hospital Bed Picture" title="Clincial Standard 3"/>
          <p:cNvPicPr/>
          <p:nvPr/>
        </p:nvPicPr>
        <p:blipFill>
          <a:blip r:embed="rId3">
            <a:extLst>
              <a:ext uri="{28A0092B-C50C-407E-A947-70E740481C1C}">
                <a14:useLocalDpi xmlns:a14="http://schemas.microsoft.com/office/drawing/2010/main" val="0"/>
              </a:ext>
            </a:extLst>
          </a:blip>
          <a:stretch>
            <a:fillRect/>
          </a:stretch>
        </p:blipFill>
        <p:spPr>
          <a:xfrm>
            <a:off x="6886800" y="303661"/>
            <a:ext cx="1800000" cy="1836000"/>
          </a:xfrm>
          <a:prstGeom prst="rect">
            <a:avLst/>
          </a:prstGeom>
        </p:spPr>
      </p:pic>
      <p:sp>
        <p:nvSpPr>
          <p:cNvPr id="5" name="Rectangle 4"/>
          <p:cNvSpPr/>
          <p:nvPr/>
        </p:nvSpPr>
        <p:spPr>
          <a:xfrm>
            <a:off x="599703" y="5601261"/>
            <a:ext cx="3031599" cy="276999"/>
          </a:xfrm>
          <a:prstGeom prst="rect">
            <a:avLst/>
          </a:prstGeom>
        </p:spPr>
        <p:txBody>
          <a:bodyPr wrap="none">
            <a:spAutoFit/>
          </a:bodyPr>
          <a:lstStyle/>
          <a:p>
            <a:r>
              <a:rPr lang="en-AU" sz="1200" dirty="0">
                <a:solidFill>
                  <a:schemeClr val="bg1">
                    <a:lumMod val="65000"/>
                  </a:schemeClr>
                </a:solidFill>
              </a:rPr>
              <a:t>*Compared with an alternative acute ward</a:t>
            </a:r>
          </a:p>
        </p:txBody>
      </p:sp>
      <p:sp>
        <p:nvSpPr>
          <p:cNvPr id="4" name="Rectangle 3"/>
          <p:cNvSpPr/>
          <p:nvPr/>
        </p:nvSpPr>
        <p:spPr>
          <a:xfrm>
            <a:off x="730649" y="1774210"/>
            <a:ext cx="7662723" cy="3231654"/>
          </a:xfrm>
          <a:prstGeom prst="rect">
            <a:avLst/>
          </a:prstGeom>
        </p:spPr>
        <p:txBody>
          <a:bodyPr wrap="square">
            <a:spAutoFit/>
          </a:bodyPr>
          <a:lstStyle/>
          <a:p>
            <a:r>
              <a:rPr lang="en-AU" sz="2400" b="1" dirty="0">
                <a:solidFill>
                  <a:srgbClr val="00B0F0"/>
                </a:solidFill>
              </a:rPr>
              <a:t>Why does it matter?</a:t>
            </a:r>
          </a:p>
          <a:p>
            <a:r>
              <a:rPr lang="en-AU" sz="2000" dirty="0" smtClean="0"/>
              <a:t>Stroke </a:t>
            </a:r>
            <a:r>
              <a:rPr lang="en-AU" sz="2000" dirty="0"/>
              <a:t>unit care* reduces the odds of </a:t>
            </a:r>
          </a:p>
          <a:p>
            <a:pPr marL="342900" indent="-342900">
              <a:buFont typeface="Arial" panose="020B0604020202020204" pitchFamily="34" charset="0"/>
              <a:buChar char="•"/>
            </a:pPr>
            <a:r>
              <a:rPr lang="en-AU" sz="2000" dirty="0"/>
              <a:t>death or institutionalised care by 22% </a:t>
            </a:r>
          </a:p>
          <a:p>
            <a:pPr marL="342900" indent="-342900">
              <a:buFont typeface="Arial" panose="020B0604020202020204" pitchFamily="34" charset="0"/>
              <a:buChar char="•"/>
            </a:pPr>
            <a:r>
              <a:rPr lang="en-AU" sz="2000" dirty="0"/>
              <a:t>death or dependency by 21%</a:t>
            </a:r>
            <a:r>
              <a:rPr lang="en-AU" sz="2000" baseline="30000" dirty="0"/>
              <a:t>1</a:t>
            </a:r>
          </a:p>
          <a:p>
            <a:r>
              <a:rPr lang="en-AU" sz="2000" dirty="0" smtClean="0"/>
              <a:t/>
            </a:r>
            <a:br>
              <a:rPr lang="en-AU" sz="2000" dirty="0" smtClean="0"/>
            </a:br>
            <a:r>
              <a:rPr lang="en-AU" sz="2000" dirty="0" smtClean="0"/>
              <a:t>In Australia, 2015</a:t>
            </a:r>
            <a:endParaRPr lang="en-AU" sz="2000" dirty="0"/>
          </a:p>
          <a:p>
            <a:pPr marL="342900" indent="-342900">
              <a:buFont typeface="Arial" panose="020B0604020202020204" pitchFamily="34" charset="0"/>
              <a:buChar char="•"/>
            </a:pPr>
            <a:r>
              <a:rPr lang="en-AU" sz="2000" dirty="0"/>
              <a:t>67% of </a:t>
            </a:r>
            <a:r>
              <a:rPr lang="en-AU" sz="2000" dirty="0" smtClean="0"/>
              <a:t>patients with acute stroke are </a:t>
            </a:r>
            <a:r>
              <a:rPr lang="en-AU" sz="2000" dirty="0"/>
              <a:t>treated in a stroke unit </a:t>
            </a:r>
          </a:p>
          <a:p>
            <a:pPr marL="342900" indent="-342900">
              <a:buFont typeface="Arial" panose="020B0604020202020204" pitchFamily="34" charset="0"/>
              <a:buChar char="•"/>
            </a:pPr>
            <a:r>
              <a:rPr lang="en-AU" sz="2000" dirty="0"/>
              <a:t>39% spent most of their </a:t>
            </a:r>
            <a:r>
              <a:rPr lang="en-AU" sz="2000" dirty="0" smtClean="0"/>
              <a:t>stay in </a:t>
            </a:r>
            <a:r>
              <a:rPr lang="en-AU" sz="2000" dirty="0"/>
              <a:t>the stroke </a:t>
            </a:r>
            <a:r>
              <a:rPr lang="en-AU" sz="2000" dirty="0" smtClean="0"/>
              <a:t>unit</a:t>
            </a:r>
          </a:p>
          <a:p>
            <a:pPr marL="342900" indent="-342900">
              <a:buFont typeface="Arial" panose="020B0604020202020204" pitchFamily="34" charset="0"/>
              <a:buChar char="•"/>
            </a:pPr>
            <a:r>
              <a:rPr lang="en-AU" sz="2000" dirty="0" smtClean="0"/>
              <a:t>32</a:t>
            </a:r>
            <a:r>
              <a:rPr lang="en-AU" sz="2000" dirty="0"/>
              <a:t>% of stroke patients in </a:t>
            </a:r>
            <a:r>
              <a:rPr lang="en-AU" sz="2000" dirty="0" smtClean="0"/>
              <a:t>hospitals with stroke </a:t>
            </a:r>
            <a:r>
              <a:rPr lang="en-AU" sz="2000" dirty="0"/>
              <a:t>unit </a:t>
            </a:r>
            <a:r>
              <a:rPr lang="en-AU" sz="2000" dirty="0" smtClean="0"/>
              <a:t>beds, were </a:t>
            </a:r>
            <a:r>
              <a:rPr lang="en-AU" sz="2000" dirty="0"/>
              <a:t>not in </a:t>
            </a:r>
            <a:r>
              <a:rPr lang="en-AU" sz="2000" dirty="0" smtClean="0"/>
              <a:t>the </a:t>
            </a:r>
            <a:r>
              <a:rPr lang="en-AU" sz="2000" dirty="0"/>
              <a:t>stroke </a:t>
            </a:r>
            <a:r>
              <a:rPr lang="en-AU" sz="2000" dirty="0" smtClean="0"/>
              <a:t>unit (on the day of audit).</a:t>
            </a:r>
            <a:r>
              <a:rPr lang="en-AU" sz="2000" baseline="30000" dirty="0" smtClean="0"/>
              <a:t> 2</a:t>
            </a:r>
            <a:endParaRPr lang="en-AU" sz="2000" baseline="30000" dirty="0"/>
          </a:p>
        </p:txBody>
      </p:sp>
    </p:spTree>
    <p:extLst>
      <p:ext uri="{BB962C8B-B14F-4D97-AF65-F5344CB8AC3E}">
        <p14:creationId xmlns:p14="http://schemas.microsoft.com/office/powerpoint/2010/main" val="19713296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Quality Statement 3</a:t>
            </a:r>
            <a:br>
              <a:rPr lang="en-AU" dirty="0" smtClean="0"/>
            </a:br>
            <a:r>
              <a:rPr lang="en-AU" dirty="0" smtClean="0"/>
              <a:t>Stroke unit care</a:t>
            </a:r>
            <a:endParaRPr lang="en-AU" dirty="0"/>
          </a:p>
        </p:txBody>
      </p:sp>
      <p:sp>
        <p:nvSpPr>
          <p:cNvPr id="7" name="TextBox 6"/>
          <p:cNvSpPr txBox="1"/>
          <p:nvPr/>
        </p:nvSpPr>
        <p:spPr>
          <a:xfrm>
            <a:off x="730649" y="5980670"/>
            <a:ext cx="5575147" cy="523220"/>
          </a:xfrm>
          <a:prstGeom prst="rect">
            <a:avLst/>
          </a:prstGeom>
          <a:noFill/>
        </p:spPr>
        <p:txBody>
          <a:bodyPr wrap="square" rtlCol="0">
            <a:spAutoFit/>
          </a:bodyPr>
          <a:lstStyle/>
          <a:p>
            <a:pPr marL="342900" lvl="0" indent="-342900">
              <a:buAutoNum type="arabicPeriod"/>
            </a:pPr>
            <a:r>
              <a:rPr lang="en-AU" sz="1400" dirty="0" smtClean="0"/>
              <a:t>Cadilhac DA et al. </a:t>
            </a:r>
            <a:r>
              <a:rPr lang="en-AU" sz="1400" dirty="0"/>
              <a:t>Qual </a:t>
            </a:r>
            <a:r>
              <a:rPr lang="en-AU" sz="1400" dirty="0" err="1"/>
              <a:t>Saf</a:t>
            </a:r>
            <a:r>
              <a:rPr lang="en-AU" sz="1400" dirty="0"/>
              <a:t> Health </a:t>
            </a:r>
            <a:r>
              <a:rPr lang="en-AU" sz="1400" dirty="0" smtClean="0"/>
              <a:t>Care </a:t>
            </a:r>
            <a:r>
              <a:rPr lang="en-AU" sz="1400" dirty="0"/>
              <a:t>2008;17(5):329-33</a:t>
            </a:r>
            <a:r>
              <a:rPr lang="en-AU" sz="1400" dirty="0" smtClean="0"/>
              <a:t>.</a:t>
            </a:r>
          </a:p>
          <a:p>
            <a:pPr marL="342900" lvl="0" indent="-342900">
              <a:buAutoNum type="arabicPeriod"/>
            </a:pPr>
            <a:r>
              <a:rPr lang="en-AU" sz="1400" dirty="0"/>
              <a:t>Cadilhac </a:t>
            </a:r>
            <a:r>
              <a:rPr lang="en-AU" sz="1400" dirty="0" smtClean="0"/>
              <a:t>DA et al. Stroke </a:t>
            </a:r>
            <a:r>
              <a:rPr lang="en-AU" sz="1400" dirty="0"/>
              <a:t>2013;44(10):2848-53.</a:t>
            </a:r>
            <a:r>
              <a:rPr lang="en-AU" sz="1400" dirty="0" smtClean="0"/>
              <a:t> </a:t>
            </a:r>
            <a:endParaRPr lang="en-AU" sz="1400" dirty="0">
              <a:solidFill>
                <a:srgbClr val="818285"/>
              </a:solidFill>
            </a:endParaRPr>
          </a:p>
        </p:txBody>
      </p:sp>
      <p:sp>
        <p:nvSpPr>
          <p:cNvPr id="8" name="Content Placeholder 2"/>
          <p:cNvSpPr>
            <a:spLocks noGrp="1"/>
          </p:cNvSpPr>
          <p:nvPr>
            <p:ph idx="1"/>
          </p:nvPr>
        </p:nvSpPr>
        <p:spPr>
          <a:xfrm>
            <a:off x="730650" y="1793928"/>
            <a:ext cx="5071060" cy="318652"/>
          </a:xfrm>
        </p:spPr>
        <p:txBody>
          <a:bodyPr>
            <a:normAutofit fontScale="62500" lnSpcReduction="20000"/>
          </a:bodyPr>
          <a:lstStyle/>
          <a:p>
            <a:pPr marL="0" indent="0">
              <a:buNone/>
            </a:pPr>
            <a:r>
              <a:rPr lang="en-AU" sz="3800" b="1" dirty="0" smtClean="0">
                <a:solidFill>
                  <a:schemeClr val="tx2"/>
                </a:solidFill>
              </a:rPr>
              <a:t>What can be achieved?</a:t>
            </a:r>
            <a:endParaRPr lang="en-AU" sz="3800" b="1" dirty="0">
              <a:solidFill>
                <a:schemeClr val="tx2"/>
              </a:solidFill>
            </a:endParaRPr>
          </a:p>
          <a:p>
            <a:endParaRPr lang="en-AU" sz="8000" dirty="0"/>
          </a:p>
          <a:p>
            <a:pPr lvl="1"/>
            <a:endParaRPr lang="en-AU" sz="8000"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1348" y="428400"/>
            <a:ext cx="1798637" cy="183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ounded Rectangle 11"/>
          <p:cNvSpPr/>
          <p:nvPr/>
        </p:nvSpPr>
        <p:spPr>
          <a:xfrm>
            <a:off x="560374" y="2263550"/>
            <a:ext cx="4579185" cy="359767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Rounded Rectangle 4"/>
          <p:cNvSpPr/>
          <p:nvPr/>
        </p:nvSpPr>
        <p:spPr>
          <a:xfrm>
            <a:off x="730649" y="2263550"/>
            <a:ext cx="4352502" cy="353638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r>
              <a:rPr lang="en-AU" b="1" dirty="0">
                <a:solidFill>
                  <a:schemeClr val="bg1"/>
                </a:solidFill>
              </a:rPr>
              <a:t>Sydney Greater Metropolitan </a:t>
            </a:r>
            <a:r>
              <a:rPr lang="en-AU" b="1" dirty="0" smtClean="0">
                <a:solidFill>
                  <a:schemeClr val="bg1"/>
                </a:solidFill>
              </a:rPr>
              <a:t>region </a:t>
            </a:r>
            <a:r>
              <a:rPr lang="en-AU" b="1" baseline="30000" dirty="0" smtClean="0">
                <a:solidFill>
                  <a:schemeClr val="bg1"/>
                </a:solidFill>
              </a:rPr>
              <a:t>1</a:t>
            </a:r>
            <a:r>
              <a:rPr lang="en-AU" b="1" dirty="0" smtClean="0">
                <a:solidFill>
                  <a:schemeClr val="bg1"/>
                </a:solidFill>
              </a:rPr>
              <a:t> </a:t>
            </a:r>
            <a:endParaRPr lang="en-AU" b="1" dirty="0">
              <a:solidFill>
                <a:schemeClr val="bg1"/>
              </a:solidFill>
            </a:endParaRPr>
          </a:p>
          <a:p>
            <a:pPr marL="285750" lvl="0" indent="-285750">
              <a:spcBef>
                <a:spcPct val="20000"/>
              </a:spcBef>
              <a:buClr>
                <a:schemeClr val="bg1"/>
              </a:buClr>
              <a:buFont typeface="Arial" panose="020B0604020202020204" pitchFamily="34" charset="0"/>
              <a:buChar char="•"/>
            </a:pPr>
            <a:r>
              <a:rPr lang="en-AU" dirty="0" smtClean="0">
                <a:solidFill>
                  <a:schemeClr val="bg1"/>
                </a:solidFill>
              </a:rPr>
              <a:t>Redesign created </a:t>
            </a:r>
            <a:r>
              <a:rPr lang="en-AU" dirty="0">
                <a:solidFill>
                  <a:schemeClr val="bg1"/>
                </a:solidFill>
              </a:rPr>
              <a:t>nine stroke area networks with 19 stroke units (previously 7)</a:t>
            </a:r>
          </a:p>
          <a:p>
            <a:pPr>
              <a:spcBef>
                <a:spcPct val="20000"/>
              </a:spcBef>
            </a:pPr>
            <a:r>
              <a:rPr lang="en-AU" dirty="0">
                <a:solidFill>
                  <a:schemeClr val="bg1"/>
                </a:solidFill>
              </a:rPr>
              <a:t>After redesign, patients with stroke were:</a:t>
            </a:r>
          </a:p>
          <a:p>
            <a:pPr marL="285750" indent="-285750">
              <a:spcBef>
                <a:spcPct val="20000"/>
              </a:spcBef>
              <a:buFont typeface="Arial" panose="020B0604020202020204" pitchFamily="34" charset="0"/>
              <a:buChar char="•"/>
            </a:pPr>
            <a:r>
              <a:rPr lang="en-AU" dirty="0">
                <a:solidFill>
                  <a:schemeClr val="bg1"/>
                </a:solidFill>
              </a:rPr>
              <a:t>more often admitted directly to a stroke unit (71% versus 13%)</a:t>
            </a:r>
          </a:p>
          <a:p>
            <a:pPr marL="285750" indent="-285750">
              <a:spcBef>
                <a:spcPct val="20000"/>
              </a:spcBef>
              <a:buFont typeface="Arial" panose="020B0604020202020204" pitchFamily="34" charset="0"/>
              <a:buChar char="•"/>
            </a:pPr>
            <a:r>
              <a:rPr lang="en-AU" dirty="0">
                <a:solidFill>
                  <a:schemeClr val="bg1"/>
                </a:solidFill>
              </a:rPr>
              <a:t>less likely to have a disabling outcome </a:t>
            </a:r>
            <a:r>
              <a:rPr lang="en-AU" dirty="0" smtClean="0">
                <a:solidFill>
                  <a:schemeClr val="bg1"/>
                </a:solidFill>
              </a:rPr>
              <a:t>at </a:t>
            </a:r>
            <a:r>
              <a:rPr lang="en-AU" dirty="0">
                <a:solidFill>
                  <a:schemeClr val="bg1"/>
                </a:solidFill>
              </a:rPr>
              <a:t>discharge (OR 0.73, 95% CI 0.57 to 0.94</a:t>
            </a:r>
            <a:r>
              <a:rPr lang="en-AU" dirty="0" smtClean="0">
                <a:solidFill>
                  <a:schemeClr val="bg1"/>
                </a:solidFill>
              </a:rPr>
              <a:t>)</a:t>
            </a:r>
            <a:endParaRPr lang="en-AU" dirty="0">
              <a:solidFill>
                <a:schemeClr val="bg1"/>
              </a:solidFill>
            </a:endParaRPr>
          </a:p>
        </p:txBody>
      </p:sp>
      <p:sp>
        <p:nvSpPr>
          <p:cNvPr id="10" name="Rectangle 9"/>
          <p:cNvSpPr/>
          <p:nvPr/>
        </p:nvSpPr>
        <p:spPr>
          <a:xfrm>
            <a:off x="5139559" y="2709677"/>
            <a:ext cx="3547241" cy="2142125"/>
          </a:xfrm>
          <a:prstGeom prst="rect">
            <a:avLst/>
          </a:prstGeom>
        </p:spPr>
        <p:txBody>
          <a:bodyPr wrap="square">
            <a:spAutoFit/>
          </a:bodyPr>
          <a:lstStyle/>
          <a:p>
            <a:pPr marL="288000" lvl="0" indent="-288000">
              <a:spcBef>
                <a:spcPct val="20000"/>
              </a:spcBef>
              <a:buClr>
                <a:srgbClr val="00B3E2"/>
              </a:buClr>
              <a:buFont typeface="Arial"/>
              <a:buChar char="•"/>
            </a:pPr>
            <a:r>
              <a:rPr lang="en-AU" dirty="0">
                <a:solidFill>
                  <a:srgbClr val="818285"/>
                </a:solidFill>
              </a:rPr>
              <a:t>Increasing stroke unit access through system redesigns have achieved similar benefits to trials. </a:t>
            </a:r>
            <a:endParaRPr lang="en-AU" dirty="0" smtClean="0">
              <a:solidFill>
                <a:srgbClr val="818285"/>
              </a:solidFill>
            </a:endParaRPr>
          </a:p>
          <a:p>
            <a:pPr marL="288000" indent="-288000">
              <a:spcBef>
                <a:spcPct val="20000"/>
              </a:spcBef>
              <a:buClr>
                <a:srgbClr val="00B3E2"/>
              </a:buClr>
              <a:buFont typeface="Arial"/>
              <a:buChar char="•"/>
            </a:pPr>
            <a:r>
              <a:rPr lang="en-AU" dirty="0">
                <a:solidFill>
                  <a:srgbClr val="818285"/>
                </a:solidFill>
              </a:rPr>
              <a:t>Similar benefits found with redesign in rural locations. </a:t>
            </a:r>
            <a:r>
              <a:rPr lang="en-AU" baseline="30000" dirty="0">
                <a:solidFill>
                  <a:srgbClr val="818285"/>
                </a:solidFill>
              </a:rPr>
              <a:t>2</a:t>
            </a:r>
          </a:p>
          <a:p>
            <a:pPr marL="288000" lvl="0" indent="-288000">
              <a:spcBef>
                <a:spcPct val="20000"/>
              </a:spcBef>
              <a:buClr>
                <a:srgbClr val="00B3E2"/>
              </a:buClr>
              <a:buFont typeface="Arial"/>
              <a:buChar char="•"/>
            </a:pPr>
            <a:endParaRPr lang="en-AU" dirty="0">
              <a:solidFill>
                <a:srgbClr val="818285"/>
              </a:solidFill>
            </a:endParaRPr>
          </a:p>
        </p:txBody>
      </p:sp>
    </p:spTree>
    <p:extLst>
      <p:ext uri="{BB962C8B-B14F-4D97-AF65-F5344CB8AC3E}">
        <p14:creationId xmlns:p14="http://schemas.microsoft.com/office/powerpoint/2010/main" val="8602434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Quality Statement 3</a:t>
            </a:r>
            <a:br>
              <a:rPr lang="en-AU" dirty="0" smtClean="0"/>
            </a:br>
            <a:r>
              <a:rPr lang="en-AU" dirty="0" smtClean="0"/>
              <a:t>Stroke unit care</a:t>
            </a:r>
            <a:endParaRPr lang="en-AU" dirty="0"/>
          </a:p>
        </p:txBody>
      </p:sp>
      <p:sp>
        <p:nvSpPr>
          <p:cNvPr id="7" name="TextBox 6"/>
          <p:cNvSpPr txBox="1"/>
          <p:nvPr/>
        </p:nvSpPr>
        <p:spPr>
          <a:xfrm>
            <a:off x="730649" y="5980670"/>
            <a:ext cx="5575147" cy="523220"/>
          </a:xfrm>
          <a:prstGeom prst="rect">
            <a:avLst/>
          </a:prstGeom>
          <a:noFill/>
        </p:spPr>
        <p:txBody>
          <a:bodyPr wrap="square" rtlCol="0">
            <a:spAutoFit/>
          </a:bodyPr>
          <a:lstStyle/>
          <a:p>
            <a:pPr lvl="0"/>
            <a:r>
              <a:rPr lang="en-AU" sz="1400" dirty="0">
                <a:solidFill>
                  <a:srgbClr val="818285"/>
                </a:solidFill>
              </a:rPr>
              <a:t>1. </a:t>
            </a:r>
            <a:r>
              <a:rPr lang="en-AU" sz="1400" dirty="0" smtClean="0">
                <a:solidFill>
                  <a:srgbClr val="818285"/>
                </a:solidFill>
              </a:rPr>
              <a:t>	</a:t>
            </a:r>
            <a:r>
              <a:rPr lang="en-GB" sz="1400" dirty="0" smtClean="0"/>
              <a:t>National </a:t>
            </a:r>
            <a:r>
              <a:rPr lang="en-GB" sz="1400" dirty="0"/>
              <a:t>Stroke Foundation. </a:t>
            </a:r>
            <a:r>
              <a:rPr lang="en-GB" sz="1400" i="1" dirty="0"/>
              <a:t>Acute Stroke Services Framework </a:t>
            </a:r>
            <a:r>
              <a:rPr lang="en-GB" sz="1400" dirty="0" smtClean="0"/>
              <a:t>	Melbourne: NSF, 2015.</a:t>
            </a:r>
            <a:endParaRPr lang="en-AU" sz="1400" dirty="0">
              <a:solidFill>
                <a:srgbClr val="818285"/>
              </a:solidFill>
            </a:endParaRPr>
          </a:p>
        </p:txBody>
      </p:sp>
      <p:sp>
        <p:nvSpPr>
          <p:cNvPr id="8" name="Content Placeholder 2"/>
          <p:cNvSpPr>
            <a:spLocks noGrp="1"/>
          </p:cNvSpPr>
          <p:nvPr>
            <p:ph idx="1"/>
          </p:nvPr>
        </p:nvSpPr>
        <p:spPr>
          <a:xfrm>
            <a:off x="730648" y="2084080"/>
            <a:ext cx="7956152" cy="3661399"/>
          </a:xfrm>
        </p:spPr>
        <p:txBody>
          <a:bodyPr>
            <a:normAutofit fontScale="77500" lnSpcReduction="20000"/>
          </a:bodyPr>
          <a:lstStyle/>
          <a:p>
            <a:pPr marL="0" indent="0">
              <a:lnSpc>
                <a:spcPct val="120000"/>
              </a:lnSpc>
              <a:buNone/>
            </a:pPr>
            <a:r>
              <a:rPr lang="en-US" sz="2600" b="1" dirty="0" smtClean="0">
                <a:solidFill>
                  <a:schemeClr val="tx2"/>
                </a:solidFill>
              </a:rPr>
              <a:t>What the quality statement means for</a:t>
            </a:r>
            <a:endParaRPr lang="en-AU" sz="2600" b="1" dirty="0" smtClean="0">
              <a:solidFill>
                <a:schemeClr val="tx2"/>
              </a:solidFill>
            </a:endParaRPr>
          </a:p>
          <a:p>
            <a:pPr lvl="0">
              <a:lnSpc>
                <a:spcPct val="120000"/>
              </a:lnSpc>
            </a:pPr>
            <a:r>
              <a:rPr lang="en-AU" sz="2600" b="1" dirty="0" smtClean="0">
                <a:solidFill>
                  <a:schemeClr val="tx2"/>
                </a:solidFill>
              </a:rPr>
              <a:t>Clinicians</a:t>
            </a:r>
            <a:r>
              <a:rPr lang="en-US" sz="2600" dirty="0" smtClean="0"/>
              <a:t>: </a:t>
            </a:r>
            <a:r>
              <a:rPr lang="en-GB" sz="2600" dirty="0" smtClean="0"/>
              <a:t>ensure </a:t>
            </a:r>
            <a:r>
              <a:rPr lang="en-GB" sz="2600" dirty="0"/>
              <a:t>that patients with stroke are offered multidisciplinary care in a stroke unit as defined in the </a:t>
            </a:r>
            <a:r>
              <a:rPr lang="en-GB" sz="2600" i="1" dirty="0"/>
              <a:t>Acute stroke services </a:t>
            </a:r>
            <a:r>
              <a:rPr lang="en-GB" sz="2600" i="1" dirty="0" smtClean="0"/>
              <a:t>framework.</a:t>
            </a:r>
            <a:r>
              <a:rPr lang="en-GB" sz="2600" baseline="30000" dirty="0" smtClean="0"/>
              <a:t>1</a:t>
            </a:r>
            <a:endParaRPr lang="en-AU" sz="2600" dirty="0"/>
          </a:p>
          <a:p>
            <a:pPr>
              <a:lnSpc>
                <a:spcPct val="120000"/>
              </a:lnSpc>
            </a:pPr>
            <a:r>
              <a:rPr lang="en-AU" sz="2600" b="1" dirty="0" smtClean="0">
                <a:solidFill>
                  <a:schemeClr val="tx2"/>
                </a:solidFill>
              </a:rPr>
              <a:t>Health managers</a:t>
            </a:r>
            <a:r>
              <a:rPr lang="en-AU" sz="2600" dirty="0" smtClean="0"/>
              <a:t>: </a:t>
            </a:r>
            <a:r>
              <a:rPr lang="en-GB" sz="2600" dirty="0" smtClean="0"/>
              <a:t>ensure </a:t>
            </a:r>
            <a:r>
              <a:rPr lang="en-GB" sz="2600" dirty="0"/>
              <a:t>that the systems, infrastructure and resources are in place for patients with stroke to be treated in a stroke unit, as recommended in the </a:t>
            </a:r>
            <a:r>
              <a:rPr lang="en-GB" sz="2600" i="1" dirty="0"/>
              <a:t>Acute stroke services </a:t>
            </a:r>
            <a:r>
              <a:rPr lang="en-GB" sz="2600" i="1" dirty="0" smtClean="0"/>
              <a:t>framework</a:t>
            </a:r>
            <a:r>
              <a:rPr lang="en-GB" sz="2600" dirty="0" smtClean="0"/>
              <a:t>.</a:t>
            </a:r>
            <a:r>
              <a:rPr lang="en-GB" sz="2600" baseline="30000" dirty="0" smtClean="0"/>
              <a:t>1</a:t>
            </a:r>
            <a:r>
              <a:rPr lang="en-GB" sz="2600" dirty="0" smtClean="0"/>
              <a:t> </a:t>
            </a:r>
            <a:r>
              <a:rPr lang="en-GB" sz="2600" dirty="0"/>
              <a:t>For rural and remote services, this may mean provision of rapid transport to a stroke unit, where safe to do so, or care at a locally-agreed alternative, bearing in mind the wishes of the patient</a:t>
            </a:r>
            <a:r>
              <a:rPr lang="en-GB" sz="2600" dirty="0" smtClean="0"/>
              <a:t>.</a:t>
            </a:r>
            <a:r>
              <a:rPr lang="en-AU" sz="2600" dirty="0" smtClean="0"/>
              <a:t> </a:t>
            </a:r>
            <a:endParaRPr lang="en-AU" sz="2600" dirty="0"/>
          </a:p>
          <a:p>
            <a:pPr>
              <a:lnSpc>
                <a:spcPct val="120000"/>
              </a:lnSpc>
            </a:pPr>
            <a:endParaRPr lang="en-AU"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1348" y="428400"/>
            <a:ext cx="1798637" cy="183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13500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Quality Statement 4</a:t>
            </a:r>
            <a:br>
              <a:rPr lang="en-AU" dirty="0" smtClean="0"/>
            </a:br>
            <a:r>
              <a:rPr lang="en-AU" dirty="0" smtClean="0"/>
              <a:t>Early rehabilitation</a:t>
            </a:r>
            <a:endParaRPr lang="en-AU" dirty="0"/>
          </a:p>
        </p:txBody>
      </p:sp>
      <p:sp>
        <p:nvSpPr>
          <p:cNvPr id="6" name="Content Placeholder 2"/>
          <p:cNvSpPr txBox="1">
            <a:spLocks/>
          </p:cNvSpPr>
          <p:nvPr/>
        </p:nvSpPr>
        <p:spPr>
          <a:xfrm>
            <a:off x="730649" y="1916123"/>
            <a:ext cx="6715179" cy="4152167"/>
          </a:xfrm>
          <a:prstGeom prst="rect">
            <a:avLst/>
          </a:prstGeom>
        </p:spPr>
        <p:txBody>
          <a:bodyPr vert="horz" lIns="0" tIns="0" rIns="0" bIns="0" rtlCol="0">
            <a:normAutofit/>
          </a:bodyPr>
          <a:lstStyle>
            <a:lvl1pPr marL="288000" indent="-288000" algn="l" defTabSz="457200" rtl="0" eaLnBrk="1" latinLnBrk="0" hangingPunct="1">
              <a:spcBef>
                <a:spcPct val="20000"/>
              </a:spcBef>
              <a:buClr>
                <a:srgbClr val="00B3E2"/>
              </a:buClr>
              <a:buFont typeface="Arial"/>
              <a:buChar char="•"/>
              <a:defRPr sz="2000" kern="1200">
                <a:solidFill>
                  <a:srgbClr val="818285"/>
                </a:solidFill>
                <a:latin typeface="+mn-lt"/>
                <a:ea typeface="+mn-ea"/>
                <a:cs typeface="+mn-cs"/>
              </a:defRPr>
            </a:lvl1pPr>
            <a:lvl2pPr marL="576000" indent="-288000" algn="l" defTabSz="457200" rtl="0" eaLnBrk="1" latinLnBrk="0" hangingPunct="1">
              <a:spcBef>
                <a:spcPct val="20000"/>
              </a:spcBef>
              <a:buFont typeface="Arial"/>
              <a:buChar char="•"/>
              <a:defRPr sz="2000" kern="1200">
                <a:solidFill>
                  <a:srgbClr val="818285"/>
                </a:solidFill>
                <a:latin typeface="+mn-lt"/>
                <a:ea typeface="+mn-ea"/>
                <a:cs typeface="+mn-cs"/>
              </a:defRPr>
            </a:lvl2pPr>
            <a:lvl3pPr marL="864000" indent="-288000" algn="l" defTabSz="457200" rtl="0" eaLnBrk="1" latinLnBrk="0" hangingPunct="1">
              <a:spcBef>
                <a:spcPct val="20000"/>
              </a:spcBef>
              <a:buClr>
                <a:srgbClr val="00B3E2"/>
              </a:buClr>
              <a:buFont typeface="Lucida Grande"/>
              <a:buChar char="–"/>
              <a:defRPr sz="1800" kern="1200">
                <a:solidFill>
                  <a:srgbClr val="818285"/>
                </a:solidFill>
                <a:latin typeface="+mn-lt"/>
                <a:ea typeface="+mn-ea"/>
                <a:cs typeface="+mn-cs"/>
              </a:defRPr>
            </a:lvl3pPr>
            <a:lvl4pPr marL="1152000" indent="-288000" algn="l" defTabSz="457200" rtl="0" eaLnBrk="1" latinLnBrk="0" hangingPunct="1">
              <a:spcBef>
                <a:spcPct val="20000"/>
              </a:spcBef>
              <a:buFont typeface="Arial"/>
              <a:buChar char="–"/>
              <a:defRPr sz="1800" kern="1200">
                <a:solidFill>
                  <a:srgbClr val="818285"/>
                </a:solidFill>
                <a:latin typeface="+mn-lt"/>
                <a:ea typeface="+mn-ea"/>
                <a:cs typeface="+mn-cs"/>
              </a:defRPr>
            </a:lvl4pPr>
            <a:lvl5pPr marL="1440000" indent="-288000" algn="l" defTabSz="457200" rtl="0" eaLnBrk="1" latinLnBrk="0" hangingPunct="1">
              <a:spcBef>
                <a:spcPct val="20000"/>
              </a:spcBef>
              <a:buFont typeface="Wingdings" charset="2"/>
              <a:buChar char="§"/>
              <a:defRPr sz="1800" kern="1200">
                <a:solidFill>
                  <a:srgbClr val="81828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AU" sz="2600" b="1" dirty="0" smtClean="0">
                <a:solidFill>
                  <a:schemeClr val="tx2"/>
                </a:solidFill>
              </a:rPr>
              <a:t>What should we do?</a:t>
            </a:r>
          </a:p>
          <a:p>
            <a:pPr marL="0" indent="0">
              <a:buNone/>
            </a:pPr>
            <a:r>
              <a:rPr lang="en-GB" sz="2200" dirty="0"/>
              <a:t>A patient’s rehabilitation needs and goals are assessed by staff trained in rehabilitation within 24–48 hours of admission to the stroke unit. Rehabilitation is started as soon as possible, depending on the patient’s clinical condition and their preferences.</a:t>
            </a:r>
            <a:endParaRPr lang="en-AU" sz="2200" dirty="0"/>
          </a:p>
          <a:p>
            <a:pPr marL="0" indent="0">
              <a:buNone/>
            </a:pPr>
            <a:endParaRPr lang="en-AU" sz="2600" b="1" dirty="0" smtClean="0">
              <a:solidFill>
                <a:schemeClr val="tx2"/>
              </a:solidFill>
            </a:endParaRPr>
          </a:p>
          <a:p>
            <a:pPr marL="0" indent="0">
              <a:buNone/>
            </a:pPr>
            <a:endParaRPr lang="en-AU" sz="2600" b="1" dirty="0">
              <a:solidFill>
                <a:schemeClr val="tx2"/>
              </a:solidFill>
            </a:endParaRPr>
          </a:p>
          <a:p>
            <a:pPr marL="0" indent="0">
              <a:spcBef>
                <a:spcPts val="0"/>
              </a:spcBef>
              <a:buClrTx/>
              <a:buNone/>
              <a:defRPr/>
            </a:pPr>
            <a:endParaRPr lang="en-AU" baseline="30000" dirty="0">
              <a:solidFill>
                <a:schemeClr val="tx1"/>
              </a:solidFill>
            </a:endParaRPr>
          </a:p>
          <a:p>
            <a:pPr marL="0" indent="0">
              <a:spcBef>
                <a:spcPts val="0"/>
              </a:spcBef>
              <a:buClrTx/>
              <a:buNone/>
              <a:defRPr/>
            </a:pPr>
            <a:endParaRPr lang="en-AU" baseline="30000"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8950" y="428400"/>
            <a:ext cx="1847850" cy="183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99337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Quality Statement 4</a:t>
            </a:r>
            <a:br>
              <a:rPr lang="en-AU" dirty="0" smtClean="0"/>
            </a:br>
            <a:r>
              <a:rPr lang="en-AU" dirty="0" smtClean="0"/>
              <a:t>Early rehabilitation</a:t>
            </a:r>
            <a:endParaRPr lang="en-AU" dirty="0"/>
          </a:p>
        </p:txBody>
      </p:sp>
      <p:sp>
        <p:nvSpPr>
          <p:cNvPr id="6" name="Content Placeholder 2"/>
          <p:cNvSpPr txBox="1">
            <a:spLocks/>
          </p:cNvSpPr>
          <p:nvPr/>
        </p:nvSpPr>
        <p:spPr>
          <a:xfrm>
            <a:off x="730650" y="1916123"/>
            <a:ext cx="8154272" cy="3570277"/>
          </a:xfrm>
          <a:prstGeom prst="rect">
            <a:avLst/>
          </a:prstGeom>
        </p:spPr>
        <p:txBody>
          <a:bodyPr vert="horz" lIns="0" tIns="0" rIns="0" bIns="0" rtlCol="0">
            <a:normAutofit fontScale="92500" lnSpcReduction="10000"/>
          </a:bodyPr>
          <a:lstStyle>
            <a:lvl1pPr marL="288000" indent="-288000" algn="l" defTabSz="457200" rtl="0" eaLnBrk="1" latinLnBrk="0" hangingPunct="1">
              <a:spcBef>
                <a:spcPct val="20000"/>
              </a:spcBef>
              <a:buClr>
                <a:srgbClr val="00B3E2"/>
              </a:buClr>
              <a:buFont typeface="Arial"/>
              <a:buChar char="•"/>
              <a:defRPr sz="2000" kern="1200">
                <a:solidFill>
                  <a:srgbClr val="818285"/>
                </a:solidFill>
                <a:latin typeface="+mn-lt"/>
                <a:ea typeface="+mn-ea"/>
                <a:cs typeface="+mn-cs"/>
              </a:defRPr>
            </a:lvl1pPr>
            <a:lvl2pPr marL="576000" indent="-288000" algn="l" defTabSz="457200" rtl="0" eaLnBrk="1" latinLnBrk="0" hangingPunct="1">
              <a:spcBef>
                <a:spcPct val="20000"/>
              </a:spcBef>
              <a:buFont typeface="Arial"/>
              <a:buChar char="•"/>
              <a:defRPr sz="2000" kern="1200">
                <a:solidFill>
                  <a:srgbClr val="818285"/>
                </a:solidFill>
                <a:latin typeface="+mn-lt"/>
                <a:ea typeface="+mn-ea"/>
                <a:cs typeface="+mn-cs"/>
              </a:defRPr>
            </a:lvl2pPr>
            <a:lvl3pPr marL="864000" indent="-288000" algn="l" defTabSz="457200" rtl="0" eaLnBrk="1" latinLnBrk="0" hangingPunct="1">
              <a:spcBef>
                <a:spcPct val="20000"/>
              </a:spcBef>
              <a:buClr>
                <a:srgbClr val="00B3E2"/>
              </a:buClr>
              <a:buFont typeface="Lucida Grande"/>
              <a:buChar char="–"/>
              <a:defRPr sz="1800" kern="1200">
                <a:solidFill>
                  <a:srgbClr val="818285"/>
                </a:solidFill>
                <a:latin typeface="+mn-lt"/>
                <a:ea typeface="+mn-ea"/>
                <a:cs typeface="+mn-cs"/>
              </a:defRPr>
            </a:lvl3pPr>
            <a:lvl4pPr marL="1152000" indent="-288000" algn="l" defTabSz="457200" rtl="0" eaLnBrk="1" latinLnBrk="0" hangingPunct="1">
              <a:spcBef>
                <a:spcPct val="20000"/>
              </a:spcBef>
              <a:buFont typeface="Arial"/>
              <a:buChar char="–"/>
              <a:defRPr sz="1800" kern="1200">
                <a:solidFill>
                  <a:srgbClr val="818285"/>
                </a:solidFill>
                <a:latin typeface="+mn-lt"/>
                <a:ea typeface="+mn-ea"/>
                <a:cs typeface="+mn-cs"/>
              </a:defRPr>
            </a:lvl4pPr>
            <a:lvl5pPr marL="1440000" indent="-288000" algn="l" defTabSz="457200" rtl="0" eaLnBrk="1" latinLnBrk="0" hangingPunct="1">
              <a:spcBef>
                <a:spcPct val="20000"/>
              </a:spcBef>
              <a:buFont typeface="Wingdings" charset="2"/>
              <a:buChar char="§"/>
              <a:defRPr sz="1800" kern="1200">
                <a:solidFill>
                  <a:srgbClr val="81828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AU" sz="2600" b="1" dirty="0" smtClean="0">
                <a:solidFill>
                  <a:schemeClr val="tx2"/>
                </a:solidFill>
              </a:rPr>
              <a:t>Why does it matter?</a:t>
            </a:r>
          </a:p>
          <a:p>
            <a:pPr marL="0" indent="0">
              <a:buNone/>
            </a:pPr>
            <a:endParaRPr lang="en-AU" sz="2600" b="1" dirty="0" smtClean="0">
              <a:solidFill>
                <a:schemeClr val="tx2"/>
              </a:solidFill>
            </a:endParaRPr>
          </a:p>
          <a:p>
            <a:pPr marL="342900" lvl="1" indent="-342900">
              <a:spcBef>
                <a:spcPts val="0"/>
              </a:spcBef>
              <a:buClr>
                <a:srgbClr val="00B3E2"/>
              </a:buClr>
              <a:buFont typeface="Arial" panose="020B0604020202020204" pitchFamily="34" charset="0"/>
              <a:buChar char="•"/>
              <a:defRPr/>
            </a:pPr>
            <a:r>
              <a:rPr lang="en-AU" sz="2400" dirty="0" smtClean="0">
                <a:solidFill>
                  <a:schemeClr val="tx1"/>
                </a:solidFill>
              </a:rPr>
              <a:t>Many </a:t>
            </a:r>
            <a:r>
              <a:rPr lang="en-AU" sz="2400" dirty="0">
                <a:solidFill>
                  <a:schemeClr val="tx1"/>
                </a:solidFill>
              </a:rPr>
              <a:t>patients after stroke have impairments in mobility, vision, swallowing and communication. </a:t>
            </a:r>
            <a:endParaRPr lang="en-AU" sz="2400" dirty="0" smtClean="0">
              <a:solidFill>
                <a:schemeClr val="tx1"/>
              </a:solidFill>
            </a:endParaRPr>
          </a:p>
          <a:p>
            <a:pPr marL="342900" lvl="1" indent="-342900">
              <a:spcBef>
                <a:spcPts val="0"/>
              </a:spcBef>
              <a:buClr>
                <a:srgbClr val="00B3E2"/>
              </a:buClr>
              <a:buFont typeface="Arial" panose="020B0604020202020204" pitchFamily="34" charset="0"/>
              <a:buChar char="•"/>
              <a:defRPr/>
            </a:pPr>
            <a:endParaRPr lang="en-AU" sz="2400" dirty="0">
              <a:solidFill>
                <a:schemeClr val="tx1"/>
              </a:solidFill>
            </a:endParaRPr>
          </a:p>
          <a:p>
            <a:pPr marL="342900" lvl="1" indent="-342900">
              <a:spcBef>
                <a:spcPts val="0"/>
              </a:spcBef>
              <a:buClr>
                <a:srgbClr val="00B3E2"/>
              </a:buClr>
              <a:buFont typeface="Arial" panose="020B0604020202020204" pitchFamily="34" charset="0"/>
              <a:buChar char="•"/>
              <a:defRPr/>
            </a:pPr>
            <a:r>
              <a:rPr lang="en-AU" sz="2400" dirty="0">
                <a:solidFill>
                  <a:schemeClr val="tx1"/>
                </a:solidFill>
              </a:rPr>
              <a:t>Stroke rehabilitation therapies</a:t>
            </a:r>
            <a:r>
              <a:rPr lang="en-AU" sz="2400" baseline="30000" dirty="0">
                <a:solidFill>
                  <a:schemeClr val="tx1"/>
                </a:solidFill>
              </a:rPr>
              <a:t>1</a:t>
            </a:r>
            <a:r>
              <a:rPr lang="en-AU" sz="2400" dirty="0">
                <a:solidFill>
                  <a:schemeClr val="tx1"/>
                </a:solidFill>
              </a:rPr>
              <a:t>:</a:t>
            </a:r>
          </a:p>
          <a:p>
            <a:pPr marL="630900" lvl="2" indent="-342900">
              <a:spcBef>
                <a:spcPts val="0"/>
              </a:spcBef>
              <a:buClr>
                <a:srgbClr val="818285"/>
              </a:buClr>
              <a:buFont typeface="Arial" panose="020B0604020202020204" pitchFamily="34" charset="0"/>
              <a:buChar char="•"/>
              <a:defRPr/>
            </a:pPr>
            <a:r>
              <a:rPr lang="en-AU" sz="2400" dirty="0">
                <a:solidFill>
                  <a:schemeClr val="tx1"/>
                </a:solidFill>
              </a:rPr>
              <a:t> </a:t>
            </a:r>
            <a:r>
              <a:rPr lang="en-AU" sz="2400" dirty="0" smtClean="0">
                <a:solidFill>
                  <a:schemeClr val="tx1"/>
                </a:solidFill>
              </a:rPr>
              <a:t>improve </a:t>
            </a:r>
            <a:r>
              <a:rPr lang="en-AU" sz="2400" dirty="0">
                <a:solidFill>
                  <a:schemeClr val="tx1"/>
                </a:solidFill>
              </a:rPr>
              <a:t>functional recovery</a:t>
            </a:r>
          </a:p>
          <a:p>
            <a:pPr marL="630900" lvl="2" indent="-342900">
              <a:spcBef>
                <a:spcPts val="0"/>
              </a:spcBef>
              <a:buClr>
                <a:srgbClr val="818285"/>
              </a:buClr>
              <a:buFont typeface="Arial" panose="020B0604020202020204" pitchFamily="34" charset="0"/>
              <a:buChar char="•"/>
              <a:defRPr/>
            </a:pPr>
            <a:r>
              <a:rPr lang="en-AU" sz="2400" dirty="0">
                <a:solidFill>
                  <a:schemeClr val="tx1"/>
                </a:solidFill>
              </a:rPr>
              <a:t> </a:t>
            </a:r>
            <a:r>
              <a:rPr lang="en-AU" sz="2400" dirty="0" smtClean="0">
                <a:solidFill>
                  <a:schemeClr val="tx1"/>
                </a:solidFill>
              </a:rPr>
              <a:t>support </a:t>
            </a:r>
            <a:r>
              <a:rPr lang="en-AU" sz="2400" dirty="0">
                <a:solidFill>
                  <a:schemeClr val="tx1"/>
                </a:solidFill>
              </a:rPr>
              <a:t>patients to return to doing usual </a:t>
            </a:r>
            <a:r>
              <a:rPr lang="en-AU" sz="2400" dirty="0" smtClean="0">
                <a:solidFill>
                  <a:schemeClr val="tx1"/>
                </a:solidFill>
              </a:rPr>
              <a:t>activities</a:t>
            </a:r>
          </a:p>
          <a:p>
            <a:pPr marL="630900" lvl="2" indent="-342900">
              <a:spcBef>
                <a:spcPts val="0"/>
              </a:spcBef>
              <a:buFont typeface="Arial" panose="020B0604020202020204" pitchFamily="34" charset="0"/>
              <a:buChar char="•"/>
              <a:defRPr/>
            </a:pPr>
            <a:endParaRPr lang="en-AU" sz="2400" dirty="0">
              <a:solidFill>
                <a:schemeClr val="tx1"/>
              </a:solidFill>
            </a:endParaRPr>
          </a:p>
          <a:p>
            <a:pPr marL="342900" lvl="1" indent="-342900">
              <a:spcBef>
                <a:spcPts val="0"/>
              </a:spcBef>
              <a:buClr>
                <a:srgbClr val="00B3E2"/>
              </a:buClr>
              <a:buFont typeface="Arial" panose="020B0604020202020204" pitchFamily="34" charset="0"/>
              <a:buChar char="•"/>
              <a:defRPr/>
            </a:pPr>
            <a:r>
              <a:rPr lang="en-AU" sz="2400" dirty="0">
                <a:solidFill>
                  <a:schemeClr val="tx1"/>
                </a:solidFill>
              </a:rPr>
              <a:t>Early assessment and initiation of </a:t>
            </a:r>
            <a:r>
              <a:rPr lang="en-AU" sz="2400" dirty="0" smtClean="0">
                <a:solidFill>
                  <a:schemeClr val="tx1"/>
                </a:solidFill>
              </a:rPr>
              <a:t>activities within a few days after stroke </a:t>
            </a:r>
            <a:r>
              <a:rPr lang="en-AU" sz="2400" dirty="0">
                <a:solidFill>
                  <a:schemeClr val="tx1"/>
                </a:solidFill>
              </a:rPr>
              <a:t>helps reduce risk of </a:t>
            </a:r>
            <a:r>
              <a:rPr lang="en-AU" sz="2400" dirty="0" smtClean="0">
                <a:solidFill>
                  <a:schemeClr val="tx1"/>
                </a:solidFill>
              </a:rPr>
              <a:t>complications. </a:t>
            </a:r>
            <a:r>
              <a:rPr lang="en-AU" sz="2400" baseline="30000" dirty="0" smtClean="0">
                <a:solidFill>
                  <a:schemeClr val="tx1"/>
                </a:solidFill>
              </a:rPr>
              <a:t>2</a:t>
            </a:r>
            <a:r>
              <a:rPr lang="en-AU" sz="2400" dirty="0" smtClean="0">
                <a:solidFill>
                  <a:schemeClr val="tx1"/>
                </a:solidFill>
              </a:rPr>
              <a:t> </a:t>
            </a:r>
          </a:p>
          <a:p>
            <a:pPr marL="0" indent="0">
              <a:spcBef>
                <a:spcPts val="0"/>
              </a:spcBef>
              <a:buClrTx/>
              <a:buNone/>
              <a:defRPr/>
            </a:pPr>
            <a:endParaRPr lang="en-AU" baseline="30000" dirty="0">
              <a:solidFill>
                <a:schemeClr val="tx1"/>
              </a:solidFill>
            </a:endParaRPr>
          </a:p>
          <a:p>
            <a:pPr marL="0" indent="0">
              <a:spcBef>
                <a:spcPts val="0"/>
              </a:spcBef>
              <a:buClrTx/>
              <a:buNone/>
              <a:defRPr/>
            </a:pPr>
            <a:endParaRPr lang="en-AU" baseline="30000"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8950" y="428400"/>
            <a:ext cx="1847850" cy="183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160632" y="6007332"/>
            <a:ext cx="6050982" cy="738664"/>
          </a:xfrm>
          <a:prstGeom prst="rect">
            <a:avLst/>
          </a:prstGeom>
        </p:spPr>
        <p:txBody>
          <a:bodyPr wrap="square">
            <a:spAutoFit/>
          </a:bodyPr>
          <a:lstStyle/>
          <a:p>
            <a:r>
              <a:rPr lang="en-AU" sz="1400" dirty="0" smtClean="0">
                <a:solidFill>
                  <a:srgbClr val="818285"/>
                </a:solidFill>
              </a:rPr>
              <a:t>1. </a:t>
            </a:r>
            <a:r>
              <a:rPr lang="en-AU" sz="1400" dirty="0"/>
              <a:t>Langhorne </a:t>
            </a:r>
            <a:r>
              <a:rPr lang="en-AU" sz="1400" dirty="0" smtClean="0"/>
              <a:t>P et al. </a:t>
            </a:r>
            <a:r>
              <a:rPr lang="en-AU" sz="1400" dirty="0"/>
              <a:t>Lancet. 2011;377(9778):1693-702. </a:t>
            </a:r>
            <a:endParaRPr lang="en-AU" sz="1400" dirty="0" smtClean="0">
              <a:solidFill>
                <a:srgbClr val="818285"/>
              </a:solidFill>
            </a:endParaRPr>
          </a:p>
          <a:p>
            <a:r>
              <a:rPr lang="en-AU" sz="1400" dirty="0" smtClean="0">
                <a:solidFill>
                  <a:srgbClr val="818285"/>
                </a:solidFill>
              </a:rPr>
              <a:t>2. </a:t>
            </a:r>
            <a:r>
              <a:rPr lang="en-GB" sz="1400" dirty="0"/>
              <a:t>National Stroke Foundation. </a:t>
            </a:r>
            <a:r>
              <a:rPr lang="en-GB" sz="1400" i="1" dirty="0"/>
              <a:t>Clinical Guidelines for Stroke </a:t>
            </a:r>
            <a:r>
              <a:rPr lang="en-GB" sz="1400" i="1" dirty="0" smtClean="0"/>
              <a:t>Management</a:t>
            </a:r>
            <a:r>
              <a:rPr lang="en-GB" sz="1400" dirty="0"/>
              <a:t>. </a:t>
            </a:r>
            <a:r>
              <a:rPr lang="en-GB" sz="1400" dirty="0" smtClean="0"/>
              <a:t>NSF</a:t>
            </a:r>
            <a:r>
              <a:rPr lang="en-GB" sz="1400" dirty="0"/>
              <a:t>; </a:t>
            </a:r>
            <a:r>
              <a:rPr lang="en-GB" sz="1400" dirty="0" smtClean="0"/>
              <a:t>2010 </a:t>
            </a:r>
            <a:r>
              <a:rPr lang="en-AU" sz="1400" dirty="0" smtClean="0">
                <a:solidFill>
                  <a:srgbClr val="818285"/>
                </a:solidFill>
              </a:rPr>
              <a:t> </a:t>
            </a:r>
            <a:endParaRPr lang="en-AU" sz="1400" dirty="0">
              <a:solidFill>
                <a:srgbClr val="818285"/>
              </a:solidFill>
            </a:endParaRPr>
          </a:p>
        </p:txBody>
      </p:sp>
    </p:spTree>
    <p:extLst>
      <p:ext uri="{BB962C8B-B14F-4D97-AF65-F5344CB8AC3E}">
        <p14:creationId xmlns:p14="http://schemas.microsoft.com/office/powerpoint/2010/main" val="10978443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Quality Statement 4</a:t>
            </a:r>
            <a:br>
              <a:rPr lang="en-AU" dirty="0" smtClean="0"/>
            </a:br>
            <a:r>
              <a:rPr lang="en-AU" dirty="0" smtClean="0"/>
              <a:t>Early rehabilitation</a:t>
            </a:r>
            <a:endParaRPr lang="en-AU" dirty="0"/>
          </a:p>
        </p:txBody>
      </p:sp>
      <p:sp>
        <p:nvSpPr>
          <p:cNvPr id="6" name="Content Placeholder 2"/>
          <p:cNvSpPr txBox="1">
            <a:spLocks/>
          </p:cNvSpPr>
          <p:nvPr/>
        </p:nvSpPr>
        <p:spPr>
          <a:xfrm>
            <a:off x="751851" y="1735357"/>
            <a:ext cx="6693977" cy="3041595"/>
          </a:xfrm>
          <a:prstGeom prst="rect">
            <a:avLst/>
          </a:prstGeom>
        </p:spPr>
        <p:txBody>
          <a:bodyPr vert="horz" lIns="0" tIns="0" rIns="0" bIns="0" rtlCol="0">
            <a:normAutofit fontScale="92500"/>
          </a:bodyPr>
          <a:lstStyle>
            <a:lvl1pPr marL="288000" indent="-288000" algn="l" defTabSz="457200" rtl="0" eaLnBrk="1" latinLnBrk="0" hangingPunct="1">
              <a:spcBef>
                <a:spcPct val="20000"/>
              </a:spcBef>
              <a:buClr>
                <a:srgbClr val="00B3E2"/>
              </a:buClr>
              <a:buFont typeface="Arial"/>
              <a:buChar char="•"/>
              <a:defRPr sz="2000" kern="1200">
                <a:solidFill>
                  <a:srgbClr val="818285"/>
                </a:solidFill>
                <a:latin typeface="+mn-lt"/>
                <a:ea typeface="+mn-ea"/>
                <a:cs typeface="+mn-cs"/>
              </a:defRPr>
            </a:lvl1pPr>
            <a:lvl2pPr marL="576000" indent="-288000" algn="l" defTabSz="457200" rtl="0" eaLnBrk="1" latinLnBrk="0" hangingPunct="1">
              <a:spcBef>
                <a:spcPct val="20000"/>
              </a:spcBef>
              <a:buFont typeface="Arial"/>
              <a:buChar char="•"/>
              <a:defRPr sz="2000" kern="1200">
                <a:solidFill>
                  <a:srgbClr val="818285"/>
                </a:solidFill>
                <a:latin typeface="+mn-lt"/>
                <a:ea typeface="+mn-ea"/>
                <a:cs typeface="+mn-cs"/>
              </a:defRPr>
            </a:lvl2pPr>
            <a:lvl3pPr marL="864000" indent="-288000" algn="l" defTabSz="457200" rtl="0" eaLnBrk="1" latinLnBrk="0" hangingPunct="1">
              <a:spcBef>
                <a:spcPct val="20000"/>
              </a:spcBef>
              <a:buClr>
                <a:srgbClr val="00B3E2"/>
              </a:buClr>
              <a:buFont typeface="Lucida Grande"/>
              <a:buChar char="–"/>
              <a:defRPr sz="1800" kern="1200">
                <a:solidFill>
                  <a:srgbClr val="818285"/>
                </a:solidFill>
                <a:latin typeface="+mn-lt"/>
                <a:ea typeface="+mn-ea"/>
                <a:cs typeface="+mn-cs"/>
              </a:defRPr>
            </a:lvl3pPr>
            <a:lvl4pPr marL="1152000" indent="-288000" algn="l" defTabSz="457200" rtl="0" eaLnBrk="1" latinLnBrk="0" hangingPunct="1">
              <a:spcBef>
                <a:spcPct val="20000"/>
              </a:spcBef>
              <a:buFont typeface="Arial"/>
              <a:buChar char="–"/>
              <a:defRPr sz="1800" kern="1200">
                <a:solidFill>
                  <a:srgbClr val="818285"/>
                </a:solidFill>
                <a:latin typeface="+mn-lt"/>
                <a:ea typeface="+mn-ea"/>
                <a:cs typeface="+mn-cs"/>
              </a:defRPr>
            </a:lvl4pPr>
            <a:lvl5pPr marL="1440000" indent="-288000" algn="l" defTabSz="457200" rtl="0" eaLnBrk="1" latinLnBrk="0" hangingPunct="1">
              <a:spcBef>
                <a:spcPct val="20000"/>
              </a:spcBef>
              <a:buFont typeface="Wingdings" charset="2"/>
              <a:buChar char="§"/>
              <a:defRPr sz="1800" kern="1200">
                <a:solidFill>
                  <a:srgbClr val="81828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AU" sz="2600" b="1" dirty="0" smtClean="0">
                <a:solidFill>
                  <a:schemeClr val="tx2"/>
                </a:solidFill>
              </a:rPr>
              <a:t>Why </a:t>
            </a:r>
            <a:r>
              <a:rPr lang="en-AU" sz="2600" b="1" dirty="0">
                <a:solidFill>
                  <a:schemeClr val="tx2"/>
                </a:solidFill>
              </a:rPr>
              <a:t>does it matter</a:t>
            </a:r>
            <a:r>
              <a:rPr lang="en-AU" sz="2600" b="1" dirty="0" smtClean="0">
                <a:solidFill>
                  <a:schemeClr val="tx2"/>
                </a:solidFill>
              </a:rPr>
              <a:t>?</a:t>
            </a:r>
          </a:p>
          <a:p>
            <a:pPr marL="0" lvl="1" indent="0">
              <a:spcBef>
                <a:spcPts val="0"/>
              </a:spcBef>
              <a:buNone/>
              <a:defRPr/>
            </a:pPr>
            <a:r>
              <a:rPr lang="en-AU" sz="2100" dirty="0" smtClean="0">
                <a:solidFill>
                  <a:schemeClr val="tx1"/>
                </a:solidFill>
              </a:rPr>
              <a:t> </a:t>
            </a:r>
          </a:p>
          <a:p>
            <a:pPr marL="0" lvl="1" indent="0">
              <a:lnSpc>
                <a:spcPct val="120000"/>
              </a:lnSpc>
              <a:spcBef>
                <a:spcPts val="0"/>
              </a:spcBef>
              <a:buNone/>
              <a:defRPr/>
            </a:pPr>
            <a:r>
              <a:rPr lang="en-AU" sz="2400" dirty="0" smtClean="0">
                <a:solidFill>
                  <a:schemeClr val="tx1"/>
                </a:solidFill>
              </a:rPr>
              <a:t>Recent audit data for patients with stroke found:</a:t>
            </a:r>
            <a:endParaRPr lang="en-AU" sz="2400" dirty="0">
              <a:solidFill>
                <a:schemeClr val="tx1"/>
              </a:solidFill>
            </a:endParaRPr>
          </a:p>
          <a:p>
            <a:pPr marL="288000" lvl="1">
              <a:lnSpc>
                <a:spcPct val="120000"/>
              </a:lnSpc>
              <a:spcBef>
                <a:spcPts val="0"/>
              </a:spcBef>
              <a:defRPr/>
            </a:pPr>
            <a:r>
              <a:rPr lang="en-AU" sz="2400" dirty="0">
                <a:solidFill>
                  <a:schemeClr val="tx1"/>
                </a:solidFill>
              </a:rPr>
              <a:t>68% </a:t>
            </a:r>
            <a:r>
              <a:rPr lang="en-AU" sz="2400" dirty="0" smtClean="0">
                <a:solidFill>
                  <a:schemeClr val="tx1"/>
                </a:solidFill>
              </a:rPr>
              <a:t>assessed </a:t>
            </a:r>
            <a:r>
              <a:rPr lang="en-AU" sz="2400" dirty="0">
                <a:solidFill>
                  <a:schemeClr val="tx1"/>
                </a:solidFill>
              </a:rPr>
              <a:t>by physiotherapist ≤ 48 </a:t>
            </a:r>
            <a:r>
              <a:rPr lang="en-AU" sz="2400" dirty="0" smtClean="0">
                <a:solidFill>
                  <a:schemeClr val="tx1"/>
                </a:solidFill>
              </a:rPr>
              <a:t>hours</a:t>
            </a:r>
            <a:r>
              <a:rPr lang="en-AU" sz="2400" baseline="30000" dirty="0" smtClean="0">
                <a:solidFill>
                  <a:schemeClr val="tx1"/>
                </a:solidFill>
              </a:rPr>
              <a:t>1</a:t>
            </a:r>
          </a:p>
          <a:p>
            <a:pPr marL="288000" lvl="1">
              <a:lnSpc>
                <a:spcPct val="120000"/>
              </a:lnSpc>
              <a:spcBef>
                <a:spcPts val="0"/>
              </a:spcBef>
              <a:defRPr/>
            </a:pPr>
            <a:r>
              <a:rPr lang="en-AU" sz="2400" dirty="0" smtClean="0">
                <a:solidFill>
                  <a:schemeClr val="tx1"/>
                </a:solidFill>
              </a:rPr>
              <a:t>65</a:t>
            </a:r>
            <a:r>
              <a:rPr lang="en-AU" sz="2400" dirty="0">
                <a:solidFill>
                  <a:schemeClr val="tx1"/>
                </a:solidFill>
              </a:rPr>
              <a:t>% </a:t>
            </a:r>
            <a:r>
              <a:rPr lang="en-AU" sz="2400" dirty="0" smtClean="0">
                <a:solidFill>
                  <a:schemeClr val="tx1"/>
                </a:solidFill>
              </a:rPr>
              <a:t>assessed </a:t>
            </a:r>
            <a:r>
              <a:rPr lang="en-AU" sz="2400" dirty="0">
                <a:solidFill>
                  <a:schemeClr val="tx1"/>
                </a:solidFill>
              </a:rPr>
              <a:t>by speech pathologist ≤ 48 </a:t>
            </a:r>
            <a:r>
              <a:rPr lang="en-AU" sz="2400" dirty="0" smtClean="0">
                <a:solidFill>
                  <a:schemeClr val="tx1"/>
                </a:solidFill>
              </a:rPr>
              <a:t>hours</a:t>
            </a:r>
            <a:r>
              <a:rPr lang="en-AU" sz="2400" baseline="30000" dirty="0" smtClean="0">
                <a:solidFill>
                  <a:schemeClr val="tx1"/>
                </a:solidFill>
              </a:rPr>
              <a:t>2</a:t>
            </a:r>
            <a:endParaRPr lang="en-AU" sz="2400" baseline="30000" dirty="0">
              <a:solidFill>
                <a:schemeClr val="tx1"/>
              </a:solidFill>
            </a:endParaRPr>
          </a:p>
          <a:p>
            <a:pPr marL="288000" lvl="1">
              <a:lnSpc>
                <a:spcPct val="120000"/>
              </a:lnSpc>
              <a:spcBef>
                <a:spcPts val="0"/>
              </a:spcBef>
              <a:defRPr/>
            </a:pPr>
            <a:r>
              <a:rPr lang="en-AU" sz="2400" dirty="0">
                <a:solidFill>
                  <a:schemeClr val="tx1"/>
                </a:solidFill>
              </a:rPr>
              <a:t>56% </a:t>
            </a:r>
            <a:r>
              <a:rPr lang="en-AU" sz="2400" dirty="0" smtClean="0">
                <a:solidFill>
                  <a:schemeClr val="tx1"/>
                </a:solidFill>
              </a:rPr>
              <a:t>have </a:t>
            </a:r>
            <a:r>
              <a:rPr lang="en-AU" sz="2400" dirty="0">
                <a:solidFill>
                  <a:schemeClr val="tx1"/>
                </a:solidFill>
              </a:rPr>
              <a:t>swallow function checked ≤ 24 </a:t>
            </a:r>
            <a:r>
              <a:rPr lang="en-AU" sz="2400" dirty="0" smtClean="0">
                <a:solidFill>
                  <a:schemeClr val="tx1"/>
                </a:solidFill>
              </a:rPr>
              <a:t>hours</a:t>
            </a:r>
            <a:r>
              <a:rPr lang="en-AU" sz="2400" baseline="30000" dirty="0" smtClean="0">
                <a:solidFill>
                  <a:schemeClr val="tx1"/>
                </a:solidFill>
              </a:rPr>
              <a:t>2</a:t>
            </a:r>
            <a:endParaRPr lang="en-AU" sz="2400" baseline="30000" dirty="0">
              <a:solidFill>
                <a:schemeClr val="tx1"/>
              </a:solidFill>
            </a:endParaRPr>
          </a:p>
          <a:p>
            <a:pPr marL="0" indent="0">
              <a:buNone/>
            </a:pPr>
            <a:endParaRPr lang="en-AU" sz="2600" b="1" dirty="0" smtClean="0">
              <a:solidFill>
                <a:schemeClr val="tx2"/>
              </a:solidFill>
            </a:endParaRPr>
          </a:p>
          <a:p>
            <a:pPr marL="0" indent="0">
              <a:buNone/>
            </a:pPr>
            <a:endParaRPr lang="en-AU" sz="2600" b="1" dirty="0">
              <a:solidFill>
                <a:schemeClr val="tx2"/>
              </a:solidFill>
            </a:endParaRPr>
          </a:p>
          <a:p>
            <a:pPr marL="0" indent="0">
              <a:spcBef>
                <a:spcPts val="0"/>
              </a:spcBef>
              <a:buClrTx/>
              <a:buNone/>
              <a:defRPr/>
            </a:pPr>
            <a:endParaRPr lang="en-AU" baseline="30000" dirty="0">
              <a:solidFill>
                <a:schemeClr val="tx1"/>
              </a:solidFill>
            </a:endParaRPr>
          </a:p>
          <a:p>
            <a:pPr marL="0" indent="0">
              <a:spcBef>
                <a:spcPts val="0"/>
              </a:spcBef>
              <a:buClrTx/>
              <a:buNone/>
              <a:defRPr/>
            </a:pPr>
            <a:endParaRPr lang="en-AU" baseline="30000"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8950" y="428400"/>
            <a:ext cx="1847850" cy="183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225631" y="5887524"/>
            <a:ext cx="7220197" cy="954107"/>
          </a:xfrm>
          <a:prstGeom prst="rect">
            <a:avLst/>
          </a:prstGeom>
          <a:noFill/>
        </p:spPr>
        <p:txBody>
          <a:bodyPr wrap="square" rtlCol="0">
            <a:spAutoFit/>
          </a:bodyPr>
          <a:lstStyle/>
          <a:p>
            <a:pPr marL="342900" indent="-342900">
              <a:buFontTx/>
              <a:buAutoNum type="arabicPeriod"/>
            </a:pPr>
            <a:r>
              <a:rPr lang="en-AU" sz="1400" dirty="0"/>
              <a:t>National Stroke Foundation</a:t>
            </a:r>
            <a:r>
              <a:rPr lang="en-AU" sz="1400" i="1" dirty="0"/>
              <a:t>. National Stroke Audit - Acute Services Report 2015</a:t>
            </a:r>
            <a:r>
              <a:rPr lang="en-AU" sz="1400" dirty="0"/>
              <a:t>. Melbourne: NSF, </a:t>
            </a:r>
            <a:r>
              <a:rPr lang="en-AU" sz="1400" dirty="0" smtClean="0"/>
              <a:t>2015</a:t>
            </a:r>
          </a:p>
          <a:p>
            <a:pPr marL="342900" indent="-342900">
              <a:buAutoNum type="arabicPeriod"/>
            </a:pPr>
            <a:r>
              <a:rPr lang="en-AU" sz="1400" dirty="0"/>
              <a:t>National Stroke Foundation. </a:t>
            </a:r>
            <a:r>
              <a:rPr lang="en-AU" sz="1400" i="1" dirty="0"/>
              <a:t>National Stroke Audit </a:t>
            </a:r>
            <a:r>
              <a:rPr lang="en-AU" sz="1400" i="1" dirty="0" smtClean="0"/>
              <a:t>- Acute Services </a:t>
            </a:r>
            <a:r>
              <a:rPr lang="en-AU" sz="1400" i="1" dirty="0"/>
              <a:t>Clinical Audit Repor</a:t>
            </a:r>
            <a:r>
              <a:rPr lang="en-AU" sz="1400" dirty="0"/>
              <a:t>t </a:t>
            </a:r>
            <a:r>
              <a:rPr lang="en-AU" sz="1400" i="1" dirty="0" smtClean="0"/>
              <a:t>2013</a:t>
            </a:r>
            <a:r>
              <a:rPr lang="en-AU" sz="1400" dirty="0" smtClean="0"/>
              <a:t>. Melbourne: NSF, 2013</a:t>
            </a:r>
            <a:endParaRPr lang="en-AU" sz="1400" dirty="0"/>
          </a:p>
        </p:txBody>
      </p:sp>
    </p:spTree>
    <p:extLst>
      <p:ext uri="{BB962C8B-B14F-4D97-AF65-F5344CB8AC3E}">
        <p14:creationId xmlns:p14="http://schemas.microsoft.com/office/powerpoint/2010/main" val="32535817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Quality Statement 4</a:t>
            </a:r>
            <a:br>
              <a:rPr lang="en-AU" dirty="0" smtClean="0"/>
            </a:br>
            <a:r>
              <a:rPr lang="en-AU" dirty="0" smtClean="0"/>
              <a:t>Early rehabilitation</a:t>
            </a:r>
            <a:endParaRPr lang="en-AU" dirty="0"/>
          </a:p>
        </p:txBody>
      </p:sp>
      <p:sp>
        <p:nvSpPr>
          <p:cNvPr id="8" name="Content Placeholder 2"/>
          <p:cNvSpPr>
            <a:spLocks noGrp="1"/>
          </p:cNvSpPr>
          <p:nvPr>
            <p:ph idx="1"/>
          </p:nvPr>
        </p:nvSpPr>
        <p:spPr>
          <a:xfrm>
            <a:off x="730648" y="2084080"/>
            <a:ext cx="7956152" cy="3661399"/>
          </a:xfrm>
        </p:spPr>
        <p:txBody>
          <a:bodyPr>
            <a:normAutofit/>
          </a:bodyPr>
          <a:lstStyle/>
          <a:p>
            <a:pPr marL="0" indent="0">
              <a:buNone/>
            </a:pPr>
            <a:r>
              <a:rPr lang="en-US" sz="2200" b="1" dirty="0" smtClean="0">
                <a:solidFill>
                  <a:schemeClr val="tx2"/>
                </a:solidFill>
              </a:rPr>
              <a:t>What the quality statement means for</a:t>
            </a:r>
            <a:endParaRPr lang="en-AU" sz="2200" b="1" dirty="0" smtClean="0">
              <a:solidFill>
                <a:schemeClr val="tx2"/>
              </a:solidFill>
            </a:endParaRPr>
          </a:p>
          <a:p>
            <a:r>
              <a:rPr lang="en-AU" sz="2200" b="1" dirty="0" smtClean="0">
                <a:solidFill>
                  <a:schemeClr val="tx2"/>
                </a:solidFill>
              </a:rPr>
              <a:t>Clinicians: </a:t>
            </a:r>
            <a:r>
              <a:rPr lang="en-GB" sz="2400" dirty="0" smtClean="0"/>
              <a:t>assess </a:t>
            </a:r>
            <a:r>
              <a:rPr lang="en-GB" sz="2400" dirty="0"/>
              <a:t>the rehabilitation needs and goals of patients with stroke within 24–48 hours of admission to the hospital, using a validated </a:t>
            </a:r>
            <a:r>
              <a:rPr lang="en-GB" sz="2400" dirty="0" smtClean="0"/>
              <a:t>tool*,  </a:t>
            </a:r>
            <a:r>
              <a:rPr lang="en-GB" sz="2400" dirty="0"/>
              <a:t>and start rehabilitation during the acute phase of care. Complete the sections of the assessment relevant to your practice (e.g. medical, nursing, physiotherapy, speech therapy) or complete the assessment together in a multidisciplinary team meeting or ward round.</a:t>
            </a:r>
            <a:r>
              <a:rPr lang="en-US" sz="2200" dirty="0" smtClean="0"/>
              <a:t> </a:t>
            </a:r>
            <a:endParaRPr lang="en-US" sz="2200" baseline="30000" dirty="0" smtClean="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7955" y="501792"/>
            <a:ext cx="1848845" cy="18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552518" y="5808069"/>
            <a:ext cx="6762681" cy="738664"/>
          </a:xfrm>
          <a:prstGeom prst="rect">
            <a:avLst/>
          </a:prstGeom>
        </p:spPr>
        <p:txBody>
          <a:bodyPr wrap="square">
            <a:spAutoFit/>
          </a:bodyPr>
          <a:lstStyle/>
          <a:p>
            <a:r>
              <a:rPr lang="en-AU" sz="1400" dirty="0" smtClean="0">
                <a:solidFill>
                  <a:srgbClr val="818285"/>
                </a:solidFill>
              </a:rPr>
              <a:t>* Australian </a:t>
            </a:r>
            <a:r>
              <a:rPr lang="en-AU" sz="1400" dirty="0">
                <a:solidFill>
                  <a:srgbClr val="818285"/>
                </a:solidFill>
              </a:rPr>
              <a:t>Stroke Coalition Rehabilitation Working Group. Assessment for </a:t>
            </a:r>
            <a:r>
              <a:rPr lang="en-AU" sz="1400" dirty="0" smtClean="0">
                <a:solidFill>
                  <a:srgbClr val="818285"/>
                </a:solidFill>
              </a:rPr>
              <a:t>rehabilitation: pathway </a:t>
            </a:r>
            <a:r>
              <a:rPr lang="en-AU" sz="1400" dirty="0">
                <a:solidFill>
                  <a:srgbClr val="818285"/>
                </a:solidFill>
              </a:rPr>
              <a:t>and decision-making tool, </a:t>
            </a:r>
            <a:r>
              <a:rPr lang="en-AU" sz="1400" dirty="0" smtClean="0">
                <a:solidFill>
                  <a:srgbClr val="818285"/>
                </a:solidFill>
              </a:rPr>
              <a:t>2012.</a:t>
            </a:r>
          </a:p>
          <a:p>
            <a:endParaRPr lang="en-AU" sz="1400" dirty="0">
              <a:solidFill>
                <a:srgbClr val="818285"/>
              </a:solidFill>
            </a:endParaRPr>
          </a:p>
        </p:txBody>
      </p:sp>
    </p:spTree>
    <p:extLst>
      <p:ext uri="{BB962C8B-B14F-4D97-AF65-F5344CB8AC3E}">
        <p14:creationId xmlns:p14="http://schemas.microsoft.com/office/powerpoint/2010/main" val="39413627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Quality Statement 4</a:t>
            </a:r>
            <a:br>
              <a:rPr lang="en-AU" dirty="0" smtClean="0"/>
            </a:br>
            <a:r>
              <a:rPr lang="en-AU" dirty="0" smtClean="0"/>
              <a:t>Early rehabilitation</a:t>
            </a:r>
            <a:endParaRPr lang="en-AU" dirty="0"/>
          </a:p>
        </p:txBody>
      </p:sp>
      <p:sp>
        <p:nvSpPr>
          <p:cNvPr id="8" name="Content Placeholder 2"/>
          <p:cNvSpPr>
            <a:spLocks noGrp="1"/>
          </p:cNvSpPr>
          <p:nvPr>
            <p:ph idx="1"/>
          </p:nvPr>
        </p:nvSpPr>
        <p:spPr>
          <a:xfrm>
            <a:off x="730648" y="2084080"/>
            <a:ext cx="7956152" cy="3661399"/>
          </a:xfrm>
        </p:spPr>
        <p:txBody>
          <a:bodyPr>
            <a:normAutofit/>
          </a:bodyPr>
          <a:lstStyle/>
          <a:p>
            <a:pPr marL="0" indent="0">
              <a:buNone/>
            </a:pPr>
            <a:r>
              <a:rPr lang="en-US" sz="2200" b="1" dirty="0" smtClean="0">
                <a:solidFill>
                  <a:schemeClr val="tx2"/>
                </a:solidFill>
              </a:rPr>
              <a:t>What the quality statement means for</a:t>
            </a:r>
            <a:endParaRPr lang="en-AU" sz="2200" b="1" dirty="0" smtClean="0">
              <a:solidFill>
                <a:schemeClr val="tx2"/>
              </a:solidFill>
            </a:endParaRPr>
          </a:p>
          <a:p>
            <a:r>
              <a:rPr lang="en-AU" sz="2200" b="1" dirty="0" smtClean="0">
                <a:solidFill>
                  <a:schemeClr val="tx2"/>
                </a:solidFill>
              </a:rPr>
              <a:t>Health managers</a:t>
            </a:r>
            <a:r>
              <a:rPr lang="en-AU" sz="2200" dirty="0" smtClean="0"/>
              <a:t>: </a:t>
            </a:r>
            <a:r>
              <a:rPr lang="en-GB" sz="2400" dirty="0" smtClean="0"/>
              <a:t>ensure </a:t>
            </a:r>
            <a:r>
              <a:rPr lang="en-GB" sz="2400" dirty="0"/>
              <a:t>processes and resources are in place so that the rehabilitation needs of patients with stroke are assessed within 24–48 hours and for rehabilitation to start as soon as possible in hospital. Processes should also include liaison with other rehabilitation providers responsible for continuing care as guided by the </a:t>
            </a:r>
            <a:r>
              <a:rPr lang="en-GB" sz="2400" i="1" dirty="0"/>
              <a:t>Rehabilitation stroke services </a:t>
            </a:r>
            <a:r>
              <a:rPr lang="en-GB" sz="2400" i="1" dirty="0" smtClean="0"/>
              <a:t>framework</a:t>
            </a:r>
            <a:r>
              <a:rPr lang="en-GB" sz="2400" dirty="0" smtClean="0"/>
              <a:t>.</a:t>
            </a:r>
            <a:r>
              <a:rPr lang="en-GB" sz="2400" baseline="30000" dirty="0" smtClean="0"/>
              <a:t>1</a:t>
            </a:r>
            <a:r>
              <a:rPr lang="en-AU" sz="2200" dirty="0" smtClean="0"/>
              <a:t> </a:t>
            </a:r>
            <a:endParaRPr lang="en-AU"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7955" y="501792"/>
            <a:ext cx="1848845" cy="18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552518" y="5808069"/>
            <a:ext cx="7209859" cy="523220"/>
          </a:xfrm>
          <a:prstGeom prst="rect">
            <a:avLst/>
          </a:prstGeom>
        </p:spPr>
        <p:txBody>
          <a:bodyPr wrap="square">
            <a:spAutoFit/>
          </a:bodyPr>
          <a:lstStyle/>
          <a:p>
            <a:r>
              <a:rPr lang="en-AU" sz="1400" dirty="0" smtClean="0">
                <a:solidFill>
                  <a:srgbClr val="818285"/>
                </a:solidFill>
              </a:rPr>
              <a:t>1. </a:t>
            </a:r>
            <a:r>
              <a:rPr lang="en-GB" sz="1400" dirty="0"/>
              <a:t>National Stroke Foundation. </a:t>
            </a:r>
            <a:r>
              <a:rPr lang="en-GB" sz="1400" i="1" dirty="0"/>
              <a:t>Rehabilitation Stroke Services Framework</a:t>
            </a:r>
            <a:r>
              <a:rPr lang="en-GB" sz="1400" dirty="0"/>
              <a:t>. </a:t>
            </a:r>
            <a:r>
              <a:rPr lang="en-GB" sz="1400" dirty="0" smtClean="0"/>
              <a:t>Melbourne: NSF, 2013. </a:t>
            </a:r>
            <a:r>
              <a:rPr lang="en-AU" sz="1400" dirty="0" smtClean="0">
                <a:solidFill>
                  <a:srgbClr val="818285"/>
                </a:solidFill>
              </a:rPr>
              <a:t> </a:t>
            </a:r>
            <a:endParaRPr lang="en-AU" sz="1400" dirty="0">
              <a:solidFill>
                <a:srgbClr val="818285"/>
              </a:solidFill>
            </a:endParaRPr>
          </a:p>
        </p:txBody>
      </p:sp>
    </p:spTree>
    <p:extLst>
      <p:ext uri="{BB962C8B-B14F-4D97-AF65-F5344CB8AC3E}">
        <p14:creationId xmlns:p14="http://schemas.microsoft.com/office/powerpoint/2010/main" val="28529960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Quality Statement 5</a:t>
            </a:r>
            <a:br>
              <a:rPr lang="en-AU" dirty="0" smtClean="0"/>
            </a:br>
            <a:r>
              <a:rPr lang="en-AU" dirty="0" smtClean="0"/>
              <a:t>Minimising risk of another stroke</a:t>
            </a:r>
            <a:br>
              <a:rPr lang="en-AU" dirty="0" smtClean="0"/>
            </a:br>
            <a:endParaRPr lang="en-AU" dirty="0"/>
          </a:p>
        </p:txBody>
      </p:sp>
      <p:sp>
        <p:nvSpPr>
          <p:cNvPr id="6" name="Content Placeholder 2"/>
          <p:cNvSpPr txBox="1">
            <a:spLocks/>
          </p:cNvSpPr>
          <p:nvPr/>
        </p:nvSpPr>
        <p:spPr>
          <a:xfrm>
            <a:off x="730650" y="1662545"/>
            <a:ext cx="8154272" cy="4145523"/>
          </a:xfrm>
          <a:prstGeom prst="rect">
            <a:avLst/>
          </a:prstGeom>
        </p:spPr>
        <p:txBody>
          <a:bodyPr vert="horz" lIns="0" tIns="0" rIns="0" bIns="0" rtlCol="0">
            <a:normAutofit/>
          </a:bodyPr>
          <a:lstStyle>
            <a:lvl1pPr marL="288000" indent="-288000" algn="l" defTabSz="457200" rtl="0" eaLnBrk="1" latinLnBrk="0" hangingPunct="1">
              <a:spcBef>
                <a:spcPct val="20000"/>
              </a:spcBef>
              <a:buClr>
                <a:srgbClr val="00B3E2"/>
              </a:buClr>
              <a:buFont typeface="Arial"/>
              <a:buChar char="•"/>
              <a:defRPr sz="2000" kern="1200">
                <a:solidFill>
                  <a:srgbClr val="818285"/>
                </a:solidFill>
                <a:latin typeface="+mn-lt"/>
                <a:ea typeface="+mn-ea"/>
                <a:cs typeface="+mn-cs"/>
              </a:defRPr>
            </a:lvl1pPr>
            <a:lvl2pPr marL="576000" indent="-288000" algn="l" defTabSz="457200" rtl="0" eaLnBrk="1" latinLnBrk="0" hangingPunct="1">
              <a:spcBef>
                <a:spcPct val="20000"/>
              </a:spcBef>
              <a:buFont typeface="Arial"/>
              <a:buChar char="•"/>
              <a:defRPr sz="2000" kern="1200">
                <a:solidFill>
                  <a:srgbClr val="818285"/>
                </a:solidFill>
                <a:latin typeface="+mn-lt"/>
                <a:ea typeface="+mn-ea"/>
                <a:cs typeface="+mn-cs"/>
              </a:defRPr>
            </a:lvl2pPr>
            <a:lvl3pPr marL="864000" indent="-288000" algn="l" defTabSz="457200" rtl="0" eaLnBrk="1" latinLnBrk="0" hangingPunct="1">
              <a:spcBef>
                <a:spcPct val="20000"/>
              </a:spcBef>
              <a:buClr>
                <a:srgbClr val="00B3E2"/>
              </a:buClr>
              <a:buFont typeface="Lucida Grande"/>
              <a:buChar char="–"/>
              <a:defRPr sz="1800" kern="1200">
                <a:solidFill>
                  <a:srgbClr val="818285"/>
                </a:solidFill>
                <a:latin typeface="+mn-lt"/>
                <a:ea typeface="+mn-ea"/>
                <a:cs typeface="+mn-cs"/>
              </a:defRPr>
            </a:lvl3pPr>
            <a:lvl4pPr marL="1152000" indent="-288000" algn="l" defTabSz="457200" rtl="0" eaLnBrk="1" latinLnBrk="0" hangingPunct="1">
              <a:spcBef>
                <a:spcPct val="20000"/>
              </a:spcBef>
              <a:buFont typeface="Arial"/>
              <a:buChar char="–"/>
              <a:defRPr sz="1800" kern="1200">
                <a:solidFill>
                  <a:srgbClr val="818285"/>
                </a:solidFill>
                <a:latin typeface="+mn-lt"/>
                <a:ea typeface="+mn-ea"/>
                <a:cs typeface="+mn-cs"/>
              </a:defRPr>
            </a:lvl4pPr>
            <a:lvl5pPr marL="1440000" indent="-288000" algn="l" defTabSz="457200" rtl="0" eaLnBrk="1" latinLnBrk="0" hangingPunct="1">
              <a:spcBef>
                <a:spcPct val="20000"/>
              </a:spcBef>
              <a:buFont typeface="Wingdings" charset="2"/>
              <a:buChar char="§"/>
              <a:defRPr sz="1800" kern="1200">
                <a:solidFill>
                  <a:srgbClr val="81828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AU" sz="2800" b="1" dirty="0" smtClean="0">
                <a:solidFill>
                  <a:schemeClr val="tx2"/>
                </a:solidFill>
              </a:rPr>
              <a:t>What should we do?</a:t>
            </a:r>
          </a:p>
          <a:p>
            <a:pPr marL="0" indent="0">
              <a:buNone/>
            </a:pPr>
            <a:r>
              <a:rPr lang="en-GB" dirty="0"/>
              <a:t>A patient with stroke, while in hospital, starts treatment and education to reduce their risk of another stroke</a:t>
            </a:r>
            <a:r>
              <a:rPr lang="en-GB" dirty="0" smtClean="0"/>
              <a:t>.</a:t>
            </a:r>
          </a:p>
          <a:p>
            <a:pPr marL="0" indent="0">
              <a:buNone/>
            </a:pPr>
            <a:endParaRPr lang="en-AU" dirty="0"/>
          </a:p>
          <a:p>
            <a:pPr marL="0" indent="0">
              <a:buNone/>
            </a:pPr>
            <a:r>
              <a:rPr lang="en-AU" sz="2800" b="1" dirty="0" smtClean="0">
                <a:solidFill>
                  <a:schemeClr val="tx2"/>
                </a:solidFill>
              </a:rPr>
              <a:t>Why does it matter?</a:t>
            </a:r>
          </a:p>
          <a:p>
            <a:pPr>
              <a:buFont typeface="Arial" panose="020B0604020202020204" pitchFamily="34" charset="0"/>
              <a:buChar char="•"/>
            </a:pPr>
            <a:r>
              <a:rPr lang="en-AU" dirty="0"/>
              <a:t>R</a:t>
            </a:r>
            <a:r>
              <a:rPr lang="en-AU" dirty="0" smtClean="0"/>
              <a:t>isk </a:t>
            </a:r>
            <a:r>
              <a:rPr lang="en-AU" dirty="0"/>
              <a:t>of stroke recurrence </a:t>
            </a:r>
            <a:r>
              <a:rPr lang="en-AU" dirty="0" smtClean="0"/>
              <a:t>increases after a stroke </a:t>
            </a:r>
            <a:br>
              <a:rPr lang="en-AU" dirty="0" smtClean="0"/>
            </a:br>
            <a:r>
              <a:rPr lang="en-AU" dirty="0" smtClean="0"/>
              <a:t>	</a:t>
            </a:r>
            <a:r>
              <a:rPr lang="en-AU" dirty="0" smtClean="0">
                <a:sym typeface="Symbol"/>
              </a:rPr>
              <a:t></a:t>
            </a:r>
            <a:r>
              <a:rPr lang="en-AU" dirty="0" smtClean="0"/>
              <a:t> 11</a:t>
            </a:r>
            <a:r>
              <a:rPr lang="en-AU" dirty="0"/>
              <a:t>% at one year, 26% at five </a:t>
            </a:r>
            <a:r>
              <a:rPr lang="en-AU" dirty="0" smtClean="0"/>
              <a:t>years, 40</a:t>
            </a:r>
            <a:r>
              <a:rPr lang="en-AU" dirty="0"/>
              <a:t>% at ten years </a:t>
            </a:r>
            <a:r>
              <a:rPr lang="en-AU" dirty="0" smtClean="0"/>
              <a:t>post-stroke</a:t>
            </a:r>
            <a:r>
              <a:rPr lang="en-AU" baseline="30000" dirty="0" smtClean="0"/>
              <a:t>1</a:t>
            </a:r>
          </a:p>
          <a:p>
            <a:pPr>
              <a:buFont typeface="Arial" panose="020B0604020202020204" pitchFamily="34" charset="0"/>
              <a:buChar char="•"/>
            </a:pPr>
            <a:r>
              <a:rPr lang="en-AU" dirty="0" smtClean="0"/>
              <a:t>Preventive </a:t>
            </a:r>
            <a:r>
              <a:rPr lang="en-AU" dirty="0"/>
              <a:t>medicines and </a:t>
            </a:r>
            <a:r>
              <a:rPr lang="en-AU" dirty="0" smtClean="0"/>
              <a:t>lifestyle modifications reduce the risk.</a:t>
            </a:r>
            <a:endParaRPr lang="en-AU" sz="2800" b="1" dirty="0" smtClean="0">
              <a:solidFill>
                <a:schemeClr val="tx2"/>
              </a:solidFill>
            </a:endParaRPr>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7072" y="297771"/>
            <a:ext cx="1847850" cy="183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552518" y="5808069"/>
            <a:ext cx="6762681" cy="307777"/>
          </a:xfrm>
          <a:prstGeom prst="rect">
            <a:avLst/>
          </a:prstGeom>
        </p:spPr>
        <p:txBody>
          <a:bodyPr wrap="square">
            <a:spAutoFit/>
          </a:bodyPr>
          <a:lstStyle/>
          <a:p>
            <a:pPr marL="342900" indent="-342900">
              <a:buAutoNum type="arabicPeriod"/>
            </a:pPr>
            <a:r>
              <a:rPr lang="en-AU" sz="1400" dirty="0" smtClean="0"/>
              <a:t>Mohan KM et al. </a:t>
            </a:r>
            <a:r>
              <a:rPr lang="en-AU" sz="1400" dirty="0"/>
              <a:t>Stroke. 2011;42(5):1489-94</a:t>
            </a:r>
            <a:r>
              <a:rPr lang="en-AU" sz="1400" dirty="0" smtClean="0"/>
              <a:t>.</a:t>
            </a:r>
          </a:p>
        </p:txBody>
      </p:sp>
    </p:spTree>
    <p:extLst>
      <p:ext uri="{BB962C8B-B14F-4D97-AF65-F5344CB8AC3E}">
        <p14:creationId xmlns:p14="http://schemas.microsoft.com/office/powerpoint/2010/main" val="11812296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What is a Clinical </a:t>
            </a:r>
            <a:r>
              <a:rPr lang="en-AU" dirty="0"/>
              <a:t>Care </a:t>
            </a:r>
            <a:r>
              <a:rPr lang="en-AU" dirty="0" smtClean="0"/>
              <a:t>Standard?</a:t>
            </a:r>
            <a:r>
              <a:rPr lang="en-AU" dirty="0"/>
              <a:t/>
            </a:r>
            <a:br>
              <a:rPr lang="en-AU" dirty="0"/>
            </a:br>
            <a:endParaRPr lang="en-AU" dirty="0"/>
          </a:p>
        </p:txBody>
      </p:sp>
      <p:sp>
        <p:nvSpPr>
          <p:cNvPr id="3" name="Content Placeholder 2"/>
          <p:cNvSpPr>
            <a:spLocks noGrp="1"/>
          </p:cNvSpPr>
          <p:nvPr>
            <p:ph idx="1"/>
          </p:nvPr>
        </p:nvSpPr>
        <p:spPr>
          <a:xfrm>
            <a:off x="730650" y="1362642"/>
            <a:ext cx="7956150" cy="4314258"/>
          </a:xfrm>
        </p:spPr>
        <p:txBody>
          <a:bodyPr>
            <a:normAutofit/>
          </a:bodyPr>
          <a:lstStyle/>
          <a:p>
            <a:pPr marL="0" indent="0">
              <a:buNone/>
            </a:pPr>
            <a:r>
              <a:rPr lang="en-AU" sz="2400" b="1" dirty="0" smtClean="0">
                <a:solidFill>
                  <a:schemeClr val="accent1"/>
                </a:solidFill>
              </a:rPr>
              <a:t>Clinical Care </a:t>
            </a:r>
            <a:r>
              <a:rPr lang="en-AU" sz="2400" b="1" dirty="0">
                <a:solidFill>
                  <a:schemeClr val="accent1"/>
                </a:solidFill>
              </a:rPr>
              <a:t>S</a:t>
            </a:r>
            <a:r>
              <a:rPr lang="en-AU" sz="2400" b="1" dirty="0" smtClean="0">
                <a:solidFill>
                  <a:schemeClr val="accent1"/>
                </a:solidFill>
              </a:rPr>
              <a:t>tandards </a:t>
            </a:r>
          </a:p>
          <a:p>
            <a:r>
              <a:rPr lang="en-AU" sz="2400" dirty="0" smtClean="0"/>
              <a:t>identify </a:t>
            </a:r>
            <a:r>
              <a:rPr lang="en-AU" sz="2400" dirty="0"/>
              <a:t>and define the care </a:t>
            </a:r>
            <a:r>
              <a:rPr lang="en-AU" sz="2400" dirty="0" smtClean="0"/>
              <a:t>that people </a:t>
            </a:r>
            <a:r>
              <a:rPr lang="en-AU" sz="2400" dirty="0"/>
              <a:t>should expect to be offered or receive, regardless of where they are treated in </a:t>
            </a:r>
            <a:r>
              <a:rPr lang="en-AU" sz="2400" dirty="0" smtClean="0"/>
              <a:t>Australia</a:t>
            </a:r>
          </a:p>
          <a:p>
            <a:r>
              <a:rPr lang="en-AU" sz="2400" dirty="0" smtClean="0"/>
              <a:t>play </a:t>
            </a:r>
            <a:r>
              <a:rPr lang="en-AU" sz="2400" dirty="0"/>
              <a:t>an important role in delivering appropriate care and reducing unwarranted variation</a:t>
            </a:r>
          </a:p>
          <a:p>
            <a:r>
              <a:rPr lang="en-AU" sz="2400" dirty="0"/>
              <a:t>a</a:t>
            </a:r>
            <a:r>
              <a:rPr lang="en-AU" sz="2400" dirty="0" smtClean="0"/>
              <a:t>re </a:t>
            </a:r>
            <a:r>
              <a:rPr lang="en-AU" sz="2400" dirty="0"/>
              <a:t>developed using up-to-date clinical guidelines and standards, information about gaps between evidence and practice, the professional expertise of clinicians and researchers, and consideration of issues important to consumers.  </a:t>
            </a:r>
          </a:p>
          <a:p>
            <a:endParaRPr lang="en-AU" dirty="0"/>
          </a:p>
        </p:txBody>
      </p:sp>
    </p:spTree>
    <p:extLst>
      <p:ext uri="{BB962C8B-B14F-4D97-AF65-F5344CB8AC3E}">
        <p14:creationId xmlns:p14="http://schemas.microsoft.com/office/powerpoint/2010/main" val="41746208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0" y="381640"/>
            <a:ext cx="7999163" cy="6871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9pPr>
          </a:lstStyle>
          <a:p>
            <a:pPr algn="ctr"/>
            <a:r>
              <a:rPr lang="en-GB" altLang="en-US" b="1" dirty="0">
                <a:solidFill>
                  <a:srgbClr val="00B3E2"/>
                </a:solidFill>
                <a:latin typeface="Arial"/>
                <a:ea typeface="+mj-ea"/>
                <a:cs typeface="Arial"/>
              </a:rPr>
              <a:t>Risk of stroke recurrence after first-ever </a:t>
            </a:r>
            <a:r>
              <a:rPr lang="en-GB" altLang="en-US" b="1" dirty="0" smtClean="0">
                <a:solidFill>
                  <a:srgbClr val="00B3E2"/>
                </a:solidFill>
                <a:latin typeface="Arial"/>
                <a:ea typeface="+mj-ea"/>
                <a:cs typeface="Arial"/>
              </a:rPr>
              <a:t>stroke</a:t>
            </a:r>
            <a:endParaRPr lang="en-GB" altLang="en-US" b="1" dirty="0">
              <a:solidFill>
                <a:srgbClr val="00B3E2"/>
              </a:solidFill>
              <a:latin typeface="Arial"/>
              <a:ea typeface="+mj-ea"/>
              <a:cs typeface="Aria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521" y="6224334"/>
            <a:ext cx="1260000" cy="50981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Text Box 4"/>
          <p:cNvSpPr txBox="1">
            <a:spLocks noChangeArrowheads="1"/>
          </p:cNvSpPr>
          <p:nvPr/>
        </p:nvSpPr>
        <p:spPr bwMode="auto">
          <a:xfrm>
            <a:off x="671040" y="5846295"/>
            <a:ext cx="5256794" cy="2520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9pPr>
          </a:lstStyle>
          <a:p>
            <a:r>
              <a:rPr lang="en-GB" altLang="en-US" sz="1400" dirty="0" smtClean="0">
                <a:latin typeface="Arial" charset="0"/>
              </a:rPr>
              <a:t>Mohan KM et al. </a:t>
            </a:r>
            <a:r>
              <a:rPr lang="en-GB" altLang="en-US" sz="1400" dirty="0">
                <a:latin typeface="Arial" charset="0"/>
              </a:rPr>
              <a:t>Stroke. 2011;42:1489-1494</a:t>
            </a:r>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040" y="1183804"/>
            <a:ext cx="7804800" cy="448319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7" name="Text Box 5"/>
          <p:cNvSpPr txBox="1">
            <a:spLocks noChangeArrowheads="1"/>
          </p:cNvSpPr>
          <p:nvPr/>
        </p:nvSpPr>
        <p:spPr bwMode="auto">
          <a:xfrm>
            <a:off x="5420160" y="6613175"/>
            <a:ext cx="3624480" cy="3470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9pPr>
          </a:lstStyle>
          <a:p>
            <a:r>
              <a:rPr lang="en-GB" altLang="en-US" sz="900">
                <a:latin typeface="Arial" charset="0"/>
              </a:rPr>
              <a:t>Copyright © American Heart Association, Inc. All rights reserved.</a:t>
            </a:r>
          </a:p>
        </p:txBody>
      </p:sp>
    </p:spTree>
    <p:extLst>
      <p:ext uri="{BB962C8B-B14F-4D97-AF65-F5344CB8AC3E}">
        <p14:creationId xmlns:p14="http://schemas.microsoft.com/office/powerpoint/2010/main" val="173902062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Quality Statement 5</a:t>
            </a:r>
            <a:br>
              <a:rPr lang="en-AU" dirty="0" smtClean="0"/>
            </a:br>
            <a:r>
              <a:rPr lang="en-AU" dirty="0" smtClean="0"/>
              <a:t>Minimising risk of another stroke</a:t>
            </a:r>
            <a:br>
              <a:rPr lang="en-AU" dirty="0" smtClean="0"/>
            </a:br>
            <a:endParaRPr lang="en-AU" dirty="0"/>
          </a:p>
        </p:txBody>
      </p:sp>
      <p:sp>
        <p:nvSpPr>
          <p:cNvPr id="6" name="Content Placeholder 2"/>
          <p:cNvSpPr txBox="1">
            <a:spLocks/>
          </p:cNvSpPr>
          <p:nvPr/>
        </p:nvSpPr>
        <p:spPr>
          <a:xfrm>
            <a:off x="730650" y="1662546"/>
            <a:ext cx="5081933" cy="470375"/>
          </a:xfrm>
          <a:prstGeom prst="rect">
            <a:avLst/>
          </a:prstGeom>
        </p:spPr>
        <p:txBody>
          <a:bodyPr vert="horz" lIns="0" tIns="0" rIns="0" bIns="0" rtlCol="0">
            <a:noAutofit/>
          </a:bodyPr>
          <a:lstStyle>
            <a:lvl1pPr marL="288000" indent="-288000" algn="l" defTabSz="457200" rtl="0" eaLnBrk="1" latinLnBrk="0" hangingPunct="1">
              <a:spcBef>
                <a:spcPct val="20000"/>
              </a:spcBef>
              <a:buClr>
                <a:srgbClr val="00B3E2"/>
              </a:buClr>
              <a:buFont typeface="Arial"/>
              <a:buChar char="•"/>
              <a:defRPr sz="2000" kern="1200">
                <a:solidFill>
                  <a:srgbClr val="818285"/>
                </a:solidFill>
                <a:latin typeface="+mn-lt"/>
                <a:ea typeface="+mn-ea"/>
                <a:cs typeface="+mn-cs"/>
              </a:defRPr>
            </a:lvl1pPr>
            <a:lvl2pPr marL="576000" indent="-288000" algn="l" defTabSz="457200" rtl="0" eaLnBrk="1" latinLnBrk="0" hangingPunct="1">
              <a:spcBef>
                <a:spcPct val="20000"/>
              </a:spcBef>
              <a:buFont typeface="Arial"/>
              <a:buChar char="•"/>
              <a:defRPr sz="2000" kern="1200">
                <a:solidFill>
                  <a:srgbClr val="818285"/>
                </a:solidFill>
                <a:latin typeface="+mn-lt"/>
                <a:ea typeface="+mn-ea"/>
                <a:cs typeface="+mn-cs"/>
              </a:defRPr>
            </a:lvl2pPr>
            <a:lvl3pPr marL="864000" indent="-288000" algn="l" defTabSz="457200" rtl="0" eaLnBrk="1" latinLnBrk="0" hangingPunct="1">
              <a:spcBef>
                <a:spcPct val="20000"/>
              </a:spcBef>
              <a:buClr>
                <a:srgbClr val="00B3E2"/>
              </a:buClr>
              <a:buFont typeface="Lucida Grande"/>
              <a:buChar char="–"/>
              <a:defRPr sz="1800" kern="1200">
                <a:solidFill>
                  <a:srgbClr val="818285"/>
                </a:solidFill>
                <a:latin typeface="+mn-lt"/>
                <a:ea typeface="+mn-ea"/>
                <a:cs typeface="+mn-cs"/>
              </a:defRPr>
            </a:lvl3pPr>
            <a:lvl4pPr marL="1152000" indent="-288000" algn="l" defTabSz="457200" rtl="0" eaLnBrk="1" latinLnBrk="0" hangingPunct="1">
              <a:spcBef>
                <a:spcPct val="20000"/>
              </a:spcBef>
              <a:buFont typeface="Arial"/>
              <a:buChar char="–"/>
              <a:defRPr sz="1800" kern="1200">
                <a:solidFill>
                  <a:srgbClr val="818285"/>
                </a:solidFill>
                <a:latin typeface="+mn-lt"/>
                <a:ea typeface="+mn-ea"/>
                <a:cs typeface="+mn-cs"/>
              </a:defRPr>
            </a:lvl4pPr>
            <a:lvl5pPr marL="1440000" indent="-288000" algn="l" defTabSz="457200" rtl="0" eaLnBrk="1" latinLnBrk="0" hangingPunct="1">
              <a:spcBef>
                <a:spcPct val="20000"/>
              </a:spcBef>
              <a:buFont typeface="Wingdings" charset="2"/>
              <a:buChar char="§"/>
              <a:defRPr sz="1800" kern="1200">
                <a:solidFill>
                  <a:srgbClr val="81828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AU" sz="2800" b="1" dirty="0" smtClean="0">
                <a:solidFill>
                  <a:schemeClr val="tx2"/>
                </a:solidFill>
              </a:rPr>
              <a:t>Why does it matter? </a:t>
            </a:r>
            <a:endParaRPr lang="en-AU" sz="2800" b="1" dirty="0">
              <a:solidFill>
                <a:srgbClr val="FF0000"/>
              </a:solidFill>
            </a:endParaRPr>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7072" y="297771"/>
            <a:ext cx="1847850" cy="183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60501" y="5808069"/>
            <a:ext cx="6762681" cy="830997"/>
          </a:xfrm>
          <a:prstGeom prst="rect">
            <a:avLst/>
          </a:prstGeom>
        </p:spPr>
        <p:txBody>
          <a:bodyPr wrap="square">
            <a:spAutoFit/>
          </a:bodyPr>
          <a:lstStyle/>
          <a:p>
            <a:pPr marL="342900" indent="-342900">
              <a:buFontTx/>
              <a:buAutoNum type="arabicPeriod"/>
            </a:pPr>
            <a:r>
              <a:rPr lang="en-AU" sz="1200" dirty="0" err="1"/>
              <a:t>Lakhan</a:t>
            </a:r>
            <a:r>
              <a:rPr lang="en-AU" sz="1200" dirty="0"/>
              <a:t> </a:t>
            </a:r>
            <a:r>
              <a:rPr lang="en-AU" sz="1200" dirty="0" smtClean="0"/>
              <a:t>SE et al. </a:t>
            </a:r>
            <a:r>
              <a:rPr lang="en-AU" sz="1200" dirty="0" err="1"/>
              <a:t>Int</a:t>
            </a:r>
            <a:r>
              <a:rPr lang="en-AU" sz="1200" dirty="0"/>
              <a:t> Arch Med. 2009;2(1):</a:t>
            </a:r>
            <a:r>
              <a:rPr lang="en-AU" sz="1200" dirty="0" smtClean="0"/>
              <a:t>30</a:t>
            </a:r>
          </a:p>
          <a:p>
            <a:pPr marL="342900" indent="-342900">
              <a:buFontTx/>
              <a:buAutoNum type="arabicPeriod"/>
            </a:pPr>
            <a:r>
              <a:rPr lang="en-AU" sz="1200" dirty="0" err="1"/>
              <a:t>Manktelow</a:t>
            </a:r>
            <a:r>
              <a:rPr lang="en-AU" sz="1200" dirty="0"/>
              <a:t> </a:t>
            </a:r>
            <a:r>
              <a:rPr lang="en-AU" sz="1200" dirty="0" smtClean="0"/>
              <a:t>BN et al. Stroke</a:t>
            </a:r>
            <a:r>
              <a:rPr lang="en-AU" sz="1200" dirty="0"/>
              <a:t>. 2009;40(11):e622-3.</a:t>
            </a:r>
          </a:p>
          <a:p>
            <a:pPr marL="342900" indent="-342900">
              <a:buFontTx/>
              <a:buAutoNum type="arabicPeriod"/>
            </a:pPr>
            <a:r>
              <a:rPr lang="en-AU" sz="1200" dirty="0" err="1"/>
              <a:t>Algra</a:t>
            </a:r>
            <a:r>
              <a:rPr lang="en-AU" sz="1200" dirty="0"/>
              <a:t> </a:t>
            </a:r>
            <a:r>
              <a:rPr lang="en-AU" sz="1200" dirty="0" smtClean="0"/>
              <a:t>A et al. </a:t>
            </a:r>
            <a:r>
              <a:rPr lang="en-AU" sz="1200" dirty="0"/>
              <a:t>. </a:t>
            </a:r>
            <a:r>
              <a:rPr lang="en-AU" sz="1200" dirty="0" smtClean="0"/>
              <a:t>J </a:t>
            </a:r>
            <a:r>
              <a:rPr lang="en-AU" sz="1200" dirty="0" err="1" smtClean="0"/>
              <a:t>Neurol</a:t>
            </a:r>
            <a:r>
              <a:rPr lang="en-AU" sz="1200" dirty="0" smtClean="0"/>
              <a:t> </a:t>
            </a:r>
            <a:r>
              <a:rPr lang="en-AU" sz="1200" dirty="0" err="1" smtClean="0"/>
              <a:t>Neurosurg</a:t>
            </a:r>
            <a:r>
              <a:rPr lang="en-AU" sz="1200" dirty="0" smtClean="0"/>
              <a:t> </a:t>
            </a:r>
            <a:r>
              <a:rPr lang="en-AU" sz="1200" dirty="0"/>
              <a:t>Psychiatry. 1999;66(2):255</a:t>
            </a:r>
            <a:r>
              <a:rPr lang="en-AU" sz="1200" dirty="0" smtClean="0"/>
              <a:t>.</a:t>
            </a:r>
            <a:endParaRPr lang="en-AU" sz="1200" dirty="0"/>
          </a:p>
          <a:p>
            <a:pPr marL="342900" indent="-342900">
              <a:buAutoNum type="arabicPeriod"/>
            </a:pPr>
            <a:r>
              <a:rPr lang="en-AU" sz="1200" dirty="0"/>
              <a:t>EAFT </a:t>
            </a:r>
            <a:r>
              <a:rPr lang="en-AU" sz="1200" dirty="0" smtClean="0"/>
              <a:t>Study </a:t>
            </a:r>
            <a:r>
              <a:rPr lang="en-AU" sz="1200" dirty="0"/>
              <a:t>Group. Lancet. 1993;342(8882):1255-62</a:t>
            </a:r>
            <a:endParaRPr lang="en-AU" sz="1200" dirty="0" smtClean="0"/>
          </a:p>
        </p:txBody>
      </p:sp>
      <p:graphicFrame>
        <p:nvGraphicFramePr>
          <p:cNvPr id="8" name="Chart 7"/>
          <p:cNvGraphicFramePr/>
          <p:nvPr>
            <p:extLst>
              <p:ext uri="{D42A27DB-BD31-4B8C-83A1-F6EECF244321}">
                <p14:modId xmlns:p14="http://schemas.microsoft.com/office/powerpoint/2010/main" val="3520669595"/>
              </p:ext>
            </p:extLst>
          </p:nvPr>
        </p:nvGraphicFramePr>
        <p:xfrm>
          <a:off x="1103875" y="1897733"/>
          <a:ext cx="7425270" cy="4064000"/>
        </p:xfrm>
        <a:graphic>
          <a:graphicData uri="http://schemas.openxmlformats.org/drawingml/2006/chart">
            <c:chart xmlns:c="http://schemas.openxmlformats.org/drawingml/2006/chart" xmlns:r="http://schemas.openxmlformats.org/officeDocument/2006/relationships" r:id="rId4"/>
          </a:graphicData>
        </a:graphic>
      </p:graphicFrame>
      <p:grpSp>
        <p:nvGrpSpPr>
          <p:cNvPr id="3" name="Group 2"/>
          <p:cNvGrpSpPr/>
          <p:nvPr/>
        </p:nvGrpSpPr>
        <p:grpSpPr>
          <a:xfrm>
            <a:off x="2968877" y="3115002"/>
            <a:ext cx="5224298" cy="599090"/>
            <a:chOff x="2968877" y="3162300"/>
            <a:chExt cx="5224298" cy="599090"/>
          </a:xfrm>
        </p:grpSpPr>
        <p:sp>
          <p:nvSpPr>
            <p:cNvPr id="7" name="TextBox 1"/>
            <p:cNvSpPr txBox="1"/>
            <p:nvPr/>
          </p:nvSpPr>
          <p:spPr>
            <a:xfrm>
              <a:off x="2968877" y="3162300"/>
              <a:ext cx="945931" cy="59909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AU" sz="2800" dirty="0" smtClean="0">
                  <a:solidFill>
                    <a:schemeClr val="bg1"/>
                  </a:solidFill>
                </a:rPr>
                <a:t>31%</a:t>
              </a:r>
              <a:endParaRPr lang="en-AU" sz="2800" dirty="0">
                <a:solidFill>
                  <a:schemeClr val="bg1"/>
                </a:solidFill>
              </a:endParaRPr>
            </a:p>
          </p:txBody>
        </p:sp>
        <p:sp>
          <p:nvSpPr>
            <p:cNvPr id="9" name="TextBox 1"/>
            <p:cNvSpPr txBox="1"/>
            <p:nvPr/>
          </p:nvSpPr>
          <p:spPr>
            <a:xfrm>
              <a:off x="4354601" y="3162300"/>
              <a:ext cx="945931" cy="59909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AU" sz="2800" dirty="0" smtClean="0">
                  <a:solidFill>
                    <a:schemeClr val="bg1"/>
                  </a:solidFill>
                </a:rPr>
                <a:t>22%</a:t>
              </a:r>
              <a:endParaRPr lang="en-AU" sz="2800" dirty="0">
                <a:solidFill>
                  <a:schemeClr val="bg1"/>
                </a:solidFill>
              </a:endParaRPr>
            </a:p>
          </p:txBody>
        </p:sp>
        <p:sp>
          <p:nvSpPr>
            <p:cNvPr id="10" name="TextBox 1"/>
            <p:cNvSpPr txBox="1"/>
            <p:nvPr/>
          </p:nvSpPr>
          <p:spPr>
            <a:xfrm>
              <a:off x="5812583" y="3162300"/>
              <a:ext cx="945931" cy="59909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AU" sz="2800" dirty="0" smtClean="0">
                  <a:solidFill>
                    <a:schemeClr val="bg1"/>
                  </a:solidFill>
                </a:rPr>
                <a:t>13%</a:t>
              </a:r>
              <a:endParaRPr lang="en-AU" sz="2800" dirty="0">
                <a:solidFill>
                  <a:schemeClr val="bg1"/>
                </a:solidFill>
              </a:endParaRPr>
            </a:p>
          </p:txBody>
        </p:sp>
        <p:sp>
          <p:nvSpPr>
            <p:cNvPr id="11" name="TextBox 1"/>
            <p:cNvSpPr txBox="1"/>
            <p:nvPr/>
          </p:nvSpPr>
          <p:spPr>
            <a:xfrm>
              <a:off x="7247244" y="3162300"/>
              <a:ext cx="945931" cy="59909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AU" sz="2800" dirty="0" smtClean="0">
                  <a:solidFill>
                    <a:schemeClr val="bg1"/>
                  </a:solidFill>
                </a:rPr>
                <a:t>62%</a:t>
              </a:r>
              <a:endParaRPr lang="en-AU" sz="2800" dirty="0">
                <a:solidFill>
                  <a:schemeClr val="bg1"/>
                </a:solidFill>
              </a:endParaRPr>
            </a:p>
          </p:txBody>
        </p:sp>
      </p:grpSp>
      <p:sp>
        <p:nvSpPr>
          <p:cNvPr id="13" name="TextBox 1"/>
          <p:cNvSpPr txBox="1"/>
          <p:nvPr/>
        </p:nvSpPr>
        <p:spPr>
          <a:xfrm>
            <a:off x="1466851" y="2430524"/>
            <a:ext cx="2447958" cy="59909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AU" sz="1800" dirty="0" smtClean="0"/>
              <a:t>Antihypertensive meds</a:t>
            </a:r>
            <a:r>
              <a:rPr lang="en-AU" sz="1800" baseline="30000" dirty="0" smtClean="0"/>
              <a:t>1</a:t>
            </a:r>
            <a:r>
              <a:rPr lang="en-AU" sz="1800" dirty="0" smtClean="0"/>
              <a:t>	</a:t>
            </a:r>
            <a:endParaRPr lang="en-AU" sz="1800" dirty="0"/>
          </a:p>
        </p:txBody>
      </p:sp>
      <p:sp>
        <p:nvSpPr>
          <p:cNvPr id="14" name="TextBox 1"/>
          <p:cNvSpPr txBox="1"/>
          <p:nvPr/>
        </p:nvSpPr>
        <p:spPr>
          <a:xfrm>
            <a:off x="4228479" y="2430524"/>
            <a:ext cx="945931" cy="59909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AU" sz="1800" dirty="0" smtClean="0"/>
              <a:t>Cholesterol</a:t>
            </a:r>
            <a:br>
              <a:rPr lang="en-AU" sz="1800" dirty="0" smtClean="0"/>
            </a:br>
            <a:r>
              <a:rPr lang="en-AU" sz="1800" dirty="0" smtClean="0"/>
              <a:t>-lowering</a:t>
            </a:r>
            <a:r>
              <a:rPr lang="en-AU" sz="1800" baseline="30000" dirty="0" smtClean="0"/>
              <a:t>2</a:t>
            </a:r>
            <a:endParaRPr lang="en-AU" sz="1800" dirty="0"/>
          </a:p>
        </p:txBody>
      </p:sp>
      <p:sp>
        <p:nvSpPr>
          <p:cNvPr id="15" name="TextBox 1"/>
          <p:cNvSpPr txBox="1"/>
          <p:nvPr/>
        </p:nvSpPr>
        <p:spPr>
          <a:xfrm>
            <a:off x="5812583" y="2430524"/>
            <a:ext cx="945931" cy="59909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AU" sz="1800" dirty="0" smtClean="0"/>
              <a:t>Aspirin</a:t>
            </a:r>
            <a:r>
              <a:rPr lang="en-AU" sz="1800" baseline="30000" dirty="0" smtClean="0"/>
              <a:t>3</a:t>
            </a:r>
            <a:endParaRPr lang="en-AU" sz="1800" dirty="0"/>
          </a:p>
        </p:txBody>
      </p:sp>
      <p:sp>
        <p:nvSpPr>
          <p:cNvPr id="16" name="TextBox 1"/>
          <p:cNvSpPr txBox="1"/>
          <p:nvPr/>
        </p:nvSpPr>
        <p:spPr>
          <a:xfrm>
            <a:off x="7247244" y="2430524"/>
            <a:ext cx="945931" cy="59909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AU" sz="1800" dirty="0" smtClean="0"/>
              <a:t>Warfarin</a:t>
            </a:r>
            <a:r>
              <a:rPr lang="en-AU" sz="1800" baseline="30000" dirty="0" smtClean="0"/>
              <a:t>4</a:t>
            </a:r>
            <a:endParaRPr lang="en-AU" sz="1800" dirty="0"/>
          </a:p>
        </p:txBody>
      </p:sp>
      <p:sp>
        <p:nvSpPr>
          <p:cNvPr id="17" name="TextBox 1"/>
          <p:cNvSpPr txBox="1"/>
          <p:nvPr/>
        </p:nvSpPr>
        <p:spPr>
          <a:xfrm>
            <a:off x="242872" y="3115002"/>
            <a:ext cx="861003" cy="82309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AU" sz="1800" b="1" dirty="0" smtClean="0"/>
              <a:t>Reduced</a:t>
            </a:r>
            <a:br>
              <a:rPr lang="en-AU" sz="1800" b="1" dirty="0" smtClean="0"/>
            </a:br>
            <a:r>
              <a:rPr lang="en-AU" sz="1800" b="1" dirty="0" smtClean="0"/>
              <a:t>risk</a:t>
            </a:r>
            <a:endParaRPr lang="en-AU" sz="1800" b="1" dirty="0"/>
          </a:p>
        </p:txBody>
      </p:sp>
      <p:sp>
        <p:nvSpPr>
          <p:cNvPr id="4" name="TextBox 3"/>
          <p:cNvSpPr txBox="1"/>
          <p:nvPr/>
        </p:nvSpPr>
        <p:spPr>
          <a:xfrm>
            <a:off x="151597" y="5161728"/>
            <a:ext cx="6042676" cy="523220"/>
          </a:xfrm>
          <a:prstGeom prst="rect">
            <a:avLst/>
          </a:prstGeom>
          <a:noFill/>
        </p:spPr>
        <p:txBody>
          <a:bodyPr wrap="square" rtlCol="0">
            <a:spAutoFit/>
          </a:bodyPr>
          <a:lstStyle/>
          <a:p>
            <a:r>
              <a:rPr lang="en-AU" sz="1400" dirty="0" smtClean="0"/>
              <a:t>* Stroke patients with non-valvular atrial fibrillation</a:t>
            </a:r>
            <a:br>
              <a:rPr lang="en-AU" sz="1400" dirty="0" smtClean="0"/>
            </a:br>
            <a:r>
              <a:rPr lang="en-AU" sz="1400" dirty="0" smtClean="0"/>
              <a:t>CV = cardiovascular, CVA = cerebrovascular</a:t>
            </a:r>
            <a:endParaRPr lang="en-AU" sz="1400" dirty="0"/>
          </a:p>
        </p:txBody>
      </p:sp>
    </p:spTree>
    <p:extLst>
      <p:ext uri="{BB962C8B-B14F-4D97-AF65-F5344CB8AC3E}">
        <p14:creationId xmlns:p14="http://schemas.microsoft.com/office/powerpoint/2010/main" val="7820170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Quality Statement 5</a:t>
            </a:r>
            <a:br>
              <a:rPr lang="en-AU" dirty="0" smtClean="0"/>
            </a:br>
            <a:r>
              <a:rPr lang="en-AU" dirty="0" smtClean="0"/>
              <a:t>Minimising risk of another stroke</a:t>
            </a:r>
            <a:br>
              <a:rPr lang="en-AU" dirty="0" smtClean="0"/>
            </a:br>
            <a:endParaRPr lang="en-AU" dirty="0"/>
          </a:p>
        </p:txBody>
      </p:sp>
      <p:sp>
        <p:nvSpPr>
          <p:cNvPr id="6" name="Content Placeholder 2"/>
          <p:cNvSpPr txBox="1">
            <a:spLocks/>
          </p:cNvSpPr>
          <p:nvPr/>
        </p:nvSpPr>
        <p:spPr>
          <a:xfrm>
            <a:off x="730650" y="1662545"/>
            <a:ext cx="8154272" cy="4145523"/>
          </a:xfrm>
          <a:prstGeom prst="rect">
            <a:avLst/>
          </a:prstGeom>
        </p:spPr>
        <p:txBody>
          <a:bodyPr vert="horz" lIns="0" tIns="0" rIns="0" bIns="0" rtlCol="0">
            <a:normAutofit fontScale="77500" lnSpcReduction="20000"/>
          </a:bodyPr>
          <a:lstStyle>
            <a:lvl1pPr marL="288000" indent="-288000" algn="l" defTabSz="457200" rtl="0" eaLnBrk="1" latinLnBrk="0" hangingPunct="1">
              <a:spcBef>
                <a:spcPct val="20000"/>
              </a:spcBef>
              <a:buClr>
                <a:srgbClr val="00B3E2"/>
              </a:buClr>
              <a:buFont typeface="Arial"/>
              <a:buChar char="•"/>
              <a:defRPr sz="2000" kern="1200">
                <a:solidFill>
                  <a:srgbClr val="818285"/>
                </a:solidFill>
                <a:latin typeface="+mn-lt"/>
                <a:ea typeface="+mn-ea"/>
                <a:cs typeface="+mn-cs"/>
              </a:defRPr>
            </a:lvl1pPr>
            <a:lvl2pPr marL="576000" indent="-288000" algn="l" defTabSz="457200" rtl="0" eaLnBrk="1" latinLnBrk="0" hangingPunct="1">
              <a:spcBef>
                <a:spcPct val="20000"/>
              </a:spcBef>
              <a:buFont typeface="Arial"/>
              <a:buChar char="•"/>
              <a:defRPr sz="2000" kern="1200">
                <a:solidFill>
                  <a:srgbClr val="818285"/>
                </a:solidFill>
                <a:latin typeface="+mn-lt"/>
                <a:ea typeface="+mn-ea"/>
                <a:cs typeface="+mn-cs"/>
              </a:defRPr>
            </a:lvl2pPr>
            <a:lvl3pPr marL="864000" indent="-288000" algn="l" defTabSz="457200" rtl="0" eaLnBrk="1" latinLnBrk="0" hangingPunct="1">
              <a:spcBef>
                <a:spcPct val="20000"/>
              </a:spcBef>
              <a:buClr>
                <a:srgbClr val="00B3E2"/>
              </a:buClr>
              <a:buFont typeface="Lucida Grande"/>
              <a:buChar char="–"/>
              <a:defRPr sz="1800" kern="1200">
                <a:solidFill>
                  <a:srgbClr val="818285"/>
                </a:solidFill>
                <a:latin typeface="+mn-lt"/>
                <a:ea typeface="+mn-ea"/>
                <a:cs typeface="+mn-cs"/>
              </a:defRPr>
            </a:lvl3pPr>
            <a:lvl4pPr marL="1152000" indent="-288000" algn="l" defTabSz="457200" rtl="0" eaLnBrk="1" latinLnBrk="0" hangingPunct="1">
              <a:spcBef>
                <a:spcPct val="20000"/>
              </a:spcBef>
              <a:buFont typeface="Arial"/>
              <a:buChar char="–"/>
              <a:defRPr sz="1800" kern="1200">
                <a:solidFill>
                  <a:srgbClr val="818285"/>
                </a:solidFill>
                <a:latin typeface="+mn-lt"/>
                <a:ea typeface="+mn-ea"/>
                <a:cs typeface="+mn-cs"/>
              </a:defRPr>
            </a:lvl4pPr>
            <a:lvl5pPr marL="1440000" indent="-288000" algn="l" defTabSz="457200" rtl="0" eaLnBrk="1" latinLnBrk="0" hangingPunct="1">
              <a:spcBef>
                <a:spcPct val="20000"/>
              </a:spcBef>
              <a:buFont typeface="Wingdings" charset="2"/>
              <a:buChar char="§"/>
              <a:defRPr sz="1800" kern="1200">
                <a:solidFill>
                  <a:srgbClr val="81828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AU" sz="2800" b="1" dirty="0" smtClean="0">
                <a:solidFill>
                  <a:schemeClr val="tx2"/>
                </a:solidFill>
              </a:rPr>
              <a:t>Why does it matter? </a:t>
            </a:r>
            <a:endParaRPr lang="en-AU" sz="2800" b="1" dirty="0" smtClean="0">
              <a:solidFill>
                <a:srgbClr val="FF0000"/>
              </a:solidFill>
            </a:endParaRPr>
          </a:p>
          <a:p>
            <a:pPr>
              <a:buFont typeface="Arial" panose="020B0604020202020204" pitchFamily="34" charset="0"/>
              <a:buChar char="•"/>
            </a:pPr>
            <a:r>
              <a:rPr lang="en-AU" sz="2600" dirty="0" smtClean="0"/>
              <a:t>Starting treatment and education in </a:t>
            </a:r>
            <a:r>
              <a:rPr lang="en-AU" sz="2600" dirty="0"/>
              <a:t>hospital </a:t>
            </a:r>
            <a:r>
              <a:rPr lang="en-AU" sz="2600" dirty="0" smtClean="0"/>
              <a:t>helps to:</a:t>
            </a:r>
            <a:endParaRPr lang="en-AU" sz="2600" dirty="0"/>
          </a:p>
          <a:p>
            <a:pPr marL="576000" lvl="3">
              <a:lnSpc>
                <a:spcPct val="120000"/>
              </a:lnSpc>
              <a:buFont typeface="Arial" panose="020B0604020202020204" pitchFamily="34" charset="0"/>
              <a:buChar char="•"/>
            </a:pPr>
            <a:r>
              <a:rPr lang="en-AU" sz="2400" dirty="0">
                <a:solidFill>
                  <a:schemeClr val="tx1"/>
                </a:solidFill>
              </a:rPr>
              <a:t>improve</a:t>
            </a:r>
            <a:r>
              <a:rPr lang="en-AU" sz="2400" dirty="0"/>
              <a:t> risk factor </a:t>
            </a:r>
            <a:r>
              <a:rPr lang="en-AU" sz="2400" dirty="0" smtClean="0"/>
              <a:t>management after discharge</a:t>
            </a:r>
            <a:r>
              <a:rPr lang="en-AU" sz="2400" baseline="30000" dirty="0" smtClean="0"/>
              <a:t>1</a:t>
            </a:r>
            <a:endParaRPr lang="en-AU" sz="2400" baseline="30000" dirty="0"/>
          </a:p>
          <a:p>
            <a:pPr marL="576000" lvl="3">
              <a:lnSpc>
                <a:spcPct val="120000"/>
              </a:lnSpc>
              <a:buFont typeface="Arial" panose="020B0604020202020204" pitchFamily="34" charset="0"/>
              <a:buChar char="•"/>
            </a:pPr>
            <a:r>
              <a:rPr lang="en-AU" sz="2400" dirty="0"/>
              <a:t>promote long-term adherence to medicines</a:t>
            </a:r>
            <a:r>
              <a:rPr lang="en-AU" sz="2400" baseline="30000" dirty="0"/>
              <a:t>2</a:t>
            </a:r>
            <a:r>
              <a:rPr lang="en-AU" sz="2400" dirty="0"/>
              <a:t> </a:t>
            </a:r>
            <a:endParaRPr lang="en-AU" sz="2400" dirty="0" smtClean="0"/>
          </a:p>
          <a:p>
            <a:pPr marL="576000" lvl="3">
              <a:lnSpc>
                <a:spcPct val="120000"/>
              </a:lnSpc>
              <a:buFont typeface="Arial" panose="020B0604020202020204" pitchFamily="34" charset="0"/>
              <a:buChar char="•"/>
            </a:pPr>
            <a:r>
              <a:rPr lang="en-AU" sz="2400" dirty="0" smtClean="0"/>
              <a:t>improve </a:t>
            </a:r>
            <a:r>
              <a:rPr lang="en-AU" sz="2400" dirty="0"/>
              <a:t>long-term outcomes.</a:t>
            </a:r>
            <a:r>
              <a:rPr lang="en-AU" sz="2400" baseline="30000" dirty="0"/>
              <a:t>3</a:t>
            </a:r>
          </a:p>
          <a:p>
            <a:pPr>
              <a:buFont typeface="Arial" panose="020B0604020202020204" pitchFamily="34" charset="0"/>
              <a:buChar char="•"/>
            </a:pPr>
            <a:endParaRPr lang="en-AU" sz="2600" dirty="0"/>
          </a:p>
          <a:p>
            <a:pPr>
              <a:buFont typeface="Arial" panose="020B0604020202020204" pitchFamily="34" charset="0"/>
              <a:buChar char="•"/>
            </a:pPr>
            <a:r>
              <a:rPr lang="en-AU" sz="2600" dirty="0" smtClean="0"/>
              <a:t>In 2015 of stroke patients audited:</a:t>
            </a:r>
            <a:r>
              <a:rPr lang="en-AU" sz="2600" baseline="30000" dirty="0" smtClean="0"/>
              <a:t>4</a:t>
            </a:r>
            <a:endParaRPr lang="en-AU" sz="2600" baseline="30000" dirty="0"/>
          </a:p>
          <a:p>
            <a:pPr marL="576000" lvl="2">
              <a:lnSpc>
                <a:spcPct val="120000"/>
              </a:lnSpc>
              <a:buClr>
                <a:srgbClr val="818285"/>
              </a:buClr>
              <a:buFont typeface="Arial" panose="020B0604020202020204" pitchFamily="34" charset="0"/>
              <a:buChar char="•"/>
            </a:pPr>
            <a:r>
              <a:rPr lang="en-AU" sz="2400" dirty="0"/>
              <a:t>56% </a:t>
            </a:r>
            <a:r>
              <a:rPr lang="en-AU" sz="2400" dirty="0" smtClean="0"/>
              <a:t>received advice on </a:t>
            </a:r>
            <a:r>
              <a:rPr lang="en-AU" sz="2400" b="1" dirty="0" smtClean="0">
                <a:solidFill>
                  <a:schemeClr val="tx2"/>
                </a:solidFill>
              </a:rPr>
              <a:t>modifying risk factors </a:t>
            </a:r>
            <a:r>
              <a:rPr lang="en-AU" sz="2400" dirty="0" smtClean="0"/>
              <a:t>during admission</a:t>
            </a:r>
          </a:p>
          <a:p>
            <a:pPr marL="576000" lvl="2">
              <a:lnSpc>
                <a:spcPct val="120000"/>
              </a:lnSpc>
              <a:buClr>
                <a:srgbClr val="818285"/>
              </a:buClr>
              <a:buFont typeface="Arial" panose="020B0604020202020204" pitchFamily="34" charset="0"/>
              <a:buChar char="•"/>
            </a:pPr>
            <a:r>
              <a:rPr lang="en-AU" sz="2400" dirty="0" smtClean="0"/>
              <a:t>66</a:t>
            </a:r>
            <a:r>
              <a:rPr lang="en-AU" sz="2400" dirty="0"/>
              <a:t>% </a:t>
            </a:r>
            <a:r>
              <a:rPr lang="en-AU" sz="2400" dirty="0" smtClean="0"/>
              <a:t>with haemorrhagic stroke were prescribed </a:t>
            </a:r>
            <a:r>
              <a:rPr lang="en-AU" sz="2400" b="1" dirty="0">
                <a:solidFill>
                  <a:schemeClr val="tx2"/>
                </a:solidFill>
              </a:rPr>
              <a:t>antihypertensive</a:t>
            </a:r>
            <a:r>
              <a:rPr lang="en-AU" sz="2400" dirty="0"/>
              <a:t> </a:t>
            </a:r>
            <a:r>
              <a:rPr lang="en-AU" sz="2400" dirty="0" smtClean="0"/>
              <a:t>medicines on discharge</a:t>
            </a:r>
            <a:endParaRPr lang="en-AU" sz="2400" dirty="0"/>
          </a:p>
          <a:p>
            <a:pPr marL="576000" lvl="2">
              <a:lnSpc>
                <a:spcPct val="120000"/>
              </a:lnSpc>
              <a:buClr>
                <a:srgbClr val="818285"/>
              </a:buClr>
              <a:buFont typeface="Arial" panose="020B0604020202020204" pitchFamily="34" charset="0"/>
              <a:buChar char="•"/>
            </a:pPr>
            <a:r>
              <a:rPr lang="en-AU" sz="2400" dirty="0"/>
              <a:t>64% </a:t>
            </a:r>
            <a:r>
              <a:rPr lang="en-AU" sz="2400" dirty="0" smtClean="0"/>
              <a:t>with </a:t>
            </a:r>
            <a:r>
              <a:rPr lang="en-AU" sz="2400" dirty="0"/>
              <a:t>ischaemic stroke </a:t>
            </a:r>
            <a:r>
              <a:rPr lang="en-AU" sz="2400" dirty="0" smtClean="0"/>
              <a:t>were prescribed </a:t>
            </a:r>
            <a:r>
              <a:rPr lang="en-AU" sz="2400" b="1" dirty="0" smtClean="0">
                <a:solidFill>
                  <a:schemeClr val="tx2"/>
                </a:solidFill>
              </a:rPr>
              <a:t>combination</a:t>
            </a:r>
            <a:r>
              <a:rPr lang="en-AU" sz="2400" dirty="0" smtClean="0">
                <a:solidFill>
                  <a:schemeClr val="tx2"/>
                </a:solidFill>
              </a:rPr>
              <a:t> </a:t>
            </a:r>
            <a:r>
              <a:rPr lang="en-AU" sz="2400" dirty="0" smtClean="0"/>
              <a:t>of cholesterol-lowering agent, antithrombotic and antihypertensive </a:t>
            </a:r>
            <a:r>
              <a:rPr lang="en-AU" sz="2400" dirty="0"/>
              <a:t>on </a:t>
            </a:r>
            <a:r>
              <a:rPr lang="en-AU" sz="2400" dirty="0" smtClean="0"/>
              <a:t>discharge.</a:t>
            </a:r>
            <a:endParaRPr lang="en-AU" sz="2800" b="1" dirty="0" smtClean="0">
              <a:solidFill>
                <a:schemeClr val="tx2"/>
              </a:solidFill>
            </a:endParaRPr>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7072" y="297771"/>
            <a:ext cx="1847850" cy="183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60629" y="5873445"/>
            <a:ext cx="7359523" cy="1015663"/>
          </a:xfrm>
          <a:prstGeom prst="rect">
            <a:avLst/>
          </a:prstGeom>
        </p:spPr>
        <p:txBody>
          <a:bodyPr wrap="square">
            <a:spAutoFit/>
          </a:bodyPr>
          <a:lstStyle/>
          <a:p>
            <a:r>
              <a:rPr lang="en-AU" sz="1200" dirty="0" smtClean="0"/>
              <a:t>1.Touzé E et al. Stroke</a:t>
            </a:r>
            <a:r>
              <a:rPr lang="en-AU" sz="1200" dirty="0"/>
              <a:t>. 2008;39(6):</a:t>
            </a:r>
            <a:r>
              <a:rPr lang="en-AU" sz="1200" dirty="0" smtClean="0"/>
              <a:t>1834-43 </a:t>
            </a:r>
            <a:br>
              <a:rPr lang="en-AU" sz="1200" dirty="0" smtClean="0"/>
            </a:br>
            <a:r>
              <a:rPr lang="en-AU" sz="1200" dirty="0" smtClean="0"/>
              <a:t>2. Thrift AG et al. Stroke. 2014;45(2):539-44 </a:t>
            </a:r>
            <a:br>
              <a:rPr lang="en-AU" sz="1200" dirty="0" smtClean="0"/>
            </a:br>
            <a:r>
              <a:rPr lang="en-AU" sz="1200" dirty="0" smtClean="0"/>
              <a:t>3. Cadilhac DA et al. </a:t>
            </a:r>
            <a:r>
              <a:rPr lang="en-AU" sz="1200" dirty="0"/>
              <a:t>Qual </a:t>
            </a:r>
            <a:r>
              <a:rPr lang="en-AU" sz="1200" dirty="0" err="1"/>
              <a:t>Saf</a:t>
            </a:r>
            <a:r>
              <a:rPr lang="en-AU" sz="1200" dirty="0"/>
              <a:t> Health Care. 2008;17(5):</a:t>
            </a:r>
            <a:r>
              <a:rPr lang="en-AU" sz="1200" dirty="0" smtClean="0"/>
              <a:t>329-33 </a:t>
            </a:r>
            <a:br>
              <a:rPr lang="en-AU" sz="1200" dirty="0" smtClean="0"/>
            </a:br>
            <a:r>
              <a:rPr lang="en-AU" sz="1200" dirty="0" smtClean="0"/>
              <a:t>4. National </a:t>
            </a:r>
            <a:r>
              <a:rPr lang="en-AU" sz="1200" dirty="0"/>
              <a:t>Stroke Foundation. </a:t>
            </a:r>
            <a:r>
              <a:rPr lang="en-AU" sz="1200" i="1" dirty="0"/>
              <a:t>National Stroke </a:t>
            </a:r>
            <a:r>
              <a:rPr lang="en-AU" sz="1200" i="1" dirty="0" smtClean="0"/>
              <a:t>Audit - </a:t>
            </a:r>
            <a:r>
              <a:rPr lang="en-AU" sz="1200" i="1" dirty="0"/>
              <a:t>Acute Services </a:t>
            </a:r>
            <a:r>
              <a:rPr lang="en-AU" sz="1200" i="1" dirty="0" smtClean="0"/>
              <a:t>Report 2015. </a:t>
            </a:r>
            <a:br>
              <a:rPr lang="en-AU" sz="1200" i="1" dirty="0" smtClean="0"/>
            </a:br>
            <a:r>
              <a:rPr lang="en-AU" sz="1200" dirty="0" smtClean="0"/>
              <a:t>Melbourne NSF, 2015</a:t>
            </a:r>
            <a:endParaRPr lang="en-US" sz="1200" i="1" dirty="0"/>
          </a:p>
        </p:txBody>
      </p:sp>
    </p:spTree>
    <p:extLst>
      <p:ext uri="{BB962C8B-B14F-4D97-AF65-F5344CB8AC3E}">
        <p14:creationId xmlns:p14="http://schemas.microsoft.com/office/powerpoint/2010/main" val="29666653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Quality Statement 5</a:t>
            </a:r>
            <a:br>
              <a:rPr lang="en-AU" dirty="0" smtClean="0"/>
            </a:br>
            <a:r>
              <a:rPr lang="en-AU" dirty="0" smtClean="0"/>
              <a:t>Minimising risk of another stroke</a:t>
            </a:r>
            <a:br>
              <a:rPr lang="en-AU" dirty="0" smtClean="0"/>
            </a:br>
            <a:endParaRPr lang="en-AU" dirty="0"/>
          </a:p>
        </p:txBody>
      </p:sp>
      <p:sp>
        <p:nvSpPr>
          <p:cNvPr id="8" name="Content Placeholder 2"/>
          <p:cNvSpPr>
            <a:spLocks noGrp="1"/>
          </p:cNvSpPr>
          <p:nvPr>
            <p:ph idx="1"/>
          </p:nvPr>
        </p:nvSpPr>
        <p:spPr>
          <a:xfrm>
            <a:off x="730648" y="2084080"/>
            <a:ext cx="7956152" cy="3661399"/>
          </a:xfrm>
        </p:spPr>
        <p:txBody>
          <a:bodyPr>
            <a:normAutofit/>
          </a:bodyPr>
          <a:lstStyle/>
          <a:p>
            <a:pPr marL="0" indent="0">
              <a:buNone/>
            </a:pPr>
            <a:r>
              <a:rPr lang="en-US" sz="2400" b="1" dirty="0" smtClean="0">
                <a:solidFill>
                  <a:schemeClr val="tx2"/>
                </a:solidFill>
              </a:rPr>
              <a:t>What the quality statement means for</a:t>
            </a:r>
            <a:endParaRPr lang="en-AU" sz="2400" b="1" dirty="0" smtClean="0">
              <a:solidFill>
                <a:schemeClr val="tx2"/>
              </a:solidFill>
            </a:endParaRPr>
          </a:p>
          <a:p>
            <a:r>
              <a:rPr lang="en-AU" sz="2200" b="1" dirty="0" smtClean="0">
                <a:solidFill>
                  <a:schemeClr val="tx2"/>
                </a:solidFill>
              </a:rPr>
              <a:t>Clinicians</a:t>
            </a:r>
            <a:r>
              <a:rPr lang="en-US" sz="2200" dirty="0" smtClean="0"/>
              <a:t>: </a:t>
            </a:r>
            <a:r>
              <a:rPr lang="en-GB" dirty="0" smtClean="0"/>
              <a:t>assess</a:t>
            </a:r>
            <a:r>
              <a:rPr lang="en-GB" dirty="0"/>
              <a:t>, treat and educate patients with stroke about their risk of another stroke. This includes discussing risk factors, providing written information and prescribing medicines. It may also include important interventions that are time limited (e.g. carotid endarterectomy)</a:t>
            </a:r>
            <a:r>
              <a:rPr lang="en-US" dirty="0" smtClean="0"/>
              <a:t>.  </a:t>
            </a:r>
            <a:endParaRPr lang="en-US" baseline="30000" dirty="0" smtClean="0"/>
          </a:p>
          <a:p>
            <a:r>
              <a:rPr lang="en-AU" sz="2200" b="1" dirty="0" smtClean="0">
                <a:solidFill>
                  <a:schemeClr val="tx2"/>
                </a:solidFill>
              </a:rPr>
              <a:t>Health managers</a:t>
            </a:r>
            <a:r>
              <a:rPr lang="en-AU" sz="2200" dirty="0" smtClean="0"/>
              <a:t>: </a:t>
            </a:r>
            <a:r>
              <a:rPr lang="en-AU" dirty="0" smtClean="0"/>
              <a:t>e</a:t>
            </a:r>
            <a:r>
              <a:rPr lang="en-GB" dirty="0" err="1" smtClean="0"/>
              <a:t>nsure</a:t>
            </a:r>
            <a:r>
              <a:rPr lang="en-GB" dirty="0" smtClean="0"/>
              <a:t> </a:t>
            </a:r>
            <a:r>
              <a:rPr lang="en-GB" dirty="0"/>
              <a:t>processes and resources are in place for clinicians to assess, treat and educate patients about reducing their risk of another stroke and improve adherence to stroke management </a:t>
            </a:r>
            <a:r>
              <a:rPr lang="en-GB" dirty="0" smtClean="0"/>
              <a:t>recommendations.</a:t>
            </a:r>
            <a:endParaRPr lang="en-AU"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5496" y="501792"/>
            <a:ext cx="1848845" cy="18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06983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Quality Statement 6</a:t>
            </a:r>
            <a:br>
              <a:rPr lang="en-AU" dirty="0" smtClean="0"/>
            </a:br>
            <a:r>
              <a:rPr lang="en-AU" dirty="0" smtClean="0"/>
              <a:t>Carer training and support</a:t>
            </a:r>
            <a:endParaRPr lang="en-AU" dirty="0"/>
          </a:p>
        </p:txBody>
      </p:sp>
      <p:sp>
        <p:nvSpPr>
          <p:cNvPr id="6" name="Content Placeholder 2"/>
          <p:cNvSpPr txBox="1">
            <a:spLocks/>
          </p:cNvSpPr>
          <p:nvPr/>
        </p:nvSpPr>
        <p:spPr>
          <a:xfrm>
            <a:off x="730650" y="1916124"/>
            <a:ext cx="8154272" cy="3439647"/>
          </a:xfrm>
          <a:prstGeom prst="rect">
            <a:avLst/>
          </a:prstGeom>
        </p:spPr>
        <p:txBody>
          <a:bodyPr vert="horz" lIns="0" tIns="0" rIns="0" bIns="0" rtlCol="0">
            <a:normAutofit/>
          </a:bodyPr>
          <a:lstStyle>
            <a:lvl1pPr marL="288000" indent="-288000" algn="l" defTabSz="457200" rtl="0" eaLnBrk="1" latinLnBrk="0" hangingPunct="1">
              <a:spcBef>
                <a:spcPct val="20000"/>
              </a:spcBef>
              <a:buClr>
                <a:srgbClr val="00B3E2"/>
              </a:buClr>
              <a:buFont typeface="Arial"/>
              <a:buChar char="•"/>
              <a:defRPr sz="2000" kern="1200">
                <a:solidFill>
                  <a:srgbClr val="818285"/>
                </a:solidFill>
                <a:latin typeface="+mn-lt"/>
                <a:ea typeface="+mn-ea"/>
                <a:cs typeface="+mn-cs"/>
              </a:defRPr>
            </a:lvl1pPr>
            <a:lvl2pPr marL="576000" indent="-288000" algn="l" defTabSz="457200" rtl="0" eaLnBrk="1" latinLnBrk="0" hangingPunct="1">
              <a:spcBef>
                <a:spcPct val="20000"/>
              </a:spcBef>
              <a:buFont typeface="Arial"/>
              <a:buChar char="•"/>
              <a:defRPr sz="2000" kern="1200">
                <a:solidFill>
                  <a:srgbClr val="818285"/>
                </a:solidFill>
                <a:latin typeface="+mn-lt"/>
                <a:ea typeface="+mn-ea"/>
                <a:cs typeface="+mn-cs"/>
              </a:defRPr>
            </a:lvl2pPr>
            <a:lvl3pPr marL="864000" indent="-288000" algn="l" defTabSz="457200" rtl="0" eaLnBrk="1" latinLnBrk="0" hangingPunct="1">
              <a:spcBef>
                <a:spcPct val="20000"/>
              </a:spcBef>
              <a:buClr>
                <a:srgbClr val="00B3E2"/>
              </a:buClr>
              <a:buFont typeface="Lucida Grande"/>
              <a:buChar char="–"/>
              <a:defRPr sz="1800" kern="1200">
                <a:solidFill>
                  <a:srgbClr val="818285"/>
                </a:solidFill>
                <a:latin typeface="+mn-lt"/>
                <a:ea typeface="+mn-ea"/>
                <a:cs typeface="+mn-cs"/>
              </a:defRPr>
            </a:lvl3pPr>
            <a:lvl4pPr marL="1152000" indent="-288000" algn="l" defTabSz="457200" rtl="0" eaLnBrk="1" latinLnBrk="0" hangingPunct="1">
              <a:spcBef>
                <a:spcPct val="20000"/>
              </a:spcBef>
              <a:buFont typeface="Arial"/>
              <a:buChar char="–"/>
              <a:defRPr sz="1800" kern="1200">
                <a:solidFill>
                  <a:srgbClr val="818285"/>
                </a:solidFill>
                <a:latin typeface="+mn-lt"/>
                <a:ea typeface="+mn-ea"/>
                <a:cs typeface="+mn-cs"/>
              </a:defRPr>
            </a:lvl4pPr>
            <a:lvl5pPr marL="1440000" indent="-288000" algn="l" defTabSz="457200" rtl="0" eaLnBrk="1" latinLnBrk="0" hangingPunct="1">
              <a:spcBef>
                <a:spcPct val="20000"/>
              </a:spcBef>
              <a:buFont typeface="Wingdings" charset="2"/>
              <a:buChar char="§"/>
              <a:defRPr sz="1800" kern="1200">
                <a:solidFill>
                  <a:srgbClr val="81828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AU" sz="2800" b="1" dirty="0" smtClean="0">
                <a:solidFill>
                  <a:schemeClr val="tx2"/>
                </a:solidFill>
              </a:rPr>
              <a:t>What should we do? </a:t>
            </a:r>
          </a:p>
          <a:p>
            <a:pPr marL="0" indent="0">
              <a:buFont typeface="Arial"/>
              <a:buNone/>
            </a:pPr>
            <a:r>
              <a:rPr lang="en-AU" dirty="0" smtClean="0"/>
              <a:t>A </a:t>
            </a:r>
            <a:r>
              <a:rPr lang="en-AU" dirty="0"/>
              <a:t>carer of a patient with stroke is given practical training and support to enable them to provide care, support and assistance to a patient with </a:t>
            </a:r>
            <a:r>
              <a:rPr lang="en-AU" dirty="0" smtClean="0"/>
              <a:t>stroke.</a:t>
            </a:r>
            <a:endParaRPr lang="en-AU"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3607" y="428400"/>
            <a:ext cx="1861858" cy="18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466666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Quality Statement 6</a:t>
            </a:r>
            <a:br>
              <a:rPr lang="en-AU" dirty="0" smtClean="0"/>
            </a:br>
            <a:r>
              <a:rPr lang="en-AU" dirty="0" smtClean="0"/>
              <a:t>Carer training and support</a:t>
            </a:r>
            <a:endParaRPr lang="en-AU"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3607" y="428400"/>
            <a:ext cx="1861858" cy="18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519181" y="5907098"/>
            <a:ext cx="6608301" cy="830997"/>
          </a:xfrm>
          <a:prstGeom prst="rect">
            <a:avLst/>
          </a:prstGeom>
        </p:spPr>
        <p:txBody>
          <a:bodyPr wrap="square">
            <a:spAutoFit/>
          </a:bodyPr>
          <a:lstStyle/>
          <a:p>
            <a:r>
              <a:rPr lang="en-AU" sz="1200" dirty="0">
                <a:solidFill>
                  <a:srgbClr val="818285">
                    <a:lumMod val="75000"/>
                  </a:srgbClr>
                </a:solidFill>
              </a:rPr>
              <a:t>1. Rigby H, </a:t>
            </a:r>
            <a:r>
              <a:rPr lang="en-AU" sz="1200" dirty="0" smtClean="0">
                <a:solidFill>
                  <a:srgbClr val="818285">
                    <a:lumMod val="75000"/>
                  </a:srgbClr>
                </a:solidFill>
              </a:rPr>
              <a:t>et al.  </a:t>
            </a:r>
            <a:r>
              <a:rPr lang="en-AU" sz="1200" i="1" dirty="0" err="1">
                <a:solidFill>
                  <a:srgbClr val="818285">
                    <a:lumMod val="75000"/>
                  </a:srgbClr>
                </a:solidFill>
              </a:rPr>
              <a:t>Int</a:t>
            </a:r>
            <a:r>
              <a:rPr lang="en-AU" sz="1200" i="1" dirty="0">
                <a:solidFill>
                  <a:srgbClr val="818285">
                    <a:lumMod val="75000"/>
                  </a:srgbClr>
                </a:solidFill>
              </a:rPr>
              <a:t> J Stroke</a:t>
            </a:r>
            <a:r>
              <a:rPr lang="en-AU" sz="1200" dirty="0">
                <a:solidFill>
                  <a:srgbClr val="818285">
                    <a:lumMod val="75000"/>
                  </a:srgbClr>
                </a:solidFill>
              </a:rPr>
              <a:t>. 2009; 4: 285-92.</a:t>
            </a:r>
          </a:p>
          <a:p>
            <a:pPr>
              <a:defRPr/>
            </a:pPr>
            <a:r>
              <a:rPr lang="en-AU" sz="1200" dirty="0">
                <a:solidFill>
                  <a:srgbClr val="818285">
                    <a:lumMod val="75000"/>
                  </a:srgbClr>
                </a:solidFill>
              </a:rPr>
              <a:t>2. Dewey HM</a:t>
            </a:r>
            <a:r>
              <a:rPr lang="en-AU" sz="1200" dirty="0" smtClean="0">
                <a:solidFill>
                  <a:srgbClr val="818285">
                    <a:lumMod val="75000"/>
                  </a:srgbClr>
                </a:solidFill>
              </a:rPr>
              <a:t>, </a:t>
            </a:r>
            <a:r>
              <a:rPr lang="en-AU" sz="1200" dirty="0">
                <a:solidFill>
                  <a:srgbClr val="818285">
                    <a:lumMod val="75000"/>
                  </a:srgbClr>
                </a:solidFill>
              </a:rPr>
              <a:t>et al. </a:t>
            </a:r>
            <a:r>
              <a:rPr lang="en-AU" sz="1200" i="1" dirty="0" smtClean="0">
                <a:solidFill>
                  <a:srgbClr val="818285">
                    <a:lumMod val="75000"/>
                  </a:srgbClr>
                </a:solidFill>
              </a:rPr>
              <a:t>Stroke</a:t>
            </a:r>
            <a:r>
              <a:rPr lang="en-AU" sz="1200" dirty="0">
                <a:solidFill>
                  <a:srgbClr val="818285">
                    <a:lumMod val="75000"/>
                  </a:srgbClr>
                </a:solidFill>
              </a:rPr>
              <a:t>. 2002; 33: 1028-33.</a:t>
            </a:r>
          </a:p>
          <a:p>
            <a:r>
              <a:rPr lang="en-AU" sz="1200" dirty="0">
                <a:solidFill>
                  <a:srgbClr val="818285">
                    <a:lumMod val="75000"/>
                  </a:srgbClr>
                </a:solidFill>
              </a:rPr>
              <a:t>3. </a:t>
            </a:r>
            <a:r>
              <a:rPr lang="en-AU" sz="1200" dirty="0" smtClean="0">
                <a:solidFill>
                  <a:srgbClr val="818285">
                    <a:lumMod val="75000"/>
                  </a:srgbClr>
                </a:solidFill>
              </a:rPr>
              <a:t>National </a:t>
            </a:r>
            <a:r>
              <a:rPr lang="en-AU" sz="1200" dirty="0">
                <a:solidFill>
                  <a:srgbClr val="818285">
                    <a:lumMod val="75000"/>
                  </a:srgbClr>
                </a:solidFill>
              </a:rPr>
              <a:t>Stroke Foundation. </a:t>
            </a:r>
            <a:r>
              <a:rPr lang="en-AU" sz="1200" i="1" dirty="0">
                <a:solidFill>
                  <a:srgbClr val="818285">
                    <a:lumMod val="75000"/>
                  </a:srgbClr>
                </a:solidFill>
              </a:rPr>
              <a:t>National Stroke Audit - Acute Services Report 2015</a:t>
            </a:r>
            <a:r>
              <a:rPr lang="en-AU" sz="1200" dirty="0">
                <a:solidFill>
                  <a:srgbClr val="818285">
                    <a:lumMod val="75000"/>
                  </a:srgbClr>
                </a:solidFill>
              </a:rPr>
              <a:t>. </a:t>
            </a:r>
            <a:br>
              <a:rPr lang="en-AU" sz="1200" dirty="0">
                <a:solidFill>
                  <a:srgbClr val="818285">
                    <a:lumMod val="75000"/>
                  </a:srgbClr>
                </a:solidFill>
              </a:rPr>
            </a:br>
            <a:r>
              <a:rPr lang="en-AU" sz="1200" dirty="0">
                <a:solidFill>
                  <a:srgbClr val="818285">
                    <a:lumMod val="75000"/>
                  </a:srgbClr>
                </a:solidFill>
              </a:rPr>
              <a:t>Melbourne NSF, 2015</a:t>
            </a:r>
          </a:p>
        </p:txBody>
      </p:sp>
      <p:sp>
        <p:nvSpPr>
          <p:cNvPr id="29" name="Rectangle 28"/>
          <p:cNvSpPr/>
          <p:nvPr/>
        </p:nvSpPr>
        <p:spPr>
          <a:xfrm>
            <a:off x="730650" y="1664613"/>
            <a:ext cx="7421262" cy="877163"/>
          </a:xfrm>
          <a:prstGeom prst="rect">
            <a:avLst/>
          </a:prstGeom>
        </p:spPr>
        <p:txBody>
          <a:bodyPr wrap="square">
            <a:spAutoFit/>
          </a:bodyPr>
          <a:lstStyle/>
          <a:p>
            <a:r>
              <a:rPr lang="en-AU" sz="2800" b="1" dirty="0">
                <a:solidFill>
                  <a:srgbClr val="00B3E2"/>
                </a:solidFill>
              </a:rPr>
              <a:t>Why does it matter?</a:t>
            </a:r>
          </a:p>
          <a:p>
            <a:pPr>
              <a:spcBef>
                <a:spcPts val="600"/>
              </a:spcBef>
            </a:pPr>
            <a:r>
              <a:rPr lang="en-AU" dirty="0">
                <a:solidFill>
                  <a:srgbClr val="818285"/>
                </a:solidFill>
              </a:rPr>
              <a:t>Being the carer of a stroke survivor has an associated </a:t>
            </a:r>
            <a:r>
              <a:rPr lang="en-AU" dirty="0" smtClean="0">
                <a:solidFill>
                  <a:srgbClr val="818285"/>
                </a:solidFill>
              </a:rPr>
              <a:t>burden</a:t>
            </a:r>
            <a:r>
              <a:rPr lang="en-AU" baseline="30000" dirty="0" smtClean="0">
                <a:solidFill>
                  <a:srgbClr val="818285"/>
                </a:solidFill>
              </a:rPr>
              <a:t>1</a:t>
            </a:r>
            <a:endParaRPr lang="en-AU" dirty="0">
              <a:solidFill>
                <a:srgbClr val="818285"/>
              </a:solidFill>
            </a:endParaRPr>
          </a:p>
        </p:txBody>
      </p:sp>
      <p:grpSp>
        <p:nvGrpSpPr>
          <p:cNvPr id="3" name="Group 2"/>
          <p:cNvGrpSpPr/>
          <p:nvPr/>
        </p:nvGrpSpPr>
        <p:grpSpPr>
          <a:xfrm>
            <a:off x="4781286" y="2764850"/>
            <a:ext cx="3516241" cy="2392310"/>
            <a:chOff x="4867738" y="3011453"/>
            <a:chExt cx="3516241" cy="2392310"/>
          </a:xfrm>
        </p:grpSpPr>
        <p:grpSp>
          <p:nvGrpSpPr>
            <p:cNvPr id="8" name="Group 7"/>
            <p:cNvGrpSpPr>
              <a:grpSpLocks noChangeAspect="1"/>
            </p:cNvGrpSpPr>
            <p:nvPr/>
          </p:nvGrpSpPr>
          <p:grpSpPr>
            <a:xfrm>
              <a:off x="5866444" y="3548837"/>
              <a:ext cx="2285468" cy="601980"/>
              <a:chOff x="4084477" y="3503221"/>
              <a:chExt cx="3809114" cy="1003300"/>
            </a:xfrm>
          </p:grpSpPr>
          <p:pic>
            <p:nvPicPr>
              <p:cNvPr id="1027" name="Picture 3" descr="D:\Users\bhasaa\AppData\Local\Microsoft\Windows\Temporary Internet Files\Content.IE5\KF5UMC68\Simple-man[1].png"/>
              <p:cNvPicPr>
                <a:picLocks noChangeAspect="1" noChangeArrowheads="1"/>
              </p:cNvPicPr>
              <p:nvPr/>
            </p:nvPicPr>
            <p:blipFill>
              <a:blip r:embed="rId4">
                <a:duotone>
                  <a:prstClr val="black"/>
                  <a:srgbClr val="7030A0">
                    <a:tint val="45000"/>
                    <a:satMod val="400000"/>
                  </a:srgbClr>
                </a:duotone>
                <a:extLst>
                  <a:ext uri="{28A0092B-C50C-407E-A947-70E740481C1C}">
                    <a14:useLocalDpi xmlns:a14="http://schemas.microsoft.com/office/drawing/2010/main" val="0"/>
                  </a:ext>
                </a:extLst>
              </a:blip>
              <a:srcRect/>
              <a:stretch>
                <a:fillRect/>
              </a:stretch>
            </p:blipFill>
            <p:spPr bwMode="auto">
              <a:xfrm>
                <a:off x="4084477" y="3503221"/>
                <a:ext cx="472805" cy="10033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Users\bhasaa\AppData\Local\Microsoft\Windows\Temporary Internet Files\Content.IE5\KF5UMC68\Simple-man[1].png"/>
              <p:cNvPicPr>
                <a:picLocks noChangeAspect="1" noChangeArrowheads="1"/>
              </p:cNvPicPr>
              <p:nvPr/>
            </p:nvPicPr>
            <p:blipFill>
              <a:blip r:embed="rId4">
                <a:duotone>
                  <a:prstClr val="black"/>
                  <a:srgbClr val="7030A0">
                    <a:tint val="45000"/>
                    <a:satMod val="400000"/>
                  </a:srgbClr>
                </a:duotone>
                <a:extLst>
                  <a:ext uri="{28A0092B-C50C-407E-A947-70E740481C1C}">
                    <a14:useLocalDpi xmlns:a14="http://schemas.microsoft.com/office/drawing/2010/main" val="0"/>
                  </a:ext>
                </a:extLst>
              </a:blip>
              <a:srcRect/>
              <a:stretch>
                <a:fillRect/>
              </a:stretch>
            </p:blipFill>
            <p:spPr bwMode="auto">
              <a:xfrm>
                <a:off x="4478830" y="3503221"/>
                <a:ext cx="472805" cy="10033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D:\Users\bhasaa\AppData\Local\Microsoft\Windows\Temporary Internet Files\Content.IE5\KF5UMC68\Simple-man[1].png"/>
              <p:cNvPicPr>
                <a:picLocks noChangeAspect="1" noChangeArrowheads="1"/>
              </p:cNvPicPr>
              <p:nvPr/>
            </p:nvPicPr>
            <p:blipFill>
              <a:blip r:embed="rId4">
                <a:duotone>
                  <a:prstClr val="black"/>
                  <a:srgbClr val="7030A0">
                    <a:tint val="45000"/>
                    <a:satMod val="400000"/>
                  </a:srgbClr>
                </a:duotone>
                <a:extLst>
                  <a:ext uri="{28A0092B-C50C-407E-A947-70E740481C1C}">
                    <a14:useLocalDpi xmlns:a14="http://schemas.microsoft.com/office/drawing/2010/main" val="0"/>
                  </a:ext>
                </a:extLst>
              </a:blip>
              <a:srcRect/>
              <a:stretch>
                <a:fillRect/>
              </a:stretch>
            </p:blipFill>
            <p:spPr bwMode="auto">
              <a:xfrm>
                <a:off x="4846574" y="3503221"/>
                <a:ext cx="472805" cy="10033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D:\Users\bhasaa\AppData\Local\Microsoft\Windows\Temporary Internet Files\Content.IE5\KF5UMC68\Simple-man[1].png"/>
              <p:cNvPicPr>
                <a:picLocks noChangeAspect="1" noChangeArrowheads="1"/>
              </p:cNvPicPr>
              <p:nvPr/>
            </p:nvPicPr>
            <p:blipFill>
              <a:blip r:embed="rId4">
                <a:duotone>
                  <a:prstClr val="black"/>
                  <a:srgbClr val="7030A0">
                    <a:tint val="45000"/>
                    <a:satMod val="400000"/>
                  </a:srgbClr>
                </a:duotone>
                <a:extLst>
                  <a:ext uri="{28A0092B-C50C-407E-A947-70E740481C1C}">
                    <a14:useLocalDpi xmlns:a14="http://schemas.microsoft.com/office/drawing/2010/main" val="0"/>
                  </a:ext>
                </a:extLst>
              </a:blip>
              <a:srcRect/>
              <a:stretch>
                <a:fillRect/>
              </a:stretch>
            </p:blipFill>
            <p:spPr bwMode="auto">
              <a:xfrm>
                <a:off x="6317550" y="3503221"/>
                <a:ext cx="472805" cy="10033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D:\Users\bhasaa\AppData\Local\Microsoft\Windows\Temporary Internet Files\Content.IE5\KF5UMC68\Simple-man[1].png"/>
              <p:cNvPicPr>
                <a:picLocks noChangeAspect="1" noChangeArrowheads="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685294" y="3503221"/>
                <a:ext cx="472805" cy="10033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descr="D:\Users\bhasaa\AppData\Local\Microsoft\Windows\Temporary Internet Files\Content.IE5\KF5UMC68\Simple-man[1].png"/>
              <p:cNvPicPr>
                <a:picLocks noChangeAspect="1" noChangeArrowheads="1"/>
              </p:cNvPicPr>
              <p:nvPr/>
            </p:nvPicPr>
            <p:blipFill>
              <a:blip r:embed="rId4">
                <a:duotone>
                  <a:prstClr val="black"/>
                  <a:srgbClr val="7030A0">
                    <a:tint val="45000"/>
                    <a:satMod val="400000"/>
                  </a:srgbClr>
                </a:duotone>
                <a:extLst>
                  <a:ext uri="{28A0092B-C50C-407E-A947-70E740481C1C}">
                    <a14:useLocalDpi xmlns:a14="http://schemas.microsoft.com/office/drawing/2010/main" val="0"/>
                  </a:ext>
                </a:extLst>
              </a:blip>
              <a:srcRect/>
              <a:stretch>
                <a:fillRect/>
              </a:stretch>
            </p:blipFill>
            <p:spPr bwMode="auto">
              <a:xfrm>
                <a:off x="5214318" y="3503221"/>
                <a:ext cx="472805" cy="10033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D:\Users\bhasaa\AppData\Local\Microsoft\Windows\Temporary Internet Files\Content.IE5\KF5UMC68\Simple-man[1].png"/>
              <p:cNvPicPr>
                <a:picLocks noChangeAspect="1" noChangeArrowheads="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420786" y="3503221"/>
                <a:ext cx="472805" cy="10033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 descr="D:\Users\bhasaa\AppData\Local\Microsoft\Windows\Temporary Internet Files\Content.IE5\KF5UMC68\Simple-man[1].png"/>
              <p:cNvPicPr>
                <a:picLocks noChangeAspect="1" noChangeArrowheads="1"/>
              </p:cNvPicPr>
              <p:nvPr/>
            </p:nvPicPr>
            <p:blipFill>
              <a:blip r:embed="rId4">
                <a:duotone>
                  <a:prstClr val="black"/>
                  <a:srgbClr val="7030A0">
                    <a:tint val="45000"/>
                    <a:satMod val="400000"/>
                  </a:srgbClr>
                </a:duotone>
                <a:extLst>
                  <a:ext uri="{28A0092B-C50C-407E-A947-70E740481C1C}">
                    <a14:useLocalDpi xmlns:a14="http://schemas.microsoft.com/office/drawing/2010/main" val="0"/>
                  </a:ext>
                </a:extLst>
              </a:blip>
              <a:srcRect/>
              <a:stretch>
                <a:fillRect/>
              </a:stretch>
            </p:blipFill>
            <p:spPr bwMode="auto">
              <a:xfrm>
                <a:off x="5582062" y="3503221"/>
                <a:ext cx="472805" cy="10033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Users\bhasaa\AppData\Local\Microsoft\Windows\Temporary Internet Files\Content.IE5\KF5UMC68\Simple-man[1].png"/>
              <p:cNvPicPr>
                <a:picLocks noChangeAspect="1" noChangeArrowheads="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053038" y="3503221"/>
                <a:ext cx="472805" cy="10033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descr="D:\Users\bhasaa\AppData\Local\Microsoft\Windows\Temporary Internet Files\Content.IE5\KF5UMC68\Simple-man[1].png"/>
              <p:cNvPicPr>
                <a:picLocks noChangeAspect="1" noChangeArrowheads="1"/>
              </p:cNvPicPr>
              <p:nvPr/>
            </p:nvPicPr>
            <p:blipFill>
              <a:blip r:embed="rId4">
                <a:duotone>
                  <a:prstClr val="black"/>
                  <a:srgbClr val="7030A0">
                    <a:tint val="45000"/>
                    <a:satMod val="400000"/>
                  </a:srgbClr>
                </a:duotone>
                <a:extLst>
                  <a:ext uri="{28A0092B-C50C-407E-A947-70E740481C1C}">
                    <a14:useLocalDpi xmlns:a14="http://schemas.microsoft.com/office/drawing/2010/main" val="0"/>
                  </a:ext>
                </a:extLst>
              </a:blip>
              <a:srcRect/>
              <a:stretch>
                <a:fillRect/>
              </a:stretch>
            </p:blipFill>
            <p:spPr bwMode="auto">
              <a:xfrm>
                <a:off x="5949806" y="3503221"/>
                <a:ext cx="472805" cy="10033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 name="Group 4"/>
            <p:cNvGrpSpPr>
              <a:grpSpLocks noChangeAspect="1"/>
            </p:cNvGrpSpPr>
            <p:nvPr/>
          </p:nvGrpSpPr>
          <p:grpSpPr>
            <a:xfrm>
              <a:off x="5866444" y="4520149"/>
              <a:ext cx="2285468" cy="601980"/>
              <a:chOff x="4189534" y="4854121"/>
              <a:chExt cx="3809114" cy="1003300"/>
            </a:xfrm>
          </p:grpSpPr>
          <p:pic>
            <p:nvPicPr>
              <p:cNvPr id="18" name="Picture 3" descr="D:\Users\bhasaa\AppData\Local\Microsoft\Windows\Temporary Internet Files\Content.IE5\KF5UMC68\Simple-man[1].png"/>
              <p:cNvPicPr>
                <a:picLocks noChangeAspect="1" noChangeArrowheads="1"/>
              </p:cNvPicPr>
              <p:nvPr/>
            </p:nvPicPr>
            <p:blipFill>
              <a:blip r:embed="rId4">
                <a:duotone>
                  <a:prstClr val="black"/>
                  <a:srgbClr val="7030A0">
                    <a:tint val="45000"/>
                    <a:satMod val="400000"/>
                  </a:srgbClr>
                </a:duotone>
                <a:extLst>
                  <a:ext uri="{28A0092B-C50C-407E-A947-70E740481C1C}">
                    <a14:useLocalDpi xmlns:a14="http://schemas.microsoft.com/office/drawing/2010/main" val="0"/>
                  </a:ext>
                </a:extLst>
              </a:blip>
              <a:srcRect/>
              <a:stretch>
                <a:fillRect/>
              </a:stretch>
            </p:blipFill>
            <p:spPr bwMode="auto">
              <a:xfrm>
                <a:off x="4189534" y="4854121"/>
                <a:ext cx="472805" cy="10033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 descr="D:\Users\bhasaa\AppData\Local\Microsoft\Windows\Temporary Internet Files\Content.IE5\KF5UMC68\Simple-man[1].png"/>
              <p:cNvPicPr>
                <a:picLocks noChangeAspect="1" noChangeArrowheads="1"/>
              </p:cNvPicPr>
              <p:nvPr/>
            </p:nvPicPr>
            <p:blipFill>
              <a:blip r:embed="rId4">
                <a:duotone>
                  <a:prstClr val="black"/>
                  <a:srgbClr val="7030A0">
                    <a:tint val="45000"/>
                    <a:satMod val="400000"/>
                  </a:srgbClr>
                </a:duotone>
                <a:extLst>
                  <a:ext uri="{28A0092B-C50C-407E-A947-70E740481C1C}">
                    <a14:useLocalDpi xmlns:a14="http://schemas.microsoft.com/office/drawing/2010/main" val="0"/>
                  </a:ext>
                </a:extLst>
              </a:blip>
              <a:srcRect/>
              <a:stretch>
                <a:fillRect/>
              </a:stretch>
            </p:blipFill>
            <p:spPr bwMode="auto">
              <a:xfrm>
                <a:off x="4583887" y="4854121"/>
                <a:ext cx="472805" cy="10033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 descr="D:\Users\bhasaa\AppData\Local\Microsoft\Windows\Temporary Internet Files\Content.IE5\KF5UMC68\Simple-man[1].png"/>
              <p:cNvPicPr>
                <a:picLocks noChangeAspect="1" noChangeArrowheads="1"/>
              </p:cNvPicPr>
              <p:nvPr/>
            </p:nvPicPr>
            <p:blipFill>
              <a:blip r:embed="rId4">
                <a:duotone>
                  <a:prstClr val="black"/>
                  <a:srgbClr val="7030A0">
                    <a:tint val="45000"/>
                    <a:satMod val="400000"/>
                  </a:srgbClr>
                </a:duotone>
                <a:extLst>
                  <a:ext uri="{28A0092B-C50C-407E-A947-70E740481C1C}">
                    <a14:useLocalDpi xmlns:a14="http://schemas.microsoft.com/office/drawing/2010/main" val="0"/>
                  </a:ext>
                </a:extLst>
              </a:blip>
              <a:srcRect/>
              <a:stretch>
                <a:fillRect/>
              </a:stretch>
            </p:blipFill>
            <p:spPr bwMode="auto">
              <a:xfrm>
                <a:off x="4951631" y="4854121"/>
                <a:ext cx="472805" cy="10033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3" descr="D:\Users\bhasaa\AppData\Local\Microsoft\Windows\Temporary Internet Files\Content.IE5\KF5UMC68\Simple-man[1].png"/>
              <p:cNvPicPr>
                <a:picLocks noChangeAspect="1" noChangeArrowheads="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422607" y="4854121"/>
                <a:ext cx="472805" cy="10033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3" descr="D:\Users\bhasaa\AppData\Local\Microsoft\Windows\Temporary Internet Files\Content.IE5\KF5UMC68\Simple-man[1].png"/>
              <p:cNvPicPr>
                <a:picLocks noChangeAspect="1" noChangeArrowheads="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790351" y="4854121"/>
                <a:ext cx="472805" cy="10033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3" descr="D:\Users\bhasaa\AppData\Local\Microsoft\Windows\Temporary Internet Files\Content.IE5\KF5UMC68\Simple-man[1].png"/>
              <p:cNvPicPr>
                <a:picLocks noChangeAspect="1" noChangeArrowheads="1"/>
              </p:cNvPicPr>
              <p:nvPr/>
            </p:nvPicPr>
            <p:blipFill>
              <a:blip r:embed="rId4">
                <a:duotone>
                  <a:prstClr val="black"/>
                  <a:srgbClr val="7030A0">
                    <a:tint val="45000"/>
                    <a:satMod val="400000"/>
                  </a:srgbClr>
                </a:duotone>
                <a:extLst>
                  <a:ext uri="{28A0092B-C50C-407E-A947-70E740481C1C}">
                    <a14:useLocalDpi xmlns:a14="http://schemas.microsoft.com/office/drawing/2010/main" val="0"/>
                  </a:ext>
                </a:extLst>
              </a:blip>
              <a:srcRect/>
              <a:stretch>
                <a:fillRect/>
              </a:stretch>
            </p:blipFill>
            <p:spPr bwMode="auto">
              <a:xfrm>
                <a:off x="5319375" y="4854121"/>
                <a:ext cx="472805" cy="10033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3" descr="D:\Users\bhasaa\AppData\Local\Microsoft\Windows\Temporary Internet Files\Content.IE5\KF5UMC68\Simple-man[1].png"/>
              <p:cNvPicPr>
                <a:picLocks noChangeAspect="1" noChangeArrowheads="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25843" y="4854121"/>
                <a:ext cx="472805" cy="10033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3" descr="D:\Users\bhasaa\AppData\Local\Microsoft\Windows\Temporary Internet Files\Content.IE5\KF5UMC68\Simple-man[1].png"/>
              <p:cNvPicPr>
                <a:picLocks noChangeAspect="1" noChangeArrowheads="1"/>
              </p:cNvPicPr>
              <p:nvPr/>
            </p:nvPicPr>
            <p:blipFill>
              <a:blip r:embed="rId4">
                <a:duotone>
                  <a:prstClr val="black"/>
                  <a:srgbClr val="7030A0">
                    <a:tint val="45000"/>
                    <a:satMod val="400000"/>
                  </a:srgbClr>
                </a:duotone>
                <a:extLst>
                  <a:ext uri="{28A0092B-C50C-407E-A947-70E740481C1C}">
                    <a14:useLocalDpi xmlns:a14="http://schemas.microsoft.com/office/drawing/2010/main" val="0"/>
                  </a:ext>
                </a:extLst>
              </a:blip>
              <a:srcRect/>
              <a:stretch>
                <a:fillRect/>
              </a:stretch>
            </p:blipFill>
            <p:spPr bwMode="auto">
              <a:xfrm>
                <a:off x="5687119" y="4854121"/>
                <a:ext cx="472805" cy="100330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3" descr="D:\Users\bhasaa\AppData\Local\Microsoft\Windows\Temporary Internet Files\Content.IE5\KF5UMC68\Simple-man[1].png"/>
              <p:cNvPicPr>
                <a:picLocks noChangeAspect="1" noChangeArrowheads="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158095" y="4854121"/>
                <a:ext cx="472805" cy="100330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3" descr="D:\Users\bhasaa\AppData\Local\Microsoft\Windows\Temporary Internet Files\Content.IE5\KF5UMC68\Simple-man[1].png"/>
              <p:cNvPicPr>
                <a:picLocks noChangeAspect="1" noChangeArrowheads="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054863" y="4854121"/>
                <a:ext cx="472805" cy="1003300"/>
              </a:xfrm>
              <a:prstGeom prst="rect">
                <a:avLst/>
              </a:prstGeom>
              <a:noFill/>
              <a:extLst>
                <a:ext uri="{909E8E84-426E-40DD-AFC4-6F175D3DCCD1}">
                  <a14:hiddenFill xmlns:a14="http://schemas.microsoft.com/office/drawing/2010/main">
                    <a:solidFill>
                      <a:srgbClr val="FFFFFF"/>
                    </a:solidFill>
                  </a14:hiddenFill>
                </a:ext>
              </a:extLst>
            </p:spPr>
          </p:pic>
        </p:grpSp>
        <p:sp>
          <p:nvSpPr>
            <p:cNvPr id="28" name="Rectangle 27"/>
            <p:cNvSpPr/>
            <p:nvPr/>
          </p:nvSpPr>
          <p:spPr>
            <a:xfrm>
              <a:off x="4981869" y="3011453"/>
              <a:ext cx="3402110" cy="369332"/>
            </a:xfrm>
            <a:prstGeom prst="rect">
              <a:avLst/>
            </a:prstGeom>
          </p:spPr>
          <p:txBody>
            <a:bodyPr wrap="square">
              <a:spAutoFit/>
            </a:bodyPr>
            <a:lstStyle/>
            <a:p>
              <a:pPr>
                <a:spcBef>
                  <a:spcPts val="600"/>
                </a:spcBef>
              </a:pPr>
              <a:r>
                <a:rPr lang="en-AU" dirty="0" smtClean="0">
                  <a:solidFill>
                    <a:srgbClr val="00B3E2"/>
                  </a:solidFill>
                </a:rPr>
                <a:t>Carers in </a:t>
              </a:r>
              <a:r>
                <a:rPr lang="en-AU" dirty="0">
                  <a:solidFill>
                    <a:srgbClr val="00B3E2"/>
                  </a:solidFill>
                </a:rPr>
                <a:t>Australian </a:t>
              </a:r>
              <a:r>
                <a:rPr lang="en-AU" dirty="0" smtClean="0">
                  <a:solidFill>
                    <a:srgbClr val="00B3E2"/>
                  </a:solidFill>
                </a:rPr>
                <a:t>hospitals</a:t>
              </a:r>
              <a:r>
                <a:rPr lang="en-AU" baseline="30000" dirty="0" smtClean="0">
                  <a:solidFill>
                    <a:srgbClr val="00B3E2"/>
                  </a:solidFill>
                </a:rPr>
                <a:t>3</a:t>
              </a:r>
              <a:endParaRPr lang="en-AU" dirty="0">
                <a:solidFill>
                  <a:srgbClr val="00B3E2"/>
                </a:solidFill>
              </a:endParaRPr>
            </a:p>
          </p:txBody>
        </p:sp>
        <p:sp>
          <p:nvSpPr>
            <p:cNvPr id="33" name="Rectangle 32"/>
            <p:cNvSpPr/>
            <p:nvPr/>
          </p:nvSpPr>
          <p:spPr>
            <a:xfrm>
              <a:off x="4981869" y="5034431"/>
              <a:ext cx="1924967" cy="369332"/>
            </a:xfrm>
            <a:prstGeom prst="rect">
              <a:avLst/>
            </a:prstGeom>
          </p:spPr>
          <p:txBody>
            <a:bodyPr wrap="square">
              <a:spAutoFit/>
            </a:bodyPr>
            <a:lstStyle/>
            <a:p>
              <a:pPr>
                <a:spcBef>
                  <a:spcPts val="600"/>
                </a:spcBef>
              </a:pPr>
              <a:r>
                <a:rPr lang="en-AU" dirty="0" smtClean="0">
                  <a:solidFill>
                    <a:srgbClr val="00B3E2"/>
                  </a:solidFill>
                </a:rPr>
                <a:t>receive training</a:t>
              </a:r>
              <a:endParaRPr lang="en-AU" dirty="0">
                <a:solidFill>
                  <a:srgbClr val="00B3E2"/>
                </a:solidFill>
              </a:endParaRPr>
            </a:p>
          </p:txBody>
        </p:sp>
        <p:sp>
          <p:nvSpPr>
            <p:cNvPr id="30" name="Rectangle 29"/>
            <p:cNvSpPr/>
            <p:nvPr/>
          </p:nvSpPr>
          <p:spPr>
            <a:xfrm>
              <a:off x="4950468" y="4077073"/>
              <a:ext cx="3377848" cy="369332"/>
            </a:xfrm>
            <a:prstGeom prst="rect">
              <a:avLst/>
            </a:prstGeom>
          </p:spPr>
          <p:txBody>
            <a:bodyPr wrap="none">
              <a:spAutoFit/>
            </a:bodyPr>
            <a:lstStyle/>
            <a:p>
              <a:pPr>
                <a:spcBef>
                  <a:spcPts val="600"/>
                </a:spcBef>
              </a:pPr>
              <a:r>
                <a:rPr lang="en-AU" dirty="0" smtClean="0">
                  <a:solidFill>
                    <a:srgbClr val="00B3E2"/>
                  </a:solidFill>
                </a:rPr>
                <a:t>have support needs assessed</a:t>
              </a:r>
              <a:endParaRPr lang="en-AU" dirty="0">
                <a:solidFill>
                  <a:srgbClr val="00B3E2"/>
                </a:solidFill>
              </a:endParaRPr>
            </a:p>
          </p:txBody>
        </p:sp>
        <p:sp>
          <p:nvSpPr>
            <p:cNvPr id="32" name="Rectangle 31"/>
            <p:cNvSpPr/>
            <p:nvPr/>
          </p:nvSpPr>
          <p:spPr>
            <a:xfrm>
              <a:off x="4867738" y="3388162"/>
              <a:ext cx="1116797" cy="923330"/>
            </a:xfrm>
            <a:prstGeom prst="rect">
              <a:avLst/>
            </a:prstGeom>
            <a:noFill/>
            <a:ln>
              <a:noFill/>
            </a:ln>
          </p:spPr>
          <p:txBody>
            <a:bodyPr wrap="square" lIns="91440" tIns="45720" rIns="91440" bIns="45720">
              <a:spAutoFit/>
            </a:bodyPr>
            <a:lstStyle/>
            <a:p>
              <a:pPr algn="ctr"/>
              <a:r>
                <a:rPr lang="en-AU" sz="2800" b="1" dirty="0" smtClean="0">
                  <a:solidFill>
                    <a:srgbClr val="00B3E2"/>
                  </a:solidFill>
                </a:rPr>
                <a:t>59%</a:t>
              </a:r>
              <a:r>
                <a:rPr lang="en-AU" sz="5400" dirty="0" smtClean="0">
                  <a:solidFill>
                    <a:srgbClr val="818285"/>
                  </a:solidFill>
                </a:rPr>
                <a:t> </a:t>
              </a:r>
              <a:endParaRPr lang="en-AU" sz="5400" dirty="0">
                <a:solidFill>
                  <a:srgbClr val="818285"/>
                </a:solidFill>
              </a:endParaRPr>
            </a:p>
          </p:txBody>
        </p:sp>
        <p:sp>
          <p:nvSpPr>
            <p:cNvPr id="38" name="Rectangle 37"/>
            <p:cNvSpPr/>
            <p:nvPr/>
          </p:nvSpPr>
          <p:spPr>
            <a:xfrm>
              <a:off x="4875653" y="4359474"/>
              <a:ext cx="1116797" cy="923330"/>
            </a:xfrm>
            <a:prstGeom prst="rect">
              <a:avLst/>
            </a:prstGeom>
            <a:noFill/>
            <a:ln>
              <a:noFill/>
            </a:ln>
          </p:spPr>
          <p:txBody>
            <a:bodyPr wrap="square" lIns="91440" tIns="45720" rIns="91440" bIns="45720">
              <a:spAutoFit/>
            </a:bodyPr>
            <a:lstStyle/>
            <a:p>
              <a:pPr algn="ctr"/>
              <a:r>
                <a:rPr lang="en-AU" sz="2800" b="1" dirty="0" smtClean="0">
                  <a:solidFill>
                    <a:srgbClr val="00B3E2"/>
                  </a:solidFill>
                </a:rPr>
                <a:t>48%</a:t>
              </a:r>
              <a:r>
                <a:rPr lang="en-AU" sz="5400" dirty="0" smtClean="0">
                  <a:solidFill>
                    <a:srgbClr val="818285"/>
                  </a:solidFill>
                </a:rPr>
                <a:t> </a:t>
              </a:r>
              <a:endParaRPr lang="en-AU" sz="5400" dirty="0">
                <a:solidFill>
                  <a:srgbClr val="818285"/>
                </a:solidFill>
              </a:endParaRPr>
            </a:p>
          </p:txBody>
        </p:sp>
      </p:grpSp>
      <p:sp>
        <p:nvSpPr>
          <p:cNvPr id="35" name="Rectangle 34"/>
          <p:cNvSpPr/>
          <p:nvPr/>
        </p:nvSpPr>
        <p:spPr>
          <a:xfrm>
            <a:off x="730650" y="2703885"/>
            <a:ext cx="3710631" cy="1200329"/>
          </a:xfrm>
          <a:prstGeom prst="rect">
            <a:avLst/>
          </a:prstGeom>
        </p:spPr>
        <p:txBody>
          <a:bodyPr wrap="square">
            <a:spAutoFit/>
          </a:bodyPr>
          <a:lstStyle/>
          <a:p>
            <a:pPr>
              <a:spcBef>
                <a:spcPts val="600"/>
              </a:spcBef>
            </a:pPr>
            <a:r>
              <a:rPr lang="en-AU" b="1" dirty="0" smtClean="0">
                <a:solidFill>
                  <a:srgbClr val="00B3E2"/>
                </a:solidFill>
              </a:rPr>
              <a:t>74</a:t>
            </a:r>
            <a:r>
              <a:rPr lang="en-AU" b="1" dirty="0">
                <a:solidFill>
                  <a:srgbClr val="00B3E2"/>
                </a:solidFill>
              </a:rPr>
              <a:t>% of stroke survivors </a:t>
            </a:r>
            <a:r>
              <a:rPr lang="en-AU" dirty="0">
                <a:solidFill>
                  <a:srgbClr val="818285"/>
                </a:solidFill>
              </a:rPr>
              <a:t>at </a:t>
            </a:r>
            <a:r>
              <a:rPr lang="en-AU" dirty="0" smtClean="0">
                <a:solidFill>
                  <a:srgbClr val="818285"/>
                </a:solidFill>
              </a:rPr>
              <a:t/>
            </a:r>
            <a:br>
              <a:rPr lang="en-AU" dirty="0" smtClean="0">
                <a:solidFill>
                  <a:srgbClr val="818285"/>
                </a:solidFill>
              </a:rPr>
            </a:br>
            <a:r>
              <a:rPr lang="en-AU" dirty="0" smtClean="0">
                <a:solidFill>
                  <a:srgbClr val="818285"/>
                </a:solidFill>
              </a:rPr>
              <a:t>3 months </a:t>
            </a:r>
            <a:r>
              <a:rPr lang="en-AU" dirty="0">
                <a:solidFill>
                  <a:srgbClr val="818285"/>
                </a:solidFill>
              </a:rPr>
              <a:t>require assistance </a:t>
            </a:r>
            <a:r>
              <a:rPr lang="en-AU" dirty="0" smtClean="0">
                <a:solidFill>
                  <a:srgbClr val="818285"/>
                </a:solidFill>
              </a:rPr>
              <a:t>with</a:t>
            </a:r>
            <a:br>
              <a:rPr lang="en-AU" dirty="0" smtClean="0">
                <a:solidFill>
                  <a:srgbClr val="818285"/>
                </a:solidFill>
              </a:rPr>
            </a:br>
            <a:r>
              <a:rPr lang="en-AU" dirty="0" smtClean="0">
                <a:solidFill>
                  <a:srgbClr val="818285"/>
                </a:solidFill>
              </a:rPr>
              <a:t> </a:t>
            </a:r>
            <a:r>
              <a:rPr lang="en-AU" dirty="0">
                <a:solidFill>
                  <a:srgbClr val="818285"/>
                </a:solidFill>
              </a:rPr>
              <a:t>activities of daily living from a family member or </a:t>
            </a:r>
            <a:r>
              <a:rPr lang="en-AU" dirty="0" smtClean="0">
                <a:solidFill>
                  <a:srgbClr val="818285"/>
                </a:solidFill>
              </a:rPr>
              <a:t>friend.</a:t>
            </a:r>
            <a:r>
              <a:rPr lang="en-AU" baseline="30000" dirty="0" smtClean="0">
                <a:solidFill>
                  <a:srgbClr val="818285"/>
                </a:solidFill>
              </a:rPr>
              <a:t>2</a:t>
            </a:r>
            <a:endParaRPr lang="en-AU" dirty="0">
              <a:solidFill>
                <a:srgbClr val="818285"/>
              </a:solidFill>
            </a:endParaRPr>
          </a:p>
        </p:txBody>
      </p:sp>
    </p:spTree>
    <p:extLst>
      <p:ext uri="{BB962C8B-B14F-4D97-AF65-F5344CB8AC3E}">
        <p14:creationId xmlns:p14="http://schemas.microsoft.com/office/powerpoint/2010/main" val="178718569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Quality Statement 6</a:t>
            </a:r>
            <a:br>
              <a:rPr lang="en-US" dirty="0" smtClean="0"/>
            </a:br>
            <a:r>
              <a:rPr lang="en-US" dirty="0" err="1" smtClean="0"/>
              <a:t>Carer</a:t>
            </a:r>
            <a:r>
              <a:rPr lang="en-US" dirty="0" smtClean="0"/>
              <a:t> training and support</a:t>
            </a:r>
            <a:endParaRPr lang="en-AU" dirty="0"/>
          </a:p>
        </p:txBody>
      </p:sp>
      <p:sp>
        <p:nvSpPr>
          <p:cNvPr id="7" name="Content Placeholder 2"/>
          <p:cNvSpPr>
            <a:spLocks noGrp="1"/>
          </p:cNvSpPr>
          <p:nvPr>
            <p:ph idx="1"/>
          </p:nvPr>
        </p:nvSpPr>
        <p:spPr>
          <a:xfrm>
            <a:off x="730648" y="2084080"/>
            <a:ext cx="7956152" cy="3661399"/>
          </a:xfrm>
        </p:spPr>
        <p:txBody>
          <a:bodyPr>
            <a:normAutofit fontScale="62500" lnSpcReduction="20000"/>
          </a:bodyPr>
          <a:lstStyle/>
          <a:p>
            <a:pPr marL="0" indent="0">
              <a:lnSpc>
                <a:spcPct val="120000"/>
              </a:lnSpc>
              <a:buNone/>
            </a:pPr>
            <a:r>
              <a:rPr lang="en-US" sz="4000" b="1" dirty="0" smtClean="0">
                <a:solidFill>
                  <a:schemeClr val="tx2"/>
                </a:solidFill>
              </a:rPr>
              <a:t>What the quality statement means for</a:t>
            </a:r>
            <a:endParaRPr lang="en-AU" sz="4000" b="1" dirty="0" smtClean="0">
              <a:solidFill>
                <a:schemeClr val="tx2"/>
              </a:solidFill>
            </a:endParaRPr>
          </a:p>
          <a:p>
            <a:pPr lvl="0">
              <a:lnSpc>
                <a:spcPct val="120000"/>
              </a:lnSpc>
            </a:pPr>
            <a:r>
              <a:rPr lang="en-AU" sz="3200" b="1" dirty="0" smtClean="0">
                <a:solidFill>
                  <a:schemeClr val="tx2"/>
                </a:solidFill>
              </a:rPr>
              <a:t>Clinicians</a:t>
            </a:r>
            <a:r>
              <a:rPr lang="en-US" sz="3200" dirty="0" smtClean="0"/>
              <a:t>: </a:t>
            </a:r>
            <a:r>
              <a:rPr lang="en-GB" sz="3200" dirty="0" smtClean="0"/>
              <a:t>support </a:t>
            </a:r>
            <a:r>
              <a:rPr lang="en-GB" sz="3200" dirty="0"/>
              <a:t>carers by offering them education on stroke, practical training on how to provide care, contact details of support services, and other information to support their own wellbeing before patients with stroke leave hospital.</a:t>
            </a:r>
            <a:endParaRPr lang="en-AU" sz="3200" dirty="0"/>
          </a:p>
          <a:p>
            <a:pPr>
              <a:lnSpc>
                <a:spcPct val="120000"/>
              </a:lnSpc>
            </a:pPr>
            <a:endParaRPr lang="en-US" sz="3200" dirty="0" smtClean="0"/>
          </a:p>
          <a:p>
            <a:pPr lvl="0">
              <a:lnSpc>
                <a:spcPct val="120000"/>
              </a:lnSpc>
            </a:pPr>
            <a:r>
              <a:rPr lang="en-AU" sz="3200" b="1" dirty="0" smtClean="0">
                <a:solidFill>
                  <a:schemeClr val="tx2"/>
                </a:solidFill>
              </a:rPr>
              <a:t>Health managers</a:t>
            </a:r>
            <a:r>
              <a:rPr lang="en-AU" sz="3200" dirty="0" smtClean="0"/>
              <a:t>:</a:t>
            </a:r>
            <a:r>
              <a:rPr lang="en-GB" sz="3200" dirty="0" smtClean="0"/>
              <a:t> ensure </a:t>
            </a:r>
            <a:r>
              <a:rPr lang="en-GB" sz="3200" dirty="0"/>
              <a:t>processes and resources are in place to provide carers with education about stroke, practical training on how to provide care, access to support services (e.g. respite care), and other information to support carers before patients with stroke leave hospital</a:t>
            </a:r>
            <a:r>
              <a:rPr lang="en-GB" sz="3100" dirty="0" smtClean="0"/>
              <a:t>.</a:t>
            </a:r>
            <a:endParaRPr lang="en-AU" sz="3100"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1820" y="248080"/>
            <a:ext cx="1861858" cy="18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025338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Quality Statement 7</a:t>
            </a:r>
            <a:br>
              <a:rPr lang="en-US" dirty="0" smtClean="0"/>
            </a:br>
            <a:r>
              <a:rPr lang="en-US" dirty="0" smtClean="0"/>
              <a:t>Transition from hospital care</a:t>
            </a:r>
            <a:endParaRPr lang="en-AU"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9600" y="162000"/>
            <a:ext cx="1835150" cy="183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2"/>
          <p:cNvSpPr>
            <a:spLocks noGrp="1"/>
          </p:cNvSpPr>
          <p:nvPr>
            <p:ph idx="1"/>
          </p:nvPr>
        </p:nvSpPr>
        <p:spPr>
          <a:xfrm>
            <a:off x="730648" y="2084080"/>
            <a:ext cx="7956152" cy="3841707"/>
          </a:xfrm>
        </p:spPr>
        <p:txBody>
          <a:bodyPr>
            <a:normAutofit fontScale="85000" lnSpcReduction="20000"/>
          </a:bodyPr>
          <a:lstStyle/>
          <a:p>
            <a:pPr marL="0" indent="0">
              <a:buNone/>
            </a:pPr>
            <a:r>
              <a:rPr lang="en-US" sz="3000" b="1" dirty="0" smtClean="0">
                <a:solidFill>
                  <a:schemeClr val="tx2"/>
                </a:solidFill>
              </a:rPr>
              <a:t>What </a:t>
            </a:r>
            <a:r>
              <a:rPr lang="en-AU" sz="3000" b="1" dirty="0" smtClean="0">
                <a:solidFill>
                  <a:schemeClr val="tx2"/>
                </a:solidFill>
              </a:rPr>
              <a:t>should we do?</a:t>
            </a:r>
          </a:p>
          <a:p>
            <a:pPr marL="0" indent="0">
              <a:lnSpc>
                <a:spcPct val="120000"/>
              </a:lnSpc>
              <a:buNone/>
            </a:pPr>
            <a:r>
              <a:rPr lang="en-GB" sz="2400" dirty="0"/>
              <a:t>Before a patient with stroke leaves the hospital, they are involved in the development of an  individualised care plan that describes the ongoing care that the patient will require after they leave hospital. </a:t>
            </a:r>
            <a:endParaRPr lang="en-GB" sz="2400" dirty="0" smtClean="0"/>
          </a:p>
          <a:p>
            <a:pPr marL="0" indent="0">
              <a:lnSpc>
                <a:spcPct val="120000"/>
              </a:lnSpc>
              <a:buNone/>
            </a:pPr>
            <a:endParaRPr lang="en-GB" sz="2400" dirty="0"/>
          </a:p>
          <a:p>
            <a:pPr marL="0" indent="0">
              <a:lnSpc>
                <a:spcPct val="120000"/>
              </a:lnSpc>
              <a:buNone/>
            </a:pPr>
            <a:r>
              <a:rPr lang="en-GB" sz="2400" dirty="0" smtClean="0"/>
              <a:t>The </a:t>
            </a:r>
            <a:r>
              <a:rPr lang="en-GB" sz="2400" dirty="0"/>
              <a:t>plan includes rehabilitation goals, lifestyle modifications and medicines needed to manage risk factors, any equipment they need, follow-up appointments, and contact details for ongoing support services available in the community. This plan is provided to the patient before they leave hospital, and to their general practitioner or ongoing clinical provider within 48 hours of discharge</a:t>
            </a:r>
            <a:r>
              <a:rPr lang="en-GB" sz="2400" dirty="0" smtClean="0"/>
              <a:t>.</a:t>
            </a:r>
            <a:endParaRPr lang="en-AU" dirty="0"/>
          </a:p>
        </p:txBody>
      </p:sp>
    </p:spTree>
    <p:extLst>
      <p:ext uri="{BB962C8B-B14F-4D97-AF65-F5344CB8AC3E}">
        <p14:creationId xmlns:p14="http://schemas.microsoft.com/office/powerpoint/2010/main" val="99651457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Quality Statement 7</a:t>
            </a:r>
            <a:br>
              <a:rPr lang="en-US" dirty="0" smtClean="0"/>
            </a:br>
            <a:r>
              <a:rPr lang="en-US" dirty="0" smtClean="0"/>
              <a:t>Transition from hospital care</a:t>
            </a:r>
            <a:endParaRPr lang="en-AU"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9600" y="162000"/>
            <a:ext cx="1835150" cy="183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2"/>
          <p:cNvSpPr>
            <a:spLocks noGrp="1"/>
          </p:cNvSpPr>
          <p:nvPr>
            <p:ph idx="1"/>
          </p:nvPr>
        </p:nvSpPr>
        <p:spPr>
          <a:xfrm>
            <a:off x="730648" y="2084080"/>
            <a:ext cx="7956152" cy="3661399"/>
          </a:xfrm>
        </p:spPr>
        <p:txBody>
          <a:bodyPr>
            <a:normAutofit fontScale="85000" lnSpcReduction="20000"/>
          </a:bodyPr>
          <a:lstStyle/>
          <a:p>
            <a:pPr marL="0" indent="0">
              <a:buNone/>
            </a:pPr>
            <a:r>
              <a:rPr lang="en-AU" sz="3000" b="1" dirty="0" smtClean="0">
                <a:solidFill>
                  <a:schemeClr val="tx2"/>
                </a:solidFill>
              </a:rPr>
              <a:t>Why does it matter?</a:t>
            </a:r>
          </a:p>
          <a:p>
            <a:pPr>
              <a:lnSpc>
                <a:spcPct val="120000"/>
              </a:lnSpc>
            </a:pPr>
            <a:r>
              <a:rPr lang="en-AU" sz="2400" dirty="0" smtClean="0"/>
              <a:t>Some patients miss out on medicines </a:t>
            </a:r>
            <a:r>
              <a:rPr lang="en-AU" sz="2400" dirty="0"/>
              <a:t>that may help to prevent another stroke and often they have poorly controlled risk </a:t>
            </a:r>
            <a:r>
              <a:rPr lang="en-AU" sz="2400" dirty="0" smtClean="0"/>
              <a:t>factors. </a:t>
            </a:r>
            <a:r>
              <a:rPr lang="en-AU" sz="2400" baseline="30000" dirty="0" smtClean="0"/>
              <a:t>1</a:t>
            </a:r>
          </a:p>
          <a:p>
            <a:pPr>
              <a:lnSpc>
                <a:spcPct val="120000"/>
              </a:lnSpc>
            </a:pPr>
            <a:r>
              <a:rPr lang="en-AU" sz="2400" dirty="0" smtClean="0"/>
              <a:t>Many patients have other </a:t>
            </a:r>
            <a:r>
              <a:rPr lang="en-AU" sz="2400" dirty="0"/>
              <a:t>unmet </a:t>
            </a:r>
            <a:r>
              <a:rPr lang="en-AU" sz="2400" dirty="0" smtClean="0"/>
              <a:t>needs after discharge.</a:t>
            </a:r>
            <a:r>
              <a:rPr lang="en-AU" sz="2400" baseline="30000" dirty="0" smtClean="0"/>
              <a:t>2</a:t>
            </a:r>
            <a:r>
              <a:rPr lang="en-AU" sz="2400" dirty="0" smtClean="0"/>
              <a:t> </a:t>
            </a:r>
            <a:endParaRPr lang="en-AU" sz="2400" dirty="0"/>
          </a:p>
          <a:p>
            <a:pPr>
              <a:lnSpc>
                <a:spcPct val="120000"/>
              </a:lnSpc>
            </a:pPr>
            <a:r>
              <a:rPr lang="en-AU" sz="2400" dirty="0" smtClean="0"/>
              <a:t>An </a:t>
            </a:r>
            <a:r>
              <a:rPr lang="en-AU" sz="2400" dirty="0"/>
              <a:t>individualised care plan, which is developed with the patient while in hospital, may improve continuity of care once the patient returns to the community. </a:t>
            </a:r>
            <a:endParaRPr lang="en-AU" sz="2400" dirty="0" smtClean="0"/>
          </a:p>
          <a:p>
            <a:pPr marL="0" indent="0">
              <a:lnSpc>
                <a:spcPct val="120000"/>
              </a:lnSpc>
              <a:buNone/>
            </a:pPr>
            <a:r>
              <a:rPr lang="en-AU" sz="2400" b="1" dirty="0" smtClean="0">
                <a:solidFill>
                  <a:schemeClr val="tx2"/>
                </a:solidFill>
              </a:rPr>
              <a:t>Currently</a:t>
            </a:r>
          </a:p>
          <a:p>
            <a:pPr lvl="1">
              <a:lnSpc>
                <a:spcPct val="120000"/>
              </a:lnSpc>
            </a:pPr>
            <a:r>
              <a:rPr lang="en-AU" sz="2400" dirty="0" smtClean="0"/>
              <a:t>56</a:t>
            </a:r>
            <a:r>
              <a:rPr lang="en-AU" sz="2400" dirty="0"/>
              <a:t>% of patients with stroke </a:t>
            </a:r>
            <a:r>
              <a:rPr lang="en-AU" sz="2400" dirty="0" smtClean="0"/>
              <a:t>receive </a:t>
            </a:r>
            <a:r>
              <a:rPr lang="en-AU" sz="2400" dirty="0"/>
              <a:t>an individualised care </a:t>
            </a:r>
            <a:r>
              <a:rPr lang="en-AU" sz="2400" dirty="0" smtClean="0"/>
              <a:t>plan when discharged from hospital.</a:t>
            </a:r>
            <a:r>
              <a:rPr lang="en-AU" sz="2400" baseline="30000" dirty="0" smtClean="0"/>
              <a:t>3</a:t>
            </a:r>
            <a:r>
              <a:rPr lang="en-AU" sz="2400" dirty="0" smtClean="0"/>
              <a:t> </a:t>
            </a:r>
            <a:endParaRPr lang="en-AU" sz="2400" dirty="0"/>
          </a:p>
          <a:p>
            <a:endParaRPr lang="en-AU" sz="2400" dirty="0" smtClean="0"/>
          </a:p>
        </p:txBody>
      </p:sp>
      <p:sp>
        <p:nvSpPr>
          <p:cNvPr id="6" name="TextBox 5"/>
          <p:cNvSpPr txBox="1"/>
          <p:nvPr/>
        </p:nvSpPr>
        <p:spPr>
          <a:xfrm>
            <a:off x="289216" y="5898721"/>
            <a:ext cx="6928935" cy="830997"/>
          </a:xfrm>
          <a:prstGeom prst="rect">
            <a:avLst/>
          </a:prstGeom>
          <a:noFill/>
        </p:spPr>
        <p:txBody>
          <a:bodyPr wrap="square" rtlCol="0">
            <a:spAutoFit/>
          </a:bodyPr>
          <a:lstStyle/>
          <a:p>
            <a:pPr marL="342900" indent="-342900">
              <a:buAutoNum type="arabicPeriod"/>
            </a:pPr>
            <a:r>
              <a:rPr lang="en-AU" sz="1200" dirty="0" smtClean="0"/>
              <a:t>Paul SL et al Hypertension</a:t>
            </a:r>
            <a:r>
              <a:rPr lang="en-AU" sz="1200" dirty="0"/>
              <a:t>. 2006;48(2):260-5</a:t>
            </a:r>
            <a:r>
              <a:rPr lang="en-AU" sz="1200" dirty="0" smtClean="0"/>
              <a:t>.</a:t>
            </a:r>
          </a:p>
          <a:p>
            <a:pPr marL="342900" indent="-342900">
              <a:buAutoNum type="arabicPeriod"/>
            </a:pPr>
            <a:r>
              <a:rPr lang="en-AU" sz="1200" dirty="0"/>
              <a:t>Andrew </a:t>
            </a:r>
            <a:r>
              <a:rPr lang="en-AU" sz="1200" dirty="0" smtClean="0"/>
              <a:t>NE et </a:t>
            </a:r>
            <a:r>
              <a:rPr lang="en-AU" sz="1200" dirty="0"/>
              <a:t>al. </a:t>
            </a:r>
            <a:r>
              <a:rPr lang="en-AU" sz="1200" dirty="0" err="1" smtClean="0"/>
              <a:t>Int</a:t>
            </a:r>
            <a:r>
              <a:rPr lang="en-AU" sz="1200" dirty="0" smtClean="0"/>
              <a:t> </a:t>
            </a:r>
            <a:r>
              <a:rPr lang="en-AU" sz="1200" dirty="0"/>
              <a:t>J Stroke. </a:t>
            </a:r>
            <a:r>
              <a:rPr lang="en-AU" sz="1200" dirty="0" smtClean="0"/>
              <a:t>2014</a:t>
            </a:r>
          </a:p>
          <a:p>
            <a:pPr marL="342900" indent="-342900">
              <a:buFontTx/>
              <a:buAutoNum type="arabicPeriod"/>
            </a:pPr>
            <a:r>
              <a:rPr lang="en-AU" sz="1200" dirty="0"/>
              <a:t>National Stroke Foundation. </a:t>
            </a:r>
            <a:r>
              <a:rPr lang="en-AU" sz="1200" i="1" dirty="0"/>
              <a:t>National Stroke Audit - Acute </a:t>
            </a:r>
            <a:r>
              <a:rPr lang="en-AU" sz="1200" i="1" dirty="0" smtClean="0"/>
              <a:t>Services</a:t>
            </a:r>
            <a:br>
              <a:rPr lang="en-AU" sz="1200" i="1" dirty="0" smtClean="0"/>
            </a:br>
            <a:r>
              <a:rPr lang="en-AU" sz="1200" i="1" dirty="0" smtClean="0"/>
              <a:t>Report 2015. </a:t>
            </a:r>
            <a:r>
              <a:rPr lang="en-AU" sz="1200" dirty="0" smtClean="0"/>
              <a:t>Melbourne: NSF 2015</a:t>
            </a:r>
            <a:endParaRPr lang="en-AU" sz="1200" dirty="0"/>
          </a:p>
        </p:txBody>
      </p:sp>
    </p:spTree>
    <p:extLst>
      <p:ext uri="{BB962C8B-B14F-4D97-AF65-F5344CB8AC3E}">
        <p14:creationId xmlns:p14="http://schemas.microsoft.com/office/powerpoint/2010/main" val="267331257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Quality Statement 7</a:t>
            </a:r>
            <a:br>
              <a:rPr lang="en-US" dirty="0" smtClean="0"/>
            </a:br>
            <a:r>
              <a:rPr lang="en-US" dirty="0" smtClean="0"/>
              <a:t>Transition from hospital care</a:t>
            </a:r>
            <a:endParaRPr lang="en-AU"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9600" y="162000"/>
            <a:ext cx="1835150" cy="183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2"/>
          <p:cNvSpPr>
            <a:spLocks noGrp="1"/>
          </p:cNvSpPr>
          <p:nvPr>
            <p:ph idx="1"/>
          </p:nvPr>
        </p:nvSpPr>
        <p:spPr>
          <a:xfrm>
            <a:off x="730648" y="1888178"/>
            <a:ext cx="7956152" cy="4096986"/>
          </a:xfrm>
        </p:spPr>
        <p:txBody>
          <a:bodyPr>
            <a:noAutofit/>
          </a:bodyPr>
          <a:lstStyle/>
          <a:p>
            <a:pPr marL="0" indent="0">
              <a:buNone/>
            </a:pPr>
            <a:r>
              <a:rPr lang="en-US" sz="2400" b="1" dirty="0" smtClean="0">
                <a:solidFill>
                  <a:schemeClr val="tx2"/>
                </a:solidFill>
              </a:rPr>
              <a:t>What the quality statement means for</a:t>
            </a:r>
            <a:endParaRPr lang="en-AU" sz="2400" b="1" dirty="0" smtClean="0">
              <a:solidFill>
                <a:schemeClr val="tx2"/>
              </a:solidFill>
            </a:endParaRPr>
          </a:p>
          <a:p>
            <a:pPr lvl="0"/>
            <a:r>
              <a:rPr lang="en-AU" sz="1800" b="1" dirty="0" smtClean="0">
                <a:solidFill>
                  <a:schemeClr val="tx2"/>
                </a:solidFill>
              </a:rPr>
              <a:t>Clinicians</a:t>
            </a:r>
            <a:r>
              <a:rPr lang="en-US" sz="1800" dirty="0" smtClean="0"/>
              <a:t>: </a:t>
            </a:r>
            <a:r>
              <a:rPr lang="en-AU" sz="1800" dirty="0"/>
              <a:t>Develop an individualised care plan (e.g. using My stroke care </a:t>
            </a:r>
            <a:r>
              <a:rPr lang="en-AU" sz="1800" dirty="0" smtClean="0"/>
              <a:t>plan) </a:t>
            </a:r>
            <a:r>
              <a:rPr lang="en-AU" sz="1800" dirty="0"/>
              <a:t>with each patient and provide it to them in writing before they leave hospital. Provide a copy to their general practitioner or ongoing clinical provider within 48 hours of the patient leaving hospital. The individualised care plan is separate to a clinical discharge summary and includes information about the patient’s rehabilitation goals, their risk factors, lifestyle modification and medicines, any equipment they need, follow-up appointments, and contact details for ongoing support services available in the community</a:t>
            </a:r>
            <a:r>
              <a:rPr lang="en-GB" sz="1800" dirty="0" smtClean="0"/>
              <a:t>.</a:t>
            </a:r>
            <a:endParaRPr lang="en-AU" sz="1800" dirty="0"/>
          </a:p>
          <a:p>
            <a:pPr lvl="0"/>
            <a:r>
              <a:rPr lang="en-AU" sz="1800" b="1" dirty="0" smtClean="0">
                <a:solidFill>
                  <a:schemeClr val="tx2"/>
                </a:solidFill>
              </a:rPr>
              <a:t>Health managers</a:t>
            </a:r>
            <a:r>
              <a:rPr lang="en-AU" sz="1800" dirty="0" smtClean="0"/>
              <a:t>: Ensure </a:t>
            </a:r>
            <a:r>
              <a:rPr lang="en-AU" sz="1800" dirty="0"/>
              <a:t>processes and resources are in place so that clinicians can develop an individualised care plan with </a:t>
            </a:r>
            <a:r>
              <a:rPr lang="en-AU" sz="1800" dirty="0" smtClean="0"/>
              <a:t>patients </a:t>
            </a:r>
            <a:r>
              <a:rPr lang="en-AU" sz="1800" dirty="0"/>
              <a:t>with stroke before they leave hospital, and can provide it to them and their general practitioner or ongoing clinical provider within </a:t>
            </a:r>
            <a:r>
              <a:rPr lang="en-AU" sz="1800" dirty="0" smtClean="0"/>
              <a:t>48 </a:t>
            </a:r>
            <a:r>
              <a:rPr lang="en-AU" sz="1800" dirty="0"/>
              <a:t>hours of discharge</a:t>
            </a:r>
            <a:r>
              <a:rPr lang="en-AU" sz="1800" dirty="0" smtClean="0"/>
              <a:t>.</a:t>
            </a:r>
            <a:endParaRPr lang="en-AU" sz="1800" dirty="0"/>
          </a:p>
        </p:txBody>
      </p:sp>
    </p:spTree>
    <p:extLst>
      <p:ext uri="{BB962C8B-B14F-4D97-AF65-F5344CB8AC3E}">
        <p14:creationId xmlns:p14="http://schemas.microsoft.com/office/powerpoint/2010/main" val="14113623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Clinical </a:t>
            </a:r>
            <a:r>
              <a:rPr lang="en-AU" dirty="0"/>
              <a:t>Care </a:t>
            </a:r>
            <a:r>
              <a:rPr lang="en-AU" dirty="0" smtClean="0"/>
              <a:t>Standards</a:t>
            </a:r>
            <a:r>
              <a:rPr lang="en-AU" dirty="0"/>
              <a:t/>
            </a:r>
            <a:br>
              <a:rPr lang="en-AU" dirty="0"/>
            </a:br>
            <a:endParaRPr lang="en-AU" dirty="0"/>
          </a:p>
        </p:txBody>
      </p:sp>
      <p:sp>
        <p:nvSpPr>
          <p:cNvPr id="3" name="Content Placeholder 2"/>
          <p:cNvSpPr>
            <a:spLocks noGrp="1"/>
          </p:cNvSpPr>
          <p:nvPr>
            <p:ph idx="1"/>
          </p:nvPr>
        </p:nvSpPr>
        <p:spPr>
          <a:xfrm>
            <a:off x="730650" y="1362642"/>
            <a:ext cx="7956150" cy="4314258"/>
          </a:xfrm>
        </p:spPr>
        <p:txBody>
          <a:bodyPr>
            <a:normAutofit/>
          </a:bodyPr>
          <a:lstStyle/>
          <a:p>
            <a:pPr marL="0" indent="0">
              <a:buNone/>
            </a:pPr>
            <a:r>
              <a:rPr lang="en-US" sz="2400" dirty="0" smtClean="0"/>
              <a:t>Clinical care standards include</a:t>
            </a:r>
            <a:endParaRPr lang="en-AU" sz="2400" dirty="0" smtClean="0"/>
          </a:p>
          <a:p>
            <a:r>
              <a:rPr lang="en-AU" sz="2400" dirty="0" smtClean="0"/>
              <a:t>a small number (six to nine) of concise </a:t>
            </a:r>
            <a:r>
              <a:rPr lang="en-AU" sz="2400" dirty="0"/>
              <a:t>recommendations - the </a:t>
            </a:r>
            <a:r>
              <a:rPr lang="en-AU" sz="2400" dirty="0" smtClean="0">
                <a:solidFill>
                  <a:schemeClr val="tx2"/>
                </a:solidFill>
              </a:rPr>
              <a:t>quality </a:t>
            </a:r>
            <a:r>
              <a:rPr lang="en-AU" sz="2400" dirty="0">
                <a:solidFill>
                  <a:schemeClr val="tx2"/>
                </a:solidFill>
              </a:rPr>
              <a:t>statements</a:t>
            </a:r>
            <a:r>
              <a:rPr lang="en-AU" sz="2400" dirty="0" smtClean="0"/>
              <a:t>.</a:t>
            </a:r>
          </a:p>
          <a:p>
            <a:r>
              <a:rPr lang="en-AU" sz="2400" dirty="0"/>
              <a:t>a</a:t>
            </a:r>
            <a:r>
              <a:rPr lang="en-AU" sz="2400" dirty="0" smtClean="0"/>
              <a:t> set of suggested </a:t>
            </a:r>
            <a:r>
              <a:rPr lang="en-AU" sz="2400" dirty="0" smtClean="0">
                <a:solidFill>
                  <a:schemeClr val="tx2"/>
                </a:solidFill>
              </a:rPr>
              <a:t>indicators</a:t>
            </a:r>
            <a:r>
              <a:rPr lang="en-AU" sz="2400" dirty="0" smtClean="0"/>
              <a:t> to facilitate monitoring.</a:t>
            </a:r>
            <a:endParaRPr lang="en-AU" sz="2400" dirty="0"/>
          </a:p>
          <a:p>
            <a:endParaRPr lang="en-US" dirty="0" smtClean="0"/>
          </a:p>
          <a:p>
            <a:pPr marL="0" indent="0">
              <a:buNone/>
            </a:pPr>
            <a:r>
              <a:rPr lang="en-AU" sz="2400" dirty="0"/>
              <a:t>The Commission established the Clinical Care Standards program to support the development of clinical care standards by clinical experts and consumers for clinical conditions that would benefit from a coordinated approach.</a:t>
            </a:r>
          </a:p>
          <a:p>
            <a:endParaRPr lang="en-AU" dirty="0"/>
          </a:p>
        </p:txBody>
      </p:sp>
    </p:spTree>
    <p:extLst>
      <p:ext uri="{BB962C8B-B14F-4D97-AF65-F5344CB8AC3E}">
        <p14:creationId xmlns:p14="http://schemas.microsoft.com/office/powerpoint/2010/main" val="109860424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to consider</a:t>
            </a:r>
            <a:endParaRPr lang="en-AU" dirty="0"/>
          </a:p>
        </p:txBody>
      </p:sp>
      <p:sp>
        <p:nvSpPr>
          <p:cNvPr id="3" name="Content Placeholder 2"/>
          <p:cNvSpPr>
            <a:spLocks noGrp="1"/>
          </p:cNvSpPr>
          <p:nvPr>
            <p:ph idx="1"/>
          </p:nvPr>
        </p:nvSpPr>
        <p:spPr>
          <a:xfrm>
            <a:off x="730650" y="2096436"/>
            <a:ext cx="7956150" cy="4383192"/>
          </a:xfrm>
        </p:spPr>
        <p:txBody>
          <a:bodyPr>
            <a:normAutofit fontScale="70000" lnSpcReduction="20000"/>
          </a:bodyPr>
          <a:lstStyle/>
          <a:p>
            <a:pPr marL="457200" indent="-457200">
              <a:lnSpc>
                <a:spcPct val="120000"/>
              </a:lnSpc>
              <a:spcBef>
                <a:spcPts val="0"/>
              </a:spcBef>
              <a:buFont typeface="+mj-lt"/>
              <a:buAutoNum type="arabicPeriod"/>
            </a:pPr>
            <a:r>
              <a:rPr lang="en-AU" sz="2600" dirty="0" smtClean="0"/>
              <a:t>Does the emergency department of your hospital currently use a standard validated stroke screening tool?</a:t>
            </a:r>
            <a:endParaRPr lang="en-AU" sz="2600" dirty="0"/>
          </a:p>
          <a:p>
            <a:pPr marL="457200" indent="-457200">
              <a:lnSpc>
                <a:spcPct val="120000"/>
              </a:lnSpc>
              <a:spcBef>
                <a:spcPts val="0"/>
              </a:spcBef>
              <a:buFont typeface="+mj-lt"/>
              <a:buAutoNum type="arabicPeriod"/>
            </a:pPr>
            <a:r>
              <a:rPr lang="en-AU" sz="2600" dirty="0"/>
              <a:t>How quickly can a CT be performed and interpreted for patients with stroke? </a:t>
            </a:r>
          </a:p>
          <a:p>
            <a:pPr marL="457200" indent="-457200">
              <a:lnSpc>
                <a:spcPct val="120000"/>
              </a:lnSpc>
              <a:spcBef>
                <a:spcPts val="0"/>
              </a:spcBef>
              <a:buFont typeface="+mj-lt"/>
              <a:buAutoNum type="arabicPeriod"/>
            </a:pPr>
            <a:r>
              <a:rPr lang="en-AU" sz="2600" dirty="0" smtClean="0"/>
              <a:t>How </a:t>
            </a:r>
            <a:r>
              <a:rPr lang="en-AU" sz="2600" dirty="0"/>
              <a:t>quickly can thrombolysis be administered to eligible patients, taking into account time needed for brain imaging to exclude haemorrhage and to discuss treatment potential benefits and harms with patients and carers?</a:t>
            </a:r>
          </a:p>
          <a:p>
            <a:pPr marL="457200" indent="-457200">
              <a:lnSpc>
                <a:spcPct val="120000"/>
              </a:lnSpc>
              <a:spcBef>
                <a:spcPts val="0"/>
              </a:spcBef>
              <a:buFont typeface="+mj-lt"/>
              <a:buAutoNum type="arabicPeriod"/>
            </a:pPr>
            <a:r>
              <a:rPr lang="en-AU" sz="2600" dirty="0"/>
              <a:t>What are the barriers that prevent rapid assessment of patients with stroke? What solutions could be considered?</a:t>
            </a:r>
          </a:p>
          <a:p>
            <a:pPr marL="457200" indent="-457200">
              <a:lnSpc>
                <a:spcPct val="120000"/>
              </a:lnSpc>
              <a:spcBef>
                <a:spcPts val="0"/>
              </a:spcBef>
              <a:buFont typeface="+mj-lt"/>
              <a:buAutoNum type="arabicPeriod"/>
            </a:pPr>
            <a:r>
              <a:rPr lang="en-AU" sz="2600" dirty="0"/>
              <a:t>What are the barriers that prevent more patients with stroke being treated in a stroke unit? What solutions could be considered?</a:t>
            </a:r>
          </a:p>
          <a:p>
            <a:pPr marL="457200" indent="-457200">
              <a:lnSpc>
                <a:spcPct val="120000"/>
              </a:lnSpc>
              <a:spcBef>
                <a:spcPts val="0"/>
              </a:spcBef>
              <a:buFont typeface="+mj-lt"/>
              <a:buAutoNum type="arabicPeriod"/>
            </a:pPr>
            <a:r>
              <a:rPr lang="en-AU" sz="2600" dirty="0"/>
              <a:t>What proportion of patients with stroke are prescribed ongoing preventive medications? Whose responsibility is referral to secondary prevention? How could this be improved?</a:t>
            </a:r>
          </a:p>
          <a:p>
            <a:pPr marL="457200" indent="-457200">
              <a:buFont typeface="+mj-lt"/>
              <a:buAutoNum type="arabicPeriod"/>
            </a:pPr>
            <a:endParaRPr lang="en-AU" dirty="0"/>
          </a:p>
        </p:txBody>
      </p:sp>
    </p:spTree>
    <p:extLst>
      <p:ext uri="{BB962C8B-B14F-4D97-AF65-F5344CB8AC3E}">
        <p14:creationId xmlns:p14="http://schemas.microsoft.com/office/powerpoint/2010/main" val="311618897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information</a:t>
            </a:r>
            <a:endParaRPr lang="en-AU" dirty="0"/>
          </a:p>
        </p:txBody>
      </p:sp>
      <p:sp>
        <p:nvSpPr>
          <p:cNvPr id="3" name="Content Placeholder 2"/>
          <p:cNvSpPr>
            <a:spLocks noGrp="1"/>
          </p:cNvSpPr>
          <p:nvPr>
            <p:ph idx="1"/>
          </p:nvPr>
        </p:nvSpPr>
        <p:spPr>
          <a:xfrm>
            <a:off x="730650" y="1534461"/>
            <a:ext cx="7956150" cy="4029727"/>
          </a:xfrm>
        </p:spPr>
        <p:txBody>
          <a:bodyPr/>
          <a:lstStyle/>
          <a:p>
            <a:pPr marL="0" indent="0">
              <a:buNone/>
            </a:pPr>
            <a:endParaRPr lang="en-US" sz="2400" b="1" dirty="0" smtClean="0">
              <a:solidFill>
                <a:schemeClr val="tx2"/>
              </a:solidFill>
            </a:endParaRPr>
          </a:p>
          <a:p>
            <a:pPr marL="0" indent="0">
              <a:buNone/>
            </a:pPr>
            <a:r>
              <a:rPr lang="en-US" sz="2800" b="1" dirty="0" smtClean="0">
                <a:solidFill>
                  <a:schemeClr val="tx2"/>
                </a:solidFill>
              </a:rPr>
              <a:t>www.safetyandquality.gov.au/ccs</a:t>
            </a:r>
            <a:r>
              <a:rPr lang="en-US" sz="2400" b="1" dirty="0">
                <a:solidFill>
                  <a:schemeClr val="tx2"/>
                </a:solidFill>
              </a:rPr>
              <a:t/>
            </a:r>
            <a:br>
              <a:rPr lang="en-US" sz="2400" b="1" dirty="0">
                <a:solidFill>
                  <a:schemeClr val="tx2"/>
                </a:solidFill>
              </a:rPr>
            </a:br>
            <a:endParaRPr lang="en-AU" sz="2400" b="1" dirty="0">
              <a:solidFill>
                <a:schemeClr val="tx2"/>
              </a:solidFill>
            </a:endParaRPr>
          </a:p>
          <a:p>
            <a:pPr marL="0" indent="0">
              <a:buNone/>
            </a:pPr>
            <a:endParaRPr lang="en-AU"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0800" y="5925600"/>
            <a:ext cx="21336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695353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can the quality statements be achieved in your health service?</a:t>
            </a:r>
            <a:endParaRPr lang="en-AU" dirty="0"/>
          </a:p>
        </p:txBody>
      </p:sp>
      <p:sp>
        <p:nvSpPr>
          <p:cNvPr id="3" name="Content Placeholder 2"/>
          <p:cNvSpPr>
            <a:spLocks noGrp="1"/>
          </p:cNvSpPr>
          <p:nvPr>
            <p:ph idx="1"/>
          </p:nvPr>
        </p:nvSpPr>
        <p:spPr/>
        <p:txBody>
          <a:bodyPr/>
          <a:lstStyle/>
          <a:p>
            <a:r>
              <a:rPr lang="en-US" dirty="0" smtClean="0"/>
              <a:t>Add local context here </a:t>
            </a:r>
          </a:p>
          <a:p>
            <a:r>
              <a:rPr lang="en-US" dirty="0" smtClean="0"/>
              <a:t>What measures do we have?</a:t>
            </a:r>
          </a:p>
          <a:p>
            <a:r>
              <a:rPr lang="en-US" dirty="0" smtClean="0"/>
              <a:t>How well are we are achieving the quality statements?</a:t>
            </a:r>
          </a:p>
          <a:p>
            <a:r>
              <a:rPr lang="en-US" dirty="0" smtClean="0"/>
              <a:t>What could be changed?</a:t>
            </a:r>
          </a:p>
          <a:p>
            <a:r>
              <a:rPr lang="en-US" dirty="0" smtClean="0"/>
              <a:t>Who needs to be involved to help things change (internal and externa</a:t>
            </a:r>
            <a:r>
              <a:rPr lang="en-US" dirty="0"/>
              <a:t>l</a:t>
            </a:r>
            <a:r>
              <a:rPr lang="en-US" dirty="0" smtClean="0"/>
              <a:t>)?</a:t>
            </a:r>
          </a:p>
          <a:p>
            <a:r>
              <a:rPr lang="en-US" dirty="0" smtClean="0"/>
              <a:t>Is there a successful service model we could adapt locally?</a:t>
            </a:r>
          </a:p>
          <a:p>
            <a:pPr marL="0" indent="0">
              <a:buNone/>
            </a:pPr>
            <a:endParaRPr lang="en-AU" dirty="0"/>
          </a:p>
        </p:txBody>
      </p:sp>
    </p:spTree>
    <p:extLst>
      <p:ext uri="{BB962C8B-B14F-4D97-AF65-F5344CB8AC3E}">
        <p14:creationId xmlns:p14="http://schemas.microsoft.com/office/powerpoint/2010/main" val="13827568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we need an Acute Stroke Clinical Care Standard?</a:t>
            </a:r>
            <a:endParaRPr lang="en-AU" dirty="0"/>
          </a:p>
        </p:txBody>
      </p:sp>
      <p:sp>
        <p:nvSpPr>
          <p:cNvPr id="3" name="Content Placeholder 2"/>
          <p:cNvSpPr>
            <a:spLocks noGrp="1"/>
          </p:cNvSpPr>
          <p:nvPr>
            <p:ph idx="1"/>
          </p:nvPr>
        </p:nvSpPr>
        <p:spPr>
          <a:xfrm>
            <a:off x="730650" y="1686297"/>
            <a:ext cx="7956150" cy="4298868"/>
          </a:xfrm>
        </p:spPr>
        <p:txBody>
          <a:bodyPr>
            <a:normAutofit lnSpcReduction="10000"/>
          </a:bodyPr>
          <a:lstStyle/>
          <a:p>
            <a:pPr marL="0" indent="0">
              <a:buNone/>
            </a:pPr>
            <a:r>
              <a:rPr lang="en-AU" sz="2400" dirty="0" smtClean="0">
                <a:solidFill>
                  <a:schemeClr val="tx1"/>
                </a:solidFill>
              </a:rPr>
              <a:t>There is variation in</a:t>
            </a:r>
            <a:endParaRPr lang="en-AU" sz="2400" dirty="0">
              <a:solidFill>
                <a:schemeClr val="tx1"/>
              </a:solidFill>
            </a:endParaRPr>
          </a:p>
          <a:p>
            <a:pPr lvl="1"/>
            <a:r>
              <a:rPr lang="en-US" sz="2400" dirty="0" smtClean="0">
                <a:solidFill>
                  <a:schemeClr val="tx1"/>
                </a:solidFill>
              </a:rPr>
              <a:t>systems pivotal </a:t>
            </a:r>
            <a:r>
              <a:rPr lang="en-US" sz="2400" dirty="0">
                <a:solidFill>
                  <a:schemeClr val="tx1"/>
                </a:solidFill>
              </a:rPr>
              <a:t>for access to intravenous </a:t>
            </a:r>
            <a:r>
              <a:rPr lang="en-US" sz="2400" dirty="0" smtClean="0">
                <a:solidFill>
                  <a:schemeClr val="tx1"/>
                </a:solidFill>
              </a:rPr>
              <a:t>thrombolysis</a:t>
            </a:r>
          </a:p>
          <a:p>
            <a:pPr lvl="2"/>
            <a:r>
              <a:rPr lang="en-US" sz="2200" dirty="0" smtClean="0">
                <a:solidFill>
                  <a:schemeClr val="tx1"/>
                </a:solidFill>
              </a:rPr>
              <a:t>60</a:t>
            </a:r>
            <a:r>
              <a:rPr lang="en-US" sz="2200" dirty="0">
                <a:solidFill>
                  <a:schemeClr val="tx1"/>
                </a:solidFill>
              </a:rPr>
              <a:t>% of hospitals </a:t>
            </a:r>
            <a:r>
              <a:rPr lang="en-US" sz="2200" dirty="0" smtClean="0">
                <a:solidFill>
                  <a:schemeClr val="tx1"/>
                </a:solidFill>
              </a:rPr>
              <a:t>report </a:t>
            </a:r>
            <a:r>
              <a:rPr lang="en-US" sz="2200" b="1" dirty="0" err="1">
                <a:solidFill>
                  <a:srgbClr val="00B3E2"/>
                </a:solidFill>
              </a:rPr>
              <a:t>org</a:t>
            </a:r>
            <a:r>
              <a:rPr lang="en-US" sz="2200" b="1" dirty="0" err="1" smtClean="0">
                <a:solidFill>
                  <a:srgbClr val="00B3E2"/>
                </a:solidFill>
              </a:rPr>
              <a:t>anised</a:t>
            </a:r>
            <a:r>
              <a:rPr lang="en-US" sz="2200" b="1" dirty="0" smtClean="0">
                <a:solidFill>
                  <a:srgbClr val="00B3E2"/>
                </a:solidFill>
              </a:rPr>
              <a:t> pre-hospital services</a:t>
            </a:r>
            <a:r>
              <a:rPr lang="en-US" sz="2200" baseline="30000" dirty="0" smtClean="0">
                <a:solidFill>
                  <a:schemeClr val="tx1"/>
                </a:solidFill>
              </a:rPr>
              <a:t>1</a:t>
            </a:r>
            <a:r>
              <a:rPr lang="en-US" sz="2200" dirty="0" smtClean="0">
                <a:solidFill>
                  <a:schemeClr val="tx1"/>
                </a:solidFill>
              </a:rPr>
              <a:t> </a:t>
            </a:r>
          </a:p>
          <a:p>
            <a:pPr lvl="1"/>
            <a:r>
              <a:rPr lang="en-US" sz="2400" dirty="0" err="1" smtClean="0">
                <a:solidFill>
                  <a:schemeClr val="tx1"/>
                </a:solidFill>
              </a:rPr>
              <a:t>hospitalisation</a:t>
            </a:r>
            <a:r>
              <a:rPr lang="en-US" sz="2400" dirty="0" smtClean="0">
                <a:solidFill>
                  <a:schemeClr val="tx1"/>
                </a:solidFill>
              </a:rPr>
              <a:t> rates, which are</a:t>
            </a:r>
          </a:p>
          <a:p>
            <a:pPr lvl="2"/>
            <a:r>
              <a:rPr lang="en-AU" sz="2200" dirty="0">
                <a:solidFill>
                  <a:schemeClr val="tx1"/>
                </a:solidFill>
              </a:rPr>
              <a:t>1.4 times higher  </a:t>
            </a:r>
            <a:r>
              <a:rPr lang="en-AU" sz="2200" dirty="0" smtClean="0">
                <a:solidFill>
                  <a:schemeClr val="tx1"/>
                </a:solidFill>
              </a:rPr>
              <a:t>in </a:t>
            </a:r>
            <a:r>
              <a:rPr lang="en-AU" sz="2400" b="1" dirty="0">
                <a:solidFill>
                  <a:srgbClr val="00B3E2"/>
                </a:solidFill>
              </a:rPr>
              <a:t>remote</a:t>
            </a:r>
            <a:r>
              <a:rPr lang="en-AU" sz="2200" dirty="0" smtClean="0">
                <a:solidFill>
                  <a:schemeClr val="tx1"/>
                </a:solidFill>
              </a:rPr>
              <a:t> areas compared to major cities</a:t>
            </a:r>
          </a:p>
          <a:p>
            <a:pPr lvl="2"/>
            <a:r>
              <a:rPr lang="en-AU" sz="2400" dirty="0" smtClean="0">
                <a:solidFill>
                  <a:schemeClr val="tx1"/>
                </a:solidFill>
              </a:rPr>
              <a:t>1.3 times higher for the </a:t>
            </a:r>
            <a:r>
              <a:rPr lang="en-AU" sz="2400" b="1" dirty="0" smtClean="0">
                <a:solidFill>
                  <a:srgbClr val="00B3E2"/>
                </a:solidFill>
              </a:rPr>
              <a:t>lowest socioeconomic group </a:t>
            </a:r>
            <a:r>
              <a:rPr lang="en-AU" sz="2400" dirty="0" smtClean="0">
                <a:solidFill>
                  <a:schemeClr val="tx1"/>
                </a:solidFill>
              </a:rPr>
              <a:t>compared to the highest</a:t>
            </a:r>
          </a:p>
          <a:p>
            <a:pPr lvl="2"/>
            <a:r>
              <a:rPr lang="en-AU" sz="2400" dirty="0" smtClean="0">
                <a:solidFill>
                  <a:schemeClr val="tx1"/>
                </a:solidFill>
              </a:rPr>
              <a:t>twice as high for </a:t>
            </a:r>
            <a:r>
              <a:rPr lang="en-AU" sz="2400" b="1" dirty="0">
                <a:solidFill>
                  <a:srgbClr val="00B3E2"/>
                </a:solidFill>
              </a:rPr>
              <a:t>Aboriginal and Torres Strait Islander </a:t>
            </a:r>
            <a:r>
              <a:rPr lang="en-AU" sz="2400" b="1" dirty="0" smtClean="0">
                <a:solidFill>
                  <a:srgbClr val="00B3E2"/>
                </a:solidFill>
              </a:rPr>
              <a:t>peoples </a:t>
            </a:r>
            <a:r>
              <a:rPr lang="en-AU" sz="2400" dirty="0">
                <a:solidFill>
                  <a:schemeClr val="tx1"/>
                </a:solidFill>
              </a:rPr>
              <a:t>compared to </a:t>
            </a:r>
            <a:r>
              <a:rPr lang="en-AU" sz="2400" dirty="0" smtClean="0">
                <a:solidFill>
                  <a:schemeClr val="tx1"/>
                </a:solidFill>
              </a:rPr>
              <a:t>non-indigenous.</a:t>
            </a:r>
            <a:endParaRPr lang="en-AU" sz="2400" dirty="0">
              <a:solidFill>
                <a:schemeClr val="tx1"/>
              </a:solidFill>
            </a:endParaRPr>
          </a:p>
          <a:p>
            <a:endParaRPr lang="en-AU" baseline="30000" dirty="0"/>
          </a:p>
          <a:p>
            <a:endParaRPr lang="en-AU" dirty="0"/>
          </a:p>
        </p:txBody>
      </p:sp>
      <p:sp>
        <p:nvSpPr>
          <p:cNvPr id="4" name="TextBox 3"/>
          <p:cNvSpPr txBox="1"/>
          <p:nvPr/>
        </p:nvSpPr>
        <p:spPr>
          <a:xfrm>
            <a:off x="291262" y="5903893"/>
            <a:ext cx="6323293" cy="954107"/>
          </a:xfrm>
          <a:prstGeom prst="rect">
            <a:avLst/>
          </a:prstGeom>
          <a:noFill/>
        </p:spPr>
        <p:txBody>
          <a:bodyPr wrap="square" rtlCol="0">
            <a:spAutoFit/>
          </a:bodyPr>
          <a:lstStyle/>
          <a:p>
            <a:pPr marL="342900" indent="-342900">
              <a:buAutoNum type="arabicPeriod"/>
            </a:pPr>
            <a:r>
              <a:rPr lang="en-AU" sz="1400" dirty="0"/>
              <a:t>National Stroke Foundation</a:t>
            </a:r>
            <a:r>
              <a:rPr lang="en-AU" sz="1400" i="1" dirty="0"/>
              <a:t>. National Stroke Audit - Acute Services Report 2015</a:t>
            </a:r>
            <a:r>
              <a:rPr lang="en-AU" sz="1400" dirty="0"/>
              <a:t>. Melbourne: NSF, 2015</a:t>
            </a:r>
          </a:p>
          <a:p>
            <a:pPr marL="342900" indent="-342900">
              <a:buFontTx/>
              <a:buAutoNum type="arabicPeriod"/>
            </a:pPr>
            <a:r>
              <a:rPr lang="en-AU" sz="1400" dirty="0" smtClean="0">
                <a:solidFill>
                  <a:srgbClr val="818285"/>
                </a:solidFill>
              </a:rPr>
              <a:t>Australian </a:t>
            </a:r>
            <a:r>
              <a:rPr lang="en-AU" sz="1400" dirty="0">
                <a:solidFill>
                  <a:srgbClr val="818285"/>
                </a:solidFill>
              </a:rPr>
              <a:t>Institute of Health and Welfare. </a:t>
            </a:r>
            <a:r>
              <a:rPr lang="en-AU" sz="1400" i="1" dirty="0">
                <a:solidFill>
                  <a:srgbClr val="818285"/>
                </a:solidFill>
              </a:rPr>
              <a:t>Stroke and its management in </a:t>
            </a:r>
            <a:r>
              <a:rPr lang="en-AU" sz="1400" i="1" dirty="0" smtClean="0">
                <a:solidFill>
                  <a:srgbClr val="818285"/>
                </a:solidFill>
              </a:rPr>
              <a:t>Australia: an update.</a:t>
            </a:r>
            <a:r>
              <a:rPr lang="en-AU" sz="1400" dirty="0" smtClean="0">
                <a:solidFill>
                  <a:srgbClr val="818285"/>
                </a:solidFill>
              </a:rPr>
              <a:t> Canberra: AIHW</a:t>
            </a:r>
            <a:r>
              <a:rPr lang="en-AU" sz="1400" dirty="0">
                <a:solidFill>
                  <a:srgbClr val="818285"/>
                </a:solidFill>
              </a:rPr>
              <a:t>, </a:t>
            </a:r>
            <a:r>
              <a:rPr lang="en-AU" sz="1400" dirty="0" smtClean="0">
                <a:solidFill>
                  <a:srgbClr val="818285"/>
                </a:solidFill>
              </a:rPr>
              <a:t>2013</a:t>
            </a:r>
            <a:endParaRPr lang="en-AU" sz="1400" dirty="0">
              <a:solidFill>
                <a:srgbClr val="818285"/>
              </a:solidFill>
            </a:endParaRPr>
          </a:p>
        </p:txBody>
      </p:sp>
    </p:spTree>
    <p:extLst>
      <p:ext uri="{BB962C8B-B14F-4D97-AF65-F5344CB8AC3E}">
        <p14:creationId xmlns:p14="http://schemas.microsoft.com/office/powerpoint/2010/main" val="3550898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898" y="428400"/>
            <a:ext cx="7819901" cy="842260"/>
          </a:xfrm>
        </p:spPr>
        <p:txBody>
          <a:bodyPr>
            <a:normAutofit fontScale="90000"/>
          </a:bodyPr>
          <a:lstStyle/>
          <a:p>
            <a:r>
              <a:rPr lang="en-US" dirty="0"/>
              <a:t>Why do we need an Acute Stroke Clinical Care Standard?</a:t>
            </a:r>
            <a:endParaRPr lang="en-AU" dirty="0"/>
          </a:p>
        </p:txBody>
      </p:sp>
      <p:graphicFrame>
        <p:nvGraphicFramePr>
          <p:cNvPr id="4" name="Chart 3"/>
          <p:cNvGraphicFramePr/>
          <p:nvPr>
            <p:extLst>
              <p:ext uri="{D42A27DB-BD31-4B8C-83A1-F6EECF244321}">
                <p14:modId xmlns:p14="http://schemas.microsoft.com/office/powerpoint/2010/main" val="1945920942"/>
              </p:ext>
            </p:extLst>
          </p:nvPr>
        </p:nvGraphicFramePr>
        <p:xfrm>
          <a:off x="866899" y="1397000"/>
          <a:ext cx="7659583" cy="4469410"/>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670955" y="5997038"/>
            <a:ext cx="4981699" cy="523220"/>
          </a:xfrm>
          <a:prstGeom prst="rect">
            <a:avLst/>
          </a:prstGeom>
        </p:spPr>
        <p:txBody>
          <a:bodyPr wrap="square">
            <a:spAutoFit/>
          </a:bodyPr>
          <a:lstStyle/>
          <a:p>
            <a:r>
              <a:rPr lang="en-AU" sz="1400" dirty="0">
                <a:solidFill>
                  <a:srgbClr val="818285"/>
                </a:solidFill>
              </a:rPr>
              <a:t>National Stroke Foundation. National Stroke Audit - Acute Services Report 2015</a:t>
            </a:r>
            <a:r>
              <a:rPr lang="en-AU" sz="1400" dirty="0" smtClean="0">
                <a:solidFill>
                  <a:srgbClr val="818285"/>
                </a:solidFill>
              </a:rPr>
              <a:t>. </a:t>
            </a:r>
            <a:endParaRPr lang="en-AU" sz="1400" dirty="0">
              <a:solidFill>
                <a:srgbClr val="818285"/>
              </a:solidFill>
            </a:endParaRPr>
          </a:p>
        </p:txBody>
      </p:sp>
      <p:sp>
        <p:nvSpPr>
          <p:cNvPr id="9" name="TextBox 1"/>
          <p:cNvSpPr txBox="1"/>
          <p:nvPr/>
        </p:nvSpPr>
        <p:spPr>
          <a:xfrm>
            <a:off x="6533245" y="5011188"/>
            <a:ext cx="813486" cy="63287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spcAft>
                <a:spcPts val="800"/>
              </a:spcAft>
            </a:pPr>
            <a:r>
              <a:rPr lang="en-AU" sz="1600" dirty="0" smtClean="0">
                <a:solidFill>
                  <a:schemeClr val="tx1"/>
                </a:solidFill>
              </a:rPr>
              <a:t>2011</a:t>
            </a:r>
          </a:p>
          <a:p>
            <a:pPr>
              <a:spcAft>
                <a:spcPts val="800"/>
              </a:spcAft>
            </a:pPr>
            <a:r>
              <a:rPr lang="en-AU" sz="1600" dirty="0" smtClean="0">
                <a:solidFill>
                  <a:schemeClr val="tx1"/>
                </a:solidFill>
              </a:rPr>
              <a:t>2015</a:t>
            </a:r>
            <a:endParaRPr lang="en-AU" sz="1600" dirty="0">
              <a:solidFill>
                <a:schemeClr val="tx1"/>
              </a:solidFill>
            </a:endParaRPr>
          </a:p>
        </p:txBody>
      </p:sp>
      <p:sp>
        <p:nvSpPr>
          <p:cNvPr id="10" name="TextBox 1"/>
          <p:cNvSpPr txBox="1"/>
          <p:nvPr/>
        </p:nvSpPr>
        <p:spPr>
          <a:xfrm>
            <a:off x="7027231" y="4246308"/>
            <a:ext cx="813486" cy="63287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spcAft>
                <a:spcPts val="800"/>
              </a:spcAft>
            </a:pPr>
            <a:r>
              <a:rPr lang="en-AU" sz="1600" dirty="0" smtClean="0">
                <a:solidFill>
                  <a:schemeClr val="tx1"/>
                </a:solidFill>
              </a:rPr>
              <a:t>2011</a:t>
            </a:r>
          </a:p>
          <a:p>
            <a:pPr>
              <a:spcAft>
                <a:spcPts val="800"/>
              </a:spcAft>
            </a:pPr>
            <a:r>
              <a:rPr lang="en-AU" sz="1600" dirty="0" smtClean="0">
                <a:solidFill>
                  <a:schemeClr val="tx1"/>
                </a:solidFill>
              </a:rPr>
              <a:t>2015</a:t>
            </a:r>
            <a:endParaRPr lang="en-AU" sz="1600" dirty="0">
              <a:solidFill>
                <a:schemeClr val="tx1"/>
              </a:solidFill>
            </a:endParaRPr>
          </a:p>
        </p:txBody>
      </p:sp>
      <p:sp>
        <p:nvSpPr>
          <p:cNvPr id="11" name="TextBox 1"/>
          <p:cNvSpPr txBox="1"/>
          <p:nvPr/>
        </p:nvSpPr>
        <p:spPr>
          <a:xfrm>
            <a:off x="7433974" y="3417364"/>
            <a:ext cx="813486" cy="63287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spcAft>
                <a:spcPts val="800"/>
              </a:spcAft>
            </a:pPr>
            <a:r>
              <a:rPr lang="en-AU" sz="1600" dirty="0" smtClean="0">
                <a:solidFill>
                  <a:schemeClr val="tx1"/>
                </a:solidFill>
              </a:rPr>
              <a:t>2011</a:t>
            </a:r>
          </a:p>
          <a:p>
            <a:pPr>
              <a:spcAft>
                <a:spcPts val="800"/>
              </a:spcAft>
            </a:pPr>
            <a:r>
              <a:rPr lang="en-AU" sz="1600" dirty="0" smtClean="0">
                <a:solidFill>
                  <a:schemeClr val="tx1"/>
                </a:solidFill>
              </a:rPr>
              <a:t>2015</a:t>
            </a:r>
            <a:endParaRPr lang="en-AU" sz="1600" dirty="0">
              <a:solidFill>
                <a:schemeClr val="tx1"/>
              </a:solidFill>
            </a:endParaRPr>
          </a:p>
        </p:txBody>
      </p:sp>
      <p:sp>
        <p:nvSpPr>
          <p:cNvPr id="12" name="TextBox 1"/>
          <p:cNvSpPr txBox="1"/>
          <p:nvPr/>
        </p:nvSpPr>
        <p:spPr>
          <a:xfrm>
            <a:off x="4876800" y="2595990"/>
            <a:ext cx="813486" cy="63287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spcAft>
                <a:spcPts val="800"/>
              </a:spcAft>
            </a:pPr>
            <a:r>
              <a:rPr lang="en-AU" sz="1600" dirty="0" smtClean="0">
                <a:solidFill>
                  <a:schemeClr val="tx1"/>
                </a:solidFill>
              </a:rPr>
              <a:t>2011</a:t>
            </a:r>
          </a:p>
          <a:p>
            <a:pPr>
              <a:spcAft>
                <a:spcPts val="800"/>
              </a:spcAft>
            </a:pPr>
            <a:r>
              <a:rPr lang="en-AU" sz="1600" dirty="0" smtClean="0">
                <a:solidFill>
                  <a:schemeClr val="tx1"/>
                </a:solidFill>
              </a:rPr>
              <a:t>2015</a:t>
            </a:r>
            <a:endParaRPr lang="en-AU" sz="1600" dirty="0">
              <a:solidFill>
                <a:schemeClr val="tx1"/>
              </a:solidFill>
            </a:endParaRPr>
          </a:p>
        </p:txBody>
      </p:sp>
    </p:spTree>
    <p:extLst>
      <p:ext uri="{BB962C8B-B14F-4D97-AF65-F5344CB8AC3E}">
        <p14:creationId xmlns:p14="http://schemas.microsoft.com/office/powerpoint/2010/main" val="25778970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What is the Acute Stroke Clinical </a:t>
            </a:r>
            <a:r>
              <a:rPr lang="en-AU" dirty="0"/>
              <a:t>Care </a:t>
            </a:r>
            <a:r>
              <a:rPr lang="en-AU" dirty="0" smtClean="0"/>
              <a:t>Standard trying to achieve?</a:t>
            </a:r>
            <a:endParaRPr lang="en-AU" dirty="0"/>
          </a:p>
        </p:txBody>
      </p:sp>
      <p:sp>
        <p:nvSpPr>
          <p:cNvPr id="3" name="Content Placeholder 2"/>
          <p:cNvSpPr>
            <a:spLocks noGrp="1"/>
          </p:cNvSpPr>
          <p:nvPr>
            <p:ph idx="1"/>
          </p:nvPr>
        </p:nvSpPr>
        <p:spPr/>
        <p:txBody>
          <a:bodyPr>
            <a:normAutofit/>
          </a:bodyPr>
          <a:lstStyle/>
          <a:p>
            <a:pPr marL="0" indent="0">
              <a:buNone/>
            </a:pPr>
            <a:r>
              <a:rPr lang="en-AU" sz="2400" b="1" dirty="0">
                <a:solidFill>
                  <a:schemeClr val="tx2"/>
                </a:solidFill>
              </a:rPr>
              <a:t>Aim</a:t>
            </a:r>
          </a:p>
          <a:p>
            <a:r>
              <a:rPr lang="en-AU" dirty="0" smtClean="0"/>
              <a:t>To </a:t>
            </a:r>
            <a:r>
              <a:rPr lang="en-AU" dirty="0"/>
              <a:t>ensure that a patient with </a:t>
            </a:r>
            <a:r>
              <a:rPr lang="en-AU" dirty="0" smtClean="0"/>
              <a:t>stroke receives </a:t>
            </a:r>
            <a:r>
              <a:rPr lang="en-AU" dirty="0"/>
              <a:t>optimal treatment </a:t>
            </a:r>
            <a:r>
              <a:rPr lang="en-AU" dirty="0" smtClean="0"/>
              <a:t>during the acute phase of management.</a:t>
            </a:r>
          </a:p>
          <a:p>
            <a:pPr marL="0" indent="0">
              <a:buNone/>
            </a:pPr>
            <a:r>
              <a:rPr lang="en-AU" sz="2400" b="1" dirty="0" smtClean="0">
                <a:solidFill>
                  <a:schemeClr val="tx2"/>
                </a:solidFill>
              </a:rPr>
              <a:t>Scope</a:t>
            </a:r>
            <a:endParaRPr lang="en-AU" sz="2400" b="1" dirty="0">
              <a:solidFill>
                <a:schemeClr val="tx2"/>
              </a:solidFill>
            </a:endParaRPr>
          </a:p>
          <a:p>
            <a:r>
              <a:rPr lang="en-AU" dirty="0" smtClean="0"/>
              <a:t>Covers recognition of stroke, rapid assessment, early management and early initiation of an individualised rehabilitation plan. </a:t>
            </a:r>
          </a:p>
          <a:p>
            <a:pPr marL="0" indent="0">
              <a:buNone/>
            </a:pPr>
            <a:r>
              <a:rPr lang="en-AU" sz="2400" b="1" dirty="0" smtClean="0">
                <a:solidFill>
                  <a:schemeClr val="tx2"/>
                </a:solidFill>
              </a:rPr>
              <a:t>Goal</a:t>
            </a:r>
            <a:endParaRPr lang="en-AU" sz="2400" b="1" dirty="0">
              <a:solidFill>
                <a:schemeClr val="tx2"/>
              </a:solidFill>
            </a:endParaRPr>
          </a:p>
          <a:p>
            <a:r>
              <a:rPr lang="en-AU" dirty="0"/>
              <a:t>To improve the </a:t>
            </a:r>
            <a:r>
              <a:rPr lang="en-AU" dirty="0" smtClean="0"/>
              <a:t>early assessment and management </a:t>
            </a:r>
            <a:r>
              <a:rPr lang="en-AU" dirty="0"/>
              <a:t>of </a:t>
            </a:r>
            <a:r>
              <a:rPr lang="en-AU" dirty="0" smtClean="0"/>
              <a:t>patients with stroke in order to increase their chance of surviving the stroke, to maximise their recovery and to reduce their risk of another stroke. </a:t>
            </a:r>
            <a:endParaRPr lang="en-AU" dirty="0"/>
          </a:p>
        </p:txBody>
      </p:sp>
    </p:spTree>
    <p:extLst>
      <p:ext uri="{BB962C8B-B14F-4D97-AF65-F5344CB8AC3E}">
        <p14:creationId xmlns:p14="http://schemas.microsoft.com/office/powerpoint/2010/main" val="29304772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p:cNvGraphicFramePr/>
          <p:nvPr>
            <p:extLst>
              <p:ext uri="{D42A27DB-BD31-4B8C-83A1-F6EECF244321}">
                <p14:modId xmlns:p14="http://schemas.microsoft.com/office/powerpoint/2010/main" val="1434716408"/>
              </p:ext>
            </p:extLst>
          </p:nvPr>
        </p:nvGraphicFramePr>
        <p:xfrm>
          <a:off x="411480" y="1290320"/>
          <a:ext cx="5105400" cy="49337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190005" y="428400"/>
            <a:ext cx="8811491" cy="991392"/>
          </a:xfrm>
        </p:spPr>
        <p:txBody>
          <a:bodyPr/>
          <a:lstStyle/>
          <a:p>
            <a:r>
              <a:rPr lang="en-US" dirty="0" smtClean="0"/>
              <a:t>Improving outcomes in the acute care of stroke</a:t>
            </a:r>
            <a:endParaRPr lang="en-AU" dirty="0"/>
          </a:p>
        </p:txBody>
      </p:sp>
      <p:graphicFrame>
        <p:nvGraphicFramePr>
          <p:cNvPr id="27" name="Content Placeholder 26"/>
          <p:cNvGraphicFramePr>
            <a:graphicFrameLocks noGrp="1"/>
          </p:cNvGraphicFramePr>
          <p:nvPr>
            <p:ph idx="1"/>
            <p:extLst>
              <p:ext uri="{D42A27DB-BD31-4B8C-83A1-F6EECF244321}">
                <p14:modId xmlns:p14="http://schemas.microsoft.com/office/powerpoint/2010/main" val="3144402981"/>
              </p:ext>
            </p:extLst>
          </p:nvPr>
        </p:nvGraphicFramePr>
        <p:xfrm>
          <a:off x="4691070" y="493431"/>
          <a:ext cx="4452930" cy="573696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2290"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670800" y="5925600"/>
            <a:ext cx="21336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14893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What can be achieved?</a:t>
            </a:r>
            <a:endParaRPr lang="en-AU" dirty="0"/>
          </a:p>
        </p:txBody>
      </p:sp>
      <p:sp>
        <p:nvSpPr>
          <p:cNvPr id="5" name="Content Placeholder 4"/>
          <p:cNvSpPr>
            <a:spLocks noGrp="1"/>
          </p:cNvSpPr>
          <p:nvPr>
            <p:ph idx="1"/>
          </p:nvPr>
        </p:nvSpPr>
        <p:spPr>
          <a:xfrm>
            <a:off x="730650" y="5699137"/>
            <a:ext cx="7956150" cy="579901"/>
          </a:xfrm>
        </p:spPr>
        <p:txBody>
          <a:bodyPr>
            <a:normAutofit fontScale="55000" lnSpcReduction="20000"/>
          </a:bodyPr>
          <a:lstStyle/>
          <a:p>
            <a:pPr marL="457200" indent="-457200">
              <a:buFont typeface="+mj-lt"/>
              <a:buAutoNum type="arabicPeriod"/>
            </a:pPr>
            <a:r>
              <a:rPr lang="en-US" dirty="0" err="1" smtClean="0"/>
              <a:t>Quain</a:t>
            </a:r>
            <a:r>
              <a:rPr lang="en-US" dirty="0" smtClean="0"/>
              <a:t> DA et al Med J </a:t>
            </a:r>
            <a:r>
              <a:rPr lang="en-US" dirty="0" err="1" smtClean="0"/>
              <a:t>Aust</a:t>
            </a:r>
            <a:r>
              <a:rPr lang="en-US" dirty="0" smtClean="0"/>
              <a:t> 2008;189:429-433</a:t>
            </a:r>
          </a:p>
          <a:p>
            <a:pPr marL="457200" indent="-457200">
              <a:buFont typeface="+mj-lt"/>
              <a:buAutoNum type="arabicPeriod"/>
            </a:pPr>
            <a:r>
              <a:rPr lang="en-AU" dirty="0" err="1" smtClean="0"/>
              <a:t>Emberson</a:t>
            </a:r>
            <a:r>
              <a:rPr lang="en-AU" dirty="0" smtClean="0"/>
              <a:t> J et al. </a:t>
            </a:r>
            <a:r>
              <a:rPr lang="en-AU" dirty="0"/>
              <a:t>Lancet. 2014. </a:t>
            </a:r>
            <a:r>
              <a:rPr lang="en-AU" dirty="0" err="1"/>
              <a:t>Epub</a:t>
            </a:r>
            <a:r>
              <a:rPr lang="en-AU" dirty="0"/>
              <a:t> 2014/08/12.</a:t>
            </a:r>
          </a:p>
          <a:p>
            <a:pPr marL="457200" indent="-457200">
              <a:buFont typeface="+mj-lt"/>
              <a:buAutoNum type="arabicPeriod"/>
            </a:pPr>
            <a:r>
              <a:rPr lang="en-AU" dirty="0" smtClean="0"/>
              <a:t>Stroke Unit </a:t>
            </a:r>
            <a:r>
              <a:rPr lang="en-AU" dirty="0" err="1" smtClean="0"/>
              <a:t>Trialists</a:t>
            </a:r>
            <a:r>
              <a:rPr lang="en-AU" dirty="0" smtClean="0"/>
              <a:t>’ Collaboration. Organised inpatient (stroke unit) care for stroke. Cochrane review, 2013</a:t>
            </a:r>
            <a:endParaRPr lang="en-AU" dirty="0"/>
          </a:p>
        </p:txBody>
      </p:sp>
      <p:graphicFrame>
        <p:nvGraphicFramePr>
          <p:cNvPr id="4" name="Diagram 3"/>
          <p:cNvGraphicFramePr/>
          <p:nvPr>
            <p:extLst>
              <p:ext uri="{D42A27DB-BD31-4B8C-83A1-F6EECF244321}">
                <p14:modId xmlns:p14="http://schemas.microsoft.com/office/powerpoint/2010/main" val="1221112120"/>
              </p:ext>
            </p:extLst>
          </p:nvPr>
        </p:nvGraphicFramePr>
        <p:xfrm>
          <a:off x="1524000" y="1286933"/>
          <a:ext cx="6654800" cy="42593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8979127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
      <a:dk1>
        <a:srgbClr val="818285"/>
      </a:dk1>
      <a:lt1>
        <a:sysClr val="window" lastClr="FFFFFF"/>
      </a:lt1>
      <a:dk2>
        <a:srgbClr val="00B3E2"/>
      </a:dk2>
      <a:lt2>
        <a:srgbClr val="0079A3"/>
      </a:lt2>
      <a:accent1>
        <a:srgbClr val="00B3E2"/>
      </a:accent1>
      <a:accent2>
        <a:srgbClr val="0079A3"/>
      </a:accent2>
      <a:accent3>
        <a:srgbClr val="818285"/>
      </a:accent3>
      <a:accent4>
        <a:srgbClr val="005A71"/>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Custom 1">
      <a:dk1>
        <a:srgbClr val="818285"/>
      </a:dk1>
      <a:lt1>
        <a:sysClr val="window" lastClr="FFFFFF"/>
      </a:lt1>
      <a:dk2>
        <a:srgbClr val="00B3E2"/>
      </a:dk2>
      <a:lt2>
        <a:srgbClr val="0079A3"/>
      </a:lt2>
      <a:accent1>
        <a:srgbClr val="00B3E2"/>
      </a:accent1>
      <a:accent2>
        <a:srgbClr val="0079A3"/>
      </a:accent2>
      <a:accent3>
        <a:srgbClr val="818285"/>
      </a:accent3>
      <a:accent4>
        <a:srgbClr val="005A71"/>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Custom 1">
      <a:dk1>
        <a:srgbClr val="818285"/>
      </a:dk1>
      <a:lt1>
        <a:sysClr val="window" lastClr="FFFFFF"/>
      </a:lt1>
      <a:dk2>
        <a:srgbClr val="00B3E2"/>
      </a:dk2>
      <a:lt2>
        <a:srgbClr val="0079A3"/>
      </a:lt2>
      <a:accent1>
        <a:srgbClr val="00B3E2"/>
      </a:accent1>
      <a:accent2>
        <a:srgbClr val="0079A3"/>
      </a:accent2>
      <a:accent3>
        <a:srgbClr val="818285"/>
      </a:accent3>
      <a:accent4>
        <a:srgbClr val="005A71"/>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Office Theme">
  <a:themeElements>
    <a:clrScheme name="Custom 1">
      <a:dk1>
        <a:srgbClr val="818285"/>
      </a:dk1>
      <a:lt1>
        <a:sysClr val="window" lastClr="FFFFFF"/>
      </a:lt1>
      <a:dk2>
        <a:srgbClr val="00B3E2"/>
      </a:dk2>
      <a:lt2>
        <a:srgbClr val="0079A3"/>
      </a:lt2>
      <a:accent1>
        <a:srgbClr val="00B3E2"/>
      </a:accent1>
      <a:accent2>
        <a:srgbClr val="0079A3"/>
      </a:accent2>
      <a:accent3>
        <a:srgbClr val="818285"/>
      </a:accent3>
      <a:accent4>
        <a:srgbClr val="005A71"/>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Office Theme">
  <a:themeElements>
    <a:clrScheme name="Custom 1">
      <a:dk1>
        <a:srgbClr val="818285"/>
      </a:dk1>
      <a:lt1>
        <a:sysClr val="window" lastClr="FFFFFF"/>
      </a:lt1>
      <a:dk2>
        <a:srgbClr val="00B3E2"/>
      </a:dk2>
      <a:lt2>
        <a:srgbClr val="0079A3"/>
      </a:lt2>
      <a:accent1>
        <a:srgbClr val="00B3E2"/>
      </a:accent1>
      <a:accent2>
        <a:srgbClr val="0079A3"/>
      </a:accent2>
      <a:accent3>
        <a:srgbClr val="818285"/>
      </a:accent3>
      <a:accent4>
        <a:srgbClr val="005A71"/>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5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IPAMincho"/>
        <a:cs typeface="IPAMincho"/>
      </a:majorFont>
      <a:minorFont>
        <a:latin typeface="Arial"/>
        <a:ea typeface="IPAMincho"/>
        <a:cs typeface="IPAMincho"/>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en-US" sz="1400" b="0" i="0" u="none" strike="noStrike" cap="none" normalizeH="0" baseline="0" smtClean="0">
            <a:ln>
              <a:noFill/>
            </a:ln>
            <a:solidFill>
              <a:schemeClr val="bg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en-US" sz="1400" b="0" i="0" u="none" strike="noStrike" cap="none" normalizeH="0" baseline="0" smtClean="0">
            <a:ln>
              <a:noFill/>
            </a:ln>
            <a:solidFill>
              <a:schemeClr val="bg1"/>
            </a:solidFill>
            <a:effectLst/>
            <a:latin typeface="Arial" charset="0"/>
            <a:ea typeface="ＭＳ Ｐゴシック"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8022</Words>
  <Application>Microsoft Office PowerPoint</Application>
  <PresentationFormat>On-screen Show (4:3)</PresentationFormat>
  <Paragraphs>723</Paragraphs>
  <Slides>42</Slides>
  <Notes>42</Notes>
  <HiddenSlides>0</HiddenSlides>
  <MMClips>0</MMClips>
  <ScaleCrop>false</ScaleCrop>
  <HeadingPairs>
    <vt:vector size="4" baseType="variant">
      <vt:variant>
        <vt:lpstr>Theme</vt:lpstr>
      </vt:variant>
      <vt:variant>
        <vt:i4>6</vt:i4>
      </vt:variant>
      <vt:variant>
        <vt:lpstr>Slide Titles</vt:lpstr>
      </vt:variant>
      <vt:variant>
        <vt:i4>42</vt:i4>
      </vt:variant>
    </vt:vector>
  </HeadingPairs>
  <TitlesOfParts>
    <vt:vector size="48" baseType="lpstr">
      <vt:lpstr>Office Theme</vt:lpstr>
      <vt:lpstr>1_Office Theme</vt:lpstr>
      <vt:lpstr>2_Office Theme</vt:lpstr>
      <vt:lpstr>3_Office Theme</vt:lpstr>
      <vt:lpstr>4_Office Theme</vt:lpstr>
      <vt:lpstr>5_Office Theme</vt:lpstr>
      <vt:lpstr>Acute Stroke Clinical Care Standard  </vt:lpstr>
      <vt:lpstr>Outline</vt:lpstr>
      <vt:lpstr>What is a Clinical Care Standard? </vt:lpstr>
      <vt:lpstr>Clinical Care Standards </vt:lpstr>
      <vt:lpstr>Why do we need an Acute Stroke Clinical Care Standard?</vt:lpstr>
      <vt:lpstr>Why do we need an Acute Stroke Clinical Care Standard?</vt:lpstr>
      <vt:lpstr>What is the Acute Stroke Clinical Care Standard trying to achieve?</vt:lpstr>
      <vt:lpstr>Improving outcomes in the acute care of stroke</vt:lpstr>
      <vt:lpstr>What can be achieved?</vt:lpstr>
      <vt:lpstr>Quality Statement 1 Early assessment</vt:lpstr>
      <vt:lpstr>Quality Statement 1 Early assessment</vt:lpstr>
      <vt:lpstr>What can be achieved?</vt:lpstr>
      <vt:lpstr>Quality Statement 1 Early assessment</vt:lpstr>
      <vt:lpstr>Quality Statement 2 Time-critical therapy</vt:lpstr>
      <vt:lpstr>Quality Statement 2 Time-critical therapy</vt:lpstr>
      <vt:lpstr>PowerPoint Presentation</vt:lpstr>
      <vt:lpstr>Quality Statement 2 Time-critical therapy</vt:lpstr>
      <vt:lpstr>Quality Statement 2 Time-critical therapy</vt:lpstr>
      <vt:lpstr>Quality Statement 2 Time-critical therapy</vt:lpstr>
      <vt:lpstr>Quality Statement 3 Stroke unit care</vt:lpstr>
      <vt:lpstr>Quality Statement 3 Stroke unit care</vt:lpstr>
      <vt:lpstr>Quality Statement 3 Stroke unit care</vt:lpstr>
      <vt:lpstr>Quality Statement 3 Stroke unit care</vt:lpstr>
      <vt:lpstr>Quality Statement 4 Early rehabilitation</vt:lpstr>
      <vt:lpstr>Quality Statement 4 Early rehabilitation</vt:lpstr>
      <vt:lpstr>Quality Statement 4 Early rehabilitation</vt:lpstr>
      <vt:lpstr>Quality Statement 4 Early rehabilitation</vt:lpstr>
      <vt:lpstr>Quality Statement 4 Early rehabilitation</vt:lpstr>
      <vt:lpstr>Quality Statement 5 Minimising risk of another stroke </vt:lpstr>
      <vt:lpstr>PowerPoint Presentation</vt:lpstr>
      <vt:lpstr>Quality Statement 5 Minimising risk of another stroke </vt:lpstr>
      <vt:lpstr>Quality Statement 5 Minimising risk of another stroke </vt:lpstr>
      <vt:lpstr>Quality Statement 5 Minimising risk of another stroke </vt:lpstr>
      <vt:lpstr>Quality Statement 6 Carer training and support</vt:lpstr>
      <vt:lpstr>Quality Statement 6 Carer training and support</vt:lpstr>
      <vt:lpstr>Quality Statement 6 Carer training and support</vt:lpstr>
      <vt:lpstr>Quality Statement 7 Transition from hospital care</vt:lpstr>
      <vt:lpstr>Quality Statement 7 Transition from hospital care</vt:lpstr>
      <vt:lpstr>Quality Statement 7 Transition from hospital care</vt:lpstr>
      <vt:lpstr>Questions to consider</vt:lpstr>
      <vt:lpstr>More information</vt:lpstr>
      <vt:lpstr>How can the quality statements be achieved in your health service?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2016-05-24T06:23:56Z</dcterms:created>
  <dcterms:modified xsi:type="dcterms:W3CDTF">2016-05-24T06:24:52Z</dcterms:modified>
</cp:coreProperties>
</file>