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98" r:id="rId3"/>
    <p:sldId id="271" r:id="rId4"/>
    <p:sldId id="277" r:id="rId5"/>
    <p:sldId id="302" r:id="rId6"/>
    <p:sldId id="303" r:id="rId7"/>
    <p:sldId id="304" r:id="rId8"/>
    <p:sldId id="305" r:id="rId9"/>
    <p:sldId id="299" r:id="rId10"/>
    <p:sldId id="300" r:id="rId11"/>
    <p:sldId id="301"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8285"/>
    <a:srgbClr val="000000"/>
    <a:srgbClr val="AB1D82"/>
    <a:srgbClr val="0079A3"/>
    <a:srgbClr val="00B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8229" autoAdjust="0"/>
  </p:normalViewPr>
  <p:slideViewPr>
    <p:cSldViewPr snapToGrid="0" snapToObjects="1">
      <p:cViewPr>
        <p:scale>
          <a:sx n="100" d="100"/>
          <a:sy n="100" d="100"/>
        </p:scale>
        <p:origin x="-18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0" d="100"/>
          <a:sy n="90" d="100"/>
        </p:scale>
        <p:origin x="-376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8F3EABC-7EAE-470F-8311-1BDE6E8FC914}" type="datetimeFigureOut">
              <a:rPr lang="en-AU" smtClean="0"/>
              <a:t>12/03/2019</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82D4EDB-92F4-445E-8C79-F54395ADC349}" type="slidenum">
              <a:rPr lang="en-AU" smtClean="0"/>
              <a:t>‹#›</a:t>
            </a:fld>
            <a:endParaRPr lang="en-AU"/>
          </a:p>
        </p:txBody>
      </p:sp>
    </p:spTree>
    <p:extLst>
      <p:ext uri="{BB962C8B-B14F-4D97-AF65-F5344CB8AC3E}">
        <p14:creationId xmlns:p14="http://schemas.microsoft.com/office/powerpoint/2010/main" val="389064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F4DE9D-A557-FB4E-AACE-C707F4A4A067}" type="datetimeFigureOut">
              <a:rPr lang="en-US" smtClean="0"/>
              <a:t>3/12/2019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EA4601-368A-1440-A826-4147C7EF7E9B}" type="slidenum">
              <a:rPr lang="en-US" smtClean="0"/>
              <a:t>‹#›</a:t>
            </a:fld>
            <a:endParaRPr lang="en-US"/>
          </a:p>
        </p:txBody>
      </p:sp>
    </p:spTree>
    <p:extLst>
      <p:ext uri="{BB962C8B-B14F-4D97-AF65-F5344CB8AC3E}">
        <p14:creationId xmlns:p14="http://schemas.microsoft.com/office/powerpoint/2010/main" val="58984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 of the key drivers for safety and quality improvement in Australia are NSQHS Standards.</a:t>
            </a:r>
            <a:r>
              <a:rPr lang="en-AU" sz="1200" kern="1200" baseline="300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NSQHS Standards were developed by the Commission in collaboration with the Australian Government, state and territories, the private sector, clinical experts, patients and carers. The primary aims of the NSQHS Standards are to protect the public from harm and to improve the quality of health care provision. They provide a quality assurance mechanism that tests whether relevant systems are in place to ensure expected standards of safety and quality are met.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1</a:t>
            </a:fld>
            <a:endParaRPr lang="en-US"/>
          </a:p>
        </p:txBody>
      </p:sp>
    </p:spTree>
    <p:extLst>
      <p:ext uri="{BB962C8B-B14F-4D97-AF65-F5344CB8AC3E}">
        <p14:creationId xmlns:p14="http://schemas.microsoft.com/office/powerpoint/2010/main" val="383520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10</a:t>
            </a:fld>
            <a:endParaRPr lang="en-AU" dirty="0"/>
          </a:p>
        </p:txBody>
      </p:sp>
    </p:spTree>
    <p:extLst>
      <p:ext uri="{BB962C8B-B14F-4D97-AF65-F5344CB8AC3E}">
        <p14:creationId xmlns:p14="http://schemas.microsoft.com/office/powerpoint/2010/main" val="136468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11</a:t>
            </a:fld>
            <a:endParaRPr lang="en-AU" dirty="0"/>
          </a:p>
        </p:txBody>
      </p:sp>
    </p:spTree>
    <p:extLst>
      <p:ext uri="{BB962C8B-B14F-4D97-AF65-F5344CB8AC3E}">
        <p14:creationId xmlns:p14="http://schemas.microsoft.com/office/powerpoint/2010/main" val="76720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r>
              <a:rPr lang="en-AU" dirty="0" smtClean="0"/>
              <a:t>The </a:t>
            </a:r>
            <a:r>
              <a:rPr lang="en-AU" dirty="0"/>
              <a:t>second edition of the NSQHS Standards</a:t>
            </a:r>
            <a:r>
              <a:rPr lang="en-AU" baseline="30000" dirty="0"/>
              <a:t>1 </a:t>
            </a:r>
            <a:r>
              <a:rPr lang="en-AU" dirty="0"/>
              <a:t>includes the following eight standards:</a:t>
            </a:r>
          </a:p>
          <a:p>
            <a:pPr lvl="0"/>
            <a:r>
              <a:rPr lang="en-AU" dirty="0"/>
              <a:t>Clinical Governance Standard</a:t>
            </a:r>
          </a:p>
          <a:p>
            <a:pPr lvl="0"/>
            <a:r>
              <a:rPr lang="en-AU" dirty="0"/>
              <a:t>Partnering with Consumers Standard</a:t>
            </a:r>
          </a:p>
          <a:p>
            <a:pPr lvl="0"/>
            <a:r>
              <a:rPr lang="en-AU" dirty="0"/>
              <a:t>Preventing and Controlling Healthcare-Associated Infection Standard</a:t>
            </a:r>
          </a:p>
          <a:p>
            <a:pPr lvl="0"/>
            <a:r>
              <a:rPr lang="en-AU" dirty="0"/>
              <a:t>Medication Safety Standard</a:t>
            </a:r>
          </a:p>
          <a:p>
            <a:pPr lvl="0"/>
            <a:r>
              <a:rPr lang="en-AU" dirty="0"/>
              <a:t>Comprehensive Care Standard</a:t>
            </a:r>
          </a:p>
          <a:p>
            <a:pPr lvl="0"/>
            <a:r>
              <a:rPr lang="en-AU" dirty="0"/>
              <a:t>Communicating for Safety Standard</a:t>
            </a:r>
          </a:p>
          <a:p>
            <a:pPr lvl="0"/>
            <a:r>
              <a:rPr lang="en-AU" dirty="0"/>
              <a:t>Blood Management Standard</a:t>
            </a:r>
          </a:p>
          <a:p>
            <a:pPr lvl="0"/>
            <a:r>
              <a:rPr lang="en-AU" dirty="0"/>
              <a:t>Recognising and Responding to Acute Deterioration Standard. </a:t>
            </a:r>
          </a:p>
          <a:p>
            <a:r>
              <a:rPr lang="en-AU" dirty="0"/>
              <a:t> </a:t>
            </a:r>
          </a:p>
          <a:p>
            <a:r>
              <a:rPr lang="en-AU" sz="1200" kern="1200" dirty="0" smtClean="0">
                <a:solidFill>
                  <a:schemeClr val="tx1"/>
                </a:solidFill>
                <a:effectLst/>
                <a:latin typeface="+mn-lt"/>
                <a:ea typeface="+mn-ea"/>
                <a:cs typeface="+mn-cs"/>
              </a:rPr>
              <a:t>The Comprehensive Care Standard, relates to the delivery of comprehensive care for patients within a health service organisation. Safety and quality gaps are frequently reported as failures to provide adequate care for specific conditions, or in specific situations or settings, or to achieve expected outcomes in particular populations. </a:t>
            </a:r>
            <a:endParaRPr lang="en-AU" sz="110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a:t>
            </a:fld>
            <a:endParaRPr lang="en-AU" dirty="0"/>
          </a:p>
        </p:txBody>
      </p:sp>
    </p:spTree>
    <p:extLst>
      <p:ext uri="{BB962C8B-B14F-4D97-AF65-F5344CB8AC3E}">
        <p14:creationId xmlns:p14="http://schemas.microsoft.com/office/powerpoint/2010/main" val="25712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intent of the Comprehensive Care Standard is to ensure that patients receive comprehensive care – that is, coordinated delivery of the total health care required or requested by a patient. This care is aligned with the patient’s expressed goals of care and healthcare needs, considers the impact of the patient’s health issues on their life and wellbeing, and is clinically appropriate. In addition, the Comprehensive Care Standard aims to ensure that risks of harm for patients during health care are prevented and managed. Clinicians identify patients at risk of specific harm during health care by applying the screening and assessment processes required in this standard. </a:t>
            </a:r>
          </a:p>
          <a:p>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Although the Comprehensive Care Standard refers to actions needed within a single episode of patient care, it is fundamental that each single episode or period of care is part of the continuum of care for a patient. Meaningful implementation of the Comprehensive Care Standard requires attention to the processes for partnering with patients in their own care, and for safely managing transitions between episodes of care. This requires that the systems and processes necessary to meet the requirements of this standard also meet the requirements of the Partnering with Consumers and Communicating for Safety standards. </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a:t>
            </a:fld>
            <a:endParaRPr lang="en-US"/>
          </a:p>
        </p:txBody>
      </p:sp>
    </p:spTree>
    <p:extLst>
      <p:ext uri="{BB962C8B-B14F-4D97-AF65-F5344CB8AC3E}">
        <p14:creationId xmlns:p14="http://schemas.microsoft.com/office/powerpoint/2010/main" val="365724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
                <a:srgbClr val="AB1D82"/>
              </a:buClr>
              <a:buSzTx/>
              <a:buFont typeface="+mj-lt"/>
              <a:buNone/>
              <a:tabLst/>
              <a:defRPr/>
            </a:pPr>
            <a:r>
              <a:rPr lang="en-AU" sz="1200" b="1" dirty="0" smtClean="0"/>
              <a:t>Speaker notes: </a:t>
            </a:r>
          </a:p>
          <a:p>
            <a:pPr marL="0" marR="0" indent="0" algn="l" defTabSz="457200" rtl="0" eaLnBrk="1" fontAlgn="auto" latinLnBrk="0" hangingPunct="1">
              <a:lnSpc>
                <a:spcPct val="100000"/>
              </a:lnSpc>
              <a:spcBef>
                <a:spcPts val="0"/>
              </a:spcBef>
              <a:spcAft>
                <a:spcPts val="0"/>
              </a:spcAft>
              <a:buClr>
                <a:srgbClr val="AB1D82"/>
              </a:buClr>
              <a:buSzTx/>
              <a:buFont typeface="+mj-lt"/>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
                <a:srgbClr val="AB1D82"/>
              </a:buClr>
              <a:buSzTx/>
              <a:buFont typeface="+mj-lt"/>
              <a:buNone/>
              <a:tabLst/>
              <a:defRPr/>
            </a:pPr>
            <a:r>
              <a:rPr lang="en-AU" sz="1200" kern="1200" dirty="0" smtClean="0">
                <a:solidFill>
                  <a:schemeClr val="tx1"/>
                </a:solidFill>
                <a:effectLst/>
                <a:latin typeface="+mn-lt"/>
                <a:ea typeface="+mn-ea"/>
                <a:cs typeface="+mn-cs"/>
              </a:rPr>
              <a:t>There are four criteria in the Comprehensive Care Standard:</a:t>
            </a:r>
          </a:p>
          <a:p>
            <a:pPr marL="457200" indent="-457200">
              <a:buClr>
                <a:srgbClr val="AB1D82"/>
              </a:buClr>
              <a:buFont typeface="+mj-lt"/>
              <a:buAutoNum type="arabicPeriod"/>
            </a:pPr>
            <a:endParaRPr lang="en-AU" sz="2400" dirty="0" smtClean="0">
              <a:solidFill>
                <a:srgbClr val="002060"/>
              </a:solidFill>
            </a:endParaRPr>
          </a:p>
          <a:p>
            <a:pPr marL="457200" indent="-457200">
              <a:buClr>
                <a:srgbClr val="AB1D82"/>
              </a:buClr>
              <a:buFont typeface="+mj-lt"/>
              <a:buAutoNum type="arabicPeriod"/>
            </a:pPr>
            <a:r>
              <a:rPr lang="en-AU" sz="2400" dirty="0" smtClean="0">
                <a:solidFill>
                  <a:srgbClr val="002060"/>
                </a:solidFill>
              </a:rPr>
              <a:t>Systems supporting clinicians to deliver comprehensive care including:</a:t>
            </a:r>
          </a:p>
          <a:p>
            <a:pPr marL="457200" indent="-457200">
              <a:buClr>
                <a:srgbClr val="AB1D82"/>
              </a:buClr>
              <a:buFont typeface="+mj-lt"/>
              <a:buAutoNum type="arabicPeriod"/>
            </a:pPr>
            <a:r>
              <a:rPr lang="en-AU" sz="2400" dirty="0" smtClean="0">
                <a:solidFill>
                  <a:srgbClr val="002060"/>
                </a:solidFill>
              </a:rPr>
              <a:t>Developing the plan of care including </a:t>
            </a:r>
          </a:p>
          <a:p>
            <a:pPr marL="457200" indent="-457200">
              <a:buClr>
                <a:srgbClr val="AB1D82"/>
              </a:buClr>
              <a:buFont typeface="+mj-lt"/>
              <a:buAutoNum type="arabicPeriod"/>
            </a:pPr>
            <a:r>
              <a:rPr lang="en-AU" sz="2400" dirty="0" smtClean="0">
                <a:solidFill>
                  <a:srgbClr val="002060"/>
                </a:solidFill>
              </a:rPr>
              <a:t>Delivering the plan of care including</a:t>
            </a:r>
          </a:p>
          <a:p>
            <a:pPr marL="457200" indent="-457200">
              <a:buClr>
                <a:srgbClr val="AB1D82"/>
              </a:buClr>
              <a:buFont typeface="+mj-lt"/>
              <a:buAutoNum type="arabicPeriod"/>
            </a:pPr>
            <a:r>
              <a:rPr lang="en-AU" sz="2400" dirty="0" smtClean="0">
                <a:solidFill>
                  <a:srgbClr val="002060"/>
                </a:solidFill>
              </a:rPr>
              <a:t>Minimising harm including identifying and mitigating harm</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4</a:t>
            </a:fld>
            <a:endParaRPr lang="en-US"/>
          </a:p>
        </p:txBody>
      </p:sp>
    </p:spTree>
    <p:extLst>
      <p:ext uri="{BB962C8B-B14F-4D97-AF65-F5344CB8AC3E}">
        <p14:creationId xmlns:p14="http://schemas.microsoft.com/office/powerpoint/2010/main" val="306919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p>
          <a:p>
            <a:r>
              <a:rPr lang="en-AU" dirty="0" smtClean="0"/>
              <a:t>Systems should be in place to support the delivery of comprehensive care. </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5</a:t>
            </a:fld>
            <a:endParaRPr lang="en-US"/>
          </a:p>
        </p:txBody>
      </p:sp>
    </p:spTree>
    <p:extLst>
      <p:ext uri="{BB962C8B-B14F-4D97-AF65-F5344CB8AC3E}">
        <p14:creationId xmlns:p14="http://schemas.microsoft.com/office/powerpoint/2010/main" val="134453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dirty="0" smtClean="0"/>
          </a:p>
          <a:p>
            <a:r>
              <a:rPr lang="en-AU" dirty="0" smtClean="0"/>
              <a:t>Integrated screening and assessment processes are used in collaboration with patients,</a:t>
            </a:r>
            <a:r>
              <a:rPr lang="en-AU" baseline="0" dirty="0" smtClean="0"/>
              <a:t> carers and families to develop a goal-directed comprehensive care plan</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6</a:t>
            </a:fld>
            <a:endParaRPr lang="en-US"/>
          </a:p>
        </p:txBody>
      </p:sp>
    </p:spTree>
    <p:extLst>
      <p:ext uri="{BB962C8B-B14F-4D97-AF65-F5344CB8AC3E}">
        <p14:creationId xmlns:p14="http://schemas.microsoft.com/office/powerpoint/2010/main" val="349200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dirty="0" smtClean="0"/>
          </a:p>
          <a:p>
            <a:r>
              <a:rPr lang="en-AU" dirty="0" smtClean="0"/>
              <a:t>Safe care should be delivered to all patients including those at the end of life, in alignment with the comprehensive</a:t>
            </a:r>
            <a:r>
              <a:rPr lang="en-AU" baseline="0" dirty="0" smtClean="0"/>
              <a:t> care plan and in partnership with patients, carers and families. </a:t>
            </a:r>
          </a:p>
          <a:p>
            <a:endParaRPr lang="en-AU" baseline="0" dirty="0" smtClean="0"/>
          </a:p>
          <a:p>
            <a:r>
              <a:rPr lang="en-AU" baseline="0" dirty="0" smtClean="0"/>
              <a:t>There are 6 actions in the Standard specifically supporting end-of-life care.</a:t>
            </a:r>
          </a:p>
          <a:p>
            <a:r>
              <a:rPr lang="en-AU" baseline="0" dirty="0" smtClean="0"/>
              <a:t>Caring for patients is a dynamic process and should be evaluated. </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7</a:t>
            </a:fld>
            <a:endParaRPr lang="en-US"/>
          </a:p>
        </p:txBody>
      </p:sp>
    </p:spTree>
    <p:extLst>
      <p:ext uri="{BB962C8B-B14F-4D97-AF65-F5344CB8AC3E}">
        <p14:creationId xmlns:p14="http://schemas.microsoft.com/office/powerpoint/2010/main" val="423094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sz="1200" b="1" dirty="0" smtClean="0"/>
          </a:p>
          <a:p>
            <a:r>
              <a:rPr lang="en-AU" sz="1200" b="0" dirty="0" smtClean="0"/>
              <a:t>Preventing and managing harm should be part of comprehensive care. Patients at risk of harm should be identified and clinicians should deliver care that includes best-practice strategies to prevent and minimise the risk of the specific harms identified in </a:t>
            </a:r>
            <a:r>
              <a:rPr lang="en-AU" sz="1200" b="0" smtClean="0"/>
              <a:t>the Standard.</a:t>
            </a:r>
          </a:p>
          <a:p>
            <a:endParaRPr lang="en-AU" b="0" dirty="0"/>
          </a:p>
        </p:txBody>
      </p:sp>
      <p:sp>
        <p:nvSpPr>
          <p:cNvPr id="4" name="Slide Number Placeholder 3"/>
          <p:cNvSpPr>
            <a:spLocks noGrp="1"/>
          </p:cNvSpPr>
          <p:nvPr>
            <p:ph type="sldNum" sz="quarter" idx="10"/>
          </p:nvPr>
        </p:nvSpPr>
        <p:spPr/>
        <p:txBody>
          <a:bodyPr/>
          <a:lstStyle/>
          <a:p>
            <a:fld id="{8CEA4601-368A-1440-A826-4147C7EF7E9B}" type="slidenum">
              <a:rPr lang="en-US" smtClean="0"/>
              <a:t>8</a:t>
            </a:fld>
            <a:endParaRPr lang="en-US"/>
          </a:p>
        </p:txBody>
      </p:sp>
    </p:spTree>
    <p:extLst>
      <p:ext uri="{BB962C8B-B14F-4D97-AF65-F5344CB8AC3E}">
        <p14:creationId xmlns:p14="http://schemas.microsoft.com/office/powerpoint/2010/main" val="257521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dirty="0" smtClean="0"/>
          </a:p>
          <a:p>
            <a:r>
              <a:rPr lang="en-AU" dirty="0" smtClean="0"/>
              <a:t>Resources have been and continue to be developed to support implementation of the Comprehensive Care Standard.</a:t>
            </a:r>
          </a:p>
          <a:p>
            <a:r>
              <a:rPr lang="en-AU" dirty="0" smtClean="0"/>
              <a:t>As new resources are developed you will find them on the comprehensive</a:t>
            </a:r>
            <a:r>
              <a:rPr lang="en-AU" baseline="0" dirty="0" smtClean="0"/>
              <a:t> care webpages. The links are on the next slide.</a:t>
            </a:r>
            <a:endParaRPr lang="en-AU" dirty="0" smtClean="0"/>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9</a:t>
            </a:fld>
            <a:endParaRPr lang="en-AU" dirty="0"/>
          </a:p>
        </p:txBody>
      </p:sp>
    </p:spTree>
    <p:extLst>
      <p:ext uri="{BB962C8B-B14F-4D97-AF65-F5344CB8AC3E}">
        <p14:creationId xmlns:p14="http://schemas.microsoft.com/office/powerpoint/2010/main" val="2808440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970" y="-39760"/>
            <a:ext cx="9144000" cy="514350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baseline="0">
                <a:solidFill>
                  <a:schemeClr val="tx1"/>
                </a:solidFill>
                <a:latin typeface="Arial"/>
                <a:cs typeface="Arial"/>
              </a:defRPr>
            </a:lvl1pPr>
          </a:lstStyle>
          <a:p>
            <a:r>
              <a:rPr lang="en-US" dirty="0" smtClean="0"/>
              <a:t>June 10, 2014</a:t>
            </a:r>
            <a:endParaRPr lang="en-US" dirty="0"/>
          </a:p>
        </p:txBody>
      </p:sp>
      <p:pic>
        <p:nvPicPr>
          <p:cNvPr id="8" name="Picture 7" descr="ACSQHC.png"/>
          <p:cNvPicPr>
            <a:picLocks noChangeAspect="1"/>
          </p:cNvPicPr>
          <p:nvPr userDrawn="1"/>
        </p:nvPicPr>
        <p:blipFill>
          <a:blip r:embed="rId3"/>
          <a:stretch>
            <a:fillRect/>
          </a:stretch>
        </p:blipFill>
        <p:spPr>
          <a:xfrm>
            <a:off x="720593" y="5991354"/>
            <a:ext cx="2905125" cy="317500"/>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29539"/>
          <a:stretch/>
        </p:blipFill>
        <p:spPr>
          <a:xfrm>
            <a:off x="7451859" y="5883256"/>
            <a:ext cx="1352549" cy="5336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descr="ACSQHC.png">
            <a:extLst>
              <a:ext uri="{FF2B5EF4-FFF2-40B4-BE49-F238E27FC236}">
                <a16:creationId xmlns="" xmlns:a16="http://schemas.microsoft.com/office/drawing/2014/main" id="{7029393B-01E7-0C49-A200-2B33538AB519}"/>
              </a:ext>
            </a:extLst>
          </p:cNvPr>
          <p:cNvPicPr>
            <a:picLocks noChangeAspect="1"/>
          </p:cNvPicPr>
          <p:nvPr userDrawn="1"/>
        </p:nvPicPr>
        <p:blipFill>
          <a:blip r:embed="rId2"/>
          <a:stretch>
            <a:fillRect/>
          </a:stretch>
        </p:blipFill>
        <p:spPr>
          <a:xfrm>
            <a:off x="611560" y="6021289"/>
            <a:ext cx="3754760" cy="410356"/>
          </a:xfrm>
          <a:prstGeom prst="rect">
            <a:avLst/>
          </a:prstGeom>
        </p:spPr>
      </p:pic>
      <p:pic>
        <p:nvPicPr>
          <p:cNvPr id="9" name="Picture 8">
            <a:extLst>
              <a:ext uri="{FF2B5EF4-FFF2-40B4-BE49-F238E27FC236}">
                <a16:creationId xmlns="" xmlns:a16="http://schemas.microsoft.com/office/drawing/2014/main" id="{CC5DE298-303E-CF49-BC9A-B05C98F8E2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052737"/>
            <a:ext cx="1155700" cy="2730500"/>
          </a:xfrm>
          <a:prstGeom prst="rect">
            <a:avLst/>
          </a:prstGeom>
        </p:spPr>
      </p:pic>
      <p:sp>
        <p:nvSpPr>
          <p:cNvPr id="14" name="TextBox 13">
            <a:extLst>
              <a:ext uri="{FF2B5EF4-FFF2-40B4-BE49-F238E27FC236}">
                <a16:creationId xmlns="" xmlns:a16="http://schemas.microsoft.com/office/drawing/2014/main" id="{4CE58B9F-1CB4-6846-83AE-16F28E7CD68D}"/>
              </a:ext>
            </a:extLst>
          </p:cNvPr>
          <p:cNvSpPr txBox="1"/>
          <p:nvPr userDrawn="1"/>
        </p:nvSpPr>
        <p:spPr>
          <a:xfrm>
            <a:off x="1623244" y="1340769"/>
            <a:ext cx="3312368" cy="2092881"/>
          </a:xfrm>
          <a:prstGeom prst="rect">
            <a:avLst/>
          </a:prstGeom>
          <a:noFill/>
        </p:spPr>
        <p:txBody>
          <a:bodyPr wrap="square" rtlCol="0">
            <a:spAutoFit/>
          </a:bodyPr>
          <a:lstStyle/>
          <a:p>
            <a:pPr lvl="0">
              <a:spcAft>
                <a:spcPts val="1200"/>
              </a:spcAft>
            </a:pPr>
            <a:r>
              <a:rPr lang="en-US" b="1" dirty="0" err="1">
                <a:latin typeface="Cambria" panose="02040503050406030204" pitchFamily="18" charset="0"/>
              </a:rPr>
              <a:t>Safetyandquality.gov.au</a:t>
            </a:r>
            <a:endParaRPr lang="en-US" b="1" dirty="0">
              <a:latin typeface="Cambria" panose="02040503050406030204" pitchFamily="18" charset="0"/>
            </a:endParaRPr>
          </a:p>
          <a:p>
            <a:pPr lvl="0">
              <a:spcAft>
                <a:spcPts val="1200"/>
              </a:spcAft>
            </a:pPr>
            <a:endParaRPr lang="en-US" b="1" dirty="0">
              <a:latin typeface="Cambria" panose="02040503050406030204" pitchFamily="18" charset="0"/>
            </a:endParaRPr>
          </a:p>
          <a:p>
            <a:pPr lvl="0">
              <a:spcAft>
                <a:spcPts val="1200"/>
              </a:spcAft>
            </a:pPr>
            <a:r>
              <a:rPr lang="en-US" b="1" dirty="0" err="1">
                <a:latin typeface="Cambria" panose="02040503050406030204" pitchFamily="18" charset="0"/>
              </a:rPr>
              <a:t>Twitter.com</a:t>
            </a:r>
            <a:r>
              <a:rPr lang="en-US" b="1" dirty="0">
                <a:latin typeface="Cambria" panose="02040503050406030204" pitchFamily="18" charset="0"/>
              </a:rPr>
              <a:t>/ACSQHS</a:t>
            </a:r>
          </a:p>
          <a:p>
            <a:pPr lvl="0">
              <a:spcAft>
                <a:spcPts val="1200"/>
              </a:spcAft>
            </a:pPr>
            <a:endParaRPr lang="en-US" b="1" dirty="0">
              <a:latin typeface="Cambria" panose="02040503050406030204" pitchFamily="18" charset="0"/>
            </a:endParaRPr>
          </a:p>
          <a:p>
            <a:pPr lvl="0">
              <a:spcAft>
                <a:spcPts val="1200"/>
              </a:spcAft>
            </a:pPr>
            <a:r>
              <a:rPr lang="en-US" b="1" dirty="0" err="1">
                <a:latin typeface="Cambria" panose="02040503050406030204" pitchFamily="18" charset="0"/>
              </a:rPr>
              <a:t>Youtube.com</a:t>
            </a:r>
            <a:r>
              <a:rPr lang="en-US" b="1" dirty="0">
                <a:latin typeface="Cambria" panose="02040503050406030204" pitchFamily="18" charset="0"/>
              </a:rPr>
              <a:t>/user/ACSQHC</a:t>
            </a:r>
          </a:p>
        </p:txBody>
      </p:sp>
      <p:sp>
        <p:nvSpPr>
          <p:cNvPr id="17" name="Text Placeholder 4">
            <a:extLst>
              <a:ext uri="{FF2B5EF4-FFF2-40B4-BE49-F238E27FC236}">
                <a16:creationId xmlns="" xmlns:a16="http://schemas.microsoft.com/office/drawing/2014/main" id="{D56B1EF5-522D-0C42-9BDC-20CCA6633E00}"/>
              </a:ext>
            </a:extLst>
          </p:cNvPr>
          <p:cNvSpPr>
            <a:spLocks noGrp="1"/>
          </p:cNvSpPr>
          <p:nvPr>
            <p:ph type="body" sz="quarter" idx="13" hasCustomPrompt="1"/>
          </p:nvPr>
        </p:nvSpPr>
        <p:spPr>
          <a:xfrm>
            <a:off x="611188" y="4446346"/>
            <a:ext cx="5473700" cy="959237"/>
          </a:xfrm>
          <a:prstGeom prst="rect">
            <a:avLst/>
          </a:prstGeom>
        </p:spPr>
        <p:txBody>
          <a:bodyPr lIns="0" anchor="b" anchorCtr="0">
            <a:spAutoFit/>
          </a:bodyPr>
          <a:lstStyle>
            <a:lvl1pPr marL="0" indent="0">
              <a:spcBef>
                <a:spcPts val="500"/>
              </a:spcBef>
              <a:buFontTx/>
              <a:buNone/>
              <a:defRPr sz="1800">
                <a:solidFill>
                  <a:schemeClr val="bg2">
                    <a:lumMod val="50000"/>
                  </a:schemeClr>
                </a:solidFill>
                <a:latin typeface="+mn-lt"/>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spTree>
    <p:extLst>
      <p:ext uri="{BB962C8B-B14F-4D97-AF65-F5344CB8AC3E}">
        <p14:creationId xmlns:p14="http://schemas.microsoft.com/office/powerpoint/2010/main" val="164450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B610429-0052-C142-B9C4-834EC6B5547E}"/>
              </a:ext>
            </a:extLst>
          </p:cNvPr>
          <p:cNvSpPr>
            <a:spLocks noGrp="1"/>
          </p:cNvSpPr>
          <p:nvPr>
            <p:ph type="dt" sz="half" idx="10"/>
          </p:nvPr>
        </p:nvSpPr>
        <p:spPr>
          <a:xfrm>
            <a:off x="628649" y="6356350"/>
            <a:ext cx="1996363" cy="365125"/>
          </a:xfrm>
          <a:prstGeom prst="rect">
            <a:avLst/>
          </a:prstGeo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3/12/2019</a:t>
            </a:fld>
            <a:endParaRPr lang="en-US" dirty="0"/>
          </a:p>
        </p:txBody>
      </p:sp>
      <p:sp>
        <p:nvSpPr>
          <p:cNvPr id="5" name="Footer Placeholder 4">
            <a:extLst>
              <a:ext uri="{FF2B5EF4-FFF2-40B4-BE49-F238E27FC236}">
                <a16:creationId xmlns:a16="http://schemas.microsoft.com/office/drawing/2014/main" xmlns="" id="{9949492E-B4AC-0547-A8A7-147913944CC6}"/>
              </a:ext>
            </a:extLst>
          </p:cNvPr>
          <p:cNvSpPr>
            <a:spLocks noGrp="1"/>
          </p:cNvSpPr>
          <p:nvPr>
            <p:ph type="ftr" sz="quarter" idx="11"/>
          </p:nvPr>
        </p:nvSpPr>
        <p:spPr>
          <a:xfrm>
            <a:off x="2804279" y="6356350"/>
            <a:ext cx="3517590" cy="365125"/>
          </a:xfrm>
          <a:prstGeom prst="rect">
            <a:avLst/>
          </a:prstGeom>
        </p:spPr>
        <p:txBody>
          <a:bodyPr/>
          <a:lstStyle>
            <a:lvl1pPr>
              <a:defRPr sz="1000">
                <a:latin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xmlns="" id="{65AD33F7-BFE4-FB4A-AFAA-CF72E499D3CF}"/>
              </a:ext>
            </a:extLst>
          </p:cNvPr>
          <p:cNvSpPr>
            <a:spLocks noGrp="1"/>
          </p:cNvSpPr>
          <p:nvPr>
            <p:ph type="sldNum" sz="quarter" idx="12"/>
          </p:nvPr>
        </p:nvSpPr>
        <p:spPr>
          <a:xfrm>
            <a:off x="6501136" y="6356350"/>
            <a:ext cx="1996752" cy="365125"/>
          </a:xfrm>
          <a:prstGeom prst="rect">
            <a:avLst/>
          </a:prstGeo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8" name="Title 2">
            <a:extLst>
              <a:ext uri="{FF2B5EF4-FFF2-40B4-BE49-F238E27FC236}">
                <a16:creationId xmlns:a16="http://schemas.microsoft.com/office/drawing/2014/main" xmlns="" id="{0BD37AF4-060B-C744-8F29-E939BAFE4326}"/>
              </a:ext>
            </a:extLst>
          </p:cNvPr>
          <p:cNvSpPr>
            <a:spLocks noGrp="1"/>
          </p:cNvSpPr>
          <p:nvPr>
            <p:ph type="title"/>
          </p:nvPr>
        </p:nvSpPr>
        <p:spPr>
          <a:xfrm>
            <a:off x="611188" y="836712"/>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5512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B610429-0052-C142-B9C4-834EC6B5547E}"/>
              </a:ext>
            </a:extLst>
          </p:cNvPr>
          <p:cNvSpPr>
            <a:spLocks noGrp="1"/>
          </p:cNvSpPr>
          <p:nvPr>
            <p:ph type="dt" sz="half" idx="10"/>
          </p:nvPr>
        </p:nvSpPr>
        <p:spPr>
          <a:xfrm>
            <a:off x="628649" y="6356350"/>
            <a:ext cx="1996363" cy="365125"/>
          </a:xfrm>
          <a:prstGeom prst="rect">
            <a:avLst/>
          </a:prstGeo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3/12/2019</a:t>
            </a:fld>
            <a:endParaRPr lang="en-US" dirty="0"/>
          </a:p>
        </p:txBody>
      </p:sp>
      <p:sp>
        <p:nvSpPr>
          <p:cNvPr id="5" name="Footer Placeholder 4">
            <a:extLst>
              <a:ext uri="{FF2B5EF4-FFF2-40B4-BE49-F238E27FC236}">
                <a16:creationId xmlns:a16="http://schemas.microsoft.com/office/drawing/2014/main" xmlns="" id="{9949492E-B4AC-0547-A8A7-147913944CC6}"/>
              </a:ext>
            </a:extLst>
          </p:cNvPr>
          <p:cNvSpPr>
            <a:spLocks noGrp="1"/>
          </p:cNvSpPr>
          <p:nvPr>
            <p:ph type="ftr" sz="quarter" idx="11"/>
          </p:nvPr>
        </p:nvSpPr>
        <p:spPr>
          <a:xfrm>
            <a:off x="2804279" y="6356350"/>
            <a:ext cx="3517590" cy="365125"/>
          </a:xfrm>
          <a:prstGeom prst="rect">
            <a:avLst/>
          </a:prstGeom>
        </p:spPr>
        <p:txBody>
          <a:bodyPr/>
          <a:lstStyle>
            <a:lvl1pPr>
              <a:defRPr sz="1000">
                <a:latin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xmlns="" id="{65AD33F7-BFE4-FB4A-AFAA-CF72E499D3CF}"/>
              </a:ext>
            </a:extLst>
          </p:cNvPr>
          <p:cNvSpPr>
            <a:spLocks noGrp="1"/>
          </p:cNvSpPr>
          <p:nvPr>
            <p:ph type="sldNum" sz="quarter" idx="12"/>
          </p:nvPr>
        </p:nvSpPr>
        <p:spPr>
          <a:xfrm>
            <a:off x="6501136" y="6356350"/>
            <a:ext cx="1996752" cy="365125"/>
          </a:xfrm>
          <a:prstGeom prst="rect">
            <a:avLst/>
          </a:prstGeo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8" name="Title 2">
            <a:extLst>
              <a:ext uri="{FF2B5EF4-FFF2-40B4-BE49-F238E27FC236}">
                <a16:creationId xmlns:a16="http://schemas.microsoft.com/office/drawing/2014/main" xmlns="" id="{0BD37AF4-060B-C744-8F29-E939BAFE4326}"/>
              </a:ext>
            </a:extLst>
          </p:cNvPr>
          <p:cNvSpPr>
            <a:spLocks noGrp="1"/>
          </p:cNvSpPr>
          <p:nvPr>
            <p:ph type="title"/>
          </p:nvPr>
        </p:nvSpPr>
        <p:spPr>
          <a:xfrm>
            <a:off x="611188" y="836712"/>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5512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B610429-0052-C142-B9C4-834EC6B5547E}"/>
              </a:ext>
            </a:extLst>
          </p:cNvPr>
          <p:cNvSpPr>
            <a:spLocks noGrp="1"/>
          </p:cNvSpPr>
          <p:nvPr>
            <p:ph type="dt" sz="half" idx="10"/>
          </p:nvPr>
        </p:nvSpPr>
        <p:spPr>
          <a:xfrm>
            <a:off x="628649" y="6356350"/>
            <a:ext cx="1996363" cy="365125"/>
          </a:xfrm>
          <a:prstGeom prst="rect">
            <a:avLst/>
          </a:prstGeo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3/12/2019</a:t>
            </a:fld>
            <a:endParaRPr lang="en-US" dirty="0"/>
          </a:p>
        </p:txBody>
      </p:sp>
      <p:sp>
        <p:nvSpPr>
          <p:cNvPr id="5" name="Footer Placeholder 4">
            <a:extLst>
              <a:ext uri="{FF2B5EF4-FFF2-40B4-BE49-F238E27FC236}">
                <a16:creationId xmlns:a16="http://schemas.microsoft.com/office/drawing/2014/main" xmlns="" id="{9949492E-B4AC-0547-A8A7-147913944CC6}"/>
              </a:ext>
            </a:extLst>
          </p:cNvPr>
          <p:cNvSpPr>
            <a:spLocks noGrp="1"/>
          </p:cNvSpPr>
          <p:nvPr>
            <p:ph type="ftr" sz="quarter" idx="11"/>
          </p:nvPr>
        </p:nvSpPr>
        <p:spPr>
          <a:xfrm>
            <a:off x="2804279" y="6356350"/>
            <a:ext cx="3517590" cy="365125"/>
          </a:xfrm>
          <a:prstGeom prst="rect">
            <a:avLst/>
          </a:prstGeom>
        </p:spPr>
        <p:txBody>
          <a:bodyPr/>
          <a:lstStyle>
            <a:lvl1pPr>
              <a:defRPr sz="1000">
                <a:latin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xmlns="" id="{65AD33F7-BFE4-FB4A-AFAA-CF72E499D3CF}"/>
              </a:ext>
            </a:extLst>
          </p:cNvPr>
          <p:cNvSpPr>
            <a:spLocks noGrp="1"/>
          </p:cNvSpPr>
          <p:nvPr>
            <p:ph type="sldNum" sz="quarter" idx="12"/>
          </p:nvPr>
        </p:nvSpPr>
        <p:spPr>
          <a:xfrm>
            <a:off x="6501136" y="6356350"/>
            <a:ext cx="1996752" cy="365125"/>
          </a:xfrm>
          <a:prstGeom prst="rect">
            <a:avLst/>
          </a:prstGeo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8" name="Title 2">
            <a:extLst>
              <a:ext uri="{FF2B5EF4-FFF2-40B4-BE49-F238E27FC236}">
                <a16:creationId xmlns:a16="http://schemas.microsoft.com/office/drawing/2014/main" xmlns="" id="{0BD37AF4-060B-C744-8F29-E939BAFE4326}"/>
              </a:ext>
            </a:extLst>
          </p:cNvPr>
          <p:cNvSpPr>
            <a:spLocks noGrp="1"/>
          </p:cNvSpPr>
          <p:nvPr>
            <p:ph type="title"/>
          </p:nvPr>
        </p:nvSpPr>
        <p:spPr>
          <a:xfrm>
            <a:off x="611188" y="836712"/>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55123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B610429-0052-C142-B9C4-834EC6B5547E}"/>
              </a:ext>
            </a:extLst>
          </p:cNvPr>
          <p:cNvSpPr>
            <a:spLocks noGrp="1"/>
          </p:cNvSpPr>
          <p:nvPr>
            <p:ph type="dt" sz="half" idx="10"/>
          </p:nvPr>
        </p:nvSpPr>
        <p:spPr>
          <a:xfrm>
            <a:off x="628649" y="6356350"/>
            <a:ext cx="1996363" cy="365125"/>
          </a:xfrm>
          <a:prstGeom prst="rect">
            <a:avLst/>
          </a:prstGeo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3/12/2019</a:t>
            </a:fld>
            <a:endParaRPr lang="en-US" dirty="0"/>
          </a:p>
        </p:txBody>
      </p:sp>
      <p:sp>
        <p:nvSpPr>
          <p:cNvPr id="5" name="Footer Placeholder 4">
            <a:extLst>
              <a:ext uri="{FF2B5EF4-FFF2-40B4-BE49-F238E27FC236}">
                <a16:creationId xmlns:a16="http://schemas.microsoft.com/office/drawing/2014/main" xmlns="" id="{9949492E-B4AC-0547-A8A7-147913944CC6}"/>
              </a:ext>
            </a:extLst>
          </p:cNvPr>
          <p:cNvSpPr>
            <a:spLocks noGrp="1"/>
          </p:cNvSpPr>
          <p:nvPr>
            <p:ph type="ftr" sz="quarter" idx="11"/>
          </p:nvPr>
        </p:nvSpPr>
        <p:spPr>
          <a:xfrm>
            <a:off x="2804279" y="6356350"/>
            <a:ext cx="3517590" cy="365125"/>
          </a:xfrm>
          <a:prstGeom prst="rect">
            <a:avLst/>
          </a:prstGeom>
        </p:spPr>
        <p:txBody>
          <a:bodyPr/>
          <a:lstStyle>
            <a:lvl1pPr>
              <a:defRPr sz="1000">
                <a:latin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xmlns="" id="{65AD33F7-BFE4-FB4A-AFAA-CF72E499D3CF}"/>
              </a:ext>
            </a:extLst>
          </p:cNvPr>
          <p:cNvSpPr>
            <a:spLocks noGrp="1"/>
          </p:cNvSpPr>
          <p:nvPr>
            <p:ph type="sldNum" sz="quarter" idx="12"/>
          </p:nvPr>
        </p:nvSpPr>
        <p:spPr>
          <a:xfrm>
            <a:off x="6501136" y="6356350"/>
            <a:ext cx="1996752" cy="365125"/>
          </a:xfrm>
          <a:prstGeom prst="rect">
            <a:avLst/>
          </a:prstGeo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8" name="Title 2">
            <a:extLst>
              <a:ext uri="{FF2B5EF4-FFF2-40B4-BE49-F238E27FC236}">
                <a16:creationId xmlns:a16="http://schemas.microsoft.com/office/drawing/2014/main" xmlns="" id="{0BD37AF4-060B-C744-8F29-E939BAFE4326}"/>
              </a:ext>
            </a:extLst>
          </p:cNvPr>
          <p:cNvSpPr>
            <a:spLocks noGrp="1"/>
          </p:cNvSpPr>
          <p:nvPr>
            <p:ph type="title"/>
          </p:nvPr>
        </p:nvSpPr>
        <p:spPr>
          <a:xfrm>
            <a:off x="611188" y="836712"/>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5512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241" y="409477"/>
            <a:ext cx="5027185" cy="4227127"/>
          </a:xfrm>
          <a:prstGeom prst="rect">
            <a:avLst/>
          </a:prstGeom>
        </p:spPr>
      </p:pic>
    </p:spTree>
    <p:extLst>
      <p:ext uri="{BB962C8B-B14F-4D97-AF65-F5344CB8AC3E}">
        <p14:creationId xmlns:p14="http://schemas.microsoft.com/office/powerpoint/2010/main" val="356176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AB610429-0052-C142-B9C4-834EC6B5547E}"/>
              </a:ext>
            </a:extLst>
          </p:cNvPr>
          <p:cNvSpPr>
            <a:spLocks noGrp="1"/>
          </p:cNvSpPr>
          <p:nvPr>
            <p:ph type="dt" sz="half" idx="10"/>
          </p:nvPr>
        </p:nvSpPr>
        <p:spPr>
          <a:xfrm>
            <a:off x="628651" y="6356351"/>
            <a:ext cx="1996363" cy="365125"/>
          </a:xfrm>
          <a:prstGeom prst="rect">
            <a:avLst/>
          </a:prstGeo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3/12/2019</a:t>
            </a:fld>
            <a:endParaRPr lang="en-US" dirty="0"/>
          </a:p>
        </p:txBody>
      </p:sp>
      <p:sp>
        <p:nvSpPr>
          <p:cNvPr id="5" name="Footer Placeholder 4">
            <a:extLst>
              <a:ext uri="{FF2B5EF4-FFF2-40B4-BE49-F238E27FC236}">
                <a16:creationId xmlns="" xmlns:a16="http://schemas.microsoft.com/office/drawing/2014/main" id="{9949492E-B4AC-0547-A8A7-147913944CC6}"/>
              </a:ext>
            </a:extLst>
          </p:cNvPr>
          <p:cNvSpPr>
            <a:spLocks noGrp="1"/>
          </p:cNvSpPr>
          <p:nvPr>
            <p:ph type="ftr" sz="quarter" idx="11"/>
          </p:nvPr>
        </p:nvSpPr>
        <p:spPr>
          <a:xfrm>
            <a:off x="2804279" y="6356351"/>
            <a:ext cx="3517590" cy="365125"/>
          </a:xfrm>
          <a:prstGeom prst="rect">
            <a:avLst/>
          </a:prstGeom>
        </p:spPr>
        <p:txBody>
          <a:bodyPr/>
          <a:lstStyle>
            <a:lvl1pPr>
              <a:defRPr sz="1000">
                <a:latin typeface="Cambria" panose="02040503050406030204" pitchFamily="18" charset="0"/>
              </a:defRPr>
            </a:lvl1pPr>
          </a:lstStyle>
          <a:p>
            <a:endParaRPr lang="en-US" dirty="0"/>
          </a:p>
        </p:txBody>
      </p:sp>
      <p:sp>
        <p:nvSpPr>
          <p:cNvPr id="6" name="Slide Number Placeholder 5">
            <a:extLst>
              <a:ext uri="{FF2B5EF4-FFF2-40B4-BE49-F238E27FC236}">
                <a16:creationId xmlns="" xmlns:a16="http://schemas.microsoft.com/office/drawing/2014/main" id="{65AD33F7-BFE4-FB4A-AFAA-CF72E499D3CF}"/>
              </a:ext>
            </a:extLst>
          </p:cNvPr>
          <p:cNvSpPr>
            <a:spLocks noGrp="1"/>
          </p:cNvSpPr>
          <p:nvPr>
            <p:ph type="sldNum" sz="quarter" idx="12"/>
          </p:nvPr>
        </p:nvSpPr>
        <p:spPr>
          <a:xfrm>
            <a:off x="6501136" y="6356351"/>
            <a:ext cx="1996752" cy="365125"/>
          </a:xfrm>
          <a:prstGeom prst="rect">
            <a:avLst/>
          </a:prstGeo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8" name="Title 2">
            <a:extLst>
              <a:ext uri="{FF2B5EF4-FFF2-40B4-BE49-F238E27FC236}">
                <a16:creationId xmlns="" xmlns:a16="http://schemas.microsoft.com/office/drawing/2014/main" id="{0BD37AF4-060B-C744-8F29-E939BAFE4326}"/>
              </a:ext>
            </a:extLst>
          </p:cNvPr>
          <p:cNvSpPr>
            <a:spLocks noGrp="1"/>
          </p:cNvSpPr>
          <p:nvPr>
            <p:ph type="title"/>
          </p:nvPr>
        </p:nvSpPr>
        <p:spPr>
          <a:xfrm>
            <a:off x="611188" y="836714"/>
            <a:ext cx="7886700" cy="498598"/>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48482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1592"/>
            <a:ext cx="9144000" cy="640447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afetyandquality.gov.au/wp-content/uploads/2017/12/National-Safety-and-Quality-Health-Service-Standards-Guide-for-Day-Procedure-Services.pdf" TargetMode="External"/><Relationship Id="rId13" Type="http://schemas.openxmlformats.org/officeDocument/2006/relationships/hyperlink" Target="https://www.safetyandquality.gov.au/wp-content/uploads/2017/11/Comprehensive-Care.pdf" TargetMode="External"/><Relationship Id="rId3" Type="http://schemas.openxmlformats.org/officeDocument/2006/relationships/hyperlink" Target="https://www.safetyandquality.gov.au/our-work/comprehensive-care/" TargetMode="External"/><Relationship Id="rId7" Type="http://schemas.openxmlformats.org/officeDocument/2006/relationships/hyperlink" Target="https://www.safetyandquality.gov.au/wp-content/uploads/2017/12/National-Safety-and-Quality-Health-Service-Standards-Guide-for-Hospitals.pdf" TargetMode="External"/><Relationship Id="rId12" Type="http://schemas.openxmlformats.org/officeDocument/2006/relationships/hyperlink" Target="https://www.safetyandquality.gov.au/wp-content/uploads/2017/12/National-Safety-and-Quality-Health-Service-Standards-Accreditation-Workbook.pdf"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safetyandquality.gov.au/our-work/assessment-to-the-nsqhs-standards/nsqhs-standards-second-edition/" TargetMode="External"/><Relationship Id="rId11" Type="http://schemas.openxmlformats.org/officeDocument/2006/relationships/hyperlink" Target="https://www.safetyandquality.gov.au/wp-content/uploads/2017/12/National-Model-Clinical-Governance-Framework.pdf" TargetMode="External"/><Relationship Id="rId5" Type="http://schemas.openxmlformats.org/officeDocument/2006/relationships/hyperlink" Target="https://www.safetyandquality.gov.au/wp-content/uploads/2018/10/Implementing-Comprehensive-care-Essential-Elements-Accessibility-PDF.pdf" TargetMode="External"/><Relationship Id="rId10" Type="http://schemas.openxmlformats.org/officeDocument/2006/relationships/hyperlink" Target="https://www.safetyandquality.gov.au/wp-content/uploads/2017/12/National-Safety-and-Quality-Health-Service-Standards-User-Guide-for-Aboriginal-and-Torres-Strait-Islander-Health.pdf" TargetMode="External"/><Relationship Id="rId4" Type="http://schemas.openxmlformats.org/officeDocument/2006/relationships/hyperlink" Target="https://www.safetyandquality.gov.au/our-work/comprehensive-care/essential-elements-for-comprehensive-care-delivery/" TargetMode="External"/><Relationship Id="rId9" Type="http://schemas.openxmlformats.org/officeDocument/2006/relationships/hyperlink" Target="https://www.safetyandquality.gov.au/wp-content/uploads/2017/12/National-Safety-and-Quality-Health-Service-Standards-Guide-for-Multi-Purpose-Services-and-Small-Hospitals.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22767" y="284168"/>
            <a:ext cx="1962150" cy="1793866"/>
          </a:xfrm>
          <a:prstGeom prst="rect">
            <a:avLst/>
          </a:prstGeom>
          <a:noFill/>
          <a:ln>
            <a:noFill/>
          </a:ln>
        </p:spPr>
      </p:pic>
      <p:sp>
        <p:nvSpPr>
          <p:cNvPr id="2" name="Title 1"/>
          <p:cNvSpPr>
            <a:spLocks noGrp="1"/>
          </p:cNvSpPr>
          <p:nvPr>
            <p:ph type="ctrTitle"/>
          </p:nvPr>
        </p:nvSpPr>
        <p:spPr/>
        <p:txBody>
          <a:bodyPr>
            <a:normAutofit fontScale="90000"/>
          </a:bodyPr>
          <a:lstStyle/>
          <a:p>
            <a:r>
              <a:rPr lang="en-AU" dirty="0"/>
              <a:t/>
            </a:r>
            <a:br>
              <a:rPr lang="en-AU" dirty="0"/>
            </a:br>
            <a:r>
              <a:rPr lang="en-AU" dirty="0"/>
              <a:t/>
            </a:r>
            <a:br>
              <a:rPr lang="en-AU" dirty="0"/>
            </a:br>
            <a:endParaRPr lang="en-US" dirty="0"/>
          </a:p>
        </p:txBody>
      </p:sp>
      <p:sp>
        <p:nvSpPr>
          <p:cNvPr id="3" name="Subtitle 2"/>
          <p:cNvSpPr>
            <a:spLocks noGrp="1"/>
          </p:cNvSpPr>
          <p:nvPr>
            <p:ph type="subTitle" idx="1"/>
          </p:nvPr>
        </p:nvSpPr>
        <p:spPr>
          <a:xfrm>
            <a:off x="622767" y="3503709"/>
            <a:ext cx="5055023" cy="593133"/>
          </a:xfrm>
        </p:spPr>
        <p:txBody>
          <a:bodyPr>
            <a:normAutofit lnSpcReduction="10000"/>
          </a:bodyPr>
          <a:lstStyle/>
          <a:p>
            <a:r>
              <a:rPr lang="en-AU" dirty="0" smtClean="0"/>
              <a:t>A NSQHS Standard</a:t>
            </a:r>
          </a:p>
          <a:p>
            <a:endParaRPr lang="en-AU" dirty="0"/>
          </a:p>
        </p:txBody>
      </p:sp>
      <p:sp>
        <p:nvSpPr>
          <p:cNvPr id="6" name="Date Placeholder 3"/>
          <p:cNvSpPr>
            <a:spLocks noGrp="1"/>
          </p:cNvSpPr>
          <p:nvPr>
            <p:ph type="dt" sz="half" idx="10"/>
          </p:nvPr>
        </p:nvSpPr>
        <p:spPr>
          <a:prstGeom prst="rect">
            <a:avLst/>
          </a:prstGeom>
        </p:spPr>
        <p:txBody>
          <a:bodyPr lIns="0" tIns="0" rIns="0" bIns="0"/>
          <a:lstStyle>
            <a:lvl1pPr algn="r">
              <a:defRPr sz="900" b="1">
                <a:solidFill>
                  <a:schemeClr val="bg1"/>
                </a:solidFill>
                <a:latin typeface="Arial"/>
                <a:cs typeface="Arial"/>
              </a:defRPr>
            </a:lvl1pPr>
          </a:lstStyle>
          <a:p>
            <a:r>
              <a:rPr lang="en-US" dirty="0" smtClean="0"/>
              <a:t>18 January, 2016</a:t>
            </a:r>
            <a:endParaRPr lang="en-US" dirty="0"/>
          </a:p>
        </p:txBody>
      </p:sp>
      <p:sp>
        <p:nvSpPr>
          <p:cNvPr id="7" name="TextBox 6"/>
          <p:cNvSpPr txBox="1"/>
          <p:nvPr/>
        </p:nvSpPr>
        <p:spPr>
          <a:xfrm>
            <a:off x="527517" y="1860541"/>
            <a:ext cx="5648325" cy="1846659"/>
          </a:xfrm>
          <a:prstGeom prst="rect">
            <a:avLst/>
          </a:prstGeom>
          <a:noFill/>
        </p:spPr>
        <p:txBody>
          <a:bodyPr wrap="square" lIns="0" tIns="0" rIns="0" bIns="0" rtlCol="0">
            <a:spAutoFit/>
          </a:bodyPr>
          <a:lstStyle/>
          <a:p>
            <a:r>
              <a:rPr lang="en-US" sz="5000" b="1" dirty="0" smtClean="0">
                <a:solidFill>
                  <a:schemeClr val="accent2">
                    <a:lumMod val="75000"/>
                  </a:schemeClr>
                </a:solidFill>
                <a:latin typeface="Arial"/>
                <a:cs typeface="Arial"/>
              </a:rPr>
              <a:t>Comprehensive Care </a:t>
            </a:r>
          </a:p>
          <a:p>
            <a:endParaRPr lang="en-US" sz="2000" dirty="0" smtClean="0">
              <a:solidFill>
                <a:schemeClr val="accent2">
                  <a:lumMod val="75000"/>
                </a:schemeClr>
              </a:solidFill>
              <a:latin typeface="Arial"/>
              <a:cs typeface="Arial"/>
            </a:endParaRPr>
          </a:p>
        </p:txBody>
      </p:sp>
      <p:sp>
        <p:nvSpPr>
          <p:cNvPr id="4" name="TextBox 3"/>
          <p:cNvSpPr txBox="1"/>
          <p:nvPr/>
        </p:nvSpPr>
        <p:spPr>
          <a:xfrm>
            <a:off x="622767" y="4920847"/>
            <a:ext cx="5553075" cy="646331"/>
          </a:xfrm>
          <a:prstGeom prst="rect">
            <a:avLst/>
          </a:prstGeom>
          <a:noFill/>
        </p:spPr>
        <p:txBody>
          <a:bodyPr wrap="square" rtlCol="0">
            <a:spAutoFit/>
          </a:bodyPr>
          <a:lstStyle/>
          <a:p>
            <a:r>
              <a:rPr lang="en-AU" b="1" dirty="0" smtClean="0">
                <a:solidFill>
                  <a:srgbClr val="000000"/>
                </a:solidFill>
              </a:rPr>
              <a:t>Name</a:t>
            </a:r>
          </a:p>
          <a:p>
            <a:r>
              <a:rPr lang="en-AU" dirty="0" smtClean="0">
                <a:solidFill>
                  <a:srgbClr val="000000"/>
                </a:solidFill>
              </a:rPr>
              <a:t>Position</a:t>
            </a:r>
            <a:endParaRPr lang="en-AU"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1188" y="404664"/>
            <a:ext cx="7886700" cy="624037"/>
          </a:xfrm>
        </p:spPr>
        <p:txBody>
          <a:bodyPr>
            <a:normAutofit/>
          </a:bodyPr>
          <a:lstStyle/>
          <a:p>
            <a:r>
              <a:rPr lang="en-AU" sz="3000" dirty="0" smtClean="0">
                <a:solidFill>
                  <a:srgbClr val="AB1D82"/>
                </a:solidFill>
              </a:rPr>
              <a:t>Resources</a:t>
            </a:r>
            <a:endParaRPr lang="en-AU" sz="3000" dirty="0">
              <a:solidFill>
                <a:srgbClr val="AB1D82"/>
              </a:solidFill>
            </a:endParaRPr>
          </a:p>
        </p:txBody>
      </p:sp>
      <p:sp>
        <p:nvSpPr>
          <p:cNvPr id="4" name="Content Placeholder 2"/>
          <p:cNvSpPr txBox="1">
            <a:spLocks/>
          </p:cNvSpPr>
          <p:nvPr/>
        </p:nvSpPr>
        <p:spPr>
          <a:xfrm>
            <a:off x="107507" y="908720"/>
            <a:ext cx="8856983" cy="5320630"/>
          </a:xfrm>
          <a:prstGeom prst="rect">
            <a:avLst/>
          </a:prstGeom>
        </p:spPr>
        <p:txBody>
          <a:bodyPr vert="horz" lIns="0" tIns="0" rIns="0" bIns="0" rtlCol="0">
            <a:no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457200" indent="-457200">
              <a:buClr>
                <a:srgbClr val="AB1D82"/>
              </a:buClr>
              <a:buFont typeface="Arial" panose="020B0604020202020204" pitchFamily="34" charset="0"/>
              <a:buChar char="•"/>
            </a:pPr>
            <a:r>
              <a:rPr lang="en-AU" sz="1600" dirty="0" smtClean="0"/>
              <a:t>Web </a:t>
            </a:r>
            <a:r>
              <a:rPr lang="en-AU" sz="1600" dirty="0"/>
              <a:t>page</a:t>
            </a:r>
            <a:r>
              <a:rPr lang="en-AU" sz="1600" dirty="0" smtClean="0"/>
              <a:t>: </a:t>
            </a:r>
            <a:r>
              <a:rPr lang="en-AU" sz="1600" dirty="0" smtClean="0">
                <a:hlinkClick r:id="rId3"/>
              </a:rPr>
              <a:t>https</a:t>
            </a:r>
            <a:r>
              <a:rPr lang="en-AU" sz="1600" dirty="0">
                <a:hlinkClick r:id="rId3"/>
              </a:rPr>
              <a:t>://www.safetyandquality.gov.au/our-work/comprehensive-care</a:t>
            </a:r>
            <a:r>
              <a:rPr lang="en-AU" sz="1600" dirty="0" smtClean="0">
                <a:hlinkClick r:id="rId3"/>
              </a:rPr>
              <a:t>/</a:t>
            </a:r>
            <a:r>
              <a:rPr lang="en-AU" sz="1600" dirty="0" smtClean="0"/>
              <a:t> </a:t>
            </a:r>
          </a:p>
          <a:p>
            <a:pPr marL="457200" indent="-457200">
              <a:buClr>
                <a:srgbClr val="AB1D82"/>
              </a:buClr>
              <a:buFont typeface="Arial" panose="020B0604020202020204" pitchFamily="34" charset="0"/>
              <a:buChar char="•"/>
            </a:pPr>
            <a:endParaRPr lang="en-AU" sz="800" dirty="0"/>
          </a:p>
          <a:p>
            <a:pPr marL="457200" indent="-457200">
              <a:buClr>
                <a:srgbClr val="AB1D82"/>
              </a:buClr>
              <a:buFont typeface="Arial" panose="020B0604020202020204" pitchFamily="34" charset="0"/>
              <a:buChar char="•"/>
            </a:pPr>
            <a:r>
              <a:rPr lang="en-AU" sz="1600" dirty="0" smtClean="0"/>
              <a:t>Conceptual </a:t>
            </a:r>
            <a:r>
              <a:rPr lang="en-AU" sz="1600" dirty="0"/>
              <a:t>model</a:t>
            </a:r>
            <a:r>
              <a:rPr lang="en-AU" sz="1600" dirty="0" smtClean="0"/>
              <a:t>: </a:t>
            </a:r>
            <a:r>
              <a:rPr lang="en-AU" sz="1600" dirty="0">
                <a:hlinkClick r:id="rId4"/>
              </a:rPr>
              <a:t>https://www.safetyandquality.gov.au/our-work/comprehensive-care/essential-elements-for-comprehensive-care-delivery</a:t>
            </a:r>
            <a:r>
              <a:rPr lang="en-AU" sz="1600" dirty="0" smtClean="0">
                <a:hlinkClick r:id="rId4"/>
              </a:rPr>
              <a:t>/</a:t>
            </a:r>
            <a:r>
              <a:rPr lang="en-AU" sz="1600" dirty="0" smtClean="0"/>
              <a:t> </a:t>
            </a:r>
          </a:p>
          <a:p>
            <a:pPr marL="457200" indent="-457200">
              <a:buClr>
                <a:srgbClr val="AB1D82"/>
              </a:buClr>
              <a:buFont typeface="Arial" panose="020B0604020202020204" pitchFamily="34" charset="0"/>
              <a:buChar char="•"/>
            </a:pPr>
            <a:r>
              <a:rPr lang="en-AU" sz="1600" dirty="0"/>
              <a:t>Essential elements: </a:t>
            </a:r>
            <a:r>
              <a:rPr lang="en-AU" sz="1600" dirty="0">
                <a:hlinkClick r:id="rId5"/>
              </a:rPr>
              <a:t>https://</a:t>
            </a:r>
            <a:r>
              <a:rPr lang="en-AU" sz="1600" dirty="0" smtClean="0">
                <a:hlinkClick r:id="rId5"/>
              </a:rPr>
              <a:t>www.safetyandquality.gov.au/wp-content/uploads/2018/10/Implementing-Comprehensive-care-Essential-Elements-Accessibility-PDF.pdf</a:t>
            </a:r>
            <a:r>
              <a:rPr lang="en-AU" sz="1600" dirty="0" smtClean="0"/>
              <a:t> </a:t>
            </a:r>
          </a:p>
          <a:p>
            <a:pPr marL="457200" indent="-457200">
              <a:buClr>
                <a:srgbClr val="AB1D82"/>
              </a:buClr>
              <a:buFont typeface="Arial" panose="020B0604020202020204" pitchFamily="34" charset="0"/>
              <a:buChar char="•"/>
            </a:pPr>
            <a:endParaRPr lang="en-AU" sz="800" dirty="0" smtClean="0"/>
          </a:p>
          <a:p>
            <a:pPr marL="457200" indent="-457200">
              <a:buClr>
                <a:srgbClr val="AB1D82"/>
              </a:buClr>
              <a:buFont typeface="Arial" panose="020B0604020202020204" pitchFamily="34" charset="0"/>
              <a:buChar char="•"/>
            </a:pPr>
            <a:r>
              <a:rPr lang="en-AU" sz="1600" dirty="0" smtClean="0"/>
              <a:t>NSQHS Standards second edition: </a:t>
            </a:r>
            <a:r>
              <a:rPr lang="en-AU" sz="1600" dirty="0" smtClean="0">
                <a:hlinkClick r:id="rId6"/>
              </a:rPr>
              <a:t>https://www.safetyandquality.gov.au/our-work/assessment-to-the-nsqhs-standards/nsqhs-standards-second-edition/</a:t>
            </a:r>
            <a:r>
              <a:rPr lang="en-AU" sz="1600" dirty="0" smtClean="0"/>
              <a:t> </a:t>
            </a:r>
          </a:p>
          <a:p>
            <a:pPr lvl="1">
              <a:buClr>
                <a:srgbClr val="AB1D82"/>
              </a:buClr>
            </a:pPr>
            <a:endParaRPr lang="en-AU" sz="800" dirty="0" smtClean="0"/>
          </a:p>
          <a:p>
            <a:pPr marL="457200" indent="-457200">
              <a:buClr>
                <a:srgbClr val="AB1D82"/>
              </a:buClr>
              <a:buFont typeface="Arial" panose="020B0604020202020204" pitchFamily="34" charset="0"/>
              <a:buChar char="•"/>
            </a:pPr>
            <a:r>
              <a:rPr lang="en-AU" sz="1600" dirty="0" smtClean="0"/>
              <a:t>Guides: </a:t>
            </a:r>
            <a:r>
              <a:rPr lang="en-AU" sz="1600" dirty="0" smtClean="0">
                <a:hlinkClick r:id="rId7"/>
              </a:rPr>
              <a:t>Guide for Hospitals (PDF 7MB)</a:t>
            </a:r>
            <a:endParaRPr lang="en-AU" sz="1600" dirty="0" smtClean="0"/>
          </a:p>
          <a:p>
            <a:pPr lvl="1">
              <a:buClr>
                <a:srgbClr val="AB1D82"/>
              </a:buClr>
            </a:pPr>
            <a:r>
              <a:rPr lang="en-AU" sz="1600" dirty="0" smtClean="0">
                <a:hlinkClick r:id="rId8"/>
              </a:rPr>
              <a:t>Guide for Day Procedure Services (PDF 6MB)</a:t>
            </a:r>
            <a:endParaRPr lang="en-AU" sz="1600" dirty="0" smtClean="0"/>
          </a:p>
          <a:p>
            <a:pPr lvl="1">
              <a:buClr>
                <a:srgbClr val="AB1D82"/>
              </a:buClr>
            </a:pPr>
            <a:r>
              <a:rPr lang="en-AU" sz="1600" dirty="0" smtClean="0">
                <a:hlinkClick r:id="rId9"/>
              </a:rPr>
              <a:t>Guide for Multi-Purpose Services and Small Hospitals (PDF 6MB)</a:t>
            </a:r>
            <a:endParaRPr lang="en-AU" sz="1600" dirty="0" smtClean="0"/>
          </a:p>
          <a:p>
            <a:pPr lvl="1">
              <a:buClr>
                <a:srgbClr val="AB1D82"/>
              </a:buClr>
            </a:pPr>
            <a:endParaRPr lang="en-AU" sz="800" dirty="0" smtClean="0"/>
          </a:p>
          <a:p>
            <a:pPr marL="457200" indent="-457200">
              <a:buClr>
                <a:srgbClr val="AB1D82"/>
              </a:buClr>
              <a:buFont typeface="Arial" panose="020B0604020202020204" pitchFamily="34" charset="0"/>
              <a:buChar char="•"/>
            </a:pPr>
            <a:r>
              <a:rPr lang="en-AU" sz="1600" dirty="0" smtClean="0"/>
              <a:t>Others: </a:t>
            </a:r>
            <a:r>
              <a:rPr lang="en-AU" sz="1600" dirty="0" smtClean="0">
                <a:hlinkClick r:id="rId10"/>
              </a:rPr>
              <a:t>User Guide for Aboriginal and Torres Strait Islander Health (PDF 2MB)</a:t>
            </a:r>
            <a:endParaRPr lang="en-AU" sz="1600" dirty="0" smtClean="0"/>
          </a:p>
          <a:p>
            <a:pPr lvl="1">
              <a:buClr>
                <a:srgbClr val="AB1D82"/>
              </a:buClr>
            </a:pPr>
            <a:r>
              <a:rPr lang="en-AU" sz="1600" dirty="0" smtClean="0">
                <a:hlinkClick r:id="rId11"/>
              </a:rPr>
              <a:t>National Model Clinical Governance Framework (PDF 1MB)</a:t>
            </a:r>
            <a:endParaRPr lang="en-AU" sz="1600" dirty="0" smtClean="0"/>
          </a:p>
          <a:p>
            <a:pPr lvl="1">
              <a:buClr>
                <a:srgbClr val="AB1D82"/>
              </a:buClr>
            </a:pPr>
            <a:r>
              <a:rPr lang="en-AU" sz="1600" dirty="0" smtClean="0">
                <a:hlinkClick r:id="rId12"/>
              </a:rPr>
              <a:t>Accreditation Workbook (PDF 3MB)</a:t>
            </a:r>
            <a:endParaRPr lang="en-AU" sz="1600" dirty="0" smtClean="0"/>
          </a:p>
          <a:p>
            <a:pPr lvl="1">
              <a:buClr>
                <a:srgbClr val="AB1D82"/>
              </a:buClr>
            </a:pPr>
            <a:endParaRPr lang="en-AU" sz="800" dirty="0" smtClean="0"/>
          </a:p>
          <a:p>
            <a:pPr marL="457200" indent="-457200">
              <a:buClr>
                <a:srgbClr val="AB1D82"/>
              </a:buClr>
              <a:buFont typeface="Arial" panose="020B0604020202020204" pitchFamily="34" charset="0"/>
              <a:buChar char="•"/>
            </a:pPr>
            <a:r>
              <a:rPr lang="en-AU" sz="1600" dirty="0" smtClean="0"/>
              <a:t>Fact sheet: </a:t>
            </a:r>
            <a:r>
              <a:rPr lang="en-AU" sz="1600" dirty="0" smtClean="0">
                <a:hlinkClick r:id="rId13"/>
              </a:rPr>
              <a:t>Comprehensive Care (PDF 94KB)</a:t>
            </a:r>
            <a:endParaRPr lang="en-AU" sz="1600" dirty="0" smtClean="0"/>
          </a:p>
          <a:p>
            <a:endParaRPr lang="en-AU" sz="1100" dirty="0"/>
          </a:p>
        </p:txBody>
      </p:sp>
    </p:spTree>
    <p:extLst>
      <p:ext uri="{BB962C8B-B14F-4D97-AF65-F5344CB8AC3E}">
        <p14:creationId xmlns:p14="http://schemas.microsoft.com/office/powerpoint/2010/main" val="3854057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7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174" t="14149" r="22053" b="17065"/>
          <a:stretch/>
        </p:blipFill>
        <p:spPr>
          <a:xfrm>
            <a:off x="1940118" y="1749286"/>
            <a:ext cx="4850296" cy="5108713"/>
          </a:xfrm>
          <a:prstGeom prst="rect">
            <a:avLst/>
          </a:prstGeom>
        </p:spPr>
      </p:pic>
      <p:sp>
        <p:nvSpPr>
          <p:cNvPr id="2" name="Title 1"/>
          <p:cNvSpPr>
            <a:spLocks noGrp="1"/>
          </p:cNvSpPr>
          <p:nvPr>
            <p:ph type="title"/>
          </p:nvPr>
        </p:nvSpPr>
        <p:spPr>
          <a:xfrm>
            <a:off x="611188" y="476673"/>
            <a:ext cx="8281292" cy="1452705"/>
          </a:xfrm>
        </p:spPr>
        <p:txBody>
          <a:bodyPr/>
          <a:lstStyle/>
          <a:p>
            <a:r>
              <a:rPr lang="en-AU" dirty="0" smtClean="0"/>
              <a:t>National Safety and Quality Health </a:t>
            </a:r>
            <a:br>
              <a:rPr lang="en-AU" dirty="0" smtClean="0"/>
            </a:br>
            <a:r>
              <a:rPr lang="en-AU" dirty="0" smtClean="0"/>
              <a:t>Service Standards (2</a:t>
            </a:r>
            <a:r>
              <a:rPr lang="en-AU" baseline="30000" dirty="0" smtClean="0"/>
              <a:t>nd</a:t>
            </a:r>
            <a:r>
              <a:rPr lang="en-AU" dirty="0" smtClean="0"/>
              <a:t> edition)</a:t>
            </a:r>
            <a:endParaRPr lang="en-AU" dirty="0"/>
          </a:p>
        </p:txBody>
      </p:sp>
    </p:spTree>
    <p:extLst>
      <p:ext uri="{BB962C8B-B14F-4D97-AF65-F5344CB8AC3E}">
        <p14:creationId xmlns:p14="http://schemas.microsoft.com/office/powerpoint/2010/main" val="2484049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595828" y="450329"/>
            <a:ext cx="6610351" cy="759198"/>
          </a:xfrm>
          <a:prstGeom prst="rect">
            <a:avLst/>
          </a:prstGeom>
        </p:spPr>
        <p:txBody>
          <a:bodyPr vert="horz" lIns="0" tIns="0" rIns="0" bIns="0" rtlCol="0">
            <a:norm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AU" b="1" dirty="0" smtClean="0">
                <a:solidFill>
                  <a:srgbClr val="AB1D82"/>
                </a:solidFill>
              </a:rPr>
              <a:t>Comprehensive Care Standard </a:t>
            </a:r>
            <a:endParaRPr lang="en-AU" b="1" dirty="0">
              <a:solidFill>
                <a:srgbClr val="AB1D82"/>
              </a:solidFill>
            </a:endParaRPr>
          </a:p>
        </p:txBody>
      </p:sp>
      <p:sp>
        <p:nvSpPr>
          <p:cNvPr id="6" name="Content Placeholder 4"/>
          <p:cNvSpPr txBox="1">
            <a:spLocks/>
          </p:cNvSpPr>
          <p:nvPr/>
        </p:nvSpPr>
        <p:spPr>
          <a:xfrm>
            <a:off x="646370" y="1095080"/>
            <a:ext cx="7820095" cy="4806950"/>
          </a:xfrm>
          <a:prstGeom prst="rect">
            <a:avLst/>
          </a:prstGeom>
        </p:spPr>
        <p:txBody>
          <a:bodyPr vert="horz" lIns="0" tIns="0" rIns="0" bIns="0" rtlCol="0">
            <a:norm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457200" indent="-457200">
              <a:spcAft>
                <a:spcPts val="600"/>
              </a:spcAft>
              <a:buClr>
                <a:srgbClr val="AB1D82"/>
              </a:buClr>
              <a:buFont typeface="Arial" panose="020B0604020202020204" pitchFamily="34" charset="0"/>
              <a:buChar char="•"/>
            </a:pPr>
            <a:r>
              <a:rPr lang="en-AU" sz="2200" dirty="0" smtClean="0"/>
              <a:t>Addresses cross-cutting issues that underlie many adverse events</a:t>
            </a:r>
          </a:p>
          <a:p>
            <a:pPr marL="457200" indent="-457200">
              <a:spcAft>
                <a:spcPts val="600"/>
              </a:spcAft>
              <a:buClr>
                <a:srgbClr val="AB1D82"/>
              </a:buClr>
              <a:buFont typeface="Arial" panose="020B0604020202020204" pitchFamily="34" charset="0"/>
              <a:buChar char="•"/>
            </a:pPr>
            <a:r>
              <a:rPr lang="en-AU" sz="2200" dirty="0" smtClean="0"/>
              <a:t>Focuses on care that balances patient clinical and personal goals</a:t>
            </a:r>
          </a:p>
          <a:p>
            <a:pPr marL="457200" indent="-457200">
              <a:spcAft>
                <a:spcPts val="600"/>
              </a:spcAft>
              <a:buClr>
                <a:srgbClr val="AB1D82"/>
              </a:buClr>
              <a:buFont typeface="Arial" panose="020B0604020202020204" pitchFamily="34" charset="0"/>
              <a:buChar char="•"/>
            </a:pPr>
            <a:r>
              <a:rPr lang="en-AU" sz="2200" dirty="0" smtClean="0"/>
              <a:t>Recognises the importance of teamwork and collaboration in high quality care </a:t>
            </a:r>
          </a:p>
          <a:p>
            <a:pPr marL="457200" indent="-457200">
              <a:spcAft>
                <a:spcPts val="600"/>
              </a:spcAft>
              <a:buClr>
                <a:srgbClr val="AB1D82"/>
              </a:buClr>
              <a:buFont typeface="Arial" panose="020B0604020202020204" pitchFamily="34" charset="0"/>
              <a:buChar char="•"/>
            </a:pPr>
            <a:r>
              <a:rPr lang="en-AU" sz="2200" dirty="0" smtClean="0"/>
              <a:t>Introduces important safety and quality requirements for people with mental health and cognitive impairment, or people at the end of life</a:t>
            </a:r>
          </a:p>
          <a:p>
            <a:pPr marL="457200" indent="-457200">
              <a:spcAft>
                <a:spcPts val="600"/>
              </a:spcAft>
              <a:buClr>
                <a:srgbClr val="AB1D82"/>
              </a:buClr>
              <a:buFont typeface="Arial" panose="020B0604020202020204" pitchFamily="34" charset="0"/>
              <a:buChar char="•"/>
            </a:pPr>
            <a:r>
              <a:rPr lang="en-AU" sz="2200" dirty="0" smtClean="0"/>
              <a:t>Incorporates requirements from first edition for falls and pressure injuries </a:t>
            </a:r>
          </a:p>
          <a:p>
            <a:endParaRPr lang="en-AU" dirty="0" smtClean="0"/>
          </a:p>
          <a:p>
            <a:endParaRPr lang="en-AU" dirty="0" smtClean="0"/>
          </a:p>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881" y="5948227"/>
            <a:ext cx="692272" cy="692272"/>
          </a:xfrm>
          <a:prstGeom prst="rect">
            <a:avLst/>
          </a:prstGeom>
        </p:spPr>
      </p:pic>
      <p:pic>
        <p:nvPicPr>
          <p:cNvPr id="8"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705" y="5816897"/>
            <a:ext cx="929474" cy="92947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7231" y="5816897"/>
            <a:ext cx="929474" cy="929474"/>
          </a:xfrm>
          <a:prstGeom prst="rect">
            <a:avLst/>
          </a:prstGeom>
        </p:spPr>
      </p:pic>
      <p:pic>
        <p:nvPicPr>
          <p:cNvPr id="10" name="Picture 2" descr="http://cognitivecare.conceptbypercept.com/wp/wp-content/uploads/2017/07/Caring-for-CI-Campaign-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6722" y="5996223"/>
            <a:ext cx="685799" cy="5708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Users\Banksm\Appdata\Roaming\Hewlett-Packard\HP TRIM\TEMP\HPTRIM.5368\D17-38399  Aboriginal health icon - JPE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554" y="5956498"/>
            <a:ext cx="785825"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66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p:cNvSpPr txBox="1">
            <a:spLocks/>
          </p:cNvSpPr>
          <p:nvPr/>
        </p:nvSpPr>
        <p:spPr>
          <a:xfrm>
            <a:off x="636845" y="524966"/>
            <a:ext cx="6610351" cy="759198"/>
          </a:xfrm>
          <a:prstGeom prst="rect">
            <a:avLst/>
          </a:prstGeom>
        </p:spPr>
        <p:txBody>
          <a:bodyPr vert="horz" lIns="0" tIns="0" rIns="0" bIns="0" rtlCol="0">
            <a:normAutofit fontScale="92500" lnSpcReduction="20000"/>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AU" b="1" dirty="0" smtClean="0">
                <a:solidFill>
                  <a:srgbClr val="AB1D82"/>
                </a:solidFill>
              </a:rPr>
              <a:t>Comprehensive Care Standard: </a:t>
            </a:r>
            <a:br>
              <a:rPr lang="en-AU" b="1" dirty="0" smtClean="0">
                <a:solidFill>
                  <a:srgbClr val="AB1D82"/>
                </a:solidFill>
              </a:rPr>
            </a:br>
            <a:r>
              <a:rPr lang="en-AU" sz="3000" b="1" dirty="0" smtClean="0">
                <a:solidFill>
                  <a:srgbClr val="AB1D82"/>
                </a:solidFill>
              </a:rPr>
              <a:t>The </a:t>
            </a:r>
            <a:r>
              <a:rPr lang="en-AU" b="1" dirty="0" smtClean="0">
                <a:solidFill>
                  <a:srgbClr val="AB1D82"/>
                </a:solidFill>
              </a:rPr>
              <a:t>Criteria</a:t>
            </a:r>
            <a:endParaRPr lang="en-AU" b="1" dirty="0">
              <a:solidFill>
                <a:srgbClr val="AB1D82"/>
              </a:solidFill>
            </a:endParaRPr>
          </a:p>
        </p:txBody>
      </p:sp>
      <p:sp>
        <p:nvSpPr>
          <p:cNvPr id="4" name="Content Placeholder 2"/>
          <p:cNvSpPr txBox="1">
            <a:spLocks/>
          </p:cNvSpPr>
          <p:nvPr/>
        </p:nvSpPr>
        <p:spPr>
          <a:xfrm>
            <a:off x="616465" y="1400175"/>
            <a:ext cx="7517885" cy="4552950"/>
          </a:xfrm>
          <a:prstGeom prst="rect">
            <a:avLst/>
          </a:prstGeom>
        </p:spPr>
        <p:txBody>
          <a:bodyPr vert="horz" lIns="0" tIns="0" rIns="0" bIns="0" rtlCol="0">
            <a:normAutofit fontScale="92500"/>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ctr">
              <a:buClr>
                <a:srgbClr val="AB1D82"/>
              </a:buClr>
            </a:pPr>
            <a:r>
              <a:rPr lang="en-AU" sz="2400" b="1" dirty="0" smtClean="0">
                <a:solidFill>
                  <a:srgbClr val="AB1D82"/>
                </a:solidFill>
              </a:rPr>
              <a:t>Criterion 1:</a:t>
            </a:r>
            <a:r>
              <a:rPr lang="en-AU" sz="2400" dirty="0" smtClean="0">
                <a:solidFill>
                  <a:srgbClr val="AB1D82"/>
                </a:solidFill>
              </a:rPr>
              <a:t> </a:t>
            </a:r>
            <a:br>
              <a:rPr lang="en-AU" sz="2400" dirty="0" smtClean="0">
                <a:solidFill>
                  <a:srgbClr val="AB1D82"/>
                </a:solidFill>
              </a:rPr>
            </a:br>
            <a:r>
              <a:rPr lang="en-AU" sz="2400" dirty="0" smtClean="0"/>
              <a:t>Systems supporting clinicians to deliver comprehensive care</a:t>
            </a:r>
            <a:br>
              <a:rPr lang="en-AU" sz="2400" dirty="0" smtClean="0"/>
            </a:br>
            <a:endParaRPr lang="en-AU" sz="2400" dirty="0" smtClean="0"/>
          </a:p>
          <a:p>
            <a:pPr algn="ctr">
              <a:buClr>
                <a:srgbClr val="AB1D82"/>
              </a:buClr>
            </a:pPr>
            <a:r>
              <a:rPr lang="en-AU" sz="2400" b="1" dirty="0" smtClean="0">
                <a:solidFill>
                  <a:srgbClr val="AB1D82"/>
                </a:solidFill>
              </a:rPr>
              <a:t>Criterion 2:</a:t>
            </a:r>
            <a:r>
              <a:rPr lang="en-AU" sz="2400" dirty="0" smtClean="0">
                <a:solidFill>
                  <a:srgbClr val="AB1D82"/>
                </a:solidFill>
              </a:rPr>
              <a:t> </a:t>
            </a:r>
            <a:br>
              <a:rPr lang="en-AU" sz="2400" dirty="0" smtClean="0">
                <a:solidFill>
                  <a:srgbClr val="AB1D82"/>
                </a:solidFill>
              </a:rPr>
            </a:br>
            <a:r>
              <a:rPr lang="en-AU" sz="2400" dirty="0" smtClean="0"/>
              <a:t>Developing the plan of care</a:t>
            </a:r>
          </a:p>
          <a:p>
            <a:pPr lvl="1" algn="ctr">
              <a:buClr>
                <a:srgbClr val="AB1D82"/>
              </a:buClr>
            </a:pPr>
            <a:endParaRPr lang="en-AU" sz="2400" dirty="0" smtClean="0"/>
          </a:p>
          <a:p>
            <a:pPr algn="ctr">
              <a:buClr>
                <a:srgbClr val="AB1D82"/>
              </a:buClr>
            </a:pPr>
            <a:r>
              <a:rPr lang="en-AU" sz="2400" b="1" dirty="0" smtClean="0">
                <a:solidFill>
                  <a:srgbClr val="AB1D82"/>
                </a:solidFill>
              </a:rPr>
              <a:t>Criterion 3:</a:t>
            </a:r>
            <a:r>
              <a:rPr lang="en-AU" sz="2400" dirty="0" smtClean="0">
                <a:solidFill>
                  <a:srgbClr val="AB1D82"/>
                </a:solidFill>
              </a:rPr>
              <a:t> </a:t>
            </a:r>
            <a:br>
              <a:rPr lang="en-AU" sz="2400" dirty="0" smtClean="0">
                <a:solidFill>
                  <a:srgbClr val="AB1D82"/>
                </a:solidFill>
              </a:rPr>
            </a:br>
            <a:r>
              <a:rPr lang="en-AU" sz="2400" dirty="0" smtClean="0"/>
              <a:t>Delivering the plan of care</a:t>
            </a:r>
          </a:p>
          <a:p>
            <a:pPr lvl="1" algn="ctr">
              <a:buClr>
                <a:srgbClr val="AB1D82"/>
              </a:buClr>
            </a:pPr>
            <a:endParaRPr lang="en-AU" sz="2000" dirty="0" smtClean="0"/>
          </a:p>
          <a:p>
            <a:pPr algn="ctr">
              <a:buClr>
                <a:srgbClr val="AB1D82"/>
              </a:buClr>
            </a:pPr>
            <a:r>
              <a:rPr lang="en-AU" sz="2400" b="1" dirty="0" smtClean="0">
                <a:solidFill>
                  <a:srgbClr val="AB1D82"/>
                </a:solidFill>
              </a:rPr>
              <a:t>Criterion 4:</a:t>
            </a:r>
            <a:r>
              <a:rPr lang="en-AU" sz="2400" dirty="0" smtClean="0">
                <a:solidFill>
                  <a:srgbClr val="AB1D82"/>
                </a:solidFill>
              </a:rPr>
              <a:t> </a:t>
            </a:r>
            <a:br>
              <a:rPr lang="en-AU" sz="2400" dirty="0" smtClean="0">
                <a:solidFill>
                  <a:srgbClr val="AB1D82"/>
                </a:solidFill>
              </a:rPr>
            </a:br>
            <a:r>
              <a:rPr lang="en-AU" sz="2400" dirty="0" smtClean="0"/>
              <a:t>Minimising harm including identifying and mitigating </a:t>
            </a:r>
            <a:br>
              <a:rPr lang="en-AU" sz="2400" dirty="0" smtClean="0"/>
            </a:br>
            <a:r>
              <a:rPr lang="en-AU" sz="2400" dirty="0" smtClean="0"/>
              <a:t>harm</a:t>
            </a:r>
            <a:endParaRPr lang="en-AU" sz="2000" dirty="0" smtClean="0"/>
          </a:p>
        </p:txBody>
      </p:sp>
    </p:spTree>
    <p:extLst>
      <p:ext uri="{BB962C8B-B14F-4D97-AF65-F5344CB8AC3E}">
        <p14:creationId xmlns:p14="http://schemas.microsoft.com/office/powerpoint/2010/main" val="392698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30650" y="1541928"/>
            <a:ext cx="7956150" cy="4818231"/>
          </a:xfrm>
          <a:prstGeom prst="rect">
            <a:avLst/>
          </a:prstGeom>
        </p:spPr>
        <p:txBody>
          <a:bodyPr vert="horz" lIns="0" tIns="0" rIns="0" bIns="0" rtlCol="0">
            <a:normAutofit fontScale="92500" lnSpcReduction="10000"/>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342900" indent="-342900">
              <a:buClr>
                <a:srgbClr val="AB1D82"/>
              </a:buClr>
              <a:buFont typeface="Arial" panose="020B0604020202020204" pitchFamily="34" charset="0"/>
              <a:buChar char="•"/>
            </a:pPr>
            <a:r>
              <a:rPr lang="en-AU" sz="2400" dirty="0" smtClean="0"/>
              <a:t>Linking back to systems and processes needed for:</a:t>
            </a:r>
          </a:p>
          <a:p>
            <a:pPr marL="1257300" lvl="2" indent="-342900">
              <a:buClr>
                <a:srgbClr val="AB1D82"/>
              </a:buClr>
              <a:buFont typeface="Arial" panose="020B0604020202020204" pitchFamily="34" charset="0"/>
              <a:buChar char="•"/>
            </a:pPr>
            <a:r>
              <a:rPr lang="en-AU" sz="2200" dirty="0" smtClean="0"/>
              <a:t>Clinical governance</a:t>
            </a:r>
          </a:p>
          <a:p>
            <a:pPr marL="1257300" lvl="2" indent="-342900">
              <a:buClr>
                <a:srgbClr val="AB1D82"/>
              </a:buClr>
              <a:buFont typeface="Arial" panose="020B0604020202020204" pitchFamily="34" charset="0"/>
              <a:buChar char="•"/>
            </a:pPr>
            <a:r>
              <a:rPr lang="en-AU" sz="2200" dirty="0" smtClean="0"/>
              <a:t>Partnering with consumers</a:t>
            </a:r>
          </a:p>
          <a:p>
            <a:pPr marL="918900" lvl="2" indent="-342900">
              <a:buClr>
                <a:srgbClr val="AB1D82"/>
              </a:buClr>
              <a:buFont typeface="Arial" panose="020B0604020202020204" pitchFamily="34" charset="0"/>
              <a:buChar char="•"/>
            </a:pPr>
            <a:endParaRPr lang="en-AU" sz="2200" dirty="0" smtClean="0"/>
          </a:p>
          <a:p>
            <a:pPr marL="342900" indent="-342900">
              <a:buClr>
                <a:srgbClr val="AB1D82"/>
              </a:buClr>
              <a:buFont typeface="Arial" panose="020B0604020202020204" pitchFamily="34" charset="0"/>
              <a:buChar char="•"/>
            </a:pPr>
            <a:r>
              <a:rPr lang="en-AU" sz="2400" dirty="0" smtClean="0"/>
              <a:t>Encourage thinking about the Standards together</a:t>
            </a:r>
          </a:p>
          <a:p>
            <a:pPr marL="342900" indent="-342900">
              <a:buClr>
                <a:srgbClr val="AB1D82"/>
              </a:buClr>
              <a:buFont typeface="Arial" panose="020B0604020202020204" pitchFamily="34" charset="0"/>
              <a:buChar char="•"/>
            </a:pPr>
            <a:endParaRPr lang="en-AU" sz="2400" dirty="0" smtClean="0"/>
          </a:p>
          <a:p>
            <a:pPr marL="342900" indent="-342900">
              <a:buClr>
                <a:srgbClr val="AB1D82"/>
              </a:buClr>
              <a:buFont typeface="Arial" panose="020B0604020202020204" pitchFamily="34" charset="0"/>
              <a:buChar char="•"/>
            </a:pPr>
            <a:r>
              <a:rPr lang="en-AU" sz="2400" dirty="0" smtClean="0"/>
              <a:t>Taking a quality improvement approach and engaging with consumers</a:t>
            </a:r>
          </a:p>
          <a:p>
            <a:pPr marL="342900" indent="-342900">
              <a:buClr>
                <a:srgbClr val="AB1D82"/>
              </a:buClr>
              <a:buFont typeface="Arial" panose="020B0604020202020204" pitchFamily="34" charset="0"/>
              <a:buChar char="•"/>
            </a:pPr>
            <a:endParaRPr lang="en-AU" sz="2400" dirty="0" smtClean="0"/>
          </a:p>
          <a:p>
            <a:pPr marL="342900" indent="-342900">
              <a:buClr>
                <a:srgbClr val="AB1D82"/>
              </a:buClr>
              <a:buFont typeface="Arial" panose="020B0604020202020204" pitchFamily="34" charset="0"/>
              <a:buChar char="•"/>
            </a:pPr>
            <a:r>
              <a:rPr lang="en-AU" sz="2400" dirty="0" smtClean="0"/>
              <a:t>Supporting collaboration and teamwork</a:t>
            </a:r>
          </a:p>
          <a:p>
            <a:pPr marL="342900" indent="-342900">
              <a:buClr>
                <a:srgbClr val="AB1D82"/>
              </a:buClr>
              <a:buFont typeface="Arial" panose="020B0604020202020204" pitchFamily="34" charset="0"/>
              <a:buChar char="•"/>
            </a:pPr>
            <a:endParaRPr lang="en-AU" sz="2400" dirty="0" smtClean="0"/>
          </a:p>
          <a:p>
            <a:pPr marL="342900" indent="-342900">
              <a:buClr>
                <a:srgbClr val="AB1D82"/>
              </a:buClr>
              <a:buFont typeface="Arial" panose="020B0604020202020204" pitchFamily="34" charset="0"/>
              <a:buChar char="•"/>
            </a:pPr>
            <a:r>
              <a:rPr lang="en-AU" sz="2400" dirty="0" smtClean="0"/>
              <a:t>Designing systems that make it easier to deliver comprehensive care</a:t>
            </a:r>
          </a:p>
          <a:p>
            <a:endParaRPr lang="en-AU" sz="2400" dirty="0" smtClean="0"/>
          </a:p>
        </p:txBody>
      </p:sp>
      <p:sp>
        <p:nvSpPr>
          <p:cNvPr id="4" name="Title 1"/>
          <p:cNvSpPr>
            <a:spLocks noGrp="1"/>
          </p:cNvSpPr>
          <p:nvPr>
            <p:ph type="title"/>
          </p:nvPr>
        </p:nvSpPr>
        <p:spPr>
          <a:xfrm>
            <a:off x="611188" y="476672"/>
            <a:ext cx="7886700" cy="950971"/>
          </a:xfrm>
        </p:spPr>
        <p:txBody>
          <a:bodyPr>
            <a:noAutofit/>
          </a:bodyPr>
          <a:lstStyle/>
          <a:p>
            <a:pPr>
              <a:lnSpc>
                <a:spcPct val="80000"/>
              </a:lnSpc>
              <a:spcBef>
                <a:spcPct val="20000"/>
              </a:spcBef>
              <a:buClr>
                <a:srgbClr val="00B3E2"/>
              </a:buClr>
            </a:pPr>
            <a:r>
              <a:rPr lang="en-AU" sz="3000" dirty="0">
                <a:solidFill>
                  <a:srgbClr val="AB1D82"/>
                </a:solidFill>
                <a:latin typeface="+mn-lt"/>
                <a:ea typeface="+mn-ea"/>
                <a:cs typeface="+mn-cs"/>
              </a:rPr>
              <a:t>Criteria 1: </a:t>
            </a:r>
            <a:r>
              <a:rPr lang="en-AU" sz="3000" dirty="0" smtClean="0">
                <a:solidFill>
                  <a:srgbClr val="AB1D82"/>
                </a:solidFill>
                <a:latin typeface="+mn-lt"/>
                <a:ea typeface="+mn-ea"/>
                <a:cs typeface="+mn-cs"/>
              </a:rPr>
              <a:t>Clinical </a:t>
            </a:r>
            <a:r>
              <a:rPr lang="en-AU" sz="3000" dirty="0">
                <a:solidFill>
                  <a:srgbClr val="AB1D82"/>
                </a:solidFill>
                <a:latin typeface="+mn-lt"/>
                <a:ea typeface="+mn-ea"/>
                <a:cs typeface="+mn-cs"/>
              </a:rPr>
              <a:t>governance and </a:t>
            </a:r>
            <a:r>
              <a:rPr lang="en-AU" sz="3000" dirty="0" smtClean="0">
                <a:solidFill>
                  <a:srgbClr val="AB1D82"/>
                </a:solidFill>
                <a:latin typeface="+mn-lt"/>
                <a:ea typeface="+mn-ea"/>
                <a:cs typeface="+mn-cs"/>
              </a:rPr>
              <a:t/>
            </a:r>
            <a:br>
              <a:rPr lang="en-AU" sz="3000" dirty="0" smtClean="0">
                <a:solidFill>
                  <a:srgbClr val="AB1D82"/>
                </a:solidFill>
                <a:latin typeface="+mn-lt"/>
                <a:ea typeface="+mn-ea"/>
                <a:cs typeface="+mn-cs"/>
              </a:rPr>
            </a:br>
            <a:r>
              <a:rPr lang="en-AU" sz="3000" dirty="0" smtClean="0">
                <a:solidFill>
                  <a:srgbClr val="AB1D82"/>
                </a:solidFill>
                <a:latin typeface="+mn-lt"/>
                <a:ea typeface="+mn-ea"/>
                <a:cs typeface="+mn-cs"/>
              </a:rPr>
              <a:t>		 quality improvement</a:t>
            </a:r>
            <a:endParaRPr lang="en-AU" sz="3000" dirty="0">
              <a:solidFill>
                <a:srgbClr val="AB1D82"/>
              </a:solidFill>
              <a:latin typeface="+mn-lt"/>
              <a:ea typeface="+mn-ea"/>
              <a:cs typeface="+mn-cs"/>
            </a:endParaRPr>
          </a:p>
        </p:txBody>
      </p:sp>
    </p:spTree>
    <p:extLst>
      <p:ext uri="{BB962C8B-B14F-4D97-AF65-F5344CB8AC3E}">
        <p14:creationId xmlns:p14="http://schemas.microsoft.com/office/powerpoint/2010/main" val="142127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1188" y="836712"/>
            <a:ext cx="7886700" cy="915888"/>
          </a:xfrm>
        </p:spPr>
        <p:txBody>
          <a:bodyPr>
            <a:normAutofit/>
          </a:bodyPr>
          <a:lstStyle/>
          <a:p>
            <a:pPr>
              <a:lnSpc>
                <a:spcPct val="80000"/>
              </a:lnSpc>
              <a:spcBef>
                <a:spcPct val="20000"/>
              </a:spcBef>
              <a:buClr>
                <a:srgbClr val="00B3E2"/>
              </a:buClr>
            </a:pPr>
            <a:r>
              <a:rPr lang="en-AU" sz="3000" dirty="0">
                <a:solidFill>
                  <a:srgbClr val="AB1D82"/>
                </a:solidFill>
                <a:latin typeface="+mn-lt"/>
                <a:ea typeface="+mn-ea"/>
                <a:cs typeface="+mn-cs"/>
              </a:rPr>
              <a:t>Criteria 2: </a:t>
            </a:r>
            <a:r>
              <a:rPr lang="en-AU" sz="3000" dirty="0" smtClean="0">
                <a:solidFill>
                  <a:srgbClr val="AB1D82"/>
                </a:solidFill>
                <a:latin typeface="+mn-lt"/>
                <a:ea typeface="+mn-ea"/>
                <a:cs typeface="+mn-cs"/>
              </a:rPr>
              <a:t>Developing </a:t>
            </a:r>
            <a:r>
              <a:rPr lang="en-AU" sz="3000" dirty="0">
                <a:solidFill>
                  <a:srgbClr val="AB1D82"/>
                </a:solidFill>
                <a:latin typeface="+mn-lt"/>
                <a:ea typeface="+mn-ea"/>
                <a:cs typeface="+mn-cs"/>
              </a:rPr>
              <a:t>the comprehensive </a:t>
            </a:r>
            <a:r>
              <a:rPr lang="en-AU" sz="3000" dirty="0" smtClean="0">
                <a:solidFill>
                  <a:srgbClr val="AB1D82"/>
                </a:solidFill>
                <a:latin typeface="+mn-lt"/>
                <a:ea typeface="+mn-ea"/>
                <a:cs typeface="+mn-cs"/>
              </a:rPr>
              <a:t>		care plan</a:t>
            </a:r>
            <a:endParaRPr lang="en-AU" sz="3000" dirty="0">
              <a:solidFill>
                <a:srgbClr val="AB1D82"/>
              </a:solidFill>
              <a:latin typeface="+mn-lt"/>
              <a:ea typeface="+mn-ea"/>
              <a:cs typeface="+mn-cs"/>
            </a:endParaRPr>
          </a:p>
        </p:txBody>
      </p:sp>
      <p:sp>
        <p:nvSpPr>
          <p:cNvPr id="4" name="Content Placeholder 2"/>
          <p:cNvSpPr txBox="1">
            <a:spLocks/>
          </p:cNvSpPr>
          <p:nvPr/>
        </p:nvSpPr>
        <p:spPr>
          <a:xfrm>
            <a:off x="730650" y="1914524"/>
            <a:ext cx="7956150" cy="4445635"/>
          </a:xfrm>
          <a:prstGeom prst="rect">
            <a:avLst/>
          </a:prstGeom>
        </p:spPr>
        <p:txBody>
          <a:bodyPr vert="horz" lIns="0" tIns="0" rIns="0" bIns="0" rtlCol="0">
            <a:norm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342900" indent="-342900">
              <a:buClr>
                <a:srgbClr val="AB1D82"/>
              </a:buClr>
              <a:buFont typeface="Arial" panose="020B0604020202020204" pitchFamily="34" charset="0"/>
              <a:buChar char="•"/>
            </a:pPr>
            <a:r>
              <a:rPr lang="en-AU" sz="2400" dirty="0" smtClean="0"/>
              <a:t>Developing, sharing decisions and documenting the comprehensive care plan including:</a:t>
            </a:r>
          </a:p>
          <a:p>
            <a:pPr marL="1257300" lvl="2" indent="-342900">
              <a:buClr>
                <a:srgbClr val="AB1D82"/>
              </a:buClr>
              <a:buFont typeface="Arial" panose="020B0604020202020204" pitchFamily="34" charset="0"/>
              <a:buChar char="•"/>
            </a:pPr>
            <a:r>
              <a:rPr lang="en-AU" sz="2200" dirty="0" smtClean="0"/>
              <a:t>Appropriate screening and assessment</a:t>
            </a:r>
          </a:p>
          <a:p>
            <a:pPr marL="1257300" lvl="2" indent="-342900">
              <a:buClr>
                <a:srgbClr val="AB1D82"/>
              </a:buClr>
              <a:buFont typeface="Arial" panose="020B0604020202020204" pitchFamily="34" charset="0"/>
              <a:buChar char="•"/>
            </a:pPr>
            <a:r>
              <a:rPr lang="en-AU" sz="2200" dirty="0" smtClean="0"/>
              <a:t>Identification of risk of harm</a:t>
            </a:r>
          </a:p>
          <a:p>
            <a:pPr marL="1257300" lvl="2" indent="-342900">
              <a:buClr>
                <a:srgbClr val="AB1D82"/>
              </a:buClr>
              <a:buFont typeface="Arial" panose="020B0604020202020204" pitchFamily="34" charset="0"/>
              <a:buChar char="•"/>
            </a:pPr>
            <a:r>
              <a:rPr lang="en-AU" sz="2200" dirty="0" smtClean="0"/>
              <a:t>Identification of Aboriginal and Torres Strait Islander descent</a:t>
            </a:r>
          </a:p>
          <a:p>
            <a:pPr marL="1257300" lvl="2" indent="-342900">
              <a:buClr>
                <a:srgbClr val="AB1D82"/>
              </a:buClr>
              <a:buFont typeface="Arial" panose="020B0604020202020204" pitchFamily="34" charset="0"/>
              <a:buChar char="•"/>
            </a:pPr>
            <a:r>
              <a:rPr lang="en-AU" sz="2200" dirty="0" smtClean="0"/>
              <a:t>Developing the plan with patient and support people</a:t>
            </a:r>
          </a:p>
          <a:p>
            <a:pPr marL="1257300" lvl="2" indent="-342900">
              <a:buClr>
                <a:srgbClr val="AB1D82"/>
              </a:buClr>
              <a:buFont typeface="Arial" panose="020B0604020202020204" pitchFamily="34" charset="0"/>
              <a:buChar char="•"/>
            </a:pPr>
            <a:r>
              <a:rPr lang="en-AU" sz="2200" dirty="0" smtClean="0"/>
              <a:t>Documenting findings, alerts and the plan</a:t>
            </a:r>
          </a:p>
        </p:txBody>
      </p:sp>
    </p:spTree>
    <p:extLst>
      <p:ext uri="{BB962C8B-B14F-4D97-AF65-F5344CB8AC3E}">
        <p14:creationId xmlns:p14="http://schemas.microsoft.com/office/powerpoint/2010/main" val="277206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a:lnSpc>
                <a:spcPct val="80000"/>
              </a:lnSpc>
              <a:spcBef>
                <a:spcPct val="20000"/>
              </a:spcBef>
              <a:buClr>
                <a:srgbClr val="00B3E2"/>
              </a:buClr>
            </a:pPr>
            <a:r>
              <a:rPr lang="en-AU" sz="3000" dirty="0">
                <a:solidFill>
                  <a:srgbClr val="AB1D82"/>
                </a:solidFill>
                <a:latin typeface="+mn-lt"/>
                <a:ea typeface="+mn-ea"/>
                <a:cs typeface="+mn-cs"/>
              </a:rPr>
              <a:t>Criteria 3: </a:t>
            </a:r>
            <a:r>
              <a:rPr lang="en-AU" sz="3000" dirty="0" smtClean="0">
                <a:solidFill>
                  <a:srgbClr val="AB1D82"/>
                </a:solidFill>
                <a:latin typeface="+mn-lt"/>
                <a:ea typeface="+mn-ea"/>
                <a:cs typeface="+mn-cs"/>
              </a:rPr>
              <a:t>Delivering </a:t>
            </a:r>
            <a:r>
              <a:rPr lang="en-AU" sz="3000" dirty="0">
                <a:solidFill>
                  <a:srgbClr val="AB1D82"/>
                </a:solidFill>
                <a:latin typeface="+mn-lt"/>
                <a:ea typeface="+mn-ea"/>
                <a:cs typeface="+mn-cs"/>
              </a:rPr>
              <a:t>comprehensive care</a:t>
            </a:r>
          </a:p>
        </p:txBody>
      </p:sp>
      <p:sp>
        <p:nvSpPr>
          <p:cNvPr id="6" name="Content Placeholder 2"/>
          <p:cNvSpPr txBox="1">
            <a:spLocks/>
          </p:cNvSpPr>
          <p:nvPr/>
        </p:nvSpPr>
        <p:spPr>
          <a:xfrm>
            <a:off x="730650" y="1628800"/>
            <a:ext cx="7956150" cy="4731360"/>
          </a:xfrm>
          <a:prstGeom prst="rect">
            <a:avLst/>
          </a:prstGeom>
        </p:spPr>
        <p:txBody>
          <a:bodyPr vert="horz" lIns="0" tIns="0" rIns="0" bIns="0" rtlCol="0">
            <a:norm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342900" indent="-342900">
              <a:buClr>
                <a:srgbClr val="AB1D82"/>
              </a:buClr>
              <a:buFont typeface="Arial" panose="020B0604020202020204" pitchFamily="34" charset="0"/>
              <a:buChar char="•"/>
            </a:pPr>
            <a:r>
              <a:rPr lang="en-AU" sz="2400" dirty="0" smtClean="0"/>
              <a:t>Working in partnership with patients, families and carers to </a:t>
            </a:r>
          </a:p>
          <a:p>
            <a:pPr marL="800100" lvl="1" indent="-342900">
              <a:buClr>
                <a:srgbClr val="AB1D82"/>
              </a:buClr>
              <a:buFont typeface="Arial" panose="020B0604020202020204" pitchFamily="34" charset="0"/>
              <a:buChar char="•"/>
            </a:pPr>
            <a:r>
              <a:rPr lang="en-AU" sz="2000" dirty="0" smtClean="0"/>
              <a:t>deliver comprehensive care, </a:t>
            </a:r>
          </a:p>
          <a:p>
            <a:pPr marL="800100" lvl="1" indent="-342900">
              <a:buClr>
                <a:srgbClr val="AB1D82"/>
              </a:buClr>
              <a:buFont typeface="Arial" panose="020B0604020202020204" pitchFamily="34" charset="0"/>
              <a:buChar char="•"/>
            </a:pPr>
            <a:r>
              <a:rPr lang="en-AU" sz="2000" dirty="0" smtClean="0"/>
              <a:t>monitor effectiveness of the comprehensive care plan in meeting goals of care, </a:t>
            </a:r>
          </a:p>
          <a:p>
            <a:pPr marL="800100" lvl="1" indent="-342900">
              <a:buClr>
                <a:srgbClr val="AB1D82"/>
              </a:buClr>
              <a:buFont typeface="Arial" panose="020B0604020202020204" pitchFamily="34" charset="0"/>
              <a:buChar char="•"/>
            </a:pPr>
            <a:r>
              <a:rPr lang="en-AU" sz="2000" dirty="0" smtClean="0"/>
              <a:t>reassess and update the comprehensive care plan in the context of changing patient needs </a:t>
            </a:r>
          </a:p>
          <a:p>
            <a:pPr marL="342900" indent="-342900">
              <a:buClr>
                <a:srgbClr val="AB1D82"/>
              </a:buClr>
              <a:buFont typeface="Arial" panose="020B0604020202020204" pitchFamily="34" charset="0"/>
              <a:buChar char="•"/>
            </a:pPr>
            <a:r>
              <a:rPr lang="en-AU" sz="2400" dirty="0" smtClean="0"/>
              <a:t>Comprehensive care at end of life</a:t>
            </a:r>
            <a:endParaRPr lang="en-AU" sz="24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0194" y="4162424"/>
            <a:ext cx="1702165" cy="24139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785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a:lnSpc>
                <a:spcPct val="80000"/>
              </a:lnSpc>
              <a:spcBef>
                <a:spcPct val="20000"/>
              </a:spcBef>
              <a:buClr>
                <a:srgbClr val="00B3E2"/>
              </a:buClr>
            </a:pPr>
            <a:r>
              <a:rPr lang="en-AU" sz="3000" dirty="0">
                <a:solidFill>
                  <a:srgbClr val="AB1D82"/>
                </a:solidFill>
                <a:latin typeface="+mn-lt"/>
                <a:ea typeface="+mn-ea"/>
                <a:cs typeface="+mn-cs"/>
              </a:rPr>
              <a:t>Criteria 4: </a:t>
            </a:r>
            <a:r>
              <a:rPr lang="en-AU" sz="3000" dirty="0" smtClean="0">
                <a:solidFill>
                  <a:srgbClr val="AB1D82"/>
                </a:solidFill>
                <a:latin typeface="+mn-lt"/>
                <a:ea typeface="+mn-ea"/>
                <a:cs typeface="+mn-cs"/>
              </a:rPr>
              <a:t>Minimising </a:t>
            </a:r>
            <a:r>
              <a:rPr lang="en-AU" sz="3000" dirty="0">
                <a:solidFill>
                  <a:srgbClr val="AB1D82"/>
                </a:solidFill>
                <a:latin typeface="+mn-lt"/>
                <a:ea typeface="+mn-ea"/>
                <a:cs typeface="+mn-cs"/>
              </a:rPr>
              <a:t>risk of harm</a:t>
            </a:r>
          </a:p>
        </p:txBody>
      </p:sp>
      <p:sp>
        <p:nvSpPr>
          <p:cNvPr id="4" name="Content Placeholder 2"/>
          <p:cNvSpPr txBox="1">
            <a:spLocks/>
          </p:cNvSpPr>
          <p:nvPr/>
        </p:nvSpPr>
        <p:spPr>
          <a:xfrm>
            <a:off x="730650" y="1504950"/>
            <a:ext cx="7956150" cy="3891803"/>
          </a:xfrm>
          <a:prstGeom prst="rect">
            <a:avLst/>
          </a:prstGeom>
        </p:spPr>
        <p:txBody>
          <a:bodyPr vert="horz" lIns="0" tIns="0" rIns="0" bIns="0" rtlCol="0">
            <a:norm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342900" indent="-342900">
              <a:buClr>
                <a:srgbClr val="AB1D82"/>
              </a:buClr>
              <a:buFont typeface="Arial" panose="020B0604020202020204" pitchFamily="34" charset="0"/>
              <a:buChar char="•"/>
            </a:pPr>
            <a:r>
              <a:rPr lang="en-AU" sz="2400" dirty="0" smtClean="0"/>
              <a:t>Minimising patient harm from specific risks including: </a:t>
            </a:r>
          </a:p>
          <a:p>
            <a:pPr marL="800100" lvl="1" indent="-342900">
              <a:buClr>
                <a:srgbClr val="AB1D82"/>
              </a:buClr>
              <a:buFont typeface="Arial" panose="020B0604020202020204" pitchFamily="34" charset="0"/>
              <a:buChar char="•"/>
            </a:pPr>
            <a:r>
              <a:rPr lang="en-AU" sz="2400" dirty="0" smtClean="0"/>
              <a:t>preventing falls </a:t>
            </a:r>
          </a:p>
          <a:p>
            <a:pPr marL="800100" lvl="1" indent="-342900">
              <a:buClr>
                <a:srgbClr val="AB1D82"/>
              </a:buClr>
              <a:buFont typeface="Arial" panose="020B0604020202020204" pitchFamily="34" charset="0"/>
              <a:buChar char="•"/>
            </a:pPr>
            <a:r>
              <a:rPr lang="en-AU" sz="2400" dirty="0" smtClean="0"/>
              <a:t>pressure injuries </a:t>
            </a:r>
          </a:p>
          <a:p>
            <a:pPr marL="800100" lvl="1" indent="-342900">
              <a:buClr>
                <a:srgbClr val="AB1D82"/>
              </a:buClr>
              <a:buFont typeface="Arial" panose="020B0604020202020204" pitchFamily="34" charset="0"/>
              <a:buChar char="•"/>
            </a:pPr>
            <a:r>
              <a:rPr lang="en-AU" sz="2400" dirty="0" smtClean="0"/>
              <a:t>malnutrition</a:t>
            </a:r>
          </a:p>
          <a:p>
            <a:pPr marL="800100" lvl="1" indent="-342900">
              <a:buClr>
                <a:srgbClr val="AB1D82"/>
              </a:buClr>
              <a:buFont typeface="Arial" panose="020B0604020202020204" pitchFamily="34" charset="0"/>
              <a:buChar char="•"/>
            </a:pPr>
            <a:r>
              <a:rPr lang="en-AU" sz="2400" dirty="0" smtClean="0"/>
              <a:t>delirium and cognitive impairment</a:t>
            </a:r>
          </a:p>
          <a:p>
            <a:pPr marL="800100" lvl="1" indent="-342900">
              <a:buClr>
                <a:srgbClr val="AB1D82"/>
              </a:buClr>
              <a:buFont typeface="Arial" panose="020B0604020202020204" pitchFamily="34" charset="0"/>
              <a:buChar char="•"/>
            </a:pPr>
            <a:r>
              <a:rPr lang="en-AU" sz="2400" dirty="0" smtClean="0"/>
              <a:t>self harm and suicide </a:t>
            </a:r>
          </a:p>
          <a:p>
            <a:pPr marL="800100" lvl="1" indent="-342900">
              <a:buClr>
                <a:srgbClr val="AB1D82"/>
              </a:buClr>
              <a:buFont typeface="Arial" panose="020B0604020202020204" pitchFamily="34" charset="0"/>
              <a:buChar char="•"/>
            </a:pPr>
            <a:r>
              <a:rPr lang="en-AU" sz="2400" dirty="0" smtClean="0"/>
              <a:t>restraint and seclusion</a:t>
            </a:r>
          </a:p>
          <a:p>
            <a:pPr marL="800100" lvl="1" indent="-342900">
              <a:buClr>
                <a:srgbClr val="AB1D82"/>
              </a:buClr>
              <a:buFont typeface="Arial" panose="020B0604020202020204" pitchFamily="34" charset="0"/>
              <a:buChar char="•"/>
            </a:pPr>
            <a:r>
              <a:rPr lang="en-AU" sz="2400" dirty="0" smtClean="0"/>
              <a:t>managing aggression and violence</a:t>
            </a:r>
            <a:endParaRPr lang="en-AU" sz="2400" dirty="0"/>
          </a:p>
        </p:txBody>
      </p:sp>
    </p:spTree>
    <p:extLst>
      <p:ext uri="{BB962C8B-B14F-4D97-AF65-F5344CB8AC3E}">
        <p14:creationId xmlns:p14="http://schemas.microsoft.com/office/powerpoint/2010/main" val="274569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AU" sz="2700" dirty="0">
                <a:solidFill>
                  <a:srgbClr val="AB1D82"/>
                </a:solidFill>
                <a:latin typeface="+mn-lt"/>
                <a:ea typeface="+mn-ea"/>
                <a:cs typeface="+mn-cs"/>
              </a:rPr>
              <a:t>Supporting documents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6" y="1733550"/>
            <a:ext cx="2591122" cy="393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837" y="1733549"/>
            <a:ext cx="2591121" cy="393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9" y="1733549"/>
            <a:ext cx="2591121" cy="393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33015"/>
      </p:ext>
    </p:extLst>
  </p:cSld>
  <p:clrMapOvr>
    <a:masterClrMapping/>
  </p:clrMapOvr>
</p:sld>
</file>

<file path=ppt/theme/theme1.xml><?xml version="1.0" encoding="utf-8"?>
<a:theme xmlns:a="http://schemas.openxmlformats.org/drawingml/2006/main" name="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10228</TotalTime>
  <Words>981</Words>
  <Application>Microsoft Office PowerPoint</Application>
  <PresentationFormat>On-screen Show (4:3)</PresentationFormat>
  <Paragraphs>133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vt:lpstr>
      <vt:lpstr>National Safety and Quality Health  Service Standards (2nd edition)</vt:lpstr>
      <vt:lpstr>PowerPoint Presentation</vt:lpstr>
      <vt:lpstr>PowerPoint Presentation</vt:lpstr>
      <vt:lpstr>Criteria 1: Clinical governance and     quality improvement</vt:lpstr>
      <vt:lpstr>Criteria 2: Developing the comprehensive   care plan</vt:lpstr>
      <vt:lpstr>Criteria 3: Delivering comprehensive care</vt:lpstr>
      <vt:lpstr>Criteria 4: Minimising risk of harm</vt:lpstr>
      <vt:lpstr>Supporting documents</vt:lpstr>
      <vt:lpstr>Resources</vt:lpstr>
      <vt:lpstr>PowerPoint Presentation</vt:lpstr>
    </vt:vector>
  </TitlesOfParts>
  <Company>Impress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Olivia Falvey</dc:creator>
  <cp:lastModifiedBy>MURGO, Marghie</cp:lastModifiedBy>
  <cp:revision>103</cp:revision>
  <cp:lastPrinted>2018-08-12T23:51:32Z</cp:lastPrinted>
  <dcterms:created xsi:type="dcterms:W3CDTF">2014-06-10T02:00:35Z</dcterms:created>
  <dcterms:modified xsi:type="dcterms:W3CDTF">2019-03-11T23:32:49Z</dcterms:modified>
</cp:coreProperties>
</file>