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83" r:id="rId3"/>
    <p:sldId id="284" r:id="rId4"/>
    <p:sldId id="281" r:id="rId5"/>
    <p:sldId id="282" r:id="rId6"/>
    <p:sldId id="260" r:id="rId7"/>
    <p:sldId id="261" r:id="rId8"/>
    <p:sldId id="263" r:id="rId9"/>
    <p:sldId id="264" r:id="rId10"/>
    <p:sldId id="267" r:id="rId11"/>
    <p:sldId id="265" r:id="rId12"/>
    <p:sldId id="266" r:id="rId13"/>
    <p:sldId id="268" r:id="rId14"/>
    <p:sldId id="269" r:id="rId15"/>
    <p:sldId id="270" r:id="rId16"/>
    <p:sldId id="271" r:id="rId17"/>
    <p:sldId id="272" r:id="rId18"/>
    <p:sldId id="273" r:id="rId19"/>
    <p:sldId id="274" r:id="rId20"/>
    <p:sldId id="275" r:id="rId21"/>
    <p:sldId id="276" r:id="rId22"/>
    <p:sldId id="280" r:id="rId23"/>
    <p:sldId id="277" r:id="rId24"/>
    <p:sldId id="278" r:id="rId25"/>
    <p:sldId id="285" r:id="rId2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660"/>
  </p:normalViewPr>
  <p:slideViewPr>
    <p:cSldViewPr>
      <p:cViewPr varScale="1">
        <p:scale>
          <a:sx n="66" d="100"/>
          <a:sy n="66" d="100"/>
        </p:scale>
        <p:origin x="-62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58CBAE6-1D5D-4797-8593-15FA42230AF9}" type="datetimeFigureOut">
              <a:rPr lang="en-AU" smtClean="0"/>
              <a:t>20/09/2017</a:t>
            </a:fld>
            <a:endParaRPr lang="en-AU"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39E5CFCF-AC51-4A87-8EDC-C801C75DAFE6}" type="slidenum">
              <a:rPr lang="en-AU" smtClean="0"/>
              <a:t>‹#›</a:t>
            </a:fld>
            <a:endParaRPr lang="en-AU" dirty="0"/>
          </a:p>
        </p:txBody>
      </p:sp>
    </p:spTree>
    <p:extLst>
      <p:ext uri="{BB962C8B-B14F-4D97-AF65-F5344CB8AC3E}">
        <p14:creationId xmlns:p14="http://schemas.microsoft.com/office/powerpoint/2010/main" val="3499667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9E5CFCF-AC51-4A87-8EDC-C801C75DAFE6}" type="slidenum">
              <a:rPr lang="en-AU" smtClean="0"/>
              <a:t>25</a:t>
            </a:fld>
            <a:endParaRPr lang="en-AU" dirty="0"/>
          </a:p>
        </p:txBody>
      </p:sp>
    </p:spTree>
    <p:extLst>
      <p:ext uri="{BB962C8B-B14F-4D97-AF65-F5344CB8AC3E}">
        <p14:creationId xmlns:p14="http://schemas.microsoft.com/office/powerpoint/2010/main" val="15261647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AQ140_PowerpointTemplate_v2.jpg"/>
          <p:cNvPicPr>
            <a:picLocks noChangeAspect="1"/>
          </p:cNvPicPr>
          <p:nvPr userDrawn="1"/>
        </p:nvPicPr>
        <p:blipFill>
          <a:blip r:embed="rId2"/>
          <a:stretch>
            <a:fillRect/>
          </a:stretch>
        </p:blipFill>
        <p:spPr>
          <a:xfrm>
            <a:off x="0" y="2"/>
            <a:ext cx="9235440" cy="6926580"/>
          </a:xfrm>
          <a:prstGeom prst="rect">
            <a:avLst/>
          </a:prstGeom>
        </p:spPr>
      </p:pic>
      <p:sp>
        <p:nvSpPr>
          <p:cNvPr id="2" name="Title 1"/>
          <p:cNvSpPr>
            <a:spLocks noGrp="1"/>
          </p:cNvSpPr>
          <p:nvPr>
            <p:ph type="ctrTitle"/>
          </p:nvPr>
        </p:nvSpPr>
        <p:spPr>
          <a:xfrm>
            <a:off x="685801" y="765512"/>
            <a:ext cx="4463544" cy="1368097"/>
          </a:xfrm>
        </p:spPr>
        <p:txBody>
          <a:bodyPr>
            <a:normAutofit/>
          </a:bodyPr>
          <a:lstStyle>
            <a:lvl1pPr>
              <a:lnSpc>
                <a:spcPct val="100000"/>
              </a:lnSpc>
              <a:spcAft>
                <a:spcPts val="0"/>
              </a:spcAft>
              <a:defRPr sz="4100">
                <a:solidFill>
                  <a:srgbClr val="0079A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3" y="2003115"/>
            <a:ext cx="5055023" cy="1752600"/>
          </a:xfrm>
        </p:spPr>
        <p:txBody>
          <a:bodyPr>
            <a:normAutofit/>
          </a:bodyPr>
          <a:lstStyle>
            <a:lvl1pPr marL="0" indent="0" algn="l">
              <a:buNone/>
              <a:defRPr sz="4100" b="0">
                <a:solidFill>
                  <a:srgbClr val="00B3E2"/>
                </a:solidFill>
                <a:latin typeface="Arial"/>
                <a:cs typeface="Aria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70808" y="5282376"/>
            <a:ext cx="2133600" cy="365125"/>
          </a:xfrm>
          <a:prstGeom prst="rect">
            <a:avLst/>
          </a:prstGeom>
        </p:spPr>
        <p:txBody>
          <a:bodyPr lIns="0" tIns="0" rIns="0" bIns="0"/>
          <a:lstStyle>
            <a:lvl1pPr algn="r">
              <a:defRPr sz="900" b="1">
                <a:solidFill>
                  <a:schemeClr val="bg1"/>
                </a:solidFill>
                <a:latin typeface="Arial"/>
                <a:cs typeface="Arial"/>
              </a:defRPr>
            </a:lvl1pPr>
          </a:lstStyle>
          <a:p>
            <a:pPr defTabSz="457145"/>
            <a:r>
              <a:rPr lang="en-US" dirty="0" smtClean="0">
                <a:solidFill>
                  <a:prstClr val="white"/>
                </a:solidFill>
              </a:rPr>
              <a:t>June 10, 2014</a:t>
            </a:r>
            <a:endParaRPr lang="en-US" dirty="0">
              <a:solidFill>
                <a:prstClr val="white"/>
              </a:solidFill>
            </a:endParaRPr>
          </a:p>
        </p:txBody>
      </p:sp>
      <p:pic>
        <p:nvPicPr>
          <p:cNvPr id="8" name="Picture 7" descr="ACSQHC.png"/>
          <p:cNvPicPr>
            <a:picLocks noChangeAspect="1"/>
          </p:cNvPicPr>
          <p:nvPr userDrawn="1"/>
        </p:nvPicPr>
        <p:blipFill>
          <a:blip r:embed="rId3"/>
          <a:stretch>
            <a:fillRect/>
          </a:stretch>
        </p:blipFill>
        <p:spPr>
          <a:xfrm>
            <a:off x="416882" y="5991354"/>
            <a:ext cx="4227126" cy="461981"/>
          </a:xfrm>
          <a:prstGeom prst="rect">
            <a:avLst/>
          </a:prstGeom>
        </p:spPr>
      </p:pic>
      <p:pic>
        <p:nvPicPr>
          <p:cNvPr id="9" name="Picture 8" descr="NSQHALogo.png"/>
          <p:cNvPicPr>
            <a:picLocks noChangeAspect="1"/>
          </p:cNvPicPr>
          <p:nvPr userDrawn="1"/>
        </p:nvPicPr>
        <p:blipFill>
          <a:blip r:embed="rId4"/>
          <a:stretch>
            <a:fillRect/>
          </a:stretch>
        </p:blipFill>
        <p:spPr>
          <a:xfrm>
            <a:off x="7558300" y="5922905"/>
            <a:ext cx="1228725" cy="438151"/>
          </a:xfrm>
          <a:prstGeom prst="rect">
            <a:avLst/>
          </a:prstGeom>
        </p:spPr>
      </p:pic>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60032" y="5851513"/>
            <a:ext cx="2348726" cy="741661"/>
          </a:xfrm>
          <a:prstGeom prst="rect">
            <a:avLst/>
          </a:prstGeom>
        </p:spPr>
      </p:pic>
    </p:spTree>
    <p:extLst>
      <p:ext uri="{BB962C8B-B14F-4D97-AF65-F5344CB8AC3E}">
        <p14:creationId xmlns:p14="http://schemas.microsoft.com/office/powerpoint/2010/main" val="27241978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ACSQHC.png"/>
          <p:cNvPicPr>
            <a:picLocks noChangeAspect="1"/>
          </p:cNvPicPr>
          <p:nvPr userDrawn="1"/>
        </p:nvPicPr>
        <p:blipFill>
          <a:blip r:embed="rId2"/>
          <a:stretch>
            <a:fillRect/>
          </a:stretch>
        </p:blipFill>
        <p:spPr>
          <a:xfrm>
            <a:off x="416882" y="6211556"/>
            <a:ext cx="4227126" cy="46198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04248" y="6022828"/>
            <a:ext cx="2060694" cy="650709"/>
          </a:xfrm>
          <a:prstGeom prst="rect">
            <a:avLst/>
          </a:prstGeom>
        </p:spPr>
      </p:pic>
    </p:spTree>
    <p:extLst>
      <p:ext uri="{BB962C8B-B14F-4D97-AF65-F5344CB8AC3E}">
        <p14:creationId xmlns:p14="http://schemas.microsoft.com/office/powerpoint/2010/main" val="9646033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5094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AQ140_PowerpointTemplate_v22.jpg"/>
          <p:cNvPicPr>
            <a:picLocks noChangeAspect="1"/>
          </p:cNvPicPr>
          <p:nvPr/>
        </p:nvPicPr>
        <p:blipFill>
          <a:blip r:embed="rId5"/>
          <a:stretch>
            <a:fillRect/>
          </a:stretch>
        </p:blipFill>
        <p:spPr>
          <a:xfrm>
            <a:off x="8698" y="0"/>
            <a:ext cx="9144000" cy="6858000"/>
          </a:xfrm>
          <a:prstGeom prst="rect">
            <a:avLst/>
          </a:prstGeom>
        </p:spPr>
      </p:pic>
      <p:sp>
        <p:nvSpPr>
          <p:cNvPr id="2" name="Title Placeholder 1"/>
          <p:cNvSpPr>
            <a:spLocks noGrp="1"/>
          </p:cNvSpPr>
          <p:nvPr>
            <p:ph type="title"/>
          </p:nvPr>
        </p:nvSpPr>
        <p:spPr>
          <a:xfrm>
            <a:off x="730650" y="428400"/>
            <a:ext cx="7956150" cy="991392"/>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0650" y="2096436"/>
            <a:ext cx="7956150" cy="4029727"/>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ACSQHC.png"/>
          <p:cNvPicPr>
            <a:picLocks noChangeAspect="1"/>
          </p:cNvPicPr>
          <p:nvPr userDrawn="1"/>
        </p:nvPicPr>
        <p:blipFill>
          <a:blip r:embed="rId6"/>
          <a:stretch>
            <a:fillRect/>
          </a:stretch>
        </p:blipFill>
        <p:spPr>
          <a:xfrm>
            <a:off x="416882" y="6211556"/>
            <a:ext cx="4227126" cy="461981"/>
          </a:xfrm>
          <a:prstGeom prst="rect">
            <a:avLst/>
          </a:prstGeom>
        </p:spPr>
      </p:pic>
      <p:pic>
        <p:nvPicPr>
          <p:cNvPr id="6" name="Picture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804248" y="6022828"/>
            <a:ext cx="2060694" cy="650709"/>
          </a:xfrm>
          <a:prstGeom prst="rect">
            <a:avLst/>
          </a:prstGeom>
        </p:spPr>
      </p:pic>
    </p:spTree>
    <p:extLst>
      <p:ext uri="{BB962C8B-B14F-4D97-AF65-F5344CB8AC3E}">
        <p14:creationId xmlns:p14="http://schemas.microsoft.com/office/powerpoint/2010/main" val="143008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Lst>
  <p:timing>
    <p:tnLst>
      <p:par>
        <p:cTn id="1" dur="indefinite" restart="never" nodeType="tmRoot"/>
      </p:par>
    </p:tnLst>
  </p:timing>
  <p:txStyles>
    <p:titleStyle>
      <a:lvl1pPr algn="l" defTabSz="457145" rtl="0" eaLnBrk="1" latinLnBrk="0" hangingPunct="1">
        <a:spcBef>
          <a:spcPct val="0"/>
        </a:spcBef>
        <a:buNone/>
        <a:defRPr sz="3000" b="1" kern="1200">
          <a:solidFill>
            <a:schemeClr val="accent6">
              <a:lumMod val="75000"/>
            </a:schemeClr>
          </a:solidFill>
          <a:latin typeface="Arial"/>
          <a:ea typeface="+mj-ea"/>
          <a:cs typeface="Arial"/>
        </a:defRPr>
      </a:lvl1pPr>
    </p:titleStyle>
    <p:bodyStyle>
      <a:lvl1pPr marL="287965" indent="-287965" algn="l" defTabSz="457145"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5931" indent="-287965" algn="l" defTabSz="457145" rtl="0" eaLnBrk="1" latinLnBrk="0" hangingPunct="1">
        <a:spcBef>
          <a:spcPct val="20000"/>
        </a:spcBef>
        <a:buFont typeface="Arial"/>
        <a:buChar char="•"/>
        <a:defRPr sz="2000" kern="1200">
          <a:solidFill>
            <a:srgbClr val="818285"/>
          </a:solidFill>
          <a:latin typeface="+mn-lt"/>
          <a:ea typeface="+mn-ea"/>
          <a:cs typeface="+mn-cs"/>
        </a:defRPr>
      </a:lvl2pPr>
      <a:lvl3pPr marL="863896" indent="-287965" algn="l" defTabSz="457145"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1862" indent="-287965" algn="l" defTabSz="457145" rtl="0" eaLnBrk="1" latinLnBrk="0" hangingPunct="1">
        <a:spcBef>
          <a:spcPct val="20000"/>
        </a:spcBef>
        <a:buFont typeface="Arial"/>
        <a:buChar char="–"/>
        <a:defRPr sz="1800" kern="1200">
          <a:solidFill>
            <a:srgbClr val="818285"/>
          </a:solidFill>
          <a:latin typeface="+mn-lt"/>
          <a:ea typeface="+mn-ea"/>
          <a:cs typeface="+mn-cs"/>
        </a:defRPr>
      </a:lvl4pPr>
      <a:lvl5pPr marL="1439827" indent="-287965" algn="l" defTabSz="457145" rtl="0" eaLnBrk="1" latinLnBrk="0" hangingPunct="1">
        <a:spcBef>
          <a:spcPct val="20000"/>
        </a:spcBef>
        <a:buFont typeface="Wingdings" charset="2"/>
        <a:buChar char="§"/>
        <a:defRPr sz="1800" kern="1200">
          <a:solidFill>
            <a:srgbClr val="818285"/>
          </a:solidFill>
          <a:latin typeface="+mn-lt"/>
          <a:ea typeface="+mn-ea"/>
          <a:cs typeface="+mn-cs"/>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985500"/>
            <a:ext cx="6480244" cy="2448272"/>
          </a:xfrm>
        </p:spPr>
        <p:txBody>
          <a:bodyPr>
            <a:noAutofit/>
          </a:bodyPr>
          <a:lstStyle/>
          <a:p>
            <a:pPr algn="ctr"/>
            <a:r>
              <a:rPr lang="en-AU" sz="4800" dirty="0" smtClean="0">
                <a:solidFill>
                  <a:schemeClr val="accent6">
                    <a:lumMod val="75000"/>
                  </a:schemeClr>
                </a:solidFill>
              </a:rPr>
              <a:t>AURA Surveillance System </a:t>
            </a:r>
            <a:r>
              <a:rPr lang="en-AU" sz="4800" dirty="0">
                <a:solidFill>
                  <a:schemeClr val="accent6">
                    <a:lumMod val="75000"/>
                  </a:schemeClr>
                </a:solidFill>
              </a:rPr>
              <a:t>–</a:t>
            </a:r>
            <a:r>
              <a:rPr lang="en-AU" sz="4800" dirty="0" smtClean="0">
                <a:solidFill>
                  <a:schemeClr val="accent6">
                    <a:lumMod val="75000"/>
                  </a:schemeClr>
                </a:solidFill>
              </a:rPr>
              <a:t> </a:t>
            </a:r>
            <a:br>
              <a:rPr lang="en-AU" sz="4800" dirty="0" smtClean="0">
                <a:solidFill>
                  <a:schemeClr val="accent6">
                    <a:lumMod val="75000"/>
                  </a:schemeClr>
                </a:solidFill>
              </a:rPr>
            </a:br>
            <a:r>
              <a:rPr lang="en-AU" sz="4800" dirty="0" smtClean="0">
                <a:solidFill>
                  <a:schemeClr val="accent6">
                    <a:lumMod val="75000"/>
                  </a:schemeClr>
                </a:solidFill>
              </a:rPr>
              <a:t>AURA 2017</a:t>
            </a:r>
            <a:endParaRPr lang="en-AU" sz="4800" dirty="0">
              <a:solidFill>
                <a:schemeClr val="accent6">
                  <a:lumMod val="75000"/>
                </a:schemeClr>
              </a:solidFill>
            </a:endParaRPr>
          </a:p>
        </p:txBody>
      </p:sp>
      <p:sp>
        <p:nvSpPr>
          <p:cNvPr id="4" name="Title 3"/>
          <p:cNvSpPr txBox="1">
            <a:spLocks/>
          </p:cNvSpPr>
          <p:nvPr/>
        </p:nvSpPr>
        <p:spPr>
          <a:xfrm>
            <a:off x="3347864" y="297056"/>
            <a:ext cx="3042338" cy="647264"/>
          </a:xfrm>
          <a:prstGeom prst="rect">
            <a:avLst/>
          </a:prstGeom>
        </p:spPr>
        <p:txBody>
          <a:bodyPr vert="horz" lIns="0" tIns="0" rIns="0" bIns="0" rtlCol="0" anchor="t" anchorCtr="0">
            <a:normAutofit/>
          </a:bodyPr>
          <a:lstStyle>
            <a:lvl1pPr algn="l" defTabSz="457145" rtl="0" eaLnBrk="1" latinLnBrk="0" hangingPunct="1">
              <a:lnSpc>
                <a:spcPct val="100000"/>
              </a:lnSpc>
              <a:spcBef>
                <a:spcPct val="0"/>
              </a:spcBef>
              <a:spcAft>
                <a:spcPts val="0"/>
              </a:spcAft>
              <a:buNone/>
              <a:defRPr sz="4100" b="1" kern="1200">
                <a:solidFill>
                  <a:srgbClr val="0079A3"/>
                </a:solidFill>
                <a:latin typeface="Arial"/>
                <a:ea typeface="+mj-ea"/>
                <a:cs typeface="Arial"/>
              </a:defRPr>
            </a:lvl1pPr>
          </a:lstStyle>
          <a:p>
            <a:pPr algn="ctr"/>
            <a:endParaRPr lang="en-AU" dirty="0">
              <a:solidFill>
                <a:schemeClr val="accent6">
                  <a:lumMod val="75000"/>
                </a:schemeClr>
              </a:solidFill>
            </a:endParaRPr>
          </a:p>
        </p:txBody>
      </p:sp>
      <p:sp>
        <p:nvSpPr>
          <p:cNvPr id="3" name="TextBox 2"/>
          <p:cNvSpPr txBox="1"/>
          <p:nvPr/>
        </p:nvSpPr>
        <p:spPr>
          <a:xfrm>
            <a:off x="1114623" y="3717032"/>
            <a:ext cx="3816424" cy="1200329"/>
          </a:xfrm>
          <a:prstGeom prst="rect">
            <a:avLst/>
          </a:prstGeom>
          <a:noFill/>
        </p:spPr>
        <p:txBody>
          <a:bodyPr wrap="square" rtlCol="0">
            <a:spAutoFit/>
          </a:bodyPr>
          <a:lstStyle/>
          <a:p>
            <a:r>
              <a:rPr lang="en-AU" b="1" dirty="0" smtClean="0">
                <a:solidFill>
                  <a:schemeClr val="accent6">
                    <a:lumMod val="75000"/>
                  </a:schemeClr>
                </a:solidFill>
              </a:rPr>
              <a:t>Professor John Turnidge </a:t>
            </a:r>
          </a:p>
          <a:p>
            <a:r>
              <a:rPr lang="en-AU" b="1" dirty="0" smtClean="0">
                <a:solidFill>
                  <a:schemeClr val="accent6">
                    <a:lumMod val="75000"/>
                  </a:schemeClr>
                </a:solidFill>
              </a:rPr>
              <a:t>Senior Medical Advisor</a:t>
            </a:r>
          </a:p>
          <a:p>
            <a:r>
              <a:rPr lang="en-AU" b="1" dirty="0" smtClean="0">
                <a:solidFill>
                  <a:schemeClr val="accent6">
                    <a:lumMod val="75000"/>
                  </a:schemeClr>
                </a:solidFill>
              </a:rPr>
              <a:t>          #2017AURA</a:t>
            </a:r>
            <a:endParaRPr lang="en-AU" b="1" dirty="0">
              <a:solidFill>
                <a:schemeClr val="accent6">
                  <a:lumMod val="75000"/>
                </a:schemeClr>
              </a:solidFill>
            </a:endParaRPr>
          </a:p>
          <a:p>
            <a:endParaRPr lang="en-AU" b="1" dirty="0">
              <a:solidFill>
                <a:schemeClr val="accent6">
                  <a:lumMod val="75000"/>
                </a:schemeClr>
              </a:solidFill>
            </a:endParaRPr>
          </a:p>
        </p:txBody>
      </p:sp>
    </p:spTree>
    <p:extLst>
      <p:ext uri="{BB962C8B-B14F-4D97-AF65-F5344CB8AC3E}">
        <p14:creationId xmlns:p14="http://schemas.microsoft.com/office/powerpoint/2010/main" val="1155296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56" y="428400"/>
            <a:ext cx="7956150" cy="552328"/>
          </a:xfrm>
        </p:spPr>
        <p:txBody>
          <a:bodyPr/>
          <a:lstStyle/>
          <a:p>
            <a:r>
              <a:rPr lang="en-AU" dirty="0" smtClean="0"/>
              <a:t>Community Use</a:t>
            </a:r>
            <a:endParaRPr lang="en-A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400" y="1014413"/>
            <a:ext cx="7059613" cy="483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5961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56" y="428400"/>
            <a:ext cx="7956150" cy="552328"/>
          </a:xfrm>
        </p:spPr>
        <p:txBody>
          <a:bodyPr/>
          <a:lstStyle/>
          <a:p>
            <a:r>
              <a:rPr lang="en-AU" dirty="0" smtClean="0"/>
              <a:t>Community Use</a:t>
            </a:r>
            <a:endParaRPr lang="en-AU"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9695"/>
          <a:stretch/>
        </p:blipFill>
        <p:spPr bwMode="auto">
          <a:xfrm>
            <a:off x="976156" y="980729"/>
            <a:ext cx="7170624" cy="488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Multiply 2"/>
          <p:cNvSpPr/>
          <p:nvPr/>
        </p:nvSpPr>
        <p:spPr>
          <a:xfrm>
            <a:off x="6876256" y="2708920"/>
            <a:ext cx="288032" cy="288032"/>
          </a:xfrm>
          <a:prstGeom prst="mathMultiply">
            <a:avLst>
              <a:gd name="adj1" fmla="val 1231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5" name="Multiply 4"/>
          <p:cNvSpPr/>
          <p:nvPr/>
        </p:nvSpPr>
        <p:spPr>
          <a:xfrm>
            <a:off x="6876256" y="2204864"/>
            <a:ext cx="288032" cy="288032"/>
          </a:xfrm>
          <a:prstGeom prst="mathMultiply">
            <a:avLst>
              <a:gd name="adj1" fmla="val 1231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6" name="Multiply 5"/>
          <p:cNvSpPr/>
          <p:nvPr/>
        </p:nvSpPr>
        <p:spPr>
          <a:xfrm>
            <a:off x="6876256" y="3134384"/>
            <a:ext cx="288032" cy="288032"/>
          </a:xfrm>
          <a:prstGeom prst="mathMultiply">
            <a:avLst>
              <a:gd name="adj1" fmla="val 1231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7" name="Multiply 6"/>
          <p:cNvSpPr/>
          <p:nvPr/>
        </p:nvSpPr>
        <p:spPr>
          <a:xfrm>
            <a:off x="6871784" y="3573016"/>
            <a:ext cx="288032" cy="288032"/>
          </a:xfrm>
          <a:prstGeom prst="mathMultiply">
            <a:avLst>
              <a:gd name="adj1" fmla="val 1231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8" name="Multiply 7"/>
          <p:cNvSpPr/>
          <p:nvPr/>
        </p:nvSpPr>
        <p:spPr>
          <a:xfrm>
            <a:off x="6876256" y="4077072"/>
            <a:ext cx="288032" cy="288032"/>
          </a:xfrm>
          <a:prstGeom prst="mathMultiply">
            <a:avLst>
              <a:gd name="adj1" fmla="val 1231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9" name="Multiply 8"/>
          <p:cNvSpPr/>
          <p:nvPr/>
        </p:nvSpPr>
        <p:spPr>
          <a:xfrm>
            <a:off x="6871784" y="4509120"/>
            <a:ext cx="288032" cy="288032"/>
          </a:xfrm>
          <a:prstGeom prst="mathMultiply">
            <a:avLst>
              <a:gd name="adj1" fmla="val 1231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3" name="Multiply 12"/>
          <p:cNvSpPr/>
          <p:nvPr/>
        </p:nvSpPr>
        <p:spPr>
          <a:xfrm>
            <a:off x="6871784" y="5445224"/>
            <a:ext cx="288032" cy="288032"/>
          </a:xfrm>
          <a:prstGeom prst="mathMultiply">
            <a:avLst>
              <a:gd name="adj1" fmla="val 1231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4" name="Multiply 13"/>
          <p:cNvSpPr/>
          <p:nvPr/>
        </p:nvSpPr>
        <p:spPr>
          <a:xfrm>
            <a:off x="6871784" y="5013176"/>
            <a:ext cx="288032" cy="288032"/>
          </a:xfrm>
          <a:prstGeom prst="mathMultiply">
            <a:avLst>
              <a:gd name="adj1" fmla="val 1231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466008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56" y="428400"/>
            <a:ext cx="7956150" cy="552328"/>
          </a:xfrm>
        </p:spPr>
        <p:txBody>
          <a:bodyPr/>
          <a:lstStyle/>
          <a:p>
            <a:r>
              <a:rPr lang="en-AU" dirty="0" smtClean="0"/>
              <a:t>Community Use</a:t>
            </a:r>
            <a:endParaRPr lang="en-AU" dirty="0"/>
          </a:p>
        </p:txBody>
      </p:sp>
      <p:grpSp>
        <p:nvGrpSpPr>
          <p:cNvPr id="4" name="Group 3"/>
          <p:cNvGrpSpPr/>
          <p:nvPr/>
        </p:nvGrpSpPr>
        <p:grpSpPr>
          <a:xfrm>
            <a:off x="899592" y="1268761"/>
            <a:ext cx="7347664" cy="4108511"/>
            <a:chOff x="1134942" y="1268760"/>
            <a:chExt cx="6909920" cy="3676463"/>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4889"/>
            <a:stretch/>
          </p:blipFill>
          <p:spPr bwMode="auto">
            <a:xfrm>
              <a:off x="1134942" y="1268760"/>
              <a:ext cx="6909920" cy="1007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60115"/>
            <a:stretch/>
          </p:blipFill>
          <p:spPr bwMode="auto">
            <a:xfrm>
              <a:off x="1134942" y="2286957"/>
              <a:ext cx="6909920" cy="2658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TextBox 6"/>
          <p:cNvSpPr txBox="1"/>
          <p:nvPr/>
        </p:nvSpPr>
        <p:spPr>
          <a:xfrm>
            <a:off x="6876256" y="2276872"/>
            <a:ext cx="432048" cy="523220"/>
          </a:xfrm>
          <a:prstGeom prst="rect">
            <a:avLst/>
          </a:prstGeom>
          <a:noFill/>
        </p:spPr>
        <p:txBody>
          <a:bodyPr wrap="square" rtlCol="0">
            <a:spAutoFit/>
          </a:bodyPr>
          <a:lstStyle/>
          <a:p>
            <a:r>
              <a:rPr lang="en-AU" sz="2800" b="1" dirty="0" smtClean="0">
                <a:solidFill>
                  <a:srgbClr val="00B050"/>
                </a:solidFill>
                <a:sym typeface="Wingdings"/>
              </a:rPr>
              <a:t></a:t>
            </a:r>
            <a:endParaRPr lang="en-AU" sz="2800" b="1" dirty="0">
              <a:solidFill>
                <a:srgbClr val="00B050"/>
              </a:solidFill>
            </a:endParaRPr>
          </a:p>
        </p:txBody>
      </p:sp>
      <p:sp>
        <p:nvSpPr>
          <p:cNvPr id="9" name="TextBox 8"/>
          <p:cNvSpPr txBox="1"/>
          <p:nvPr/>
        </p:nvSpPr>
        <p:spPr>
          <a:xfrm>
            <a:off x="6876256" y="3501008"/>
            <a:ext cx="432048" cy="523220"/>
          </a:xfrm>
          <a:prstGeom prst="rect">
            <a:avLst/>
          </a:prstGeom>
          <a:noFill/>
        </p:spPr>
        <p:txBody>
          <a:bodyPr wrap="square" rtlCol="0">
            <a:spAutoFit/>
          </a:bodyPr>
          <a:lstStyle/>
          <a:p>
            <a:r>
              <a:rPr lang="en-AU" sz="2800" b="1" dirty="0" smtClean="0">
                <a:solidFill>
                  <a:srgbClr val="00B050"/>
                </a:solidFill>
                <a:sym typeface="Wingdings"/>
              </a:rPr>
              <a:t></a:t>
            </a:r>
            <a:endParaRPr lang="en-AU" sz="2800" b="1" dirty="0">
              <a:solidFill>
                <a:srgbClr val="00B050"/>
              </a:solidFill>
            </a:endParaRPr>
          </a:p>
        </p:txBody>
      </p:sp>
      <p:sp>
        <p:nvSpPr>
          <p:cNvPr id="10" name="Multiply 9"/>
          <p:cNvSpPr/>
          <p:nvPr/>
        </p:nvSpPr>
        <p:spPr>
          <a:xfrm>
            <a:off x="6948264" y="2924944"/>
            <a:ext cx="288032" cy="288032"/>
          </a:xfrm>
          <a:prstGeom prst="mathMultiply">
            <a:avLst>
              <a:gd name="adj1" fmla="val 1231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2" name="TextBox 11"/>
          <p:cNvSpPr txBox="1"/>
          <p:nvPr/>
        </p:nvSpPr>
        <p:spPr>
          <a:xfrm>
            <a:off x="6876256" y="3891943"/>
            <a:ext cx="432048" cy="523220"/>
          </a:xfrm>
          <a:prstGeom prst="rect">
            <a:avLst/>
          </a:prstGeom>
          <a:noFill/>
        </p:spPr>
        <p:txBody>
          <a:bodyPr wrap="square" rtlCol="0">
            <a:spAutoFit/>
          </a:bodyPr>
          <a:lstStyle/>
          <a:p>
            <a:r>
              <a:rPr lang="en-AU" sz="2800" b="1" dirty="0" smtClean="0">
                <a:solidFill>
                  <a:srgbClr val="00B050"/>
                </a:solidFill>
                <a:sym typeface="Wingdings"/>
              </a:rPr>
              <a:t></a:t>
            </a:r>
            <a:endParaRPr lang="en-AU" sz="2800" b="1" dirty="0">
              <a:solidFill>
                <a:srgbClr val="00B050"/>
              </a:solidFill>
            </a:endParaRPr>
          </a:p>
        </p:txBody>
      </p:sp>
    </p:spTree>
    <p:extLst>
      <p:ext uri="{BB962C8B-B14F-4D97-AF65-F5344CB8AC3E}">
        <p14:creationId xmlns:p14="http://schemas.microsoft.com/office/powerpoint/2010/main" val="2155819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56" y="428400"/>
            <a:ext cx="7956150" cy="552328"/>
          </a:xfrm>
        </p:spPr>
        <p:txBody>
          <a:bodyPr/>
          <a:lstStyle/>
          <a:p>
            <a:pPr lvl="1"/>
            <a:r>
              <a:rPr lang="en-AU" sz="3000" b="1" kern="1200" dirty="0" smtClean="0">
                <a:solidFill>
                  <a:schemeClr val="accent6">
                    <a:lumMod val="75000"/>
                  </a:schemeClr>
                </a:solidFill>
                <a:latin typeface="Arial"/>
                <a:ea typeface="+mj-ea"/>
                <a:cs typeface="Arial"/>
              </a:rPr>
              <a:t>Resistance:</a:t>
            </a:r>
            <a:r>
              <a:rPr lang="en-AU" dirty="0" smtClean="0"/>
              <a:t>	</a:t>
            </a:r>
            <a:r>
              <a:rPr lang="en-AU" sz="3200" b="1" i="1" dirty="0" smtClean="0">
                <a:solidFill>
                  <a:srgbClr val="0070C0"/>
                </a:solidFill>
              </a:rPr>
              <a:t>Escherichia coli</a:t>
            </a:r>
            <a:endParaRPr lang="en-AU" sz="3200" b="1" i="1" dirty="0">
              <a:solidFill>
                <a:srgbClr val="0070C0"/>
              </a:solidFill>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0578"/>
          <a:stretch/>
        </p:blipFill>
        <p:spPr bwMode="auto">
          <a:xfrm>
            <a:off x="840780" y="954561"/>
            <a:ext cx="7259612" cy="4990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915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56" y="428400"/>
            <a:ext cx="7956150" cy="552328"/>
          </a:xfrm>
        </p:spPr>
        <p:txBody>
          <a:bodyPr/>
          <a:lstStyle/>
          <a:p>
            <a:r>
              <a:rPr lang="en-AU" dirty="0"/>
              <a:t>Resistance: </a:t>
            </a:r>
            <a:r>
              <a:rPr lang="en-AU" dirty="0" smtClean="0"/>
              <a:t>	</a:t>
            </a:r>
            <a:r>
              <a:rPr lang="en-AU" sz="2800" i="1" dirty="0">
                <a:solidFill>
                  <a:srgbClr val="0070C0"/>
                </a:solidFill>
              </a:rPr>
              <a:t> </a:t>
            </a:r>
            <a:r>
              <a:rPr lang="en-AU" sz="2800" i="1" dirty="0" smtClean="0">
                <a:solidFill>
                  <a:srgbClr val="0070C0"/>
                </a:solidFill>
              </a:rPr>
              <a:t>Klebsiella </a:t>
            </a:r>
            <a:r>
              <a:rPr lang="en-AU" sz="2800" i="1" dirty="0">
                <a:solidFill>
                  <a:srgbClr val="0070C0"/>
                </a:solidFill>
              </a:rPr>
              <a:t>pneumoniae</a:t>
            </a:r>
            <a:endParaRPr lang="en-AU"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9942"/>
          <a:stretch/>
        </p:blipFill>
        <p:spPr bwMode="auto">
          <a:xfrm>
            <a:off x="683568" y="1027166"/>
            <a:ext cx="7490416" cy="4898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5627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56" y="428400"/>
            <a:ext cx="7956150" cy="552328"/>
          </a:xfrm>
        </p:spPr>
        <p:txBody>
          <a:bodyPr>
            <a:normAutofit fontScale="90000"/>
          </a:bodyPr>
          <a:lstStyle/>
          <a:p>
            <a:r>
              <a:rPr lang="en-AU" dirty="0"/>
              <a:t>Resistance: </a:t>
            </a:r>
            <a:r>
              <a:rPr lang="en-AU" sz="3200" i="1" dirty="0" smtClean="0">
                <a:solidFill>
                  <a:srgbClr val="0070C0"/>
                </a:solidFill>
              </a:rPr>
              <a:t>Impact </a:t>
            </a:r>
            <a:r>
              <a:rPr lang="en-AU" sz="3200" i="1" dirty="0">
                <a:solidFill>
                  <a:srgbClr val="0070C0"/>
                </a:solidFill>
              </a:rPr>
              <a:t>of </a:t>
            </a:r>
            <a:r>
              <a:rPr lang="en-AU" sz="3200" i="1" dirty="0" smtClean="0">
                <a:solidFill>
                  <a:srgbClr val="0070C0"/>
                </a:solidFill>
              </a:rPr>
              <a:t>multi-drug </a:t>
            </a:r>
            <a:r>
              <a:rPr lang="en-AU" sz="3200" i="1" dirty="0">
                <a:solidFill>
                  <a:srgbClr val="0070C0"/>
                </a:solidFill>
              </a:rPr>
              <a:t>resistance</a:t>
            </a:r>
            <a:endParaRPr lang="en-AU"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7372"/>
          <a:stretch/>
        </p:blipFill>
        <p:spPr bwMode="auto">
          <a:xfrm>
            <a:off x="1090503" y="1124747"/>
            <a:ext cx="7009890" cy="4842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rame 2"/>
          <p:cNvSpPr/>
          <p:nvPr/>
        </p:nvSpPr>
        <p:spPr>
          <a:xfrm>
            <a:off x="7164288" y="2636912"/>
            <a:ext cx="792088" cy="792088"/>
          </a:xfrm>
          <a:prstGeom prst="frame">
            <a:avLst>
              <a:gd name="adj1" fmla="val 4578"/>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solidFill>
                <a:schemeClr val="tx1"/>
              </a:solidFill>
            </a:endParaRPr>
          </a:p>
        </p:txBody>
      </p:sp>
    </p:spTree>
    <p:extLst>
      <p:ext uri="{BB962C8B-B14F-4D97-AF65-F5344CB8AC3E}">
        <p14:creationId xmlns:p14="http://schemas.microsoft.com/office/powerpoint/2010/main" val="1084554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56" y="428400"/>
            <a:ext cx="7956150" cy="552328"/>
          </a:xfrm>
        </p:spPr>
        <p:txBody>
          <a:bodyPr/>
          <a:lstStyle/>
          <a:p>
            <a:r>
              <a:rPr lang="en-AU" dirty="0"/>
              <a:t>Resistance: </a:t>
            </a:r>
            <a:r>
              <a:rPr lang="en-AU" sz="2800" i="1" dirty="0" smtClean="0">
                <a:solidFill>
                  <a:srgbClr val="0070C0"/>
                </a:solidFill>
              </a:rPr>
              <a:t>Enterococcus </a:t>
            </a:r>
            <a:r>
              <a:rPr lang="en-AU" sz="2800" i="1" dirty="0">
                <a:solidFill>
                  <a:srgbClr val="0070C0"/>
                </a:solidFill>
              </a:rPr>
              <a:t>faecium</a:t>
            </a:r>
            <a:endParaRPr lang="en-AU"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9451"/>
          <a:stretch/>
        </p:blipFill>
        <p:spPr bwMode="auto">
          <a:xfrm>
            <a:off x="683568" y="1180684"/>
            <a:ext cx="7595094" cy="4696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74654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56" y="260648"/>
            <a:ext cx="7956150" cy="552328"/>
          </a:xfrm>
        </p:spPr>
        <p:txBody>
          <a:bodyPr>
            <a:noAutofit/>
          </a:bodyPr>
          <a:lstStyle/>
          <a:p>
            <a:pPr lvl="1" algn="l" defTabSz="457145" rtl="0">
              <a:spcBef>
                <a:spcPct val="0"/>
              </a:spcBef>
            </a:pPr>
            <a:r>
              <a:rPr lang="en-AU" sz="2800" b="1" kern="1200" dirty="0">
                <a:solidFill>
                  <a:schemeClr val="accent6">
                    <a:lumMod val="75000"/>
                  </a:schemeClr>
                </a:solidFill>
                <a:latin typeface="Arial"/>
                <a:cs typeface="Arial"/>
              </a:rPr>
              <a:t>Resistance: </a:t>
            </a:r>
            <a:r>
              <a:rPr lang="en-AU" sz="2800" b="1" i="1" dirty="0" smtClean="0">
                <a:solidFill>
                  <a:srgbClr val="0070C0"/>
                </a:solidFill>
              </a:rPr>
              <a:t>Mycobacterium tuberculosis</a:t>
            </a:r>
            <a:br>
              <a:rPr lang="en-AU" sz="2800" b="1" i="1" dirty="0" smtClean="0">
                <a:solidFill>
                  <a:srgbClr val="0070C0"/>
                </a:solidFill>
              </a:rPr>
            </a:br>
            <a:endParaRPr lang="en-AU" sz="2800"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1417"/>
          <a:stretch/>
        </p:blipFill>
        <p:spPr bwMode="auto">
          <a:xfrm>
            <a:off x="1811133" y="692696"/>
            <a:ext cx="5405744" cy="5293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3347864" y="1196752"/>
            <a:ext cx="3672408" cy="1440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013606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56" y="428400"/>
            <a:ext cx="7956150" cy="552328"/>
          </a:xfrm>
        </p:spPr>
        <p:txBody>
          <a:bodyPr/>
          <a:lstStyle/>
          <a:p>
            <a:r>
              <a:rPr lang="en-AU" dirty="0"/>
              <a:t>Resistance: </a:t>
            </a:r>
            <a:r>
              <a:rPr lang="en-AU" sz="2800" i="1" dirty="0" smtClean="0">
                <a:solidFill>
                  <a:srgbClr val="0070C0"/>
                </a:solidFill>
              </a:rPr>
              <a:t>Neisseria </a:t>
            </a:r>
            <a:r>
              <a:rPr lang="en-AU" sz="2800" i="1" dirty="0">
                <a:solidFill>
                  <a:srgbClr val="0070C0"/>
                </a:solidFill>
              </a:rPr>
              <a:t>gonorrhoeae</a:t>
            </a:r>
            <a:endParaRPr lang="en-AU"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0566"/>
          <a:stretch/>
        </p:blipFill>
        <p:spPr bwMode="auto">
          <a:xfrm>
            <a:off x="929598" y="1204385"/>
            <a:ext cx="7314810" cy="4352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7261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56" y="428400"/>
            <a:ext cx="7956150" cy="552328"/>
          </a:xfrm>
        </p:spPr>
        <p:txBody>
          <a:bodyPr>
            <a:noAutofit/>
          </a:bodyPr>
          <a:lstStyle/>
          <a:p>
            <a:pPr lvl="1" algn="l" defTabSz="457145" rtl="0">
              <a:spcBef>
                <a:spcPct val="0"/>
              </a:spcBef>
            </a:pPr>
            <a:r>
              <a:rPr lang="en-AU" sz="2800" b="1" kern="1200" dirty="0">
                <a:solidFill>
                  <a:schemeClr val="accent6">
                    <a:lumMod val="75000"/>
                  </a:schemeClr>
                </a:solidFill>
                <a:latin typeface="Arial"/>
                <a:cs typeface="Arial"/>
              </a:rPr>
              <a:t>Resistance: </a:t>
            </a:r>
            <a:r>
              <a:rPr lang="en-AU" sz="2800" b="1" i="1" dirty="0" smtClean="0">
                <a:solidFill>
                  <a:srgbClr val="0070C0"/>
                </a:solidFill>
                <a:latin typeface="+mn-lt"/>
              </a:rPr>
              <a:t>Neisseria meningitidis</a:t>
            </a:r>
            <a:br>
              <a:rPr lang="en-AU" sz="2800" b="1" i="1" dirty="0" smtClean="0">
                <a:solidFill>
                  <a:srgbClr val="0070C0"/>
                </a:solidFill>
                <a:latin typeface="+mn-lt"/>
              </a:rPr>
            </a:br>
            <a:endParaRPr lang="en-AU" sz="2800" dirty="0">
              <a:latin typeface="+mn-l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24744"/>
            <a:ext cx="7315214"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3234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7956150" cy="576064"/>
          </a:xfrm>
        </p:spPr>
        <p:txBody>
          <a:bodyPr>
            <a:normAutofit/>
          </a:bodyPr>
          <a:lstStyle/>
          <a:p>
            <a:pPr algn="ctr"/>
            <a:r>
              <a:rPr lang="en-AU" sz="3200" dirty="0" smtClean="0">
                <a:latin typeface="Montserrat"/>
              </a:rPr>
              <a:t>The AURA Surveillance System – 2017</a:t>
            </a:r>
            <a:endParaRPr lang="en-AU" sz="3200" dirty="0">
              <a:latin typeface="Montserrat"/>
            </a:endParaRPr>
          </a:p>
        </p:txBody>
      </p:sp>
      <p:sp>
        <p:nvSpPr>
          <p:cNvPr id="5" name="TextBox 4"/>
          <p:cNvSpPr txBox="1"/>
          <p:nvPr/>
        </p:nvSpPr>
        <p:spPr>
          <a:xfrm>
            <a:off x="553182" y="1052736"/>
            <a:ext cx="7750405" cy="4401205"/>
          </a:xfrm>
          <a:prstGeom prst="rect">
            <a:avLst/>
          </a:prstGeom>
          <a:noFill/>
        </p:spPr>
        <p:txBody>
          <a:bodyPr wrap="square" rtlCol="0">
            <a:spAutoFit/>
          </a:bodyPr>
          <a:lstStyle/>
          <a:p>
            <a:pPr marL="285750" indent="-285750">
              <a:buFont typeface="Arial" panose="020B0604020202020204" pitchFamily="34" charset="0"/>
              <a:buChar char="•"/>
            </a:pPr>
            <a:r>
              <a:rPr lang="en-AU" sz="2000" dirty="0">
                <a:solidFill>
                  <a:schemeClr val="tx1">
                    <a:lumMod val="50000"/>
                  </a:schemeClr>
                </a:solidFill>
              </a:rPr>
              <a:t>Surveillance of antimicrobial use and resistance in hospitals and the community (including aged care homes</a:t>
            </a:r>
            <a:r>
              <a:rPr lang="en-AU" sz="2000" dirty="0" smtClean="0">
                <a:solidFill>
                  <a:schemeClr val="tx1">
                    <a:lumMod val="50000"/>
                  </a:schemeClr>
                </a:solidFill>
              </a:rPr>
              <a:t>)</a:t>
            </a:r>
          </a:p>
          <a:p>
            <a:pPr marL="285750" indent="-285750">
              <a:buFont typeface="Arial" panose="020B0604020202020204" pitchFamily="34" charset="0"/>
              <a:buChar char="•"/>
            </a:pPr>
            <a:endParaRPr lang="en-AU" sz="2000" dirty="0">
              <a:solidFill>
                <a:schemeClr val="tx1">
                  <a:lumMod val="50000"/>
                </a:schemeClr>
              </a:solidFill>
            </a:endParaRPr>
          </a:p>
          <a:p>
            <a:pPr marL="285750" indent="-285750">
              <a:buFont typeface="Arial" panose="020B0604020202020204" pitchFamily="34" charset="0"/>
              <a:buChar char="•"/>
            </a:pPr>
            <a:r>
              <a:rPr lang="en-AU" sz="2000" dirty="0">
                <a:solidFill>
                  <a:schemeClr val="tx1">
                    <a:lumMod val="50000"/>
                  </a:schemeClr>
                </a:solidFill>
              </a:rPr>
              <a:t>281 hospitals participated in the 2015 Hospital National Antimicrobial Prescribing Study (NAPS), reported in </a:t>
            </a:r>
            <a:r>
              <a:rPr lang="en-AU" sz="2000" i="1" dirty="0">
                <a:solidFill>
                  <a:schemeClr val="tx1">
                    <a:lumMod val="50000"/>
                  </a:schemeClr>
                </a:solidFill>
              </a:rPr>
              <a:t>AURA 2017</a:t>
            </a:r>
            <a:r>
              <a:rPr lang="en-AU" sz="2000" dirty="0">
                <a:solidFill>
                  <a:schemeClr val="tx1">
                    <a:lumMod val="50000"/>
                  </a:schemeClr>
                </a:solidFill>
              </a:rPr>
              <a:t>. </a:t>
            </a:r>
            <a:r>
              <a:rPr lang="en-AU" sz="2000" dirty="0" smtClean="0">
                <a:solidFill>
                  <a:schemeClr val="tx1">
                    <a:lumMod val="50000"/>
                  </a:schemeClr>
                </a:solidFill>
              </a:rPr>
              <a:t>83</a:t>
            </a:r>
            <a:r>
              <a:rPr lang="en-AU" sz="2000" dirty="0">
                <a:solidFill>
                  <a:schemeClr val="tx1">
                    <a:lumMod val="50000"/>
                  </a:schemeClr>
                </a:solidFill>
              </a:rPr>
              <a:t>% of principal referral hospitals and 74% of large acute public hospitals participated in the survey. Private hospitals also </a:t>
            </a:r>
            <a:r>
              <a:rPr lang="en-AU" sz="2000" dirty="0" smtClean="0">
                <a:solidFill>
                  <a:schemeClr val="tx1">
                    <a:lumMod val="50000"/>
                  </a:schemeClr>
                </a:solidFill>
              </a:rPr>
              <a:t>participated</a:t>
            </a:r>
          </a:p>
          <a:p>
            <a:pPr marL="285750" indent="-285750">
              <a:buFont typeface="Arial" panose="020B0604020202020204" pitchFamily="34" charset="0"/>
              <a:buChar char="•"/>
            </a:pPr>
            <a:endParaRPr lang="en-AU" sz="2000" dirty="0">
              <a:solidFill>
                <a:schemeClr val="tx1">
                  <a:lumMod val="50000"/>
                </a:schemeClr>
              </a:solidFill>
            </a:endParaRPr>
          </a:p>
          <a:p>
            <a:pPr marL="285750" indent="-285750">
              <a:buFont typeface="Arial" panose="020B0604020202020204" pitchFamily="34" charset="0"/>
              <a:buChar char="•"/>
            </a:pPr>
            <a:r>
              <a:rPr lang="en-AU" sz="2000" dirty="0">
                <a:solidFill>
                  <a:schemeClr val="tx1">
                    <a:lumMod val="50000"/>
                  </a:schemeClr>
                </a:solidFill>
              </a:rPr>
              <a:t>159 hospitals participated in the National Antimicrobial Use Surveillance Program (NAUSP), reported in </a:t>
            </a:r>
            <a:r>
              <a:rPr lang="en-AU" sz="2000" i="1" dirty="0">
                <a:solidFill>
                  <a:schemeClr val="tx1">
                    <a:lumMod val="50000"/>
                  </a:schemeClr>
                </a:solidFill>
              </a:rPr>
              <a:t>AURA 2017</a:t>
            </a:r>
            <a:r>
              <a:rPr lang="en-AU" sz="2000" dirty="0">
                <a:solidFill>
                  <a:schemeClr val="tx1">
                    <a:lumMod val="50000"/>
                  </a:schemeClr>
                </a:solidFill>
              </a:rPr>
              <a:t>. Participation included all principal referral hospitals and almost 85% of large acute public hospitals. Private hospitals also </a:t>
            </a:r>
            <a:r>
              <a:rPr lang="en-AU" sz="2000" dirty="0" smtClean="0">
                <a:solidFill>
                  <a:schemeClr val="tx1">
                    <a:lumMod val="50000"/>
                  </a:schemeClr>
                </a:solidFill>
              </a:rPr>
              <a:t>participated.</a:t>
            </a:r>
            <a:endParaRPr lang="en-AU" sz="2000" dirty="0">
              <a:solidFill>
                <a:schemeClr val="tx1">
                  <a:lumMod val="50000"/>
                </a:schemeClr>
              </a:solidFill>
            </a:endParaRPr>
          </a:p>
        </p:txBody>
      </p:sp>
    </p:spTree>
    <p:extLst>
      <p:ext uri="{BB962C8B-B14F-4D97-AF65-F5344CB8AC3E}">
        <p14:creationId xmlns:p14="http://schemas.microsoft.com/office/powerpoint/2010/main" val="2200024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56" y="428400"/>
            <a:ext cx="7956150" cy="552328"/>
          </a:xfrm>
        </p:spPr>
        <p:txBody>
          <a:bodyPr>
            <a:noAutofit/>
          </a:bodyPr>
          <a:lstStyle/>
          <a:p>
            <a:pPr lvl="1" algn="l" defTabSz="457145" rtl="0">
              <a:spcBef>
                <a:spcPct val="0"/>
              </a:spcBef>
            </a:pPr>
            <a:r>
              <a:rPr lang="en-AU" sz="2800" b="1" kern="1200" dirty="0">
                <a:solidFill>
                  <a:schemeClr val="accent6">
                    <a:lumMod val="75000"/>
                  </a:schemeClr>
                </a:solidFill>
                <a:latin typeface="Arial"/>
                <a:cs typeface="Arial"/>
              </a:rPr>
              <a:t>Resistance: </a:t>
            </a:r>
            <a:r>
              <a:rPr lang="en-AU" sz="2800" b="1" i="1" dirty="0" smtClean="0">
                <a:solidFill>
                  <a:srgbClr val="0070C0"/>
                </a:solidFill>
                <a:latin typeface="+mn-lt"/>
              </a:rPr>
              <a:t>Pseudomonas aeruginosa</a:t>
            </a:r>
            <a:br>
              <a:rPr lang="en-AU" sz="2800" b="1" i="1" dirty="0" smtClean="0">
                <a:solidFill>
                  <a:srgbClr val="0070C0"/>
                </a:solidFill>
                <a:latin typeface="+mn-lt"/>
              </a:rPr>
            </a:br>
            <a:endParaRPr lang="en-AU" sz="2800" dirty="0">
              <a:latin typeface="+mn-lt"/>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0067" b="17310"/>
          <a:stretch/>
        </p:blipFill>
        <p:spPr bwMode="auto">
          <a:xfrm>
            <a:off x="1159149" y="1093645"/>
            <a:ext cx="6581204" cy="4713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79444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56" y="404664"/>
            <a:ext cx="7956150" cy="552328"/>
          </a:xfrm>
        </p:spPr>
        <p:txBody>
          <a:bodyPr/>
          <a:lstStyle/>
          <a:p>
            <a:r>
              <a:rPr lang="en-AU" dirty="0"/>
              <a:t>Resistance: </a:t>
            </a:r>
            <a:r>
              <a:rPr lang="en-AU" sz="2800" i="1" dirty="0" smtClean="0">
                <a:solidFill>
                  <a:srgbClr val="0070C0"/>
                </a:solidFill>
              </a:rPr>
              <a:t>Staphylococcus </a:t>
            </a:r>
            <a:r>
              <a:rPr lang="en-AU" sz="2800" i="1" dirty="0">
                <a:solidFill>
                  <a:srgbClr val="0070C0"/>
                </a:solidFill>
              </a:rPr>
              <a:t>aureus</a:t>
            </a:r>
            <a:endParaRPr lang="en-A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5" y="955675"/>
            <a:ext cx="7778750"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72430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56" y="404664"/>
            <a:ext cx="7956150" cy="552328"/>
          </a:xfrm>
        </p:spPr>
        <p:txBody>
          <a:bodyPr/>
          <a:lstStyle/>
          <a:p>
            <a:r>
              <a:rPr lang="en-AU" dirty="0"/>
              <a:t>Resistance: </a:t>
            </a:r>
            <a:r>
              <a:rPr lang="en-AU" sz="2800" i="1" dirty="0" smtClean="0">
                <a:solidFill>
                  <a:srgbClr val="0070C0"/>
                </a:solidFill>
              </a:rPr>
              <a:t>Staphylococcus </a:t>
            </a:r>
            <a:r>
              <a:rPr lang="en-AU" sz="2800" i="1" dirty="0">
                <a:solidFill>
                  <a:srgbClr val="0070C0"/>
                </a:solidFill>
              </a:rPr>
              <a:t>aureus</a:t>
            </a:r>
            <a:endParaRPr lang="en-AU"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113"/>
          <a:stretch/>
        </p:blipFill>
        <p:spPr bwMode="auto">
          <a:xfrm>
            <a:off x="898008" y="1196753"/>
            <a:ext cx="7346400" cy="4557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92369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56" y="428400"/>
            <a:ext cx="7956150" cy="552328"/>
          </a:xfrm>
        </p:spPr>
        <p:txBody>
          <a:bodyPr/>
          <a:lstStyle/>
          <a:p>
            <a:r>
              <a:rPr lang="en-AU" dirty="0"/>
              <a:t>Resistance:</a:t>
            </a:r>
            <a:r>
              <a:rPr lang="en-AU" sz="2800" i="1" dirty="0" smtClean="0">
                <a:solidFill>
                  <a:srgbClr val="0070C0"/>
                </a:solidFill>
              </a:rPr>
              <a:t> Streptococcus </a:t>
            </a:r>
            <a:r>
              <a:rPr lang="en-AU" sz="2800" i="1" dirty="0">
                <a:solidFill>
                  <a:srgbClr val="0070C0"/>
                </a:solidFill>
              </a:rPr>
              <a:t>pneumoniae</a:t>
            </a:r>
            <a:endParaRPr lang="en-AU"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2326"/>
          <a:stretch/>
        </p:blipFill>
        <p:spPr bwMode="auto">
          <a:xfrm>
            <a:off x="1037682" y="1196754"/>
            <a:ext cx="7278734" cy="46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1986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56" y="428400"/>
            <a:ext cx="7956150" cy="552328"/>
          </a:xfrm>
        </p:spPr>
        <p:txBody>
          <a:bodyPr>
            <a:normAutofit/>
          </a:bodyPr>
          <a:lstStyle/>
          <a:p>
            <a:r>
              <a:rPr lang="en-AU" dirty="0" smtClean="0"/>
              <a:t>AURA </a:t>
            </a:r>
            <a:r>
              <a:rPr lang="en-AU" dirty="0"/>
              <a:t>– </a:t>
            </a:r>
            <a:r>
              <a:rPr lang="en-AU" dirty="0" smtClean="0"/>
              <a:t>Identified areas for action</a:t>
            </a:r>
            <a:endParaRPr lang="en-AU" dirty="0"/>
          </a:p>
        </p:txBody>
      </p:sp>
      <p:sp>
        <p:nvSpPr>
          <p:cNvPr id="4" name="Content Placeholder 2"/>
          <p:cNvSpPr>
            <a:spLocks noGrp="1"/>
          </p:cNvSpPr>
          <p:nvPr>
            <p:ph idx="1"/>
          </p:nvPr>
        </p:nvSpPr>
        <p:spPr>
          <a:xfrm>
            <a:off x="467544" y="1196752"/>
            <a:ext cx="7956150" cy="4608512"/>
          </a:xfrm>
        </p:spPr>
        <p:txBody>
          <a:bodyPr>
            <a:noAutofit/>
          </a:bodyPr>
          <a:lstStyle/>
          <a:p>
            <a:pPr marL="457200" indent="-457200">
              <a:buClrTx/>
              <a:buFont typeface="+mj-lt"/>
              <a:buAutoNum type="arabicPeriod"/>
            </a:pPr>
            <a:r>
              <a:rPr lang="en-AU" sz="2400" dirty="0" smtClean="0">
                <a:solidFill>
                  <a:schemeClr val="tx1">
                    <a:lumMod val="50000"/>
                  </a:schemeClr>
                </a:solidFill>
              </a:rPr>
              <a:t>Intensify efforts to reduce unnecessary prescribing in the community</a:t>
            </a:r>
          </a:p>
          <a:p>
            <a:pPr marL="457200" indent="-457200">
              <a:buClrTx/>
              <a:buFont typeface="+mj-lt"/>
              <a:buAutoNum type="arabicPeriod"/>
            </a:pPr>
            <a:r>
              <a:rPr lang="en-AU" sz="2400" dirty="0">
                <a:solidFill>
                  <a:schemeClr val="tx1">
                    <a:lumMod val="50000"/>
                  </a:schemeClr>
                </a:solidFill>
              </a:rPr>
              <a:t>Improve</a:t>
            </a:r>
            <a:r>
              <a:rPr lang="en-AU" sz="2400" dirty="0" smtClean="0">
                <a:solidFill>
                  <a:schemeClr val="tx1">
                    <a:lumMod val="50000"/>
                  </a:schemeClr>
                </a:solidFill>
              </a:rPr>
              <a:t> the appropriateness of antimicrobial prescribing in surgical prophylaxis</a:t>
            </a:r>
          </a:p>
          <a:p>
            <a:pPr marL="457200" indent="-457200">
              <a:buClrTx/>
              <a:buFont typeface="+mj-lt"/>
              <a:buAutoNum type="arabicPeriod"/>
            </a:pPr>
            <a:r>
              <a:rPr lang="en-AU" sz="2400" dirty="0" smtClean="0">
                <a:solidFill>
                  <a:schemeClr val="tx1">
                    <a:lumMod val="50000"/>
                  </a:schemeClr>
                </a:solidFill>
              </a:rPr>
              <a:t>Strengthen infection-control practices to minimise spread of vancomycin-resistant Enterococci</a:t>
            </a:r>
          </a:p>
          <a:p>
            <a:pPr marL="457200" indent="-457200">
              <a:buClrTx/>
              <a:buFont typeface="+mj-lt"/>
              <a:buAutoNum type="arabicPeriod"/>
            </a:pPr>
            <a:r>
              <a:rPr lang="en-AU" sz="2400" dirty="0" smtClean="0">
                <a:solidFill>
                  <a:schemeClr val="tx1">
                    <a:lumMod val="50000"/>
                  </a:schemeClr>
                </a:solidFill>
              </a:rPr>
              <a:t>Implement actions to control carbapenemase-producing Enterobacteriaceae</a:t>
            </a:r>
          </a:p>
          <a:p>
            <a:pPr marL="457200" indent="-457200">
              <a:buClrTx/>
              <a:buFont typeface="+mj-lt"/>
              <a:buAutoNum type="arabicPeriod"/>
            </a:pPr>
            <a:r>
              <a:rPr lang="en-AU" sz="2400" dirty="0" smtClean="0">
                <a:solidFill>
                  <a:schemeClr val="tx1">
                    <a:lumMod val="50000"/>
                  </a:schemeClr>
                </a:solidFill>
              </a:rPr>
              <a:t>Monitor resistant gonococcal infections to inform treatment guidelines.</a:t>
            </a:r>
          </a:p>
          <a:p>
            <a:pPr marL="0" indent="0">
              <a:buNone/>
            </a:pPr>
            <a:r>
              <a:rPr lang="en-AU" b="1" dirty="0" smtClean="0">
                <a:solidFill>
                  <a:schemeClr val="accent6">
                    <a:lumMod val="75000"/>
                  </a:schemeClr>
                </a:solidFill>
              </a:rPr>
              <a:t>The Commission will be working with a range of stakeholders to progress these areas for action over 2017– 2019.</a:t>
            </a:r>
          </a:p>
          <a:p>
            <a:endParaRPr lang="en-AU" sz="2600" dirty="0"/>
          </a:p>
        </p:txBody>
      </p:sp>
    </p:spTree>
    <p:extLst>
      <p:ext uri="{BB962C8B-B14F-4D97-AF65-F5344CB8AC3E}">
        <p14:creationId xmlns:p14="http://schemas.microsoft.com/office/powerpoint/2010/main" val="246309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5704" y="1316038"/>
            <a:ext cx="5029200" cy="423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35896" y="5546725"/>
            <a:ext cx="1620957" cy="369332"/>
          </a:xfrm>
          <a:prstGeom prst="rect">
            <a:avLst/>
          </a:prstGeom>
          <a:noFill/>
        </p:spPr>
        <p:txBody>
          <a:bodyPr wrap="none" rtlCol="0">
            <a:spAutoFit/>
          </a:bodyPr>
          <a:lstStyle/>
          <a:p>
            <a:r>
              <a:rPr lang="en-AU" b="1" dirty="0" smtClean="0">
                <a:solidFill>
                  <a:schemeClr val="accent6">
                    <a:lumMod val="75000"/>
                  </a:schemeClr>
                </a:solidFill>
              </a:rPr>
              <a:t>#AURA_2017</a:t>
            </a:r>
            <a:endParaRPr lang="en-AU" b="1" dirty="0">
              <a:solidFill>
                <a:schemeClr val="accent6">
                  <a:lumMod val="75000"/>
                </a:schemeClr>
              </a:solidFill>
            </a:endParaRPr>
          </a:p>
        </p:txBody>
      </p:sp>
    </p:spTree>
    <p:extLst>
      <p:ext uri="{BB962C8B-B14F-4D97-AF65-F5344CB8AC3E}">
        <p14:creationId xmlns:p14="http://schemas.microsoft.com/office/powerpoint/2010/main" val="1748067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7956150" cy="576064"/>
          </a:xfrm>
        </p:spPr>
        <p:txBody>
          <a:bodyPr>
            <a:normAutofit/>
          </a:bodyPr>
          <a:lstStyle/>
          <a:p>
            <a:pPr algn="ctr"/>
            <a:r>
              <a:rPr lang="en-AU" sz="3200" dirty="0" smtClean="0">
                <a:latin typeface="Montserrat"/>
              </a:rPr>
              <a:t>The AURA Surveillance System – 2017</a:t>
            </a:r>
            <a:endParaRPr lang="en-AU" sz="3200" dirty="0">
              <a:latin typeface="Montserrat"/>
            </a:endParaRPr>
          </a:p>
        </p:txBody>
      </p:sp>
      <p:sp>
        <p:nvSpPr>
          <p:cNvPr id="5" name="TextBox 4"/>
          <p:cNvSpPr txBox="1"/>
          <p:nvPr/>
        </p:nvSpPr>
        <p:spPr>
          <a:xfrm>
            <a:off x="581799" y="1052736"/>
            <a:ext cx="7750405" cy="4093428"/>
          </a:xfrm>
          <a:prstGeom prst="rect">
            <a:avLst/>
          </a:prstGeom>
          <a:noFill/>
        </p:spPr>
        <p:txBody>
          <a:bodyPr wrap="square" rtlCol="0">
            <a:spAutoFit/>
          </a:bodyPr>
          <a:lstStyle/>
          <a:p>
            <a:pPr marL="285750" indent="-285750">
              <a:buFont typeface="Arial" panose="020B0604020202020204" pitchFamily="34" charset="0"/>
              <a:buChar char="•"/>
            </a:pPr>
            <a:r>
              <a:rPr lang="en-AU" sz="2000" dirty="0">
                <a:solidFill>
                  <a:schemeClr val="tx1">
                    <a:lumMod val="50000"/>
                  </a:schemeClr>
                </a:solidFill>
              </a:rPr>
              <a:t>Data from public health systems in Queensland, NSW, ACT, Victoria, Tasmania, South Australia, </a:t>
            </a:r>
            <a:r>
              <a:rPr lang="en-AU" sz="2000" dirty="0" smtClean="0">
                <a:solidFill>
                  <a:schemeClr val="tx1">
                    <a:lumMod val="50000"/>
                  </a:schemeClr>
                </a:solidFill>
              </a:rPr>
              <a:t>Western </a:t>
            </a:r>
            <a:r>
              <a:rPr lang="en-AU" sz="2000" dirty="0">
                <a:solidFill>
                  <a:schemeClr val="tx1">
                    <a:lumMod val="50000"/>
                  </a:schemeClr>
                </a:solidFill>
              </a:rPr>
              <a:t>Australia, and private sector </a:t>
            </a:r>
            <a:r>
              <a:rPr lang="en-AU" sz="2000" dirty="0" smtClean="0">
                <a:solidFill>
                  <a:schemeClr val="tx1">
                    <a:lumMod val="50000"/>
                  </a:schemeClr>
                </a:solidFill>
              </a:rPr>
              <a:t>in Queensland </a:t>
            </a:r>
            <a:r>
              <a:rPr lang="en-AU" sz="2000" dirty="0">
                <a:solidFill>
                  <a:schemeClr val="tx1">
                    <a:lumMod val="50000"/>
                  </a:schemeClr>
                </a:solidFill>
              </a:rPr>
              <a:t>and northern NSW contributed to the national passive surveillance system (Org TRx) – over 17 million </a:t>
            </a:r>
            <a:r>
              <a:rPr lang="en-AU" sz="2000" dirty="0" smtClean="0">
                <a:solidFill>
                  <a:schemeClr val="tx1">
                    <a:lumMod val="50000"/>
                  </a:schemeClr>
                </a:solidFill>
              </a:rPr>
              <a:t>records</a:t>
            </a:r>
          </a:p>
          <a:p>
            <a:pPr marL="285750" indent="-285750">
              <a:buFont typeface="Arial" panose="020B0604020202020204" pitchFamily="34" charset="0"/>
              <a:buChar char="•"/>
            </a:pPr>
            <a:endParaRPr lang="en-AU" sz="2000" dirty="0">
              <a:solidFill>
                <a:schemeClr val="tx1">
                  <a:lumMod val="50000"/>
                </a:schemeClr>
              </a:solidFill>
            </a:endParaRPr>
          </a:p>
          <a:p>
            <a:pPr marL="285750" indent="-285750">
              <a:buFont typeface="Arial" panose="020B0604020202020204" pitchFamily="34" charset="0"/>
              <a:buChar char="•"/>
            </a:pPr>
            <a:r>
              <a:rPr lang="en-AU" sz="2000" dirty="0">
                <a:solidFill>
                  <a:schemeClr val="tx1">
                    <a:lumMod val="50000"/>
                  </a:schemeClr>
                </a:solidFill>
              </a:rPr>
              <a:t>An alert system established for </a:t>
            </a:r>
            <a:r>
              <a:rPr lang="en-AU" sz="2000" dirty="0" smtClean="0">
                <a:solidFill>
                  <a:schemeClr val="tx1">
                    <a:lumMod val="50000"/>
                  </a:schemeClr>
                </a:solidFill>
              </a:rPr>
              <a:t>critical antimicrobial resistances </a:t>
            </a:r>
            <a:r>
              <a:rPr lang="en-AU" sz="2000" dirty="0">
                <a:solidFill>
                  <a:schemeClr val="tx1">
                    <a:lumMod val="50000"/>
                  </a:schemeClr>
                </a:solidFill>
              </a:rPr>
              <a:t>(</a:t>
            </a:r>
            <a:r>
              <a:rPr lang="en-AU" sz="2000" dirty="0" smtClean="0">
                <a:solidFill>
                  <a:schemeClr val="tx1">
                    <a:lumMod val="50000"/>
                  </a:schemeClr>
                </a:solidFill>
              </a:rPr>
              <a:t>CARs</a:t>
            </a:r>
            <a:r>
              <a:rPr lang="en-AU" sz="2000" dirty="0">
                <a:solidFill>
                  <a:schemeClr val="tx1">
                    <a:lumMod val="50000"/>
                  </a:schemeClr>
                </a:solidFill>
              </a:rPr>
              <a:t>) providing timely reports to all states and territories.</a:t>
            </a:r>
          </a:p>
          <a:p>
            <a:pPr marL="285750" indent="-285750">
              <a:buFont typeface="Arial" panose="020B0604020202020204" pitchFamily="34" charset="0"/>
              <a:buChar char="•"/>
            </a:pPr>
            <a:endParaRPr lang="en-AU" sz="2000" dirty="0">
              <a:solidFill>
                <a:schemeClr val="tx1">
                  <a:lumMod val="50000"/>
                </a:schemeClr>
              </a:solidFill>
            </a:endParaRPr>
          </a:p>
          <a:p>
            <a:r>
              <a:rPr lang="en-AU" sz="2000" b="1" dirty="0">
                <a:solidFill>
                  <a:schemeClr val="accent6">
                    <a:lumMod val="75000"/>
                  </a:schemeClr>
                </a:solidFill>
              </a:rPr>
              <a:t>The Commission will continue to work with its program partners, the states and territories and the private sector to expand surveillance and to report on data of value to clinicians, health service managers and policy makers.</a:t>
            </a:r>
          </a:p>
        </p:txBody>
      </p:sp>
    </p:spTree>
    <p:extLst>
      <p:ext uri="{BB962C8B-B14F-4D97-AF65-F5344CB8AC3E}">
        <p14:creationId xmlns:p14="http://schemas.microsoft.com/office/powerpoint/2010/main" val="3917641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6632"/>
            <a:ext cx="8500279" cy="5901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345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019" y="260648"/>
            <a:ext cx="6816686" cy="864096"/>
          </a:xfrm>
        </p:spPr>
        <p:txBody>
          <a:bodyPr vert="horz" lIns="91440" tIns="45720" rIns="91440" bIns="45720" rtlCol="0" anchor="ctr">
            <a:normAutofit fontScale="90000"/>
          </a:bodyPr>
          <a:lstStyle/>
          <a:p>
            <a:r>
              <a:rPr lang="en-US" sz="3600" b="1" kern="0" dirty="0" smtClean="0">
                <a:solidFill>
                  <a:srgbClr val="D4602C"/>
                </a:solidFill>
                <a:latin typeface="Montserrat"/>
              </a:rPr>
              <a:t>National Passive AMR (OrgTRx)</a:t>
            </a:r>
            <a:endParaRPr lang="en-GB" sz="3600" b="1" kern="0" dirty="0">
              <a:solidFill>
                <a:srgbClr val="D4602C"/>
              </a:solidFill>
              <a:latin typeface="Montserrat"/>
            </a:endParaRPr>
          </a:p>
        </p:txBody>
      </p:sp>
      <p:grpSp>
        <p:nvGrpSpPr>
          <p:cNvPr id="4" name="Group 3"/>
          <p:cNvGrpSpPr/>
          <p:nvPr/>
        </p:nvGrpSpPr>
        <p:grpSpPr>
          <a:xfrm>
            <a:off x="419673" y="1076033"/>
            <a:ext cx="6073244" cy="5052620"/>
            <a:chOff x="2095500" y="2230810"/>
            <a:chExt cx="4953000" cy="4260532"/>
          </a:xfrm>
        </p:grpSpPr>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0719"/>
            <a:stretch/>
          </p:blipFill>
          <p:spPr bwMode="auto">
            <a:xfrm>
              <a:off x="2095500" y="2230810"/>
              <a:ext cx="4953000" cy="4260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186939" y="5583472"/>
              <a:ext cx="2168435" cy="9078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sp>
        <p:nvSpPr>
          <p:cNvPr id="7" name="Rounded Rectangle 6"/>
          <p:cNvSpPr/>
          <p:nvPr/>
        </p:nvSpPr>
        <p:spPr>
          <a:xfrm>
            <a:off x="4431398" y="2947149"/>
            <a:ext cx="1879814" cy="726249"/>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smtClean="0">
                <a:solidFill>
                  <a:schemeClr val="bg1"/>
                </a:solidFill>
                <a:effectLst>
                  <a:outerShdw blurRad="38100" dist="38100" dir="2700000" algn="tl">
                    <a:srgbClr val="000000">
                      <a:alpha val="43137"/>
                    </a:srgbClr>
                  </a:outerShdw>
                </a:effectLst>
              </a:rPr>
              <a:t>OrgTRX</a:t>
            </a:r>
          </a:p>
        </p:txBody>
      </p:sp>
      <p:sp>
        <p:nvSpPr>
          <p:cNvPr id="8" name="Rounded Rectangle 7"/>
          <p:cNvSpPr/>
          <p:nvPr/>
        </p:nvSpPr>
        <p:spPr>
          <a:xfrm>
            <a:off x="4954800" y="4161457"/>
            <a:ext cx="2273344" cy="4572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AU" sz="1600" dirty="0" smtClean="0"/>
              <a:t>Sydney, Sydney SW</a:t>
            </a:r>
            <a:endParaRPr lang="en-AU" sz="1600" dirty="0"/>
          </a:p>
        </p:txBody>
      </p:sp>
      <p:sp>
        <p:nvSpPr>
          <p:cNvPr id="9" name="Rounded Rectangle 8"/>
          <p:cNvSpPr/>
          <p:nvPr/>
        </p:nvSpPr>
        <p:spPr>
          <a:xfrm>
            <a:off x="4712255" y="4593398"/>
            <a:ext cx="1638126" cy="4572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AU" sz="1600" dirty="0" smtClean="0"/>
              <a:t>ACT Pathology</a:t>
            </a:r>
            <a:endParaRPr lang="en-AU" sz="1600" dirty="0"/>
          </a:p>
        </p:txBody>
      </p:sp>
      <p:sp>
        <p:nvSpPr>
          <p:cNvPr id="10" name="Rounded Rectangle 9"/>
          <p:cNvSpPr/>
          <p:nvPr/>
        </p:nvSpPr>
        <p:spPr>
          <a:xfrm>
            <a:off x="4431398" y="5050598"/>
            <a:ext cx="1660073" cy="4572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AU" sz="1600" dirty="0" smtClean="0"/>
              <a:t>Monash Health</a:t>
            </a:r>
            <a:endParaRPr lang="en-AU" sz="1600" dirty="0"/>
          </a:p>
        </p:txBody>
      </p:sp>
      <p:sp>
        <p:nvSpPr>
          <p:cNvPr id="11" name="Right Arrow 10"/>
          <p:cNvSpPr/>
          <p:nvPr/>
        </p:nvSpPr>
        <p:spPr>
          <a:xfrm rot="18014669">
            <a:off x="2792957" y="4482089"/>
            <a:ext cx="2078984" cy="234176"/>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
        <p:nvSpPr>
          <p:cNvPr id="12" name="Rounded Rectangle 11"/>
          <p:cNvSpPr/>
          <p:nvPr/>
        </p:nvSpPr>
        <p:spPr>
          <a:xfrm>
            <a:off x="3000824" y="5507798"/>
            <a:ext cx="1535080" cy="4572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AU" sz="1600" dirty="0" smtClean="0"/>
              <a:t>Royal Hobart</a:t>
            </a:r>
            <a:endParaRPr lang="en-AU" sz="1600" dirty="0"/>
          </a:p>
        </p:txBody>
      </p:sp>
      <p:sp>
        <p:nvSpPr>
          <p:cNvPr id="13" name="Right Arrow 12"/>
          <p:cNvSpPr/>
          <p:nvPr/>
        </p:nvSpPr>
        <p:spPr>
          <a:xfrm rot="16200000">
            <a:off x="3920429" y="4258770"/>
            <a:ext cx="1352873" cy="230779"/>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
        <p:nvSpPr>
          <p:cNvPr id="14" name="Right Arrow 13"/>
          <p:cNvSpPr/>
          <p:nvPr/>
        </p:nvSpPr>
        <p:spPr>
          <a:xfrm rot="16200000">
            <a:off x="5217501" y="3806434"/>
            <a:ext cx="439160" cy="209324"/>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
        <p:nvSpPr>
          <p:cNvPr id="15" name="Rounded Rectangle 14"/>
          <p:cNvSpPr/>
          <p:nvPr/>
        </p:nvSpPr>
        <p:spPr>
          <a:xfrm>
            <a:off x="2782459" y="4593398"/>
            <a:ext cx="1524845" cy="4572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AU" sz="1600" dirty="0" smtClean="0"/>
              <a:t>SA Pathology</a:t>
            </a:r>
            <a:endParaRPr lang="en-AU" sz="1600" dirty="0"/>
          </a:p>
        </p:txBody>
      </p:sp>
      <p:sp>
        <p:nvSpPr>
          <p:cNvPr id="16" name="Rounded Rectangle 15"/>
          <p:cNvSpPr/>
          <p:nvPr/>
        </p:nvSpPr>
        <p:spPr>
          <a:xfrm>
            <a:off x="107504" y="4358264"/>
            <a:ext cx="1379327" cy="4572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AU" sz="1600" dirty="0" err="1">
                <a:solidFill>
                  <a:schemeClr val="lt1"/>
                </a:solidFill>
              </a:rPr>
              <a:t>PathWest</a:t>
            </a:r>
            <a:endParaRPr lang="en-AU" sz="1600" dirty="0">
              <a:solidFill>
                <a:schemeClr val="lt1"/>
              </a:solidFill>
            </a:endParaRPr>
          </a:p>
        </p:txBody>
      </p:sp>
      <p:sp>
        <p:nvSpPr>
          <p:cNvPr id="17" name="Rounded Rectangle 16"/>
          <p:cNvSpPr/>
          <p:nvPr/>
        </p:nvSpPr>
        <p:spPr>
          <a:xfrm>
            <a:off x="2351182" y="1679458"/>
            <a:ext cx="1817916" cy="457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AU" sz="1600" dirty="0" smtClean="0"/>
              <a:t>NT Pathology</a:t>
            </a:r>
            <a:endParaRPr lang="en-AU" sz="1600" dirty="0"/>
          </a:p>
        </p:txBody>
      </p:sp>
      <p:sp>
        <p:nvSpPr>
          <p:cNvPr id="18" name="Right Arrow 17"/>
          <p:cNvSpPr/>
          <p:nvPr/>
        </p:nvSpPr>
        <p:spPr>
          <a:xfrm rot="18085617">
            <a:off x="3272133" y="4017844"/>
            <a:ext cx="1020367" cy="225665"/>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
        <p:nvSpPr>
          <p:cNvPr id="19" name="Rounded Rectangle 18"/>
          <p:cNvSpPr/>
          <p:nvPr/>
        </p:nvSpPr>
        <p:spPr>
          <a:xfrm>
            <a:off x="6339564" y="2275257"/>
            <a:ext cx="2049121" cy="4572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AU" sz="1600" dirty="0" smtClean="0"/>
              <a:t>Mater Brisbane</a:t>
            </a:r>
            <a:endParaRPr lang="en-AU" sz="1600" dirty="0"/>
          </a:p>
        </p:txBody>
      </p:sp>
      <p:sp>
        <p:nvSpPr>
          <p:cNvPr id="20" name="Right Arrow 19"/>
          <p:cNvSpPr/>
          <p:nvPr/>
        </p:nvSpPr>
        <p:spPr>
          <a:xfrm rot="5400000">
            <a:off x="4951524" y="2664647"/>
            <a:ext cx="439160" cy="209324"/>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
        <p:nvSpPr>
          <p:cNvPr id="21" name="Rounded Rectangle 20"/>
          <p:cNvSpPr/>
          <p:nvPr/>
        </p:nvSpPr>
        <p:spPr>
          <a:xfrm>
            <a:off x="6835345" y="2979542"/>
            <a:ext cx="2215979" cy="61254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AU" sz="1400" dirty="0" smtClean="0">
                <a:solidFill>
                  <a:schemeClr val="lt1"/>
                </a:solidFill>
              </a:rPr>
              <a:t>Northern NSW, HNE, Mid-North Coast </a:t>
            </a:r>
            <a:endParaRPr lang="en-AU" sz="1400" dirty="0">
              <a:solidFill>
                <a:schemeClr val="lt1"/>
              </a:solidFill>
            </a:endParaRPr>
          </a:p>
        </p:txBody>
      </p:sp>
      <p:sp>
        <p:nvSpPr>
          <p:cNvPr id="22" name="Right Arrow 21"/>
          <p:cNvSpPr/>
          <p:nvPr/>
        </p:nvSpPr>
        <p:spPr>
          <a:xfrm rot="10800000">
            <a:off x="6362467" y="3220495"/>
            <a:ext cx="439160" cy="209324"/>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
        <p:nvSpPr>
          <p:cNvPr id="23" name="Rounded Rectangle 22"/>
          <p:cNvSpPr/>
          <p:nvPr/>
        </p:nvSpPr>
        <p:spPr>
          <a:xfrm>
            <a:off x="5725499" y="1683173"/>
            <a:ext cx="2029682" cy="457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AU" sz="1600" dirty="0" smtClean="0"/>
              <a:t>Sullivan-Nicolaides</a:t>
            </a:r>
            <a:endParaRPr lang="en-AU" sz="1600" dirty="0"/>
          </a:p>
        </p:txBody>
      </p:sp>
      <p:sp>
        <p:nvSpPr>
          <p:cNvPr id="24" name="Right Arrow 23"/>
          <p:cNvSpPr/>
          <p:nvPr/>
        </p:nvSpPr>
        <p:spPr>
          <a:xfrm rot="16200000">
            <a:off x="4364080" y="4045897"/>
            <a:ext cx="927129" cy="230779"/>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
        <p:nvSpPr>
          <p:cNvPr id="25" name="Rounded Rectangle 24"/>
          <p:cNvSpPr/>
          <p:nvPr/>
        </p:nvSpPr>
        <p:spPr>
          <a:xfrm>
            <a:off x="6446319" y="3666851"/>
            <a:ext cx="2460990" cy="4572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AU" sz="1400" dirty="0" smtClean="0"/>
              <a:t>SE Sydney, Illawarra, Shoalhaven</a:t>
            </a:r>
            <a:endParaRPr lang="en-AU" sz="1400" dirty="0"/>
          </a:p>
        </p:txBody>
      </p:sp>
      <p:sp>
        <p:nvSpPr>
          <p:cNvPr id="26" name="Right Arrow 25"/>
          <p:cNvSpPr/>
          <p:nvPr/>
        </p:nvSpPr>
        <p:spPr>
          <a:xfrm rot="13478806">
            <a:off x="6119644" y="3716194"/>
            <a:ext cx="439160" cy="209324"/>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
        <p:nvSpPr>
          <p:cNvPr id="27" name="Right Arrow 26"/>
          <p:cNvSpPr/>
          <p:nvPr/>
        </p:nvSpPr>
        <p:spPr>
          <a:xfrm rot="20260303">
            <a:off x="1519140" y="3802857"/>
            <a:ext cx="2877945" cy="277489"/>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
        <p:nvSpPr>
          <p:cNvPr id="28" name="Rounded Rectangle 27"/>
          <p:cNvSpPr/>
          <p:nvPr/>
        </p:nvSpPr>
        <p:spPr>
          <a:xfrm>
            <a:off x="6723637" y="4748441"/>
            <a:ext cx="1817916" cy="57818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AU" sz="1600" dirty="0" smtClean="0"/>
              <a:t>Northern Sydney, </a:t>
            </a:r>
            <a:r>
              <a:rPr lang="en-AU" sz="1600" dirty="0"/>
              <a:t>Central </a:t>
            </a:r>
            <a:r>
              <a:rPr lang="en-AU" sz="1600" dirty="0" smtClean="0"/>
              <a:t>Coast</a:t>
            </a:r>
            <a:endParaRPr lang="en-AU" sz="1600" dirty="0"/>
          </a:p>
        </p:txBody>
      </p:sp>
      <p:sp>
        <p:nvSpPr>
          <p:cNvPr id="29" name="Rounded Rectangle 28"/>
          <p:cNvSpPr/>
          <p:nvPr/>
        </p:nvSpPr>
        <p:spPr>
          <a:xfrm>
            <a:off x="3918473" y="2275257"/>
            <a:ext cx="2049121" cy="4572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AU" sz="1600" dirty="0" smtClean="0"/>
              <a:t>Pathology</a:t>
            </a:r>
          </a:p>
          <a:p>
            <a:pPr algn="ctr"/>
            <a:r>
              <a:rPr lang="en-AU" sz="1600" dirty="0"/>
              <a:t>Queensland</a:t>
            </a:r>
          </a:p>
        </p:txBody>
      </p:sp>
      <p:sp>
        <p:nvSpPr>
          <p:cNvPr id="30" name="Right Arrow 29"/>
          <p:cNvSpPr/>
          <p:nvPr/>
        </p:nvSpPr>
        <p:spPr>
          <a:xfrm rot="8162766">
            <a:off x="6273337" y="2842487"/>
            <a:ext cx="439160" cy="209324"/>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63062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7956150" cy="576064"/>
          </a:xfrm>
        </p:spPr>
        <p:txBody>
          <a:bodyPr/>
          <a:lstStyle/>
          <a:p>
            <a:r>
              <a:rPr lang="en-AU" dirty="0" smtClean="0"/>
              <a:t>Hospital Use</a:t>
            </a:r>
            <a:endParaRPr lang="en-A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513" y="1055688"/>
            <a:ext cx="7546975" cy="474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6965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56" y="428400"/>
            <a:ext cx="7956150" cy="552328"/>
          </a:xfrm>
        </p:spPr>
        <p:txBody>
          <a:bodyPr/>
          <a:lstStyle/>
          <a:p>
            <a:r>
              <a:rPr lang="en-AU" dirty="0" smtClean="0"/>
              <a:t>Hospital Use</a:t>
            </a:r>
            <a:endParaRPr lang="en-AU"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2538"/>
          <a:stretch/>
        </p:blipFill>
        <p:spPr bwMode="auto">
          <a:xfrm>
            <a:off x="1619672" y="980728"/>
            <a:ext cx="5867984" cy="5044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rame 5"/>
          <p:cNvSpPr/>
          <p:nvPr/>
        </p:nvSpPr>
        <p:spPr>
          <a:xfrm>
            <a:off x="5580112" y="2060848"/>
            <a:ext cx="468052" cy="828092"/>
          </a:xfrm>
          <a:prstGeom prst="fram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solidFill>
                <a:schemeClr val="tx1"/>
              </a:solidFill>
            </a:endParaRPr>
          </a:p>
        </p:txBody>
      </p:sp>
    </p:spTree>
    <p:extLst>
      <p:ext uri="{BB962C8B-B14F-4D97-AF65-F5344CB8AC3E}">
        <p14:creationId xmlns:p14="http://schemas.microsoft.com/office/powerpoint/2010/main" val="5633887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56" y="428400"/>
            <a:ext cx="7956150" cy="552328"/>
          </a:xfrm>
        </p:spPr>
        <p:txBody>
          <a:bodyPr/>
          <a:lstStyle/>
          <a:p>
            <a:r>
              <a:rPr lang="en-AU" dirty="0" smtClean="0"/>
              <a:t>Hospital Use</a:t>
            </a:r>
            <a:endParaRPr lang="en-AU"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3692"/>
          <a:stretch/>
        </p:blipFill>
        <p:spPr bwMode="auto">
          <a:xfrm>
            <a:off x="2191968" y="954534"/>
            <a:ext cx="5188344" cy="5149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5316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56" y="428400"/>
            <a:ext cx="7956150" cy="552328"/>
          </a:xfrm>
        </p:spPr>
        <p:txBody>
          <a:bodyPr/>
          <a:lstStyle/>
          <a:p>
            <a:r>
              <a:rPr lang="en-AU" dirty="0" smtClean="0"/>
              <a:t>Community Use</a:t>
            </a:r>
            <a:endParaRPr lang="en-A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03288"/>
            <a:ext cx="8351837" cy="505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5040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Custom 1">
      <a:dk1>
        <a:srgbClr val="818285"/>
      </a:dk1>
      <a:lt1>
        <a:sysClr val="window" lastClr="FFFFFF"/>
      </a:lt1>
      <a:dk2>
        <a:srgbClr val="00B3E2"/>
      </a:dk2>
      <a:lt2>
        <a:srgbClr val="0079A3"/>
      </a:lt2>
      <a:accent1>
        <a:srgbClr val="00B3E2"/>
      </a:accent1>
      <a:accent2>
        <a:srgbClr val="0079A3"/>
      </a:accent2>
      <a:accent3>
        <a:srgbClr val="818285"/>
      </a:accent3>
      <a:accent4>
        <a:srgbClr val="005A71"/>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421</TotalTime>
  <Words>404</Words>
  <Application>Microsoft Office PowerPoint</Application>
  <PresentationFormat>On-screen Show (4:3)</PresentationFormat>
  <Paragraphs>62</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Theme1</vt:lpstr>
      <vt:lpstr>AURA Surveillance System –  AURA 2017</vt:lpstr>
      <vt:lpstr>The AURA Surveillance System – 2017</vt:lpstr>
      <vt:lpstr>The AURA Surveillance System – 2017</vt:lpstr>
      <vt:lpstr>PowerPoint Presentation</vt:lpstr>
      <vt:lpstr>National Passive AMR (OrgTRx)</vt:lpstr>
      <vt:lpstr>Hospital Use</vt:lpstr>
      <vt:lpstr>Hospital Use</vt:lpstr>
      <vt:lpstr>Hospital Use</vt:lpstr>
      <vt:lpstr>Community Use</vt:lpstr>
      <vt:lpstr>Community Use</vt:lpstr>
      <vt:lpstr>Community Use</vt:lpstr>
      <vt:lpstr>Community Use</vt:lpstr>
      <vt:lpstr>Resistance: Escherichia coli</vt:lpstr>
      <vt:lpstr>Resistance:   Klebsiella pneumoniae</vt:lpstr>
      <vt:lpstr>Resistance: Impact of multi-drug resistance</vt:lpstr>
      <vt:lpstr>Resistance: Enterococcus faecium</vt:lpstr>
      <vt:lpstr>Resistance: Mycobacterium tuberculosis </vt:lpstr>
      <vt:lpstr>Resistance: Neisseria gonorrhoeae</vt:lpstr>
      <vt:lpstr>Resistance: Neisseria meningitidis </vt:lpstr>
      <vt:lpstr>Resistance: Pseudomonas aeruginosa </vt:lpstr>
      <vt:lpstr>Resistance: Staphylococcus aureus</vt:lpstr>
      <vt:lpstr>Resistance: Staphylococcus aureus</vt:lpstr>
      <vt:lpstr>Resistance: Streptococcus pneumoniae</vt:lpstr>
      <vt:lpstr>AURA – Identified areas for action</vt:lpstr>
      <vt:lpstr>PowerPoint Presentation</vt:lpstr>
    </vt:vector>
  </TitlesOfParts>
  <Company>Dept Health And Ageing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DANIELS, Ruth</dc:creator>
  <cp:lastModifiedBy>ZHONG, Amy</cp:lastModifiedBy>
  <cp:revision>36</cp:revision>
  <cp:lastPrinted>2017-08-29T06:15:08Z</cp:lastPrinted>
  <dcterms:created xsi:type="dcterms:W3CDTF">2017-07-26T00:56:02Z</dcterms:created>
  <dcterms:modified xsi:type="dcterms:W3CDTF">2017-09-20T06:53:07Z</dcterms:modified>
</cp:coreProperties>
</file>