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9"/>
  </p:notesMasterIdLst>
  <p:handoutMasterIdLst>
    <p:handoutMasterId r:id="rId50"/>
  </p:handoutMasterIdLst>
  <p:sldIdLst>
    <p:sldId id="256" r:id="rId2"/>
    <p:sldId id="258" r:id="rId3"/>
    <p:sldId id="261" r:id="rId4"/>
    <p:sldId id="262" r:id="rId5"/>
    <p:sldId id="311" r:id="rId6"/>
    <p:sldId id="260" r:id="rId7"/>
    <p:sldId id="266" r:id="rId8"/>
    <p:sldId id="310" r:id="rId9"/>
    <p:sldId id="312" r:id="rId10"/>
    <p:sldId id="313" r:id="rId11"/>
    <p:sldId id="270" r:id="rId12"/>
    <p:sldId id="273" r:id="rId13"/>
    <p:sldId id="274" r:id="rId14"/>
    <p:sldId id="275" r:id="rId15"/>
    <p:sldId id="276" r:id="rId16"/>
    <p:sldId id="315"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316" r:id="rId31"/>
    <p:sldId id="290" r:id="rId32"/>
    <p:sldId id="291" r:id="rId33"/>
    <p:sldId id="305" r:id="rId34"/>
    <p:sldId id="295" r:id="rId35"/>
    <p:sldId id="306" r:id="rId36"/>
    <p:sldId id="307" r:id="rId37"/>
    <p:sldId id="296" r:id="rId38"/>
    <p:sldId id="297" r:id="rId39"/>
    <p:sldId id="314" r:id="rId40"/>
    <p:sldId id="298" r:id="rId41"/>
    <p:sldId id="299" r:id="rId42"/>
    <p:sldId id="300" r:id="rId43"/>
    <p:sldId id="301" r:id="rId44"/>
    <p:sldId id="302" r:id="rId45"/>
    <p:sldId id="309" r:id="rId46"/>
    <p:sldId id="308" r:id="rId47"/>
    <p:sldId id="304"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1BA5"/>
    <a:srgbClr val="35A220"/>
    <a:srgbClr val="A45718"/>
    <a:srgbClr val="FED809"/>
    <a:srgbClr val="49B4E2"/>
    <a:srgbClr val="F6183A"/>
    <a:srgbClr val="F41FC1"/>
    <a:srgbClr val="17891C"/>
    <a:srgbClr val="25A6EC"/>
    <a:srgbClr val="4344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p:scale>
          <a:sx n="125" d="100"/>
          <a:sy n="125" d="100"/>
        </p:scale>
        <p:origin x="-1146" y="-7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394D86-0278-FD42-A68C-871C366CBCAA}" type="datetimeFigureOut">
              <a:rPr lang="en-US" smtClean="0"/>
              <a:t>1/19/2017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A9B5BF-C011-044A-978D-11D4108AD1C4}" type="slidenum">
              <a:rPr lang="en-US" smtClean="0"/>
              <a:t>‹#›</a:t>
            </a:fld>
            <a:endParaRPr lang="en-US"/>
          </a:p>
        </p:txBody>
      </p:sp>
    </p:spTree>
    <p:extLst>
      <p:ext uri="{BB962C8B-B14F-4D97-AF65-F5344CB8AC3E}">
        <p14:creationId xmlns:p14="http://schemas.microsoft.com/office/powerpoint/2010/main" val="33837524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E74652-783F-D946-A8EB-9298974F16EA}" type="datetimeFigureOut">
              <a:rPr lang="en-US" smtClean="0"/>
              <a:t>1/19/2017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55CB5E-53ED-C04D-ABAB-B64F60C75CF8}" type="slidenum">
              <a:rPr lang="en-US" smtClean="0"/>
              <a:t>‹#›</a:t>
            </a:fld>
            <a:endParaRPr lang="en-US"/>
          </a:p>
        </p:txBody>
      </p:sp>
    </p:spTree>
    <p:extLst>
      <p:ext uri="{BB962C8B-B14F-4D97-AF65-F5344CB8AC3E}">
        <p14:creationId xmlns:p14="http://schemas.microsoft.com/office/powerpoint/2010/main" val="184615243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bstract colour circles.ai"/>
          <p:cNvPicPr>
            <a:picLocks noChangeAspect="1"/>
          </p:cNvPicPr>
          <p:nvPr userDrawn="1"/>
        </p:nvPicPr>
        <p:blipFill rotWithShape="1">
          <a:blip r:embed="rId2">
            <a:extLst>
              <a:ext uri="{28A0092B-C50C-407E-A947-70E740481C1C}">
                <a14:useLocalDpi xmlns:a14="http://schemas.microsoft.com/office/drawing/2010/main" val="0"/>
              </a:ext>
            </a:extLst>
          </a:blip>
          <a:srcRect b="5767"/>
          <a:stretch/>
        </p:blipFill>
        <p:spPr>
          <a:xfrm rot="5400000">
            <a:off x="1143445" y="-1142554"/>
            <a:ext cx="6857109" cy="9144002"/>
          </a:xfrm>
          <a:prstGeom prst="rect">
            <a:avLst/>
          </a:prstGeom>
        </p:spPr>
      </p:pic>
      <p:sp>
        <p:nvSpPr>
          <p:cNvPr id="8" name="Round Single Corner Rectangle 7"/>
          <p:cNvSpPr/>
          <p:nvPr userDrawn="1"/>
        </p:nvSpPr>
        <p:spPr>
          <a:xfrm>
            <a:off x="0" y="1139778"/>
            <a:ext cx="8767494" cy="5718222"/>
          </a:xfrm>
          <a:prstGeom prst="round1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a:noFill/>
        </p:spPr>
        <p:txBody>
          <a:bodyPr/>
          <a:lstStyle>
            <a:lvl1pPr>
              <a:defRPr>
                <a:solidFill>
                  <a:srgbClr val="43449F"/>
                </a:solidFill>
              </a:defRPr>
            </a:lvl1pPr>
          </a:lstStyle>
          <a:p>
            <a:r>
              <a:rPr lang="en-AU" dirty="0" smtClean="0"/>
              <a:t>Click to edit Master title style</a:t>
            </a:r>
            <a:endParaRPr lang="en-US" dirty="0"/>
          </a:p>
        </p:txBody>
      </p:sp>
      <p:sp>
        <p:nvSpPr>
          <p:cNvPr id="3" name="Subtitle 2"/>
          <p:cNvSpPr>
            <a:spLocks noGrp="1"/>
          </p:cNvSpPr>
          <p:nvPr>
            <p:ph type="subTitle" idx="1"/>
          </p:nvPr>
        </p:nvSpPr>
        <p:spPr>
          <a:xfrm>
            <a:off x="685800" y="3886200"/>
            <a:ext cx="7772400" cy="705475"/>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4" name="Date Placeholder 3"/>
          <p:cNvSpPr>
            <a:spLocks noGrp="1"/>
          </p:cNvSpPr>
          <p:nvPr>
            <p:ph type="dt" sz="half" idx="10"/>
          </p:nvPr>
        </p:nvSpPr>
        <p:spPr>
          <a:xfrm>
            <a:off x="685800" y="6354370"/>
            <a:ext cx="2133600" cy="365125"/>
          </a:xfrm>
          <a:prstGeom prst="rect">
            <a:avLst/>
          </a:prstGeom>
        </p:spPr>
        <p:txBody>
          <a:bodyPr/>
          <a:lstStyle>
            <a:lvl1pPr>
              <a:defRPr sz="1200">
                <a:solidFill>
                  <a:schemeClr val="bg1">
                    <a:lumMod val="75000"/>
                  </a:schemeClr>
                </a:solidFill>
              </a:defRPr>
            </a:lvl1pPr>
          </a:lstStyle>
          <a:p>
            <a:endParaRPr lang="en-US" dirty="0"/>
          </a:p>
        </p:txBody>
      </p:sp>
      <p:sp>
        <p:nvSpPr>
          <p:cNvPr id="5" name="Footer Placeholder 4"/>
          <p:cNvSpPr>
            <a:spLocks noGrp="1"/>
          </p:cNvSpPr>
          <p:nvPr>
            <p:ph type="ftr" sz="quarter" idx="11"/>
          </p:nvPr>
        </p:nvSpPr>
        <p:spPr/>
        <p:txBody>
          <a:bodyPr/>
          <a:lstStyle/>
          <a:p>
            <a:r>
              <a:rPr lang="en-US" dirty="0" smtClean="0"/>
              <a:t>National Standard for User-applied </a:t>
            </a:r>
            <a:r>
              <a:rPr lang="en-US" dirty="0" err="1" smtClean="0"/>
              <a:t>Labelling</a:t>
            </a:r>
            <a:r>
              <a:rPr lang="en-US" dirty="0" smtClean="0"/>
              <a:t> of </a:t>
            </a:r>
            <a:br>
              <a:rPr lang="en-US" dirty="0" smtClean="0"/>
            </a:br>
            <a:r>
              <a:rPr lang="en-US" dirty="0" smtClean="0"/>
              <a:t>Injectable Medicines, Fluids and Lines</a:t>
            </a:r>
            <a:endParaRPr lang="en-US" dirty="0"/>
          </a:p>
        </p:txBody>
      </p:sp>
      <p:sp>
        <p:nvSpPr>
          <p:cNvPr id="6" name="Slide Number Placeholder 5"/>
          <p:cNvSpPr>
            <a:spLocks noGrp="1"/>
          </p:cNvSpPr>
          <p:nvPr>
            <p:ph type="sldNum" sz="quarter" idx="12"/>
          </p:nvPr>
        </p:nvSpPr>
        <p:spPr/>
        <p:txBody>
          <a:bodyPr/>
          <a:lstStyle/>
          <a:p>
            <a:fld id="{0AE676B3-5A19-7E4B-9B98-F96A4D1951AC}" type="slidenum">
              <a:rPr lang="en-US" smtClean="0"/>
              <a:t>‹#›</a:t>
            </a:fld>
            <a:endParaRPr lang="en-US"/>
          </a:p>
        </p:txBody>
      </p:sp>
      <p:pic>
        <p:nvPicPr>
          <p:cNvPr id="9" name="Picture 8" descr="ACSQHC_logo_inline_RGB300_JPG(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44119" y="4969155"/>
            <a:ext cx="3014081" cy="425659"/>
          </a:xfrm>
          <a:prstGeom prst="rect">
            <a:avLst/>
          </a:prstGeom>
        </p:spPr>
      </p:pic>
      <p:pic>
        <p:nvPicPr>
          <p:cNvPr id="12" name="Picture 11" descr="Circle icons.png"/>
          <p:cNvPicPr>
            <a:picLocks noChangeAspect="1"/>
          </p:cNvPicPr>
          <p:nvPr userDrawn="1"/>
        </p:nvPicPr>
        <p:blipFill rotWithShape="1">
          <a:blip r:embed="rId4">
            <a:extLst>
              <a:ext uri="{28A0092B-C50C-407E-A947-70E740481C1C}">
                <a14:useLocalDpi xmlns:a14="http://schemas.microsoft.com/office/drawing/2010/main" val="0"/>
              </a:ext>
            </a:extLst>
          </a:blip>
          <a:srcRect l="22126" t="24644" r="43276" b="63675"/>
          <a:stretch/>
        </p:blipFill>
        <p:spPr>
          <a:xfrm>
            <a:off x="685800" y="4728308"/>
            <a:ext cx="2276232" cy="801078"/>
          </a:xfrm>
          <a:prstGeom prst="rect">
            <a:avLst/>
          </a:prstGeom>
        </p:spPr>
      </p:pic>
    </p:spTree>
    <p:extLst>
      <p:ext uri="{BB962C8B-B14F-4D97-AF65-F5344CB8AC3E}">
        <p14:creationId xmlns:p14="http://schemas.microsoft.com/office/powerpoint/2010/main" val="3328796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Footer Placeholder 4"/>
          <p:cNvSpPr>
            <a:spLocks noGrp="1"/>
          </p:cNvSpPr>
          <p:nvPr>
            <p:ph type="ftr" sz="quarter" idx="11"/>
          </p:nvPr>
        </p:nvSpPr>
        <p:spPr/>
        <p:txBody>
          <a:bodyPr/>
          <a:lstStyle/>
          <a:p>
            <a:r>
              <a:rPr lang="en-US" dirty="0" smtClean="0"/>
              <a:t>National Standard for User-applied </a:t>
            </a:r>
            <a:r>
              <a:rPr lang="en-US" dirty="0" err="1" smtClean="0"/>
              <a:t>Labelling</a:t>
            </a:r>
            <a:r>
              <a:rPr lang="en-US" dirty="0" smtClean="0"/>
              <a:t> of </a:t>
            </a:r>
            <a:br>
              <a:rPr lang="en-US" dirty="0" smtClean="0"/>
            </a:br>
            <a:r>
              <a:rPr lang="en-US" dirty="0" smtClean="0"/>
              <a:t>Injectable Medicines, Fluids and Lines</a:t>
            </a:r>
            <a:endParaRPr lang="en-US" dirty="0"/>
          </a:p>
        </p:txBody>
      </p:sp>
      <p:sp>
        <p:nvSpPr>
          <p:cNvPr id="6" name="Slide Number Placeholder 5"/>
          <p:cNvSpPr>
            <a:spLocks noGrp="1"/>
          </p:cNvSpPr>
          <p:nvPr>
            <p:ph type="sldNum" sz="quarter" idx="12"/>
          </p:nvPr>
        </p:nvSpPr>
        <p:spPr/>
        <p:txBody>
          <a:bodyPr/>
          <a:lstStyle/>
          <a:p>
            <a:fld id="{0AE676B3-5A19-7E4B-9B98-F96A4D1951AC}" type="slidenum">
              <a:rPr lang="en-US" smtClean="0"/>
              <a:t>‹#›</a:t>
            </a:fld>
            <a:endParaRPr lang="en-US"/>
          </a:p>
        </p:txBody>
      </p:sp>
    </p:spTree>
    <p:extLst>
      <p:ext uri="{BB962C8B-B14F-4D97-AF65-F5344CB8AC3E}">
        <p14:creationId xmlns:p14="http://schemas.microsoft.com/office/powerpoint/2010/main" val="3460412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Footer Placeholder 4"/>
          <p:cNvSpPr>
            <a:spLocks noGrp="1"/>
          </p:cNvSpPr>
          <p:nvPr>
            <p:ph type="ftr" sz="quarter" idx="11"/>
          </p:nvPr>
        </p:nvSpPr>
        <p:spPr/>
        <p:txBody>
          <a:bodyPr/>
          <a:lstStyle/>
          <a:p>
            <a:r>
              <a:rPr lang="en-US" dirty="0" smtClean="0"/>
              <a:t>National Standard for User-applied </a:t>
            </a:r>
            <a:r>
              <a:rPr lang="en-US" dirty="0" err="1" smtClean="0"/>
              <a:t>Labelling</a:t>
            </a:r>
            <a:r>
              <a:rPr lang="en-US" dirty="0" smtClean="0"/>
              <a:t> of </a:t>
            </a:r>
            <a:br>
              <a:rPr lang="en-US" dirty="0" smtClean="0"/>
            </a:br>
            <a:r>
              <a:rPr lang="en-US" dirty="0" smtClean="0"/>
              <a:t>Injectable Medicines, Fluids and Lines</a:t>
            </a:r>
            <a:endParaRPr lang="en-US" dirty="0"/>
          </a:p>
        </p:txBody>
      </p:sp>
      <p:sp>
        <p:nvSpPr>
          <p:cNvPr id="6" name="Slide Number Placeholder 5"/>
          <p:cNvSpPr>
            <a:spLocks noGrp="1"/>
          </p:cNvSpPr>
          <p:nvPr>
            <p:ph type="sldNum" sz="quarter" idx="12"/>
          </p:nvPr>
        </p:nvSpPr>
        <p:spPr/>
        <p:txBody>
          <a:bodyPr/>
          <a:lstStyle/>
          <a:p>
            <a:fld id="{0AE676B3-5A19-7E4B-9B98-F96A4D1951AC}" type="slidenum">
              <a:rPr lang="en-US" smtClean="0"/>
              <a:t>‹#›</a:t>
            </a:fld>
            <a:endParaRPr lang="en-US"/>
          </a:p>
        </p:txBody>
      </p:sp>
    </p:spTree>
    <p:extLst>
      <p:ext uri="{BB962C8B-B14F-4D97-AF65-F5344CB8AC3E}">
        <p14:creationId xmlns:p14="http://schemas.microsoft.com/office/powerpoint/2010/main" val="2675853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National Standard for User-applied </a:t>
            </a:r>
            <a:r>
              <a:rPr lang="en-US" dirty="0" err="1" smtClean="0"/>
              <a:t>Labelling</a:t>
            </a:r>
            <a:r>
              <a:rPr lang="en-US" dirty="0" smtClean="0"/>
              <a:t> of </a:t>
            </a:r>
            <a:br>
              <a:rPr lang="en-US" dirty="0" smtClean="0"/>
            </a:br>
            <a:r>
              <a:rPr lang="en-US" dirty="0" smtClean="0"/>
              <a:t>Injectable Medicines, Fluids and Lines</a:t>
            </a:r>
            <a:endParaRPr lang="en-US" dirty="0"/>
          </a:p>
        </p:txBody>
      </p:sp>
      <p:sp>
        <p:nvSpPr>
          <p:cNvPr id="6" name="Slide Number Placeholder 5"/>
          <p:cNvSpPr>
            <a:spLocks noGrp="1"/>
          </p:cNvSpPr>
          <p:nvPr>
            <p:ph type="sldNum" sz="quarter" idx="12"/>
          </p:nvPr>
        </p:nvSpPr>
        <p:spPr/>
        <p:txBody>
          <a:bodyPr/>
          <a:lstStyle/>
          <a:p>
            <a:fld id="{0AE676B3-5A19-7E4B-9B98-F96A4D1951AC}" type="slidenum">
              <a:rPr lang="en-US" smtClean="0"/>
              <a:t>‹#›</a:t>
            </a:fld>
            <a:endParaRPr lang="en-US"/>
          </a:p>
        </p:txBody>
      </p:sp>
    </p:spTree>
    <p:extLst>
      <p:ext uri="{BB962C8B-B14F-4D97-AF65-F5344CB8AC3E}">
        <p14:creationId xmlns:p14="http://schemas.microsoft.com/office/powerpoint/2010/main" val="456836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25A6EC">
            <a:alpha val="1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386" y="2116748"/>
            <a:ext cx="8045328" cy="1362075"/>
          </a:xfrm>
        </p:spPr>
        <p:txBody>
          <a:bodyPr anchor="t"/>
          <a:lstStyle>
            <a:lvl1pPr algn="l">
              <a:defRPr sz="4000" b="1" cap="none"/>
            </a:lvl1pPr>
          </a:lstStyle>
          <a:p>
            <a:r>
              <a:rPr lang="en-AU" dirty="0" smtClean="0"/>
              <a:t>Click to edit master title style</a:t>
            </a:r>
            <a:endParaRPr lang="en-US" dirty="0"/>
          </a:p>
        </p:txBody>
      </p:sp>
      <p:sp>
        <p:nvSpPr>
          <p:cNvPr id="3" name="Text Placeholder 2"/>
          <p:cNvSpPr>
            <a:spLocks noGrp="1"/>
          </p:cNvSpPr>
          <p:nvPr>
            <p:ph type="body" idx="1"/>
          </p:nvPr>
        </p:nvSpPr>
        <p:spPr>
          <a:xfrm>
            <a:off x="449386" y="3478823"/>
            <a:ext cx="8045327" cy="1500187"/>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smtClean="0"/>
              <a:t>Click to edit Master text styles</a:t>
            </a:r>
          </a:p>
        </p:txBody>
      </p:sp>
      <p:sp>
        <p:nvSpPr>
          <p:cNvPr id="5" name="Footer Placeholder 4"/>
          <p:cNvSpPr>
            <a:spLocks noGrp="1"/>
          </p:cNvSpPr>
          <p:nvPr>
            <p:ph type="ftr" sz="quarter" idx="11"/>
          </p:nvPr>
        </p:nvSpPr>
        <p:spPr/>
        <p:txBody>
          <a:bodyPr/>
          <a:lstStyle/>
          <a:p>
            <a:r>
              <a:rPr lang="en-US" dirty="0" smtClean="0"/>
              <a:t>National Standard for User-applied </a:t>
            </a:r>
            <a:r>
              <a:rPr lang="en-US" dirty="0" err="1" smtClean="0"/>
              <a:t>Labelling</a:t>
            </a:r>
            <a:r>
              <a:rPr lang="en-US" dirty="0" smtClean="0"/>
              <a:t> of </a:t>
            </a:r>
            <a:br>
              <a:rPr lang="en-US" dirty="0" smtClean="0"/>
            </a:br>
            <a:r>
              <a:rPr lang="en-US" dirty="0" smtClean="0"/>
              <a:t>Injectable Medicines, Fluids and Lines</a:t>
            </a:r>
            <a:endParaRPr lang="en-US" dirty="0"/>
          </a:p>
        </p:txBody>
      </p:sp>
      <p:sp>
        <p:nvSpPr>
          <p:cNvPr id="6" name="Slide Number Placeholder 5"/>
          <p:cNvSpPr>
            <a:spLocks noGrp="1"/>
          </p:cNvSpPr>
          <p:nvPr>
            <p:ph type="sldNum" sz="quarter" idx="12"/>
          </p:nvPr>
        </p:nvSpPr>
        <p:spPr/>
        <p:txBody>
          <a:bodyPr/>
          <a:lstStyle/>
          <a:p>
            <a:fld id="{0AE676B3-5A19-7E4B-9B98-F96A4D1951AC}" type="slidenum">
              <a:rPr lang="en-US" smtClean="0"/>
              <a:t>‹#›</a:t>
            </a:fld>
            <a:endParaRPr lang="en-US"/>
          </a:p>
        </p:txBody>
      </p:sp>
    </p:spTree>
    <p:extLst>
      <p:ext uri="{BB962C8B-B14F-4D97-AF65-F5344CB8AC3E}">
        <p14:creationId xmlns:p14="http://schemas.microsoft.com/office/powerpoint/2010/main" val="4216247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11"/>
          </p:nvPr>
        </p:nvSpPr>
        <p:spPr/>
        <p:txBody>
          <a:bodyPr/>
          <a:lstStyle/>
          <a:p>
            <a:r>
              <a:rPr lang="en-US" dirty="0" smtClean="0"/>
              <a:t>National Standard for User-applied </a:t>
            </a:r>
            <a:r>
              <a:rPr lang="en-US" dirty="0" err="1" smtClean="0"/>
              <a:t>Labelling</a:t>
            </a:r>
            <a:r>
              <a:rPr lang="en-US" dirty="0" smtClean="0"/>
              <a:t> of </a:t>
            </a:r>
            <a:br>
              <a:rPr lang="en-US" dirty="0" smtClean="0"/>
            </a:br>
            <a:r>
              <a:rPr lang="en-US" dirty="0" smtClean="0"/>
              <a:t>Injectable Medicines, Fluids and Lines</a:t>
            </a:r>
            <a:endParaRPr lang="en-US" dirty="0"/>
          </a:p>
        </p:txBody>
      </p:sp>
      <p:sp>
        <p:nvSpPr>
          <p:cNvPr id="7" name="Slide Number Placeholder 6"/>
          <p:cNvSpPr>
            <a:spLocks noGrp="1"/>
          </p:cNvSpPr>
          <p:nvPr>
            <p:ph type="sldNum" sz="quarter" idx="12"/>
          </p:nvPr>
        </p:nvSpPr>
        <p:spPr/>
        <p:txBody>
          <a:bodyPr/>
          <a:lstStyle/>
          <a:p>
            <a:fld id="{0AE676B3-5A19-7E4B-9B98-F96A4D1951AC}" type="slidenum">
              <a:rPr lang="en-US" smtClean="0"/>
              <a:t>‹#›</a:t>
            </a:fld>
            <a:endParaRPr lang="en-US"/>
          </a:p>
        </p:txBody>
      </p:sp>
    </p:spTree>
    <p:extLst>
      <p:ext uri="{BB962C8B-B14F-4D97-AF65-F5344CB8AC3E}">
        <p14:creationId xmlns:p14="http://schemas.microsoft.com/office/powerpoint/2010/main" val="1193740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8" name="Footer Placeholder 7"/>
          <p:cNvSpPr>
            <a:spLocks noGrp="1"/>
          </p:cNvSpPr>
          <p:nvPr>
            <p:ph type="ftr" sz="quarter" idx="11"/>
          </p:nvPr>
        </p:nvSpPr>
        <p:spPr/>
        <p:txBody>
          <a:bodyPr/>
          <a:lstStyle/>
          <a:p>
            <a:r>
              <a:rPr lang="en-US" dirty="0" smtClean="0"/>
              <a:t>National Standard for User-applied </a:t>
            </a:r>
            <a:r>
              <a:rPr lang="en-US" dirty="0" err="1" smtClean="0"/>
              <a:t>Labelling</a:t>
            </a:r>
            <a:r>
              <a:rPr lang="en-US" dirty="0" smtClean="0"/>
              <a:t> of </a:t>
            </a:r>
            <a:br>
              <a:rPr lang="en-US" dirty="0" smtClean="0"/>
            </a:br>
            <a:r>
              <a:rPr lang="en-US" dirty="0" smtClean="0"/>
              <a:t>Injectable Medicines, Fluids and Lines</a:t>
            </a:r>
            <a:endParaRPr lang="en-US" dirty="0"/>
          </a:p>
        </p:txBody>
      </p:sp>
      <p:sp>
        <p:nvSpPr>
          <p:cNvPr id="9" name="Slide Number Placeholder 8"/>
          <p:cNvSpPr>
            <a:spLocks noGrp="1"/>
          </p:cNvSpPr>
          <p:nvPr>
            <p:ph type="sldNum" sz="quarter" idx="12"/>
          </p:nvPr>
        </p:nvSpPr>
        <p:spPr/>
        <p:txBody>
          <a:bodyPr/>
          <a:lstStyle/>
          <a:p>
            <a:fld id="{0AE676B3-5A19-7E4B-9B98-F96A4D1951AC}" type="slidenum">
              <a:rPr lang="en-US" smtClean="0"/>
              <a:t>‹#›</a:t>
            </a:fld>
            <a:endParaRPr lang="en-US"/>
          </a:p>
        </p:txBody>
      </p:sp>
    </p:spTree>
    <p:extLst>
      <p:ext uri="{BB962C8B-B14F-4D97-AF65-F5344CB8AC3E}">
        <p14:creationId xmlns:p14="http://schemas.microsoft.com/office/powerpoint/2010/main" val="2779030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4" name="Footer Placeholder 3"/>
          <p:cNvSpPr>
            <a:spLocks noGrp="1"/>
          </p:cNvSpPr>
          <p:nvPr>
            <p:ph type="ftr" sz="quarter" idx="11"/>
          </p:nvPr>
        </p:nvSpPr>
        <p:spPr/>
        <p:txBody>
          <a:bodyPr/>
          <a:lstStyle/>
          <a:p>
            <a:r>
              <a:rPr lang="en-US" dirty="0" smtClean="0"/>
              <a:t>National Standard for User-applied </a:t>
            </a:r>
            <a:r>
              <a:rPr lang="en-US" dirty="0" err="1" smtClean="0"/>
              <a:t>Labelling</a:t>
            </a:r>
            <a:r>
              <a:rPr lang="en-US" dirty="0" smtClean="0"/>
              <a:t> of </a:t>
            </a:r>
            <a:br>
              <a:rPr lang="en-US" dirty="0" smtClean="0"/>
            </a:br>
            <a:r>
              <a:rPr lang="en-US" dirty="0"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a:t>
            </a:fld>
            <a:endParaRPr lang="en-US"/>
          </a:p>
        </p:txBody>
      </p:sp>
    </p:spTree>
    <p:extLst>
      <p:ext uri="{BB962C8B-B14F-4D97-AF65-F5344CB8AC3E}">
        <p14:creationId xmlns:p14="http://schemas.microsoft.com/office/powerpoint/2010/main" val="3446467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National Standard for User-applied </a:t>
            </a:r>
            <a:r>
              <a:rPr lang="en-US" dirty="0" err="1" smtClean="0"/>
              <a:t>Labelling</a:t>
            </a:r>
            <a:r>
              <a:rPr lang="en-US" dirty="0" smtClean="0"/>
              <a:t> of </a:t>
            </a:r>
            <a:br>
              <a:rPr lang="en-US" dirty="0" smtClean="0"/>
            </a:br>
            <a:r>
              <a:rPr lang="en-US" dirty="0" smtClean="0"/>
              <a:t>Injectable Medicines, Fluids and Lines</a:t>
            </a:r>
            <a:endParaRPr lang="en-US" dirty="0"/>
          </a:p>
        </p:txBody>
      </p:sp>
      <p:sp>
        <p:nvSpPr>
          <p:cNvPr id="4" name="Slide Number Placeholder 3"/>
          <p:cNvSpPr>
            <a:spLocks noGrp="1"/>
          </p:cNvSpPr>
          <p:nvPr>
            <p:ph type="sldNum" sz="quarter" idx="12"/>
          </p:nvPr>
        </p:nvSpPr>
        <p:spPr/>
        <p:txBody>
          <a:bodyPr/>
          <a:lstStyle/>
          <a:p>
            <a:fld id="{0AE676B3-5A19-7E4B-9B98-F96A4D1951AC}" type="slidenum">
              <a:rPr lang="en-US" smtClean="0"/>
              <a:t>‹#›</a:t>
            </a:fld>
            <a:endParaRPr lang="en-US"/>
          </a:p>
        </p:txBody>
      </p:sp>
    </p:spTree>
    <p:extLst>
      <p:ext uri="{BB962C8B-B14F-4D97-AF65-F5344CB8AC3E}">
        <p14:creationId xmlns:p14="http://schemas.microsoft.com/office/powerpoint/2010/main" val="3668636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6" name="Footer Placeholder 5"/>
          <p:cNvSpPr>
            <a:spLocks noGrp="1"/>
          </p:cNvSpPr>
          <p:nvPr>
            <p:ph type="ftr" sz="quarter" idx="11"/>
          </p:nvPr>
        </p:nvSpPr>
        <p:spPr/>
        <p:txBody>
          <a:bodyPr/>
          <a:lstStyle/>
          <a:p>
            <a:r>
              <a:rPr lang="en-US" dirty="0" smtClean="0"/>
              <a:t>National Standard for User-applied </a:t>
            </a:r>
            <a:r>
              <a:rPr lang="en-US" dirty="0" err="1" smtClean="0"/>
              <a:t>Labelling</a:t>
            </a:r>
            <a:r>
              <a:rPr lang="en-US" dirty="0" smtClean="0"/>
              <a:t> of </a:t>
            </a:r>
            <a:br>
              <a:rPr lang="en-US" dirty="0" smtClean="0"/>
            </a:br>
            <a:r>
              <a:rPr lang="en-US" dirty="0" smtClean="0"/>
              <a:t>Injectable Medicines, Fluids and Lines</a:t>
            </a:r>
            <a:endParaRPr lang="en-US" dirty="0"/>
          </a:p>
        </p:txBody>
      </p:sp>
      <p:sp>
        <p:nvSpPr>
          <p:cNvPr id="7" name="Slide Number Placeholder 6"/>
          <p:cNvSpPr>
            <a:spLocks noGrp="1"/>
          </p:cNvSpPr>
          <p:nvPr>
            <p:ph type="sldNum" sz="quarter" idx="12"/>
          </p:nvPr>
        </p:nvSpPr>
        <p:spPr/>
        <p:txBody>
          <a:bodyPr/>
          <a:lstStyle/>
          <a:p>
            <a:fld id="{0AE676B3-5A19-7E4B-9B98-F96A4D1951AC}" type="slidenum">
              <a:rPr lang="en-US" smtClean="0"/>
              <a:t>‹#›</a:t>
            </a:fld>
            <a:endParaRPr lang="en-US"/>
          </a:p>
        </p:txBody>
      </p:sp>
    </p:spTree>
    <p:extLst>
      <p:ext uri="{BB962C8B-B14F-4D97-AF65-F5344CB8AC3E}">
        <p14:creationId xmlns:p14="http://schemas.microsoft.com/office/powerpoint/2010/main" val="458499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6" name="Footer Placeholder 5"/>
          <p:cNvSpPr>
            <a:spLocks noGrp="1"/>
          </p:cNvSpPr>
          <p:nvPr>
            <p:ph type="ftr" sz="quarter" idx="11"/>
          </p:nvPr>
        </p:nvSpPr>
        <p:spPr/>
        <p:txBody>
          <a:bodyPr/>
          <a:lstStyle/>
          <a:p>
            <a:r>
              <a:rPr lang="en-US" dirty="0" smtClean="0"/>
              <a:t>National Standard for User-applied </a:t>
            </a:r>
            <a:r>
              <a:rPr lang="en-US" dirty="0" err="1" smtClean="0"/>
              <a:t>Labelling</a:t>
            </a:r>
            <a:r>
              <a:rPr lang="en-US" dirty="0" smtClean="0"/>
              <a:t> of </a:t>
            </a:r>
            <a:br>
              <a:rPr lang="en-US" dirty="0" smtClean="0"/>
            </a:br>
            <a:r>
              <a:rPr lang="en-US" dirty="0" smtClean="0"/>
              <a:t>Injectable Medicines, Fluids and Lines</a:t>
            </a:r>
            <a:endParaRPr lang="en-US" dirty="0"/>
          </a:p>
        </p:txBody>
      </p:sp>
      <p:sp>
        <p:nvSpPr>
          <p:cNvPr id="7" name="Slide Number Placeholder 6"/>
          <p:cNvSpPr>
            <a:spLocks noGrp="1"/>
          </p:cNvSpPr>
          <p:nvPr>
            <p:ph type="sldNum" sz="quarter" idx="12"/>
          </p:nvPr>
        </p:nvSpPr>
        <p:spPr/>
        <p:txBody>
          <a:bodyPr/>
          <a:lstStyle/>
          <a:p>
            <a:fld id="{0AE676B3-5A19-7E4B-9B98-F96A4D1951AC}" type="slidenum">
              <a:rPr lang="en-US" smtClean="0"/>
              <a:t>‹#›</a:t>
            </a:fld>
            <a:endParaRPr lang="en-US"/>
          </a:p>
        </p:txBody>
      </p:sp>
    </p:spTree>
    <p:extLst>
      <p:ext uri="{BB962C8B-B14F-4D97-AF65-F5344CB8AC3E}">
        <p14:creationId xmlns:p14="http://schemas.microsoft.com/office/powerpoint/2010/main" val="3472467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47770"/>
            <a:ext cx="8229600" cy="969868"/>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Footer Placeholder 4"/>
          <p:cNvSpPr>
            <a:spLocks noGrp="1"/>
          </p:cNvSpPr>
          <p:nvPr>
            <p:ph type="ftr" sz="quarter" idx="3"/>
          </p:nvPr>
        </p:nvSpPr>
        <p:spPr>
          <a:xfrm>
            <a:off x="3744705" y="6356350"/>
            <a:ext cx="4306411" cy="365125"/>
          </a:xfrm>
          <a:prstGeom prst="rect">
            <a:avLst/>
          </a:prstGeom>
        </p:spPr>
        <p:txBody>
          <a:bodyPr vert="horz" lIns="91440" tIns="45720" rIns="91440" bIns="45720" rtlCol="0" anchor="b"/>
          <a:lstStyle>
            <a:lvl1pPr algn="r">
              <a:defRPr sz="1000">
                <a:solidFill>
                  <a:schemeClr val="bg1">
                    <a:lumMod val="75000"/>
                  </a:schemeClr>
                </a:solidFill>
              </a:defRPr>
            </a:lvl1pPr>
          </a:lstStyle>
          <a:p>
            <a:r>
              <a:rPr lang="en-US" dirty="0" smtClean="0"/>
              <a:t>National Standard for User-applied </a:t>
            </a:r>
            <a:r>
              <a:rPr lang="en-US" dirty="0" err="1" smtClean="0"/>
              <a:t>Labelling</a:t>
            </a:r>
            <a:r>
              <a:rPr lang="en-US" dirty="0" smtClean="0"/>
              <a:t> of </a:t>
            </a:r>
            <a:br>
              <a:rPr lang="en-US" dirty="0" smtClean="0"/>
            </a:br>
            <a:r>
              <a:rPr lang="en-US" dirty="0" smtClean="0"/>
              <a:t>Injectable Medicines, Fluids and Lines</a:t>
            </a:r>
            <a:endParaRPr lang="en-US" dirty="0"/>
          </a:p>
        </p:txBody>
      </p:sp>
      <p:sp>
        <p:nvSpPr>
          <p:cNvPr id="6" name="Slide Number Placeholder 5"/>
          <p:cNvSpPr>
            <a:spLocks noGrp="1"/>
          </p:cNvSpPr>
          <p:nvPr>
            <p:ph type="sldNum" sz="quarter" idx="4"/>
          </p:nvPr>
        </p:nvSpPr>
        <p:spPr>
          <a:xfrm>
            <a:off x="8287195" y="6356350"/>
            <a:ext cx="3996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8D062A-E184-7148-9D64-5A7F6DF81D1B}" type="slidenum">
              <a:rPr lang="en-US" smtClean="0"/>
              <a:t>‹#›</a:t>
            </a:fld>
            <a:endParaRPr lang="en-US" dirty="0"/>
          </a:p>
        </p:txBody>
      </p:sp>
      <p:pic>
        <p:nvPicPr>
          <p:cNvPr id="7" name="Picture 6" descr="ACSQHC_logo_inline_RGB300_JPG(2).JPG"/>
          <p:cNvPicPr>
            <a:picLocks noChangeAspect="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6495" y="6318258"/>
            <a:ext cx="3014081" cy="425659"/>
          </a:xfrm>
          <a:prstGeom prst="rect">
            <a:avLst/>
          </a:prstGeom>
        </p:spPr>
      </p:pic>
      <p:cxnSp>
        <p:nvCxnSpPr>
          <p:cNvPr id="9" name="Straight Connector 8"/>
          <p:cNvCxnSpPr/>
          <p:nvPr userDrawn="1"/>
        </p:nvCxnSpPr>
        <p:spPr>
          <a:xfrm>
            <a:off x="8181374" y="6356350"/>
            <a:ext cx="0" cy="365125"/>
          </a:xfrm>
          <a:prstGeom prst="line">
            <a:avLst/>
          </a:prstGeom>
          <a:ln w="9525" cmpd="sng">
            <a:solidFill>
              <a:srgbClr val="2A399F"/>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bstract colour circles.ai"/>
          <p:cNvPicPr>
            <a:picLocks noChangeAspect="1"/>
          </p:cNvPicPr>
          <p:nvPr userDrawn="1"/>
        </p:nvPicPr>
        <p:blipFill rotWithShape="1">
          <a:blip r:embed="rId14">
            <a:extLst>
              <a:ext uri="{28A0092B-C50C-407E-A947-70E740481C1C}">
                <a14:useLocalDpi xmlns:a14="http://schemas.microsoft.com/office/drawing/2010/main" val="0"/>
              </a:ext>
            </a:extLst>
          </a:blip>
          <a:srcRect l="50013" t="4712" r="45995" b="10479"/>
          <a:stretch/>
        </p:blipFill>
        <p:spPr>
          <a:xfrm rot="5400000">
            <a:off x="4435127" y="-3977033"/>
            <a:ext cx="273745" cy="8229600"/>
          </a:xfrm>
          <a:prstGeom prst="rect">
            <a:avLst/>
          </a:prstGeom>
        </p:spPr>
      </p:pic>
    </p:spTree>
    <p:extLst>
      <p:ext uri="{BB962C8B-B14F-4D97-AF65-F5344CB8AC3E}">
        <p14:creationId xmlns:p14="http://schemas.microsoft.com/office/powerpoint/2010/main" val="3817464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457200" rtl="0" eaLnBrk="1" latinLnBrk="0" hangingPunct="1">
        <a:spcBef>
          <a:spcPct val="0"/>
        </a:spcBef>
        <a:buNone/>
        <a:defRPr sz="4400" kern="1200">
          <a:solidFill>
            <a:srgbClr val="43449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emf"/><Relationship Id="rId9"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90075"/>
            <a:ext cx="7772400" cy="2047142"/>
          </a:xfrm>
        </p:spPr>
        <p:txBody>
          <a:bodyPr>
            <a:normAutofit fontScale="90000"/>
          </a:bodyPr>
          <a:lstStyle/>
          <a:p>
            <a:r>
              <a:rPr lang="en-US" dirty="0" smtClean="0"/>
              <a:t>National Standard for</a:t>
            </a:r>
            <a:br>
              <a:rPr lang="en-US" dirty="0" smtClean="0"/>
            </a:br>
            <a:r>
              <a:rPr lang="en-US" dirty="0" smtClean="0"/>
              <a:t>User-applied </a:t>
            </a:r>
            <a:r>
              <a:rPr lang="en-US" dirty="0" err="1" smtClean="0"/>
              <a:t>Labelling</a:t>
            </a:r>
            <a:r>
              <a:rPr lang="en-US" dirty="0" smtClean="0"/>
              <a:t> of Injectable Medicines, Fluids</a:t>
            </a:r>
            <a:br>
              <a:rPr lang="en-US" dirty="0" smtClean="0"/>
            </a:br>
            <a:r>
              <a:rPr lang="en-US" dirty="0" smtClean="0"/>
              <a:t>and Lines</a:t>
            </a:r>
            <a:endParaRPr lang="en-US" dirty="0"/>
          </a:p>
        </p:txBody>
      </p:sp>
      <p:sp>
        <p:nvSpPr>
          <p:cNvPr id="3" name="Subtitle 2"/>
          <p:cNvSpPr>
            <a:spLocks noGrp="1"/>
          </p:cNvSpPr>
          <p:nvPr>
            <p:ph type="subTitle" idx="1"/>
          </p:nvPr>
        </p:nvSpPr>
        <p:spPr>
          <a:xfrm>
            <a:off x="685800" y="4022966"/>
            <a:ext cx="7772400" cy="705475"/>
          </a:xfrm>
        </p:spPr>
        <p:txBody>
          <a:bodyPr/>
          <a:lstStyle/>
          <a:p>
            <a:r>
              <a:rPr lang="en-US" dirty="0" smtClean="0"/>
              <a:t>June 2016</a:t>
            </a:r>
            <a:endParaRPr lang="en-US" dirty="0"/>
          </a:p>
        </p:txBody>
      </p:sp>
    </p:spTree>
    <p:extLst>
      <p:ext uri="{BB962C8B-B14F-4D97-AF65-F5344CB8AC3E}">
        <p14:creationId xmlns:p14="http://schemas.microsoft.com/office/powerpoint/2010/main" val="2008754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Labelling</a:t>
            </a:r>
            <a:r>
              <a:rPr lang="en-US" dirty="0" smtClean="0"/>
              <a:t> Standard development</a:t>
            </a:r>
            <a:endParaRPr lang="en-US" dirty="0"/>
          </a:p>
        </p:txBody>
      </p:sp>
      <p:sp>
        <p:nvSpPr>
          <p:cNvPr id="3" name="Content Placeholder 2"/>
          <p:cNvSpPr>
            <a:spLocks noGrp="1"/>
          </p:cNvSpPr>
          <p:nvPr>
            <p:ph idx="1"/>
          </p:nvPr>
        </p:nvSpPr>
        <p:spPr/>
        <p:txBody>
          <a:bodyPr>
            <a:normAutofit lnSpcReduction="10000"/>
          </a:bodyPr>
          <a:lstStyle/>
          <a:p>
            <a:pPr>
              <a:lnSpc>
                <a:spcPct val="120000"/>
              </a:lnSpc>
            </a:pPr>
            <a:r>
              <a:rPr lang="en-US" dirty="0"/>
              <a:t>Based on:</a:t>
            </a:r>
          </a:p>
          <a:p>
            <a:pPr lvl="1">
              <a:lnSpc>
                <a:spcPct val="120000"/>
              </a:lnSpc>
            </a:pPr>
            <a:r>
              <a:rPr lang="en-US" dirty="0"/>
              <a:t>International literature/recommendations</a:t>
            </a:r>
          </a:p>
          <a:p>
            <a:pPr lvl="1">
              <a:lnSpc>
                <a:spcPct val="120000"/>
              </a:lnSpc>
            </a:pPr>
            <a:r>
              <a:rPr lang="en-US" dirty="0"/>
              <a:t>Australian Standard AS4940: 2002 User-applied identification labels for use on fluid bags, syringes and drug administration lines </a:t>
            </a:r>
          </a:p>
          <a:p>
            <a:pPr lvl="1">
              <a:lnSpc>
                <a:spcPct val="120000"/>
              </a:lnSpc>
            </a:pPr>
            <a:r>
              <a:rPr lang="en-US" dirty="0"/>
              <a:t>Expert opinion and consultation</a:t>
            </a:r>
          </a:p>
          <a:p>
            <a:pPr lvl="1">
              <a:lnSpc>
                <a:spcPct val="120000"/>
              </a:lnSpc>
            </a:pPr>
            <a:r>
              <a:rPr lang="en-US" dirty="0"/>
              <a:t>Pilot testing</a:t>
            </a:r>
          </a:p>
          <a:p>
            <a:pPr lvl="1">
              <a:lnSpc>
                <a:spcPct val="120000"/>
              </a:lnSpc>
            </a:pPr>
            <a:r>
              <a:rPr lang="en-US" dirty="0"/>
              <a:t>Reported medicine administration incidents</a:t>
            </a:r>
          </a:p>
          <a:p>
            <a:endParaRPr lang="en-US" dirty="0"/>
          </a:p>
        </p:txBody>
      </p:sp>
      <p:sp>
        <p:nvSpPr>
          <p:cNvPr id="4" name="Footer Placeholder 3"/>
          <p:cNvSpPr>
            <a:spLocks noGrp="1"/>
          </p:cNvSpPr>
          <p:nvPr>
            <p:ph type="ftr" sz="quarter" idx="11"/>
          </p:nvPr>
        </p:nvSpPr>
        <p:spPr/>
        <p:txBody>
          <a:bodyPr/>
          <a:lstStyle/>
          <a:p>
            <a:r>
              <a:rPr lang="en-US" smtClean="0"/>
              <a:t>National Standard for User-applied Labelling of </a:t>
            </a:r>
            <a:br>
              <a:rPr lang="en-US" smtClean="0"/>
            </a:br>
            <a:r>
              <a:rPr lang="en-US"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10</a:t>
            </a:fld>
            <a:endParaRPr lang="en-US"/>
          </a:p>
        </p:txBody>
      </p:sp>
    </p:spTree>
    <p:extLst>
      <p:ext uri="{BB962C8B-B14F-4D97-AF65-F5344CB8AC3E}">
        <p14:creationId xmlns:p14="http://schemas.microsoft.com/office/powerpoint/2010/main" val="2183581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Labelling</a:t>
            </a:r>
            <a:r>
              <a:rPr lang="en-US" dirty="0" smtClean="0"/>
              <a:t> Standard consultation</a:t>
            </a:r>
            <a:endParaRPr lang="en-US" b="1" dirty="0"/>
          </a:p>
        </p:txBody>
      </p:sp>
      <p:sp>
        <p:nvSpPr>
          <p:cNvPr id="3" name="Content Placeholder 2"/>
          <p:cNvSpPr>
            <a:spLocks noGrp="1"/>
          </p:cNvSpPr>
          <p:nvPr>
            <p:ph idx="1"/>
          </p:nvPr>
        </p:nvSpPr>
        <p:spPr/>
        <p:txBody>
          <a:bodyPr numCol="2" spcCol="360000">
            <a:normAutofit lnSpcReduction="10000"/>
          </a:bodyPr>
          <a:lstStyle/>
          <a:p>
            <a:pPr marL="0" indent="0">
              <a:lnSpc>
                <a:spcPct val="120000"/>
              </a:lnSpc>
              <a:buNone/>
            </a:pPr>
            <a:r>
              <a:rPr lang="en-US" sz="1400" dirty="0" err="1" smtClean="0"/>
              <a:t>Labelling</a:t>
            </a:r>
            <a:r>
              <a:rPr lang="en-US" sz="1400" dirty="0" smtClean="0"/>
              <a:t> Standard development since 2009 has involved:</a:t>
            </a:r>
          </a:p>
          <a:p>
            <a:pPr>
              <a:lnSpc>
                <a:spcPct val="120000"/>
              </a:lnSpc>
            </a:pPr>
            <a:r>
              <a:rPr lang="en-US" sz="1200" dirty="0" smtClean="0"/>
              <a:t>State and territory health departments</a:t>
            </a:r>
          </a:p>
          <a:p>
            <a:pPr>
              <a:lnSpc>
                <a:spcPct val="120000"/>
              </a:lnSpc>
            </a:pPr>
            <a:r>
              <a:rPr lang="en-US" sz="1200" dirty="0" smtClean="0"/>
              <a:t>State and territory safer medicines groups</a:t>
            </a:r>
          </a:p>
          <a:p>
            <a:pPr>
              <a:lnSpc>
                <a:spcPct val="120000"/>
              </a:lnSpc>
            </a:pPr>
            <a:r>
              <a:rPr lang="en-US" sz="1200" dirty="0" smtClean="0"/>
              <a:t>Australian Association of Nuclear Medicine Specialists</a:t>
            </a:r>
          </a:p>
          <a:p>
            <a:pPr>
              <a:lnSpc>
                <a:spcPct val="120000"/>
              </a:lnSpc>
            </a:pPr>
            <a:r>
              <a:rPr lang="en-US" sz="1200" dirty="0" smtClean="0"/>
              <a:t>Australian College of Critical Care Nurses</a:t>
            </a:r>
          </a:p>
          <a:p>
            <a:pPr>
              <a:lnSpc>
                <a:spcPct val="120000"/>
              </a:lnSpc>
            </a:pPr>
            <a:r>
              <a:rPr lang="en-US" sz="1200" dirty="0" smtClean="0"/>
              <a:t>Australian College of Nursing</a:t>
            </a:r>
          </a:p>
          <a:p>
            <a:pPr>
              <a:lnSpc>
                <a:spcPct val="120000"/>
              </a:lnSpc>
            </a:pPr>
            <a:r>
              <a:rPr lang="en-US" sz="1200" dirty="0" smtClean="0"/>
              <a:t>Australian College of Operating Room Nurses</a:t>
            </a:r>
          </a:p>
          <a:p>
            <a:pPr>
              <a:lnSpc>
                <a:spcPct val="120000"/>
              </a:lnSpc>
            </a:pPr>
            <a:r>
              <a:rPr lang="en-US" sz="1200" dirty="0" smtClean="0"/>
              <a:t>Australian and New Zealand College of </a:t>
            </a:r>
            <a:r>
              <a:rPr lang="en-US" sz="1200" dirty="0" err="1" smtClean="0"/>
              <a:t>Anaesthetists</a:t>
            </a:r>
            <a:endParaRPr lang="en-US" sz="1200" dirty="0"/>
          </a:p>
          <a:p>
            <a:pPr>
              <a:lnSpc>
                <a:spcPct val="120000"/>
              </a:lnSpc>
            </a:pPr>
            <a:r>
              <a:rPr lang="en-US" sz="1200" dirty="0" smtClean="0"/>
              <a:t>Australian and New Zealand Intensive Care Society</a:t>
            </a:r>
          </a:p>
          <a:p>
            <a:pPr>
              <a:lnSpc>
                <a:spcPct val="120000"/>
              </a:lnSpc>
            </a:pPr>
            <a:r>
              <a:rPr lang="en-US" sz="1200" dirty="0" smtClean="0"/>
              <a:t>Australian and New Zealand Society for Nuclear Medicine</a:t>
            </a:r>
          </a:p>
          <a:p>
            <a:pPr>
              <a:lnSpc>
                <a:spcPct val="120000"/>
              </a:lnSpc>
            </a:pPr>
            <a:r>
              <a:rPr lang="en-US" sz="1200" dirty="0" smtClean="0"/>
              <a:t>Australian Nursing and Midwifery Federation</a:t>
            </a:r>
          </a:p>
          <a:p>
            <a:pPr>
              <a:lnSpc>
                <a:spcPct val="120000"/>
              </a:lnSpc>
            </a:pPr>
            <a:r>
              <a:rPr lang="en-US" sz="1200" dirty="0" smtClean="0"/>
              <a:t>Australian Pharmaceutical Healthcare Systems</a:t>
            </a:r>
          </a:p>
          <a:p>
            <a:pPr>
              <a:lnSpc>
                <a:spcPct val="120000"/>
              </a:lnSpc>
            </a:pPr>
            <a:r>
              <a:rPr lang="en-US" sz="1200" dirty="0" smtClean="0"/>
              <a:t>Australian Private Hospitals Association</a:t>
            </a:r>
          </a:p>
          <a:p>
            <a:pPr>
              <a:lnSpc>
                <a:spcPct val="120000"/>
              </a:lnSpc>
            </a:pPr>
            <a:r>
              <a:rPr lang="en-US" sz="1200" dirty="0" smtClean="0"/>
              <a:t>Cancer Council Australia</a:t>
            </a:r>
          </a:p>
          <a:p>
            <a:pPr>
              <a:lnSpc>
                <a:spcPct val="120000"/>
              </a:lnSpc>
            </a:pPr>
            <a:endParaRPr lang="en-US" sz="1200" dirty="0" smtClean="0"/>
          </a:p>
          <a:p>
            <a:pPr>
              <a:lnSpc>
                <a:spcPct val="120000"/>
              </a:lnSpc>
            </a:pPr>
            <a:endParaRPr lang="en-US" sz="1200" dirty="0"/>
          </a:p>
          <a:p>
            <a:pPr>
              <a:lnSpc>
                <a:spcPct val="120000"/>
              </a:lnSpc>
            </a:pPr>
            <a:endParaRPr lang="en-US" sz="1200" dirty="0" smtClean="0"/>
          </a:p>
          <a:p>
            <a:pPr>
              <a:lnSpc>
                <a:spcPct val="120000"/>
              </a:lnSpc>
            </a:pPr>
            <a:r>
              <a:rPr lang="en-US" sz="1200" dirty="0" smtClean="0"/>
              <a:t>Cardiac Society of Australia and New Zealand</a:t>
            </a:r>
          </a:p>
          <a:p>
            <a:pPr>
              <a:lnSpc>
                <a:spcPct val="120000"/>
              </a:lnSpc>
            </a:pPr>
            <a:r>
              <a:rPr lang="en-US" sz="1200" dirty="0" smtClean="0"/>
              <a:t>Catheter Laboratory Nursing Council</a:t>
            </a:r>
          </a:p>
          <a:p>
            <a:pPr>
              <a:lnSpc>
                <a:spcPct val="120000"/>
              </a:lnSpc>
            </a:pPr>
            <a:r>
              <a:rPr lang="en-US" sz="1200" dirty="0" smtClean="0"/>
              <a:t>Clinical Oncological Society of Australia</a:t>
            </a:r>
          </a:p>
          <a:p>
            <a:pPr>
              <a:lnSpc>
                <a:spcPct val="120000"/>
              </a:lnSpc>
            </a:pPr>
            <a:r>
              <a:rPr lang="en-US" sz="1200" dirty="0" smtClean="0"/>
              <a:t>College of Emergency Nursing Australia</a:t>
            </a:r>
          </a:p>
          <a:p>
            <a:pPr>
              <a:lnSpc>
                <a:spcPct val="120000"/>
              </a:lnSpc>
            </a:pPr>
            <a:r>
              <a:rPr lang="en-US" sz="1200" dirty="0" smtClean="0"/>
              <a:t>Consumers Health Forum</a:t>
            </a:r>
          </a:p>
          <a:p>
            <a:pPr>
              <a:lnSpc>
                <a:spcPct val="120000"/>
              </a:lnSpc>
            </a:pPr>
            <a:r>
              <a:rPr lang="en-US" sz="1200" dirty="0" smtClean="0"/>
              <a:t>Council of Australian Therapeutic Advisory Groups</a:t>
            </a:r>
          </a:p>
          <a:p>
            <a:pPr>
              <a:lnSpc>
                <a:spcPct val="120000"/>
              </a:lnSpc>
            </a:pPr>
            <a:r>
              <a:rPr lang="en-US" sz="1200" dirty="0" smtClean="0"/>
              <a:t>Intensive Care Coordination and Monitoring Unit, New South Wales</a:t>
            </a:r>
          </a:p>
          <a:p>
            <a:pPr>
              <a:lnSpc>
                <a:spcPct val="120000"/>
              </a:lnSpc>
            </a:pPr>
            <a:r>
              <a:rPr lang="en-US" sz="1200" dirty="0" smtClean="0"/>
              <a:t>Renal Society of Australasia</a:t>
            </a:r>
          </a:p>
          <a:p>
            <a:pPr>
              <a:lnSpc>
                <a:spcPct val="120000"/>
              </a:lnSpc>
            </a:pPr>
            <a:r>
              <a:rPr lang="en-US" sz="1200" dirty="0" smtClean="0"/>
              <a:t>Royal Australian and New Zealand College of Radiologists</a:t>
            </a:r>
          </a:p>
          <a:p>
            <a:pPr>
              <a:lnSpc>
                <a:spcPct val="120000"/>
              </a:lnSpc>
            </a:pPr>
            <a:r>
              <a:rPr lang="en-US" sz="1200" dirty="0" smtClean="0"/>
              <a:t>SESIAHS </a:t>
            </a:r>
            <a:r>
              <a:rPr lang="en-US" sz="1200" dirty="0" err="1" smtClean="0"/>
              <a:t>Sterilising</a:t>
            </a:r>
            <a:r>
              <a:rPr lang="en-US" sz="1200" dirty="0" smtClean="0"/>
              <a:t> Services, </a:t>
            </a:r>
            <a:r>
              <a:rPr lang="en-US" sz="1200" dirty="0" err="1" smtClean="0"/>
              <a:t>Randwick</a:t>
            </a:r>
            <a:r>
              <a:rPr lang="en-US" sz="1200" dirty="0" smtClean="0"/>
              <a:t> Hospitals Campus</a:t>
            </a:r>
          </a:p>
          <a:p>
            <a:pPr>
              <a:lnSpc>
                <a:spcPct val="120000"/>
              </a:lnSpc>
            </a:pPr>
            <a:r>
              <a:rPr lang="en-US" sz="1200" dirty="0" smtClean="0"/>
              <a:t>Society of Hospital Pharmacists of Australia</a:t>
            </a:r>
          </a:p>
          <a:p>
            <a:pPr>
              <a:lnSpc>
                <a:spcPct val="120000"/>
              </a:lnSpc>
            </a:pPr>
            <a:r>
              <a:rPr lang="en-US" sz="1200" dirty="0" smtClean="0"/>
              <a:t>Women’s &amp; Children’s Hospitals Australasia</a:t>
            </a:r>
          </a:p>
          <a:p>
            <a:pPr>
              <a:lnSpc>
                <a:spcPct val="120000"/>
              </a:lnSpc>
            </a:pPr>
            <a:endParaRPr lang="en-US" sz="1200" dirty="0"/>
          </a:p>
        </p:txBody>
      </p:sp>
      <p:sp>
        <p:nvSpPr>
          <p:cNvPr id="4" name="Footer Placeholder 3"/>
          <p:cNvSpPr>
            <a:spLocks noGrp="1"/>
          </p:cNvSpPr>
          <p:nvPr>
            <p:ph type="ftr" sz="quarter" idx="11"/>
          </p:nvPr>
        </p:nvSpPr>
        <p:spPr/>
        <p:txBody>
          <a:bodyPr/>
          <a:lstStyle/>
          <a:p>
            <a:r>
              <a:rPr lang="en-US" smtClean="0"/>
              <a:t>National Standard for User-applied Labelling of </a:t>
            </a:r>
            <a:br>
              <a:rPr lang="en-US" smtClean="0"/>
            </a:br>
            <a:r>
              <a:rPr lang="en-US"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11</a:t>
            </a:fld>
            <a:endParaRPr lang="en-US"/>
          </a:p>
        </p:txBody>
      </p:sp>
    </p:spTree>
    <p:extLst>
      <p:ext uri="{BB962C8B-B14F-4D97-AF65-F5344CB8AC3E}">
        <p14:creationId xmlns:p14="http://schemas.microsoft.com/office/powerpoint/2010/main" val="4001911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Labelling</a:t>
            </a:r>
            <a:r>
              <a:rPr lang="en-US" dirty="0" smtClean="0"/>
              <a:t> Standard: minimum requirements</a:t>
            </a:r>
            <a:endParaRPr lang="en-US" b="1" dirty="0"/>
          </a:p>
        </p:txBody>
      </p:sp>
      <p:sp>
        <p:nvSpPr>
          <p:cNvPr id="3" name="Content Placeholder 2"/>
          <p:cNvSpPr>
            <a:spLocks noGrp="1"/>
          </p:cNvSpPr>
          <p:nvPr>
            <p:ph idx="1"/>
          </p:nvPr>
        </p:nvSpPr>
        <p:spPr/>
        <p:txBody>
          <a:bodyPr>
            <a:normAutofit fontScale="92500" lnSpcReduction="10000"/>
          </a:bodyPr>
          <a:lstStyle/>
          <a:p>
            <a:pPr>
              <a:lnSpc>
                <a:spcPct val="110000"/>
              </a:lnSpc>
            </a:pPr>
            <a:r>
              <a:rPr lang="en-US" dirty="0"/>
              <a:t>Medicines or fluid removed from original packaging must be identifiable</a:t>
            </a:r>
          </a:p>
          <a:p>
            <a:pPr>
              <a:lnSpc>
                <a:spcPct val="110000"/>
              </a:lnSpc>
            </a:pPr>
            <a:r>
              <a:rPr lang="en-US" dirty="0"/>
              <a:t>All containers (e.g. bags and syringes) containing medicines must be </a:t>
            </a:r>
            <a:r>
              <a:rPr lang="en-US" dirty="0" err="1"/>
              <a:t>labelled</a:t>
            </a:r>
            <a:r>
              <a:rPr lang="en-US" dirty="0"/>
              <a:t> on leaving the hands of the person preparing the medicine </a:t>
            </a:r>
          </a:p>
          <a:p>
            <a:pPr>
              <a:lnSpc>
                <a:spcPct val="110000"/>
              </a:lnSpc>
            </a:pPr>
            <a:r>
              <a:rPr lang="en-US" dirty="0"/>
              <a:t>Prepare and label one medicine at a time</a:t>
            </a:r>
          </a:p>
          <a:p>
            <a:pPr>
              <a:lnSpc>
                <a:spcPct val="110000"/>
              </a:lnSpc>
            </a:pPr>
            <a:r>
              <a:rPr lang="en-US" dirty="0"/>
              <a:t>Discard medicines or fluids in </a:t>
            </a:r>
            <a:r>
              <a:rPr lang="en-US" dirty="0" err="1"/>
              <a:t>unlabelled</a:t>
            </a:r>
            <a:r>
              <a:rPr lang="en-US" dirty="0"/>
              <a:t> containers</a:t>
            </a:r>
          </a:p>
        </p:txBody>
      </p:sp>
      <p:sp>
        <p:nvSpPr>
          <p:cNvPr id="4" name="Footer Placeholder 3"/>
          <p:cNvSpPr>
            <a:spLocks noGrp="1"/>
          </p:cNvSpPr>
          <p:nvPr>
            <p:ph type="ftr" sz="quarter" idx="11"/>
          </p:nvPr>
        </p:nvSpPr>
        <p:spPr/>
        <p:txBody>
          <a:bodyPr/>
          <a:lstStyle/>
          <a:p>
            <a:r>
              <a:rPr lang="en-US" smtClean="0"/>
              <a:t>National Standard for User-applied Labelling of </a:t>
            </a:r>
            <a:br>
              <a:rPr lang="en-US" smtClean="0"/>
            </a:br>
            <a:r>
              <a:rPr lang="en-US"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12</a:t>
            </a:fld>
            <a:endParaRPr lang="en-US"/>
          </a:p>
        </p:txBody>
      </p:sp>
    </p:spTree>
    <p:extLst>
      <p:ext uri="{BB962C8B-B14F-4D97-AF65-F5344CB8AC3E}">
        <p14:creationId xmlns:p14="http://schemas.microsoft.com/office/powerpoint/2010/main" val="3536789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Labelling</a:t>
            </a:r>
            <a:r>
              <a:rPr lang="en-US" dirty="0" smtClean="0"/>
              <a:t> Standard: outline</a:t>
            </a:r>
            <a:endParaRPr lang="en-US" b="1" dirty="0"/>
          </a:p>
        </p:txBody>
      </p:sp>
      <p:sp>
        <p:nvSpPr>
          <p:cNvPr id="3" name="Content Placeholder 2"/>
          <p:cNvSpPr>
            <a:spLocks noGrp="1"/>
          </p:cNvSpPr>
          <p:nvPr>
            <p:ph idx="1"/>
          </p:nvPr>
        </p:nvSpPr>
        <p:spPr>
          <a:xfrm>
            <a:off x="457200" y="1600200"/>
            <a:ext cx="4867031" cy="4525963"/>
          </a:xfrm>
        </p:spPr>
        <p:txBody>
          <a:bodyPr>
            <a:normAutofit/>
          </a:bodyPr>
          <a:lstStyle/>
          <a:p>
            <a:r>
              <a:rPr lang="en-US" dirty="0"/>
              <a:t>What should be </a:t>
            </a:r>
            <a:r>
              <a:rPr lang="en-US" dirty="0" err="1"/>
              <a:t>labelled</a:t>
            </a:r>
            <a:endParaRPr lang="en-US" dirty="0"/>
          </a:p>
          <a:p>
            <a:r>
              <a:rPr lang="en-US" dirty="0"/>
              <a:t>What should be included on the label </a:t>
            </a:r>
          </a:p>
          <a:p>
            <a:r>
              <a:rPr lang="en-US" dirty="0"/>
              <a:t>Where </a:t>
            </a:r>
            <a:r>
              <a:rPr lang="en-US" dirty="0" smtClean="0"/>
              <a:t>the </a:t>
            </a:r>
            <a:r>
              <a:rPr lang="en-US" dirty="0"/>
              <a:t>label </a:t>
            </a:r>
            <a:r>
              <a:rPr lang="en-US" dirty="0" smtClean="0"/>
              <a:t>should be </a:t>
            </a:r>
            <a:r>
              <a:rPr lang="en-US" dirty="0"/>
              <a:t>placed</a:t>
            </a:r>
          </a:p>
        </p:txBody>
      </p:sp>
      <p:sp>
        <p:nvSpPr>
          <p:cNvPr id="4" name="Footer Placeholder 3"/>
          <p:cNvSpPr>
            <a:spLocks noGrp="1"/>
          </p:cNvSpPr>
          <p:nvPr>
            <p:ph type="ftr" sz="quarter" idx="11"/>
          </p:nvPr>
        </p:nvSpPr>
        <p:spPr/>
        <p:txBody>
          <a:bodyPr/>
          <a:lstStyle/>
          <a:p>
            <a:r>
              <a:rPr lang="en-US" smtClean="0"/>
              <a:t>National Standard for User-applied Labelling of </a:t>
            </a:r>
            <a:br>
              <a:rPr lang="en-US" smtClean="0"/>
            </a:br>
            <a:r>
              <a:rPr lang="en-US"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13</a:t>
            </a:fld>
            <a:endParaRPr lang="en-US"/>
          </a:p>
        </p:txBody>
      </p:sp>
      <p:pic>
        <p:nvPicPr>
          <p:cNvPr id="6" name="Picture 5" descr="Screen Shot 2015-06-23 at 4.44.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2534" y="1600200"/>
            <a:ext cx="3179395" cy="4525963"/>
          </a:xfrm>
          <a:prstGeom prst="rect">
            <a:avLst/>
          </a:prstGeom>
          <a:solidFill>
            <a:srgbClr val="A6A6A6"/>
          </a:solidFill>
        </p:spPr>
      </p:pic>
    </p:spTree>
    <p:extLst>
      <p:ext uri="{BB962C8B-B14F-4D97-AF65-F5344CB8AC3E}">
        <p14:creationId xmlns:p14="http://schemas.microsoft.com/office/powerpoint/2010/main" val="2069382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Labelling</a:t>
            </a:r>
            <a:r>
              <a:rPr lang="en-US" dirty="0" smtClean="0"/>
              <a:t> Standard: scope</a:t>
            </a:r>
            <a:endParaRPr lang="en-US" b="1" dirty="0"/>
          </a:p>
        </p:txBody>
      </p:sp>
      <p:sp>
        <p:nvSpPr>
          <p:cNvPr id="4" name="Footer Placeholder 3"/>
          <p:cNvSpPr>
            <a:spLocks noGrp="1"/>
          </p:cNvSpPr>
          <p:nvPr>
            <p:ph type="ftr" sz="quarter" idx="11"/>
          </p:nvPr>
        </p:nvSpPr>
        <p:spPr/>
        <p:txBody>
          <a:bodyPr/>
          <a:lstStyle/>
          <a:p>
            <a:r>
              <a:rPr lang="en-US" smtClean="0"/>
              <a:t>National Standard for User-applied Labelling of </a:t>
            </a:r>
            <a:br>
              <a:rPr lang="en-US" smtClean="0"/>
            </a:br>
            <a:r>
              <a:rPr lang="en-US"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14</a:t>
            </a:fld>
            <a:endParaRPr lang="en-US"/>
          </a:p>
        </p:txBody>
      </p:sp>
      <p:pic>
        <p:nvPicPr>
          <p:cNvPr id="3" name="Picture 2" descr="Figure01-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045" y="1965475"/>
            <a:ext cx="8155754" cy="3707527"/>
          </a:xfrm>
          <a:prstGeom prst="rect">
            <a:avLst/>
          </a:prstGeom>
        </p:spPr>
      </p:pic>
    </p:spTree>
    <p:extLst>
      <p:ext uri="{BB962C8B-B14F-4D97-AF65-F5344CB8AC3E}">
        <p14:creationId xmlns:p14="http://schemas.microsoft.com/office/powerpoint/2010/main" val="2881579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Labelling</a:t>
            </a:r>
            <a:r>
              <a:rPr lang="en-US" dirty="0" smtClean="0"/>
              <a:t> Standard: exclusions</a:t>
            </a:r>
            <a:endParaRPr lang="en-US" b="1" dirty="0"/>
          </a:p>
        </p:txBody>
      </p:sp>
      <p:sp>
        <p:nvSpPr>
          <p:cNvPr id="3" name="Content Placeholder 2"/>
          <p:cNvSpPr>
            <a:spLocks noGrp="1"/>
          </p:cNvSpPr>
          <p:nvPr>
            <p:ph idx="1"/>
          </p:nvPr>
        </p:nvSpPr>
        <p:spPr/>
        <p:txBody>
          <a:bodyPr>
            <a:normAutofit/>
          </a:bodyPr>
          <a:lstStyle/>
          <a:p>
            <a:pPr>
              <a:lnSpc>
                <a:spcPct val="110000"/>
              </a:lnSpc>
            </a:pPr>
            <a:r>
              <a:rPr lang="en-US" dirty="0"/>
              <a:t>Injectable medicines and fluids:</a:t>
            </a:r>
          </a:p>
          <a:p>
            <a:pPr lvl="1">
              <a:lnSpc>
                <a:spcPct val="110000"/>
              </a:lnSpc>
            </a:pPr>
            <a:r>
              <a:rPr lang="en-US" dirty="0"/>
              <a:t>prepared by hospital pharmacy departments, external manufacturers or compounding </a:t>
            </a:r>
            <a:r>
              <a:rPr lang="en-US" dirty="0" err="1"/>
              <a:t>centres</a:t>
            </a:r>
            <a:endParaRPr lang="en-US" dirty="0"/>
          </a:p>
          <a:p>
            <a:pPr lvl="1">
              <a:lnSpc>
                <a:spcPct val="110000"/>
              </a:lnSpc>
            </a:pPr>
            <a:r>
              <a:rPr lang="en-US" dirty="0"/>
              <a:t>not directly administered to the patient </a:t>
            </a:r>
            <a:br>
              <a:rPr lang="en-US" dirty="0"/>
            </a:br>
            <a:r>
              <a:rPr lang="en-US" dirty="0" smtClean="0"/>
              <a:t>(e.g</a:t>
            </a:r>
            <a:r>
              <a:rPr lang="en-US" dirty="0"/>
              <a:t>. </a:t>
            </a:r>
            <a:r>
              <a:rPr lang="en-US" dirty="0" smtClean="0"/>
              <a:t>ampoules)</a:t>
            </a:r>
            <a:endParaRPr lang="en-US" dirty="0"/>
          </a:p>
          <a:p>
            <a:pPr>
              <a:lnSpc>
                <a:spcPct val="110000"/>
              </a:lnSpc>
            </a:pPr>
            <a:r>
              <a:rPr lang="en-US" dirty="0"/>
              <a:t>Administration portals</a:t>
            </a:r>
          </a:p>
          <a:p>
            <a:pPr>
              <a:lnSpc>
                <a:spcPct val="110000"/>
              </a:lnSpc>
            </a:pPr>
            <a:r>
              <a:rPr lang="en-US" dirty="0" smtClean="0"/>
              <a:t>Syringe </a:t>
            </a:r>
            <a:r>
              <a:rPr lang="en-US" dirty="0"/>
              <a:t>drivers and pumps</a:t>
            </a:r>
          </a:p>
          <a:p>
            <a:endParaRPr lang="en-US" dirty="0"/>
          </a:p>
        </p:txBody>
      </p:sp>
      <p:sp>
        <p:nvSpPr>
          <p:cNvPr id="4" name="Footer Placeholder 3"/>
          <p:cNvSpPr>
            <a:spLocks noGrp="1"/>
          </p:cNvSpPr>
          <p:nvPr>
            <p:ph type="ftr" sz="quarter" idx="11"/>
          </p:nvPr>
        </p:nvSpPr>
        <p:spPr/>
        <p:txBody>
          <a:bodyPr/>
          <a:lstStyle/>
          <a:p>
            <a:r>
              <a:rPr lang="en-US" smtClean="0"/>
              <a:t>National Standard for User-applied Labelling of </a:t>
            </a:r>
            <a:br>
              <a:rPr lang="en-US" smtClean="0"/>
            </a:br>
            <a:r>
              <a:rPr lang="en-US"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15</a:t>
            </a:fld>
            <a:endParaRPr lang="en-US"/>
          </a:p>
        </p:txBody>
      </p:sp>
    </p:spTree>
    <p:extLst>
      <p:ext uri="{BB962C8B-B14F-4D97-AF65-F5344CB8AC3E}">
        <p14:creationId xmlns:p14="http://schemas.microsoft.com/office/powerpoint/2010/main" val="2392215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in clinical practice</a:t>
            </a:r>
            <a:endParaRPr lang="en-US" dirty="0"/>
          </a:p>
        </p:txBody>
      </p:sp>
      <p:sp>
        <p:nvSpPr>
          <p:cNvPr id="3" name="Text Placeholder 2"/>
          <p:cNvSpPr>
            <a:spLocks noGrp="1"/>
          </p:cNvSpPr>
          <p:nvPr>
            <p:ph type="body" idx="1"/>
          </p:nvPr>
        </p:nvSpPr>
        <p:spPr/>
        <p:txBody>
          <a:bodyPr/>
          <a:lstStyle/>
          <a:p>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National Standard for User-applied Labelling of </a:t>
            </a:r>
            <a:br>
              <a:rPr lang="en-US" smtClean="0"/>
            </a:br>
            <a:r>
              <a:rPr lang="en-US"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16</a:t>
            </a:fld>
            <a:endParaRPr lang="en-US"/>
          </a:p>
        </p:txBody>
      </p:sp>
    </p:spTree>
    <p:extLst>
      <p:ext uri="{BB962C8B-B14F-4D97-AF65-F5344CB8AC3E}">
        <p14:creationId xmlns:p14="http://schemas.microsoft.com/office/powerpoint/2010/main" val="425009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a:t>
            </a:r>
            <a:r>
              <a:rPr lang="en-US" dirty="0" smtClean="0"/>
              <a:t>containers</a:t>
            </a:r>
            <a:r>
              <a:rPr lang="en-US" dirty="0"/>
              <a:t>: </a:t>
            </a:r>
            <a:r>
              <a:rPr lang="en-US" dirty="0" smtClean="0"/>
              <a:t>label </a:t>
            </a:r>
            <a:r>
              <a:rPr lang="en-US" dirty="0"/>
              <a:t>content</a:t>
            </a:r>
          </a:p>
        </p:txBody>
      </p:sp>
      <p:sp>
        <p:nvSpPr>
          <p:cNvPr id="3" name="Content Placeholder 2"/>
          <p:cNvSpPr>
            <a:spLocks noGrp="1"/>
          </p:cNvSpPr>
          <p:nvPr>
            <p:ph idx="1"/>
          </p:nvPr>
        </p:nvSpPr>
        <p:spPr>
          <a:xfrm>
            <a:off x="457201" y="1600200"/>
            <a:ext cx="5228492" cy="4525963"/>
          </a:xfrm>
        </p:spPr>
        <p:txBody>
          <a:bodyPr>
            <a:normAutofit fontScale="55000" lnSpcReduction="20000"/>
          </a:bodyPr>
          <a:lstStyle/>
          <a:p>
            <a:pPr>
              <a:lnSpc>
                <a:spcPct val="120000"/>
              </a:lnSpc>
            </a:pPr>
            <a:r>
              <a:rPr lang="en-US" b="1" dirty="0"/>
              <a:t>Patient:</a:t>
            </a:r>
            <a:r>
              <a:rPr lang="en-US" dirty="0"/>
              <a:t> Given name and family name</a:t>
            </a:r>
          </a:p>
          <a:p>
            <a:pPr>
              <a:lnSpc>
                <a:spcPct val="120000"/>
              </a:lnSpc>
            </a:pPr>
            <a:r>
              <a:rPr lang="en-US" b="1" dirty="0"/>
              <a:t>Identifier (ID): </a:t>
            </a:r>
            <a:r>
              <a:rPr lang="en-US" dirty="0"/>
              <a:t>This is the URN or MRN or other local unique patient identifier</a:t>
            </a:r>
          </a:p>
          <a:p>
            <a:pPr>
              <a:lnSpc>
                <a:spcPct val="120000"/>
              </a:lnSpc>
            </a:pPr>
            <a:r>
              <a:rPr lang="en-US" b="1" dirty="0"/>
              <a:t>DOB:</a:t>
            </a:r>
            <a:r>
              <a:rPr lang="en-US" dirty="0"/>
              <a:t> Patient’s date of birth</a:t>
            </a:r>
          </a:p>
          <a:p>
            <a:pPr>
              <a:lnSpc>
                <a:spcPct val="120000"/>
              </a:lnSpc>
            </a:pPr>
            <a:r>
              <a:rPr lang="en-US" dirty="0"/>
              <a:t>For each medicine added to the </a:t>
            </a:r>
            <a:r>
              <a:rPr lang="en-US" dirty="0" smtClean="0"/>
              <a:t>container, specify:</a:t>
            </a:r>
            <a:endParaRPr lang="en-US" dirty="0"/>
          </a:p>
          <a:p>
            <a:pPr lvl="1">
              <a:lnSpc>
                <a:spcPct val="120000"/>
              </a:lnSpc>
            </a:pPr>
            <a:r>
              <a:rPr lang="en-US" dirty="0"/>
              <a:t>Generic medicine name</a:t>
            </a:r>
          </a:p>
          <a:p>
            <a:pPr lvl="1">
              <a:lnSpc>
                <a:spcPct val="120000"/>
              </a:lnSpc>
            </a:pPr>
            <a:r>
              <a:rPr lang="en-US" dirty="0" smtClean="0"/>
              <a:t>Amount </a:t>
            </a:r>
            <a:r>
              <a:rPr lang="en-US" dirty="0"/>
              <a:t>(total added to the container) including units</a:t>
            </a:r>
          </a:p>
          <a:p>
            <a:pPr lvl="1">
              <a:lnSpc>
                <a:spcPct val="120000"/>
              </a:lnSpc>
            </a:pPr>
            <a:r>
              <a:rPr lang="en-US" dirty="0" smtClean="0"/>
              <a:t>Volume </a:t>
            </a:r>
            <a:r>
              <a:rPr lang="en-US" dirty="0"/>
              <a:t>(the total volume of fluid in the container) in mL</a:t>
            </a:r>
          </a:p>
          <a:p>
            <a:pPr lvl="1">
              <a:lnSpc>
                <a:spcPct val="120000"/>
              </a:lnSpc>
            </a:pPr>
            <a:r>
              <a:rPr lang="en-US" dirty="0" smtClean="0"/>
              <a:t>Concentration </a:t>
            </a:r>
            <a:r>
              <a:rPr lang="en-US" dirty="0"/>
              <a:t>(</a:t>
            </a:r>
            <a:r>
              <a:rPr lang="en-US" dirty="0" smtClean="0"/>
              <a:t>units/mL)</a:t>
            </a:r>
            <a:endParaRPr lang="en-US" dirty="0"/>
          </a:p>
          <a:p>
            <a:pPr lvl="1">
              <a:lnSpc>
                <a:spcPct val="120000"/>
              </a:lnSpc>
            </a:pPr>
            <a:r>
              <a:rPr lang="en-US" dirty="0"/>
              <a:t>Diluent (syringes only)</a:t>
            </a:r>
          </a:p>
          <a:p>
            <a:pPr lvl="1">
              <a:lnSpc>
                <a:spcPct val="120000"/>
              </a:lnSpc>
            </a:pPr>
            <a:r>
              <a:rPr lang="en-US" dirty="0"/>
              <a:t>Date and time of preparation</a:t>
            </a:r>
          </a:p>
          <a:p>
            <a:pPr lvl="1">
              <a:lnSpc>
                <a:spcPct val="120000"/>
              </a:lnSpc>
            </a:pPr>
            <a:r>
              <a:rPr lang="en-US" dirty="0"/>
              <a:t>Signed by personnel preparing and checking medicine</a:t>
            </a:r>
          </a:p>
          <a:p>
            <a:endParaRPr lang="en-US" dirty="0"/>
          </a:p>
        </p:txBody>
      </p:sp>
      <p:sp>
        <p:nvSpPr>
          <p:cNvPr id="4" name="Footer Placeholder 3"/>
          <p:cNvSpPr>
            <a:spLocks noGrp="1"/>
          </p:cNvSpPr>
          <p:nvPr>
            <p:ph type="ftr" sz="quarter" idx="11"/>
          </p:nvPr>
        </p:nvSpPr>
        <p:spPr/>
        <p:txBody>
          <a:bodyPr/>
          <a:lstStyle/>
          <a:p>
            <a:r>
              <a:rPr lang="en-US" smtClean="0"/>
              <a:t>National Standard for User-applied Labelling of </a:t>
            </a:r>
            <a:br>
              <a:rPr lang="en-US" smtClean="0"/>
            </a:br>
            <a:r>
              <a:rPr lang="en-US"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17</a:t>
            </a:fld>
            <a:endParaRPr lang="en-US"/>
          </a:p>
        </p:txBody>
      </p:sp>
      <p:pic>
        <p:nvPicPr>
          <p:cNvPr id="8" name="Picture 7" descr="Bag Label Intravenous 100x60_scree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8901" y="1417638"/>
            <a:ext cx="3661163" cy="2584516"/>
          </a:xfrm>
          <a:prstGeom prst="rect">
            <a:avLst/>
          </a:prstGeom>
        </p:spPr>
      </p:pic>
    </p:spTree>
    <p:extLst>
      <p:ext uri="{BB962C8B-B14F-4D97-AF65-F5344CB8AC3E}">
        <p14:creationId xmlns:p14="http://schemas.microsoft.com/office/powerpoint/2010/main" val="3532626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All </a:t>
            </a:r>
            <a:r>
              <a:rPr lang="en-US" dirty="0" smtClean="0"/>
              <a:t>containers</a:t>
            </a:r>
            <a:r>
              <a:rPr lang="en-US" dirty="0"/>
              <a:t>: </a:t>
            </a:r>
            <a:r>
              <a:rPr lang="en-US" dirty="0" smtClean="0"/>
              <a:t>label </a:t>
            </a:r>
            <a:r>
              <a:rPr lang="en-US" dirty="0"/>
              <a:t>content </a:t>
            </a:r>
            <a:endParaRPr lang="en-US" sz="3100" dirty="0"/>
          </a:p>
        </p:txBody>
      </p:sp>
      <p:sp>
        <p:nvSpPr>
          <p:cNvPr id="4" name="Footer Placeholder 3"/>
          <p:cNvSpPr>
            <a:spLocks noGrp="1"/>
          </p:cNvSpPr>
          <p:nvPr>
            <p:ph type="ftr" sz="quarter" idx="11"/>
          </p:nvPr>
        </p:nvSpPr>
        <p:spPr/>
        <p:txBody>
          <a:bodyPr/>
          <a:lstStyle/>
          <a:p>
            <a:r>
              <a:rPr lang="en-US" smtClean="0"/>
              <a:t>National Standard for User-applied Labelling of </a:t>
            </a:r>
            <a:br>
              <a:rPr lang="en-US" smtClean="0"/>
            </a:br>
            <a:r>
              <a:rPr lang="en-US"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18</a:t>
            </a:fld>
            <a:endParaRPr lang="en-US"/>
          </a:p>
        </p:txBody>
      </p:sp>
      <p:sp>
        <p:nvSpPr>
          <p:cNvPr id="8" name="TextBox 7"/>
          <p:cNvSpPr txBox="1">
            <a:spLocks noChangeArrowheads="1"/>
          </p:cNvSpPr>
          <p:nvPr/>
        </p:nvSpPr>
        <p:spPr bwMode="auto">
          <a:xfrm>
            <a:off x="701040" y="1983358"/>
            <a:ext cx="378968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AU" sz="2000" dirty="0">
                <a:cs typeface="Arial" charset="0"/>
              </a:rPr>
              <a:t>Example of </a:t>
            </a:r>
            <a:r>
              <a:rPr lang="en-AU" sz="2000" dirty="0" smtClean="0">
                <a:cs typeface="Arial" charset="0"/>
              </a:rPr>
              <a:t>miscellaneous route </a:t>
            </a:r>
            <a:r>
              <a:rPr lang="en-AU" sz="2000" dirty="0">
                <a:cs typeface="Arial" charset="0"/>
              </a:rPr>
              <a:t>syringe label</a:t>
            </a:r>
          </a:p>
          <a:p>
            <a:endParaRPr lang="en-AU" sz="2000" dirty="0">
              <a:cs typeface="Arial" charset="0"/>
            </a:endParaRPr>
          </a:p>
          <a:p>
            <a:endParaRPr lang="en-AU" sz="2000" dirty="0">
              <a:cs typeface="Arial" charset="0"/>
            </a:endParaRPr>
          </a:p>
        </p:txBody>
      </p:sp>
      <p:sp>
        <p:nvSpPr>
          <p:cNvPr id="9" name="TextBox 8"/>
          <p:cNvSpPr txBox="1">
            <a:spLocks noChangeArrowheads="1"/>
          </p:cNvSpPr>
          <p:nvPr/>
        </p:nvSpPr>
        <p:spPr bwMode="auto">
          <a:xfrm>
            <a:off x="4797552" y="1983358"/>
            <a:ext cx="37876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AU" sz="2000" dirty="0">
                <a:cs typeface="Arial" charset="0"/>
              </a:rPr>
              <a:t>Example of subcutaneous route syringe label</a:t>
            </a:r>
          </a:p>
        </p:txBody>
      </p:sp>
      <p:pic>
        <p:nvPicPr>
          <p:cNvPr id="3" name="Picture 2" descr="Bag Label Miscellaneous 100x60_screen_filled examp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93" y="2652985"/>
            <a:ext cx="4102608" cy="2795016"/>
          </a:xfrm>
          <a:prstGeom prst="rect">
            <a:avLst/>
          </a:prstGeom>
        </p:spPr>
      </p:pic>
      <p:pic>
        <p:nvPicPr>
          <p:cNvPr id="10" name="Picture 9" descr="Bag Label Subcutaneous 100x60_screen_filled examp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552" y="2765678"/>
            <a:ext cx="3889248" cy="2538984"/>
          </a:xfrm>
          <a:prstGeom prst="rect">
            <a:avLst/>
          </a:prstGeom>
        </p:spPr>
      </p:pic>
    </p:spTree>
    <p:extLst>
      <p:ext uri="{BB962C8B-B14F-4D97-AF65-F5344CB8AC3E}">
        <p14:creationId xmlns:p14="http://schemas.microsoft.com/office/powerpoint/2010/main" val="3996156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Identifying target tissue/</a:t>
            </a:r>
            <a:br>
              <a:rPr lang="en-US" dirty="0"/>
            </a:br>
            <a:r>
              <a:rPr lang="en-US" dirty="0"/>
              <a:t>route of administration</a:t>
            </a:r>
          </a:p>
        </p:txBody>
      </p:sp>
      <p:sp>
        <p:nvSpPr>
          <p:cNvPr id="3" name="Content Placeholder 2"/>
          <p:cNvSpPr>
            <a:spLocks noGrp="1"/>
          </p:cNvSpPr>
          <p:nvPr>
            <p:ph idx="1"/>
          </p:nvPr>
        </p:nvSpPr>
        <p:spPr>
          <a:xfrm>
            <a:off x="457200" y="1600201"/>
            <a:ext cx="8229600" cy="1035466"/>
          </a:xfrm>
        </p:spPr>
        <p:txBody>
          <a:bodyPr>
            <a:normAutofit fontScale="92500"/>
          </a:bodyPr>
          <a:lstStyle/>
          <a:p>
            <a:pPr marL="0" indent="0">
              <a:buNone/>
            </a:pPr>
            <a:r>
              <a:rPr lang="en-AU" dirty="0" smtClean="0"/>
              <a:t>A standard colour system is used to identify the target tissue/intended route of administration*</a:t>
            </a:r>
          </a:p>
          <a:p>
            <a:endParaRPr lang="en-US" dirty="0"/>
          </a:p>
        </p:txBody>
      </p:sp>
      <p:sp>
        <p:nvSpPr>
          <p:cNvPr id="4" name="Footer Placeholder 3"/>
          <p:cNvSpPr>
            <a:spLocks noGrp="1"/>
          </p:cNvSpPr>
          <p:nvPr>
            <p:ph type="ftr" sz="quarter" idx="11"/>
          </p:nvPr>
        </p:nvSpPr>
        <p:spPr/>
        <p:txBody>
          <a:bodyPr/>
          <a:lstStyle/>
          <a:p>
            <a:r>
              <a:rPr lang="en-US" smtClean="0"/>
              <a:t>National Standard for User-applied Labelling of </a:t>
            </a:r>
            <a:br>
              <a:rPr lang="en-US" smtClean="0"/>
            </a:br>
            <a:r>
              <a:rPr lang="en-US"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19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402925739"/>
              </p:ext>
            </p:extLst>
          </p:nvPr>
        </p:nvGraphicFramePr>
        <p:xfrm>
          <a:off x="1061466" y="2699487"/>
          <a:ext cx="6816725" cy="3311059"/>
        </p:xfrm>
        <a:graphic>
          <a:graphicData uri="http://schemas.openxmlformats.org/drawingml/2006/table">
            <a:tbl>
              <a:tblPr/>
              <a:tblGrid>
                <a:gridCol w="1944688"/>
                <a:gridCol w="3311525"/>
                <a:gridCol w="1560512"/>
              </a:tblGrid>
              <a:tr h="415202">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AU" sz="1400" b="0" i="0" u="none" strike="noStrike" cap="none" normalizeH="0" baseline="0" dirty="0">
                          <a:ln>
                            <a:noFill/>
                          </a:ln>
                          <a:solidFill>
                            <a:schemeClr val="bg1"/>
                          </a:solidFill>
                          <a:effectLst/>
                          <a:latin typeface="Arial" charset="0"/>
                          <a:ea typeface="ＭＳ Ｐゴシック" charset="0"/>
                        </a:rPr>
                        <a:t>Target tissue</a:t>
                      </a:r>
                    </a:p>
                  </a:txBody>
                  <a:tcPr horzOverflow="overflow">
                    <a:lnL>
                      <a:noFill/>
                    </a:lnL>
                    <a:lnR>
                      <a:noFill/>
                    </a:lnR>
                    <a:lnT w="12700"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AU" sz="1400" b="0" i="0" u="none" strike="noStrike" cap="none" normalizeH="0" baseline="0" dirty="0">
                          <a:ln>
                            <a:noFill/>
                          </a:ln>
                          <a:solidFill>
                            <a:schemeClr val="bg1"/>
                          </a:solidFill>
                          <a:effectLst/>
                          <a:latin typeface="Arial" charset="0"/>
                          <a:ea typeface="ＭＳ Ｐゴシック" charset="0"/>
                        </a:rPr>
                        <a:t>Route of administration</a:t>
                      </a:r>
                    </a:p>
                  </a:txBody>
                  <a:tcPr horzOverflow="overflow">
                    <a:lnL>
                      <a:noFill/>
                    </a:lnL>
                    <a:lnR>
                      <a:noFill/>
                    </a:lnR>
                    <a:lnT w="12700"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AU" sz="1400" b="0" i="0" u="none" strike="noStrike" cap="none" normalizeH="0" baseline="0" dirty="0">
                          <a:ln>
                            <a:noFill/>
                          </a:ln>
                          <a:solidFill>
                            <a:schemeClr val="bg1"/>
                          </a:solidFill>
                          <a:effectLst/>
                          <a:latin typeface="Arial" charset="0"/>
                          <a:ea typeface="ＭＳ Ｐゴシック" charset="0"/>
                        </a:rPr>
                        <a:t>Colour</a:t>
                      </a:r>
                    </a:p>
                  </a:txBody>
                  <a:tcPr horzOverflow="overflow">
                    <a:lnL>
                      <a:noFill/>
                    </a:lnL>
                    <a:lnR>
                      <a:noFill/>
                    </a:lnR>
                    <a:lnT w="12700"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a:noFill/>
                    </a:lnTlToBr>
                    <a:lnBlToTr>
                      <a:noFill/>
                    </a:lnBlToTr>
                    <a:solidFill>
                      <a:schemeClr val="bg1">
                        <a:lumMod val="50000"/>
                      </a:schemeClr>
                    </a:solidFill>
                  </a:tcPr>
                </a:tc>
              </a:tr>
              <a:tr h="415202">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AU" sz="1400" b="0" i="0" u="none" strike="noStrike" cap="none" normalizeH="0" baseline="0" dirty="0">
                          <a:ln>
                            <a:noFill/>
                          </a:ln>
                          <a:solidFill>
                            <a:schemeClr val="tx1"/>
                          </a:solidFill>
                          <a:effectLst/>
                          <a:latin typeface="Arial" charset="0"/>
                          <a:ea typeface="ＭＳ Ｐゴシック" charset="0"/>
                        </a:rPr>
                        <a:t>Intra-arterial</a:t>
                      </a:r>
                    </a:p>
                  </a:txBody>
                  <a:tcPr horzOverflow="overflow">
                    <a:lnL>
                      <a:noFill/>
                    </a:lnL>
                    <a:lnR>
                      <a:noFill/>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AU" sz="1400" b="0" i="0" u="none" strike="noStrike" cap="none" normalizeH="0" baseline="0" dirty="0">
                          <a:ln>
                            <a:noFill/>
                          </a:ln>
                          <a:solidFill>
                            <a:schemeClr val="tx1"/>
                          </a:solidFill>
                          <a:effectLst/>
                          <a:latin typeface="Arial" charset="0"/>
                          <a:ea typeface="ＭＳ Ｐゴシック" charset="0"/>
                        </a:rPr>
                        <a:t>Intra-arterial</a:t>
                      </a:r>
                    </a:p>
                  </a:txBody>
                  <a:tcPr horzOverflow="overflow">
                    <a:lnL>
                      <a:noFill/>
                    </a:lnL>
                    <a:lnR>
                      <a:noFill/>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AU" sz="1400" b="0" i="0" u="none" strike="noStrike" cap="none" normalizeH="0" baseline="0" dirty="0">
                          <a:ln>
                            <a:noFill/>
                          </a:ln>
                          <a:solidFill>
                            <a:schemeClr val="tx1"/>
                          </a:solidFill>
                          <a:effectLst/>
                          <a:latin typeface="Arial" charset="0"/>
                          <a:ea typeface="ＭＳ Ｐゴシック" charset="0"/>
                        </a:rPr>
                        <a:t>Red</a:t>
                      </a:r>
                      <a:endParaRPr kumimoji="0" lang="en-AU" sz="800" b="0" i="0" u="none" strike="noStrike" cap="none" normalizeH="0" baseline="0" dirty="0">
                        <a:ln>
                          <a:noFill/>
                        </a:ln>
                        <a:solidFill>
                          <a:srgbClr val="FF0000"/>
                        </a:solidFill>
                        <a:effectLst/>
                        <a:latin typeface="Arial" charset="0"/>
                        <a:ea typeface="ＭＳ Ｐゴシック" charset="0"/>
                      </a:endParaRPr>
                    </a:p>
                  </a:txBody>
                  <a:tcPr horzOverflow="overflow">
                    <a:lnL>
                      <a:noFill/>
                    </a:lnL>
                    <a:lnR>
                      <a:noFill/>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a:noFill/>
                    </a:lnTlToBr>
                    <a:lnBlToTr>
                      <a:noFill/>
                    </a:lnBlToTr>
                    <a:solidFill>
                      <a:srgbClr val="F6183A"/>
                    </a:solidFill>
                  </a:tcPr>
                </a:tc>
              </a:tr>
              <a:tr h="415202">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AU" sz="1400" b="0" i="0" u="none" strike="noStrike" cap="none" normalizeH="0" baseline="0" dirty="0">
                          <a:ln>
                            <a:noFill/>
                          </a:ln>
                          <a:solidFill>
                            <a:schemeClr val="tx1"/>
                          </a:solidFill>
                          <a:effectLst/>
                          <a:latin typeface="Arial" charset="0"/>
                          <a:ea typeface="ＭＳ Ｐゴシック" charset="0"/>
                        </a:rPr>
                        <a:t>Intravenous</a:t>
                      </a:r>
                    </a:p>
                  </a:txBody>
                  <a:tcPr horzOverflow="overflow">
                    <a:lnL>
                      <a:noFill/>
                    </a:lnL>
                    <a:lnR>
                      <a:noFill/>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AU" sz="1400" b="0" i="0" u="none" strike="noStrike" cap="none" normalizeH="0" baseline="0" dirty="0">
                          <a:ln>
                            <a:noFill/>
                          </a:ln>
                          <a:solidFill>
                            <a:schemeClr val="tx1"/>
                          </a:solidFill>
                          <a:effectLst/>
                          <a:latin typeface="Arial" charset="0"/>
                          <a:ea typeface="ＭＳ Ｐゴシック" charset="0"/>
                        </a:rPr>
                        <a:t>Intravenous</a:t>
                      </a:r>
                    </a:p>
                  </a:txBody>
                  <a:tcPr horzOverflow="overflow">
                    <a:lnL>
                      <a:noFill/>
                    </a:lnL>
                    <a:lnR>
                      <a:noFill/>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AU" sz="1400" b="0" i="0" u="none" strike="noStrike" cap="none" normalizeH="0" baseline="0" dirty="0">
                          <a:ln>
                            <a:noFill/>
                          </a:ln>
                          <a:solidFill>
                            <a:schemeClr val="tx1"/>
                          </a:solidFill>
                          <a:effectLst/>
                          <a:latin typeface="Arial" charset="0"/>
                          <a:ea typeface="ＭＳ Ｐゴシック" charset="0"/>
                        </a:rPr>
                        <a:t>Blue</a:t>
                      </a:r>
                    </a:p>
                  </a:txBody>
                  <a:tcPr horzOverflow="overflow">
                    <a:lnL>
                      <a:noFill/>
                    </a:lnL>
                    <a:lnR>
                      <a:noFill/>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a:noFill/>
                    </a:lnTlToBr>
                    <a:lnBlToTr>
                      <a:noFill/>
                    </a:lnBlToTr>
                    <a:solidFill>
                      <a:srgbClr val="49B4E2"/>
                    </a:solidFill>
                  </a:tcPr>
                </a:tc>
              </a:tr>
              <a:tr h="415202">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AU" sz="1400" b="0" i="0" u="none" strike="noStrike" cap="none" normalizeH="0" baseline="0" dirty="0">
                          <a:ln>
                            <a:noFill/>
                          </a:ln>
                          <a:solidFill>
                            <a:schemeClr val="tx1"/>
                          </a:solidFill>
                          <a:effectLst/>
                          <a:latin typeface="Arial" charset="0"/>
                          <a:ea typeface="ＭＳ Ｐゴシック" charset="0"/>
                        </a:rPr>
                        <a:t>Neural </a:t>
                      </a:r>
                    </a:p>
                  </a:txBody>
                  <a:tcPr horzOverflow="overflow">
                    <a:lnL>
                      <a:noFill/>
                    </a:lnL>
                    <a:lnR>
                      <a:noFill/>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AU" sz="1400" b="0" i="0" u="none" strike="noStrike" cap="none" normalizeH="0" baseline="0" dirty="0">
                          <a:ln>
                            <a:noFill/>
                          </a:ln>
                          <a:solidFill>
                            <a:schemeClr val="tx1"/>
                          </a:solidFill>
                          <a:effectLst/>
                          <a:latin typeface="Arial" charset="0"/>
                          <a:ea typeface="ＭＳ Ｐゴシック" charset="0"/>
                        </a:rPr>
                        <a:t>Epidural / </a:t>
                      </a:r>
                      <a:r>
                        <a:rPr kumimoji="0" lang="en-AU" sz="1400" b="0" i="0" u="none" strike="noStrike" cap="none" normalizeH="0" baseline="0" dirty="0" err="1">
                          <a:ln>
                            <a:noFill/>
                          </a:ln>
                          <a:solidFill>
                            <a:schemeClr val="tx1"/>
                          </a:solidFill>
                          <a:effectLst/>
                          <a:latin typeface="Arial" charset="0"/>
                          <a:ea typeface="ＭＳ Ｐゴシック" charset="0"/>
                        </a:rPr>
                        <a:t>Intrathecal</a:t>
                      </a:r>
                      <a:r>
                        <a:rPr kumimoji="0" lang="en-AU" sz="1400" b="0" i="0" u="none" strike="noStrike" cap="none" normalizeH="0" baseline="0" dirty="0">
                          <a:ln>
                            <a:noFill/>
                          </a:ln>
                          <a:solidFill>
                            <a:schemeClr val="tx1"/>
                          </a:solidFill>
                          <a:effectLst/>
                          <a:latin typeface="Arial" charset="0"/>
                          <a:ea typeface="ＭＳ Ｐゴシック" charset="0"/>
                        </a:rPr>
                        <a:t> / Regional</a:t>
                      </a:r>
                    </a:p>
                  </a:txBody>
                  <a:tcPr horzOverflow="overflow">
                    <a:lnL>
                      <a:noFill/>
                    </a:lnL>
                    <a:lnR>
                      <a:noFill/>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AU" sz="1400" b="0" i="0" u="none" strike="noStrike" cap="none" normalizeH="0" baseline="0" dirty="0">
                          <a:ln>
                            <a:noFill/>
                          </a:ln>
                          <a:solidFill>
                            <a:schemeClr val="tx1"/>
                          </a:solidFill>
                          <a:effectLst/>
                          <a:latin typeface="Arial" charset="0"/>
                          <a:ea typeface="ＭＳ Ｐゴシック" charset="0"/>
                        </a:rPr>
                        <a:t>Yellow</a:t>
                      </a:r>
                    </a:p>
                  </a:txBody>
                  <a:tcPr horzOverflow="overflow">
                    <a:lnL>
                      <a:noFill/>
                    </a:lnL>
                    <a:lnR>
                      <a:noFill/>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a:noFill/>
                    </a:lnTlToBr>
                    <a:lnBlToTr>
                      <a:noFill/>
                    </a:lnBlToTr>
                    <a:solidFill>
                      <a:srgbClr val="FED809"/>
                    </a:solidFill>
                  </a:tcPr>
                </a:tc>
              </a:tr>
              <a:tr h="415202">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AU" sz="1400" b="0" i="0" u="none" strike="noStrike" cap="none" normalizeH="0" baseline="0" dirty="0" smtClean="0">
                          <a:ln>
                            <a:noFill/>
                          </a:ln>
                          <a:solidFill>
                            <a:schemeClr val="tx1"/>
                          </a:solidFill>
                          <a:effectLst/>
                          <a:latin typeface="Arial" charset="0"/>
                          <a:ea typeface="ＭＳ Ｐゴシック" charset="0"/>
                        </a:rPr>
                        <a:t>Subcutaneous</a:t>
                      </a:r>
                      <a:endParaRPr kumimoji="0" lang="en-AU" sz="1400" b="0" i="0" u="none" strike="noStrike" cap="none" normalizeH="0" baseline="0" dirty="0">
                        <a:ln>
                          <a:noFill/>
                        </a:ln>
                        <a:solidFill>
                          <a:schemeClr val="tx1"/>
                        </a:solidFill>
                        <a:effectLst/>
                        <a:latin typeface="Arial" charset="0"/>
                        <a:ea typeface="ＭＳ Ｐゴシック" charset="0"/>
                      </a:endParaRPr>
                    </a:p>
                  </a:txBody>
                  <a:tcPr horzOverflow="overflow">
                    <a:lnL>
                      <a:noFill/>
                    </a:lnL>
                    <a:lnR>
                      <a:noFill/>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AU" sz="1400" b="0" i="0" u="none" strike="noStrike" cap="none" normalizeH="0" baseline="0" dirty="0">
                          <a:ln>
                            <a:noFill/>
                          </a:ln>
                          <a:solidFill>
                            <a:schemeClr val="tx1"/>
                          </a:solidFill>
                          <a:effectLst/>
                          <a:latin typeface="Arial" charset="0"/>
                          <a:ea typeface="ＭＳ Ｐゴシック" charset="0"/>
                        </a:rPr>
                        <a:t>Subcutaneous</a:t>
                      </a:r>
                    </a:p>
                  </a:txBody>
                  <a:tcPr horzOverflow="overflow">
                    <a:lnL>
                      <a:noFill/>
                    </a:lnL>
                    <a:lnR>
                      <a:noFill/>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AU" sz="1400" b="0" i="0" u="none" strike="noStrike" cap="none" normalizeH="0" baseline="0" dirty="0">
                          <a:ln>
                            <a:noFill/>
                          </a:ln>
                          <a:solidFill>
                            <a:schemeClr val="tx1"/>
                          </a:solidFill>
                          <a:effectLst/>
                          <a:latin typeface="Arial" charset="0"/>
                          <a:ea typeface="ＭＳ Ｐゴシック" charset="0"/>
                        </a:rPr>
                        <a:t>Beige</a:t>
                      </a:r>
                    </a:p>
                  </a:txBody>
                  <a:tcPr horzOverflow="overflow">
                    <a:lnL>
                      <a:noFill/>
                    </a:lnL>
                    <a:lnR>
                      <a:noFill/>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a:noFill/>
                    </a:lnTlToBr>
                    <a:lnBlToTr>
                      <a:noFill/>
                    </a:lnBlToTr>
                    <a:solidFill>
                      <a:srgbClr val="A45718"/>
                    </a:solidFill>
                  </a:tcPr>
                </a:tc>
              </a:tr>
              <a:tr h="415202">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AU" sz="1400" b="0" i="0" u="none" strike="noStrike" cap="none" normalizeH="0" baseline="0" dirty="0" err="1" smtClean="0">
                          <a:ln>
                            <a:noFill/>
                          </a:ln>
                          <a:solidFill>
                            <a:schemeClr val="tx1"/>
                          </a:solidFill>
                          <a:effectLst/>
                          <a:latin typeface="Arial" charset="0"/>
                          <a:ea typeface="ＭＳ Ｐゴシック" charset="0"/>
                        </a:rPr>
                        <a:t>Intragastric</a:t>
                      </a:r>
                      <a:endParaRPr kumimoji="0" lang="en-AU" sz="1400" b="0" i="0" u="none" strike="noStrike" cap="none" normalizeH="0" baseline="0" dirty="0">
                        <a:ln>
                          <a:noFill/>
                        </a:ln>
                        <a:solidFill>
                          <a:schemeClr val="tx1"/>
                        </a:solidFill>
                        <a:effectLst/>
                        <a:latin typeface="Arial" charset="0"/>
                        <a:ea typeface="ＭＳ Ｐゴシック" charset="0"/>
                      </a:endParaRPr>
                    </a:p>
                  </a:txBody>
                  <a:tcPr horzOverflow="overflow">
                    <a:lnL>
                      <a:noFill/>
                    </a:lnL>
                    <a:lnR>
                      <a:noFill/>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AU" sz="1400" b="0" i="0" u="none" strike="noStrike" cap="none" normalizeH="0" baseline="0" dirty="0" smtClean="0">
                          <a:ln>
                            <a:noFill/>
                          </a:ln>
                          <a:solidFill>
                            <a:schemeClr val="tx1"/>
                          </a:solidFill>
                          <a:effectLst/>
                          <a:latin typeface="Arial" charset="0"/>
                          <a:ea typeface="ＭＳ Ｐゴシック" charset="0"/>
                        </a:rPr>
                        <a:t>Enteral</a:t>
                      </a:r>
                      <a:endParaRPr kumimoji="0" lang="en-AU" sz="1400" b="0" i="0" u="none" strike="noStrike" cap="none" normalizeH="0" baseline="0" dirty="0">
                        <a:ln>
                          <a:noFill/>
                        </a:ln>
                        <a:solidFill>
                          <a:schemeClr val="tx1"/>
                        </a:solidFill>
                        <a:effectLst/>
                        <a:latin typeface="Arial" charset="0"/>
                        <a:ea typeface="ＭＳ Ｐゴシック" charset="0"/>
                      </a:endParaRPr>
                    </a:p>
                  </a:txBody>
                  <a:tcPr horzOverflow="overflow">
                    <a:lnL>
                      <a:noFill/>
                    </a:lnL>
                    <a:lnR>
                      <a:noFill/>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AU" sz="1400" b="0" i="0" u="none" strike="noStrike" cap="none" normalizeH="0" baseline="0" dirty="0" smtClean="0">
                          <a:ln>
                            <a:noFill/>
                          </a:ln>
                          <a:solidFill>
                            <a:schemeClr val="tx1"/>
                          </a:solidFill>
                          <a:effectLst/>
                          <a:latin typeface="Arial" charset="0"/>
                          <a:ea typeface="ＭＳ Ｐゴシック" charset="0"/>
                        </a:rPr>
                        <a:t>Green</a:t>
                      </a:r>
                      <a:endParaRPr kumimoji="0" lang="en-AU" sz="1400" b="0" i="0" u="none" strike="noStrike" cap="none" normalizeH="0" baseline="0" dirty="0">
                        <a:ln>
                          <a:noFill/>
                        </a:ln>
                        <a:solidFill>
                          <a:schemeClr val="tx1"/>
                        </a:solidFill>
                        <a:effectLst/>
                        <a:latin typeface="Arial" charset="0"/>
                        <a:ea typeface="ＭＳ Ｐゴシック" charset="0"/>
                      </a:endParaRPr>
                    </a:p>
                  </a:txBody>
                  <a:tcPr horzOverflow="overflow">
                    <a:lnL>
                      <a:noFill/>
                    </a:lnL>
                    <a:lnR>
                      <a:noFill/>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a:noFill/>
                    </a:lnTlToBr>
                    <a:lnBlToTr>
                      <a:noFill/>
                    </a:lnBlToTr>
                    <a:solidFill>
                      <a:srgbClr val="35A220"/>
                    </a:solidFill>
                  </a:tcPr>
                </a:tc>
              </a:tr>
              <a:tr h="415202">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AU" sz="1400" b="0" i="0" u="none" strike="noStrike" cap="none" normalizeH="0" baseline="0" dirty="0" smtClean="0">
                          <a:ln>
                            <a:noFill/>
                          </a:ln>
                          <a:solidFill>
                            <a:schemeClr val="tx1"/>
                          </a:solidFill>
                          <a:effectLst/>
                          <a:latin typeface="Arial" charset="0"/>
                          <a:ea typeface="ＭＳ Ｐゴシック" charset="0"/>
                        </a:rPr>
                        <a:t>Respiratory</a:t>
                      </a:r>
                      <a:endParaRPr kumimoji="0" lang="en-AU" sz="1400" b="0" i="0" u="none" strike="noStrike" cap="none" normalizeH="0" baseline="0" dirty="0">
                        <a:ln>
                          <a:noFill/>
                        </a:ln>
                        <a:solidFill>
                          <a:schemeClr val="tx1"/>
                        </a:solidFill>
                        <a:effectLst/>
                        <a:latin typeface="Arial" charset="0"/>
                        <a:ea typeface="ＭＳ Ｐゴシック" charset="0"/>
                      </a:endParaRPr>
                    </a:p>
                  </a:txBody>
                  <a:tcPr horzOverflow="overflow">
                    <a:lnL>
                      <a:noFill/>
                    </a:lnL>
                    <a:lnR>
                      <a:noFill/>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AU" sz="1400" b="0" i="0" u="none" strike="noStrike" cap="none" normalizeH="0" baseline="0" dirty="0" smtClean="0">
                          <a:ln>
                            <a:noFill/>
                          </a:ln>
                          <a:solidFill>
                            <a:schemeClr val="tx1"/>
                          </a:solidFill>
                          <a:effectLst/>
                          <a:latin typeface="Arial" charset="0"/>
                          <a:ea typeface="ＭＳ Ｐゴシック" charset="0"/>
                        </a:rPr>
                        <a:t>Inhalational</a:t>
                      </a:r>
                      <a:endParaRPr kumimoji="0" lang="en-AU" sz="1400" b="0" i="0" u="none" strike="noStrike" cap="none" normalizeH="0" baseline="0" dirty="0">
                        <a:ln>
                          <a:noFill/>
                        </a:ln>
                        <a:solidFill>
                          <a:schemeClr val="tx1"/>
                        </a:solidFill>
                        <a:effectLst/>
                        <a:latin typeface="Arial" charset="0"/>
                        <a:ea typeface="ＭＳ Ｐゴシック" charset="0"/>
                      </a:endParaRPr>
                    </a:p>
                  </a:txBody>
                  <a:tcPr horzOverflow="overflow">
                    <a:lnL>
                      <a:noFill/>
                    </a:lnL>
                    <a:lnR>
                      <a:noFill/>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AU" sz="1400" b="0" i="0" u="none" strike="noStrike" cap="none" normalizeH="0" baseline="0" dirty="0" smtClean="0">
                          <a:ln>
                            <a:noFill/>
                          </a:ln>
                          <a:solidFill>
                            <a:schemeClr val="tx1"/>
                          </a:solidFill>
                          <a:effectLst/>
                          <a:latin typeface="Arial" charset="0"/>
                          <a:ea typeface="ＭＳ Ｐゴシック" charset="0"/>
                        </a:rPr>
                        <a:t>White</a:t>
                      </a:r>
                      <a:endParaRPr kumimoji="0" lang="en-AU" sz="1400" b="0" i="0" u="none" strike="noStrike" cap="none" normalizeH="0" baseline="0" dirty="0">
                        <a:ln>
                          <a:noFill/>
                        </a:ln>
                        <a:solidFill>
                          <a:schemeClr val="tx1"/>
                        </a:solidFill>
                        <a:effectLst/>
                        <a:latin typeface="Arial" charset="0"/>
                        <a:ea typeface="ＭＳ Ｐゴシック" charset="0"/>
                      </a:endParaRPr>
                    </a:p>
                  </a:txBody>
                  <a:tcPr horzOverflow="overflow">
                    <a:lnL>
                      <a:noFill/>
                    </a:lnL>
                    <a:lnR>
                      <a:noFill/>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a:noFill/>
                    </a:lnTlToBr>
                    <a:lnBlToTr>
                      <a:noFill/>
                    </a:lnBlToTr>
                    <a:noFill/>
                  </a:tcPr>
                </a:tc>
              </a:tr>
              <a:tr h="404645">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AU" sz="1400" b="0" i="0" u="none" strike="noStrike" cap="none" normalizeH="0" baseline="0" dirty="0">
                          <a:ln>
                            <a:noFill/>
                          </a:ln>
                          <a:solidFill>
                            <a:schemeClr val="tx1"/>
                          </a:solidFill>
                          <a:effectLst/>
                          <a:latin typeface="Arial" charset="0"/>
                          <a:ea typeface="ＭＳ Ｐゴシック" charset="0"/>
                        </a:rPr>
                        <a:t>Miscellaneous</a:t>
                      </a:r>
                    </a:p>
                  </a:txBody>
                  <a:tcPr horzOverflow="overflow">
                    <a:lnL>
                      <a:noFill/>
                    </a:lnL>
                    <a:lnR>
                      <a:noFill/>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AU" sz="1400" b="0" i="0" u="none" strike="noStrike" cap="none" normalizeH="0" baseline="0" dirty="0">
                          <a:ln>
                            <a:noFill/>
                          </a:ln>
                          <a:solidFill>
                            <a:schemeClr val="tx1"/>
                          </a:solidFill>
                          <a:effectLst/>
                          <a:latin typeface="Arial" charset="0"/>
                          <a:ea typeface="ＭＳ Ｐゴシック" charset="0"/>
                        </a:rPr>
                        <a:t>Any other route not specified above</a:t>
                      </a:r>
                    </a:p>
                  </a:txBody>
                  <a:tcPr horzOverflow="overflow">
                    <a:lnL>
                      <a:noFill/>
                    </a:lnL>
                    <a:lnR>
                      <a:noFill/>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AU" sz="1400" b="0" i="0" u="none" strike="noStrike" cap="none" normalizeH="0" baseline="0" dirty="0">
                          <a:ln>
                            <a:noFill/>
                          </a:ln>
                          <a:solidFill>
                            <a:schemeClr val="tx1"/>
                          </a:solidFill>
                          <a:effectLst/>
                          <a:latin typeface="Arial" charset="0"/>
                          <a:ea typeface="ＭＳ Ｐゴシック" charset="0"/>
                        </a:rPr>
                        <a:t>Pink</a:t>
                      </a:r>
                    </a:p>
                  </a:txBody>
                  <a:tcPr horzOverflow="overflow">
                    <a:lnL>
                      <a:noFill/>
                    </a:lnL>
                    <a:lnR>
                      <a:noFill/>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a:noFill/>
                    </a:lnTlToBr>
                    <a:lnBlToTr>
                      <a:noFill/>
                    </a:lnBlToTr>
                    <a:solidFill>
                      <a:srgbClr val="FB1BA5"/>
                    </a:solidFill>
                  </a:tcPr>
                </a:tc>
              </a:tr>
            </a:tbl>
          </a:graphicData>
        </a:graphic>
      </p:graphicFrame>
      <p:sp>
        <p:nvSpPr>
          <p:cNvPr id="7" name="Footer Placeholder 3"/>
          <p:cNvSpPr txBox="1">
            <a:spLocks noGrp="1"/>
          </p:cNvSpPr>
          <p:nvPr/>
        </p:nvSpPr>
        <p:spPr bwMode="auto">
          <a:xfrm>
            <a:off x="395288" y="5969109"/>
            <a:ext cx="8353425" cy="318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1000" dirty="0">
                <a:cs typeface="Arial" charset="0"/>
              </a:rPr>
              <a:t>*Modified from Australian Standard AS4940</a:t>
            </a:r>
          </a:p>
        </p:txBody>
      </p:sp>
    </p:spTree>
    <p:extLst>
      <p:ext uri="{BB962C8B-B14F-4D97-AF65-F5344CB8AC3E}">
        <p14:creationId xmlns:p14="http://schemas.microsoft.com/office/powerpoint/2010/main" val="1095506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a:t>
            </a:r>
            <a:r>
              <a:rPr lang="en-US" dirty="0" smtClean="0"/>
              <a:t>summary</a:t>
            </a:r>
            <a:endParaRPr lang="en-US" dirty="0"/>
          </a:p>
        </p:txBody>
      </p:sp>
      <p:sp>
        <p:nvSpPr>
          <p:cNvPr id="3" name="Content Placeholder 2"/>
          <p:cNvSpPr>
            <a:spLocks noGrp="1"/>
          </p:cNvSpPr>
          <p:nvPr>
            <p:ph idx="1"/>
          </p:nvPr>
        </p:nvSpPr>
        <p:spPr/>
        <p:txBody>
          <a:bodyPr/>
          <a:lstStyle/>
          <a:p>
            <a:r>
              <a:rPr lang="en-US" dirty="0" err="1"/>
              <a:t>Labelling</a:t>
            </a:r>
            <a:r>
              <a:rPr lang="en-US" dirty="0"/>
              <a:t> for safety</a:t>
            </a:r>
          </a:p>
          <a:p>
            <a:r>
              <a:rPr lang="en-US" dirty="0" err="1"/>
              <a:t>Labelling</a:t>
            </a:r>
            <a:r>
              <a:rPr lang="en-US" dirty="0"/>
              <a:t> </a:t>
            </a:r>
            <a:r>
              <a:rPr lang="en-US" dirty="0" smtClean="0"/>
              <a:t>Standard</a:t>
            </a:r>
            <a:endParaRPr lang="en-US" dirty="0"/>
          </a:p>
          <a:p>
            <a:pPr lvl="1"/>
            <a:r>
              <a:rPr lang="en-US" dirty="0"/>
              <a:t>Aims</a:t>
            </a:r>
          </a:p>
          <a:p>
            <a:pPr lvl="1"/>
            <a:r>
              <a:rPr lang="en-US" dirty="0"/>
              <a:t>Minimum requirements</a:t>
            </a:r>
          </a:p>
          <a:p>
            <a:pPr lvl="1"/>
            <a:r>
              <a:rPr lang="en-US" dirty="0"/>
              <a:t>Outline and content</a:t>
            </a:r>
          </a:p>
          <a:p>
            <a:r>
              <a:rPr lang="en-US" dirty="0"/>
              <a:t>Application in clinical practice</a:t>
            </a:r>
          </a:p>
          <a:p>
            <a:endParaRPr lang="en-US" dirty="0"/>
          </a:p>
        </p:txBody>
      </p:sp>
      <p:sp>
        <p:nvSpPr>
          <p:cNvPr id="4" name="Footer Placeholder 3"/>
          <p:cNvSpPr>
            <a:spLocks noGrp="1"/>
          </p:cNvSpPr>
          <p:nvPr>
            <p:ph type="ftr" sz="quarter" idx="11"/>
          </p:nvPr>
        </p:nvSpPr>
        <p:spPr/>
        <p:txBody>
          <a:bodyPr/>
          <a:lstStyle/>
          <a:p>
            <a:r>
              <a:rPr lang="en-US" smtClean="0"/>
              <a:t>National Standard for User-applied Labelling of </a:t>
            </a:r>
            <a:br>
              <a:rPr lang="en-US" smtClean="0"/>
            </a:br>
            <a:r>
              <a:rPr lang="en-US"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2</a:t>
            </a:fld>
            <a:endParaRPr lang="en-US"/>
          </a:p>
        </p:txBody>
      </p:sp>
    </p:spTree>
    <p:extLst>
      <p:ext uri="{BB962C8B-B14F-4D97-AF65-F5344CB8AC3E}">
        <p14:creationId xmlns:p14="http://schemas.microsoft.com/office/powerpoint/2010/main" val="2159372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Bag and syringe </a:t>
            </a:r>
            <a:r>
              <a:rPr lang="en-US" dirty="0" smtClean="0"/>
              <a:t>labels: 2 sizes</a:t>
            </a:r>
            <a:endParaRPr lang="en-US" dirty="0"/>
          </a:p>
        </p:txBody>
      </p:sp>
      <p:sp>
        <p:nvSpPr>
          <p:cNvPr id="4" name="Footer Placeholder 3"/>
          <p:cNvSpPr>
            <a:spLocks noGrp="1"/>
          </p:cNvSpPr>
          <p:nvPr>
            <p:ph type="ftr" sz="quarter" idx="11"/>
          </p:nvPr>
        </p:nvSpPr>
        <p:spPr/>
        <p:txBody>
          <a:bodyPr/>
          <a:lstStyle/>
          <a:p>
            <a:r>
              <a:rPr lang="en-US" smtClean="0"/>
              <a:t>National Standard for User-applied Labelling of </a:t>
            </a:r>
            <a:br>
              <a:rPr lang="en-US" smtClean="0"/>
            </a:br>
            <a:r>
              <a:rPr lang="en-US"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20</a:t>
            </a:fld>
            <a:endParaRPr lang="en-US"/>
          </a:p>
        </p:txBody>
      </p:sp>
      <p:pic>
        <p:nvPicPr>
          <p:cNvPr id="6" name="Picture 5" descr="Bag Label Epidural 100x60_screen.png"/>
          <p:cNvPicPr>
            <a:picLocks noChangeAspect="1"/>
          </p:cNvPicPr>
          <p:nvPr/>
        </p:nvPicPr>
        <p:blipFill rotWithShape="1">
          <a:blip r:embed="rId2">
            <a:extLst>
              <a:ext uri="{28A0092B-C50C-407E-A947-70E740481C1C}">
                <a14:useLocalDpi xmlns:a14="http://schemas.microsoft.com/office/drawing/2010/main" val="0"/>
              </a:ext>
            </a:extLst>
          </a:blip>
          <a:srcRect t="7010" b="8998"/>
          <a:stretch/>
        </p:blipFill>
        <p:spPr>
          <a:xfrm>
            <a:off x="363781" y="1425729"/>
            <a:ext cx="2915689" cy="1476850"/>
          </a:xfrm>
          <a:prstGeom prst="rect">
            <a:avLst/>
          </a:prstGeom>
        </p:spPr>
      </p:pic>
      <p:pic>
        <p:nvPicPr>
          <p:cNvPr id="13" name="Picture 12" descr="Bag Label Intrathecal 100x60_screen.png"/>
          <p:cNvPicPr>
            <a:picLocks noChangeAspect="1"/>
          </p:cNvPicPr>
          <p:nvPr/>
        </p:nvPicPr>
        <p:blipFill rotWithShape="1">
          <a:blip r:embed="rId3">
            <a:extLst>
              <a:ext uri="{28A0092B-C50C-407E-A947-70E740481C1C}">
                <a14:useLocalDpi xmlns:a14="http://schemas.microsoft.com/office/drawing/2010/main" val="0"/>
              </a:ext>
            </a:extLst>
          </a:blip>
          <a:srcRect t="8340" b="8869"/>
          <a:stretch/>
        </p:blipFill>
        <p:spPr>
          <a:xfrm>
            <a:off x="2938302" y="1438494"/>
            <a:ext cx="2937714" cy="1476848"/>
          </a:xfrm>
          <a:prstGeom prst="rect">
            <a:avLst/>
          </a:prstGeom>
        </p:spPr>
      </p:pic>
      <p:pic>
        <p:nvPicPr>
          <p:cNvPr id="14" name="Picture 13" descr="Bag Label Intravenous 100x60_screen.png"/>
          <p:cNvPicPr>
            <a:picLocks noChangeAspect="1"/>
          </p:cNvPicPr>
          <p:nvPr/>
        </p:nvPicPr>
        <p:blipFill rotWithShape="1">
          <a:blip r:embed="rId4">
            <a:extLst>
              <a:ext uri="{28A0092B-C50C-407E-A947-70E740481C1C}">
                <a14:useLocalDpi xmlns:a14="http://schemas.microsoft.com/office/drawing/2010/main" val="0"/>
              </a:ext>
            </a:extLst>
          </a:blip>
          <a:srcRect t="10465" b="10988"/>
          <a:stretch/>
        </p:blipFill>
        <p:spPr>
          <a:xfrm>
            <a:off x="501874" y="3068500"/>
            <a:ext cx="2612606" cy="1448660"/>
          </a:xfrm>
          <a:prstGeom prst="rect">
            <a:avLst/>
          </a:prstGeom>
        </p:spPr>
      </p:pic>
      <p:pic>
        <p:nvPicPr>
          <p:cNvPr id="15" name="Picture 14" descr="Bag Label Miscellaneous 100x60_screen.png"/>
          <p:cNvPicPr>
            <a:picLocks noChangeAspect="1"/>
          </p:cNvPicPr>
          <p:nvPr/>
        </p:nvPicPr>
        <p:blipFill rotWithShape="1">
          <a:blip r:embed="rId5">
            <a:extLst>
              <a:ext uri="{28A0092B-C50C-407E-A947-70E740481C1C}">
                <a14:useLocalDpi xmlns:a14="http://schemas.microsoft.com/office/drawing/2010/main" val="0"/>
              </a:ext>
            </a:extLst>
          </a:blip>
          <a:srcRect t="9448" b="10763"/>
          <a:stretch/>
        </p:blipFill>
        <p:spPr>
          <a:xfrm>
            <a:off x="5616824" y="3068501"/>
            <a:ext cx="2727811" cy="1482796"/>
          </a:xfrm>
          <a:prstGeom prst="rect">
            <a:avLst/>
          </a:prstGeom>
        </p:spPr>
      </p:pic>
      <p:pic>
        <p:nvPicPr>
          <p:cNvPr id="16" name="Picture 15" descr="Bag Label regional 100X60_screen.png"/>
          <p:cNvPicPr>
            <a:picLocks noChangeAspect="1"/>
          </p:cNvPicPr>
          <p:nvPr/>
        </p:nvPicPr>
        <p:blipFill rotWithShape="1">
          <a:blip r:embed="rId6">
            <a:extLst>
              <a:ext uri="{28A0092B-C50C-407E-A947-70E740481C1C}">
                <a14:useLocalDpi xmlns:a14="http://schemas.microsoft.com/office/drawing/2010/main" val="0"/>
              </a:ext>
            </a:extLst>
          </a:blip>
          <a:srcRect t="5278" b="6631"/>
          <a:stretch/>
        </p:blipFill>
        <p:spPr>
          <a:xfrm>
            <a:off x="5602753" y="1425729"/>
            <a:ext cx="2741882" cy="1476849"/>
          </a:xfrm>
          <a:prstGeom prst="rect">
            <a:avLst/>
          </a:prstGeom>
        </p:spPr>
      </p:pic>
      <p:pic>
        <p:nvPicPr>
          <p:cNvPr id="17" name="Picture 16" descr="Bag Label Subcutaneous 100x60_screen.png"/>
          <p:cNvPicPr>
            <a:picLocks noChangeAspect="1"/>
          </p:cNvPicPr>
          <p:nvPr/>
        </p:nvPicPr>
        <p:blipFill rotWithShape="1">
          <a:blip r:embed="rId7">
            <a:extLst>
              <a:ext uri="{28A0092B-C50C-407E-A947-70E740481C1C}">
                <a14:useLocalDpi xmlns:a14="http://schemas.microsoft.com/office/drawing/2010/main" val="0"/>
              </a:ext>
            </a:extLst>
          </a:blip>
          <a:srcRect t="6569" b="6557"/>
          <a:stretch/>
        </p:blipFill>
        <p:spPr>
          <a:xfrm>
            <a:off x="3114480" y="3087646"/>
            <a:ext cx="2565618" cy="1455042"/>
          </a:xfrm>
          <a:prstGeom prst="rect">
            <a:avLst/>
          </a:prstGeom>
        </p:spPr>
      </p:pic>
      <p:pic>
        <p:nvPicPr>
          <p:cNvPr id="18" name="Picture 17" descr="Container label for intra-arterial route - black text on red background with red and black hatched border. Label specifies 'For intra-arterial use only' and has space to record patient name, ID, DOB, medicine/s, amount (units), volume (mL), concentration (units/mL), diluent, date, time, prepared by, and checked by."/>
          <p:cNvPicPr/>
          <p:nvPr/>
        </p:nvPicPr>
        <p:blipFill rotWithShape="1">
          <a:blip r:embed="rId8" cstate="email">
            <a:extLst>
              <a:ext uri="{28A0092B-C50C-407E-A947-70E740481C1C}">
                <a14:useLocalDpi xmlns:a14="http://schemas.microsoft.com/office/drawing/2010/main"/>
              </a:ext>
            </a:extLst>
          </a:blip>
          <a:srcRect l="5897" t="6894" r="6753" b="6593"/>
          <a:stretch/>
        </p:blipFill>
        <p:spPr bwMode="auto">
          <a:xfrm>
            <a:off x="3190259" y="4721577"/>
            <a:ext cx="2412493" cy="152785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475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Bags with additives</a:t>
            </a:r>
          </a:p>
        </p:txBody>
      </p:sp>
      <p:sp>
        <p:nvSpPr>
          <p:cNvPr id="3" name="Content Placeholder 2"/>
          <p:cNvSpPr>
            <a:spLocks noGrp="1"/>
          </p:cNvSpPr>
          <p:nvPr>
            <p:ph idx="1"/>
          </p:nvPr>
        </p:nvSpPr>
        <p:spPr/>
        <p:txBody>
          <a:bodyPr>
            <a:normAutofit lnSpcReduction="10000"/>
          </a:bodyPr>
          <a:lstStyle/>
          <a:p>
            <a:pPr>
              <a:lnSpc>
                <a:spcPct val="110000"/>
              </a:lnSpc>
            </a:pPr>
            <a:r>
              <a:rPr lang="en-US" dirty="0"/>
              <a:t>Bags (and bottles) </a:t>
            </a:r>
            <a:r>
              <a:rPr lang="en-US" dirty="0" smtClean="0"/>
              <a:t>require </a:t>
            </a:r>
            <a:r>
              <a:rPr lang="en-US" dirty="0" err="1" smtClean="0"/>
              <a:t>labelling</a:t>
            </a:r>
            <a:r>
              <a:rPr lang="en-US" dirty="0" smtClean="0"/>
              <a:t> </a:t>
            </a:r>
            <a:r>
              <a:rPr lang="en-US" dirty="0"/>
              <a:t>when a medicine is added in the clinical/ward area</a:t>
            </a:r>
          </a:p>
          <a:p>
            <a:pPr>
              <a:lnSpc>
                <a:spcPct val="110000"/>
              </a:lnSpc>
            </a:pPr>
            <a:r>
              <a:rPr lang="en-US" dirty="0"/>
              <a:t>Label IMMEDIATELY </a:t>
            </a:r>
            <a:r>
              <a:rPr lang="en-US" dirty="0" smtClean="0"/>
              <a:t>when an </a:t>
            </a:r>
            <a:r>
              <a:rPr lang="en-US" dirty="0"/>
              <a:t>injectable medicine is added</a:t>
            </a:r>
          </a:p>
          <a:p>
            <a:pPr>
              <a:lnSpc>
                <a:spcPct val="110000"/>
              </a:lnSpc>
            </a:pPr>
            <a:r>
              <a:rPr lang="en-US" dirty="0"/>
              <a:t>The ‘diluent’ should be identified on the label if the base fluid </a:t>
            </a:r>
            <a:r>
              <a:rPr lang="en-US" dirty="0" smtClean="0"/>
              <a:t>is </a:t>
            </a:r>
            <a:r>
              <a:rPr lang="en-US" dirty="0"/>
              <a:t>not easily identifiable from the original </a:t>
            </a:r>
            <a:r>
              <a:rPr lang="en-US" dirty="0" smtClean="0"/>
              <a:t>manufacturer’s </a:t>
            </a:r>
            <a:r>
              <a:rPr lang="en-US" dirty="0"/>
              <a:t>label (see label placement</a:t>
            </a:r>
            <a:r>
              <a:rPr lang="en-US" dirty="0" smtClean="0"/>
              <a:t>)</a:t>
            </a:r>
            <a:endParaRPr lang="en-US" dirty="0"/>
          </a:p>
          <a:p>
            <a:endParaRPr lang="en-US" dirty="0"/>
          </a:p>
        </p:txBody>
      </p:sp>
      <p:sp>
        <p:nvSpPr>
          <p:cNvPr id="4" name="Footer Placeholder 3"/>
          <p:cNvSpPr>
            <a:spLocks noGrp="1"/>
          </p:cNvSpPr>
          <p:nvPr>
            <p:ph type="ftr" sz="quarter" idx="11"/>
          </p:nvPr>
        </p:nvSpPr>
        <p:spPr/>
        <p:txBody>
          <a:bodyPr/>
          <a:lstStyle/>
          <a:p>
            <a:r>
              <a:rPr lang="en-US" smtClean="0"/>
              <a:t>National Standard for User-applied Labelling of </a:t>
            </a:r>
            <a:br>
              <a:rPr lang="en-US" smtClean="0"/>
            </a:br>
            <a:r>
              <a:rPr lang="en-US"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21</a:t>
            </a:fld>
            <a:endParaRPr lang="en-US"/>
          </a:p>
        </p:txBody>
      </p:sp>
    </p:spTree>
    <p:extLst>
      <p:ext uri="{BB962C8B-B14F-4D97-AF65-F5344CB8AC3E}">
        <p14:creationId xmlns:p14="http://schemas.microsoft.com/office/powerpoint/2010/main" val="1094964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Bags with additives </a:t>
            </a:r>
            <a:br>
              <a:rPr lang="en-US" dirty="0"/>
            </a:br>
            <a:r>
              <a:rPr lang="en-US" sz="3100" dirty="0"/>
              <a:t>(continued)</a:t>
            </a:r>
          </a:p>
        </p:txBody>
      </p:sp>
      <p:sp>
        <p:nvSpPr>
          <p:cNvPr id="3" name="Content Placeholder 2"/>
          <p:cNvSpPr>
            <a:spLocks noGrp="1"/>
          </p:cNvSpPr>
          <p:nvPr>
            <p:ph idx="1"/>
          </p:nvPr>
        </p:nvSpPr>
        <p:spPr>
          <a:xfrm>
            <a:off x="457200" y="1600200"/>
            <a:ext cx="4222262" cy="4241800"/>
          </a:xfrm>
        </p:spPr>
        <p:txBody>
          <a:bodyPr>
            <a:noAutofit/>
          </a:bodyPr>
          <a:lstStyle/>
          <a:p>
            <a:pPr marL="0" indent="0">
              <a:lnSpc>
                <a:spcPct val="120000"/>
              </a:lnSpc>
              <a:buNone/>
            </a:pPr>
            <a:r>
              <a:rPr lang="en-US" sz="1800" b="1" dirty="0"/>
              <a:t>Placement: </a:t>
            </a:r>
          </a:p>
          <a:p>
            <a:pPr>
              <a:lnSpc>
                <a:spcPct val="120000"/>
              </a:lnSpc>
            </a:pPr>
            <a:r>
              <a:rPr lang="en-US" sz="1800" dirty="0" smtClean="0"/>
              <a:t>Place </a:t>
            </a:r>
            <a:r>
              <a:rPr lang="en-US" sz="1800" dirty="0"/>
              <a:t>labels on the FRONT of the bag to ensure the name of base fluid, batch number and expiry date remain </a:t>
            </a:r>
            <a:r>
              <a:rPr lang="en-US" sz="1800" dirty="0" smtClean="0"/>
              <a:t>visible</a:t>
            </a:r>
          </a:p>
          <a:p>
            <a:pPr>
              <a:lnSpc>
                <a:spcPct val="120000"/>
              </a:lnSpc>
            </a:pPr>
            <a:r>
              <a:rPr lang="en-US" sz="1800" dirty="0" smtClean="0"/>
              <a:t>Place slightly off </a:t>
            </a:r>
            <a:r>
              <a:rPr lang="en-US" sz="1800" dirty="0" err="1" smtClean="0"/>
              <a:t>centre</a:t>
            </a:r>
            <a:r>
              <a:rPr lang="en-US" sz="1800" dirty="0" smtClean="0"/>
              <a:t> to ensure graduations on one side of the bag remain visible</a:t>
            </a:r>
            <a:endParaRPr lang="en-US" sz="1800" dirty="0"/>
          </a:p>
        </p:txBody>
      </p:sp>
      <p:sp>
        <p:nvSpPr>
          <p:cNvPr id="4" name="Footer Placeholder 3"/>
          <p:cNvSpPr>
            <a:spLocks noGrp="1"/>
          </p:cNvSpPr>
          <p:nvPr>
            <p:ph type="ftr" sz="quarter" idx="11"/>
          </p:nvPr>
        </p:nvSpPr>
        <p:spPr/>
        <p:txBody>
          <a:bodyPr/>
          <a:lstStyle/>
          <a:p>
            <a:r>
              <a:rPr lang="en-US" dirty="0" smtClean="0"/>
              <a:t>National Standard for User-applied </a:t>
            </a:r>
            <a:r>
              <a:rPr lang="en-US" dirty="0" err="1" smtClean="0"/>
              <a:t>Labelling</a:t>
            </a:r>
            <a:r>
              <a:rPr lang="en-US" dirty="0" smtClean="0"/>
              <a:t> of </a:t>
            </a:r>
            <a:br>
              <a:rPr lang="en-US" dirty="0" smtClean="0"/>
            </a:br>
            <a:r>
              <a:rPr lang="en-US" dirty="0"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22</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8635" y="784860"/>
            <a:ext cx="3598164" cy="5399532"/>
          </a:xfrm>
          <a:prstGeom prst="rect">
            <a:avLst/>
          </a:prstGeom>
        </p:spPr>
      </p:pic>
    </p:spTree>
    <p:extLst>
      <p:ext uri="{BB962C8B-B14F-4D97-AF65-F5344CB8AC3E}">
        <p14:creationId xmlns:p14="http://schemas.microsoft.com/office/powerpoint/2010/main" val="3383844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Syringes for bolus or infusion</a:t>
            </a:r>
            <a:endParaRPr lang="en-US" b="1" dirty="0"/>
          </a:p>
        </p:txBody>
      </p:sp>
      <p:sp>
        <p:nvSpPr>
          <p:cNvPr id="3" name="Content Placeholder 2"/>
          <p:cNvSpPr>
            <a:spLocks noGrp="1"/>
          </p:cNvSpPr>
          <p:nvPr>
            <p:ph idx="1"/>
          </p:nvPr>
        </p:nvSpPr>
        <p:spPr/>
        <p:txBody>
          <a:bodyPr>
            <a:normAutofit fontScale="85000" lnSpcReduction="20000"/>
          </a:bodyPr>
          <a:lstStyle/>
          <a:p>
            <a:r>
              <a:rPr lang="en-US" dirty="0"/>
              <a:t>Label </a:t>
            </a:r>
            <a:r>
              <a:rPr lang="en-US" dirty="0" smtClean="0"/>
              <a:t>IMMEDIATELY all </a:t>
            </a:r>
            <a:r>
              <a:rPr lang="en-US" dirty="0"/>
              <a:t>injectable medicines drawn up in syringes that leave the hand of the </a:t>
            </a:r>
            <a:r>
              <a:rPr lang="en-US" dirty="0" smtClean="0"/>
              <a:t>operator</a:t>
            </a:r>
            <a:endParaRPr lang="en-US" dirty="0"/>
          </a:p>
          <a:p>
            <a:r>
              <a:rPr lang="en-US" dirty="0"/>
              <a:t>Prepare and label multiple syringes sequentially in independent </a:t>
            </a:r>
            <a:r>
              <a:rPr lang="en-US" dirty="0" smtClean="0"/>
              <a:t>operations</a:t>
            </a:r>
          </a:p>
          <a:p>
            <a:endParaRPr lang="en-US" dirty="0" smtClean="0"/>
          </a:p>
          <a:p>
            <a:r>
              <a:rPr lang="en-US" sz="2800" dirty="0" smtClean="0"/>
              <a:t>Exception: </a:t>
            </a:r>
            <a:r>
              <a:rPr lang="en-US" sz="2800" dirty="0" err="1" smtClean="0"/>
              <a:t>Labelling</a:t>
            </a:r>
            <a:r>
              <a:rPr lang="en-US" sz="2800" dirty="0" smtClean="0"/>
              <a:t> is not required when</a:t>
            </a:r>
          </a:p>
          <a:p>
            <a:pPr lvl="1"/>
            <a:r>
              <a:rPr lang="en-US" sz="2600" dirty="0" smtClean="0"/>
              <a:t>preparation </a:t>
            </a:r>
            <a:r>
              <a:rPr lang="en-US" sz="2600" dirty="0"/>
              <a:t>and bolus administration of a SINGLE medicine from a SINGLE syringe </a:t>
            </a:r>
            <a:r>
              <a:rPr lang="en-US" sz="2600" dirty="0" smtClean="0"/>
              <a:t>are one </a:t>
            </a:r>
            <a:r>
              <a:rPr lang="en-US" sz="2600" dirty="0"/>
              <a:t>uninterrupted </a:t>
            </a:r>
            <a:r>
              <a:rPr lang="en-US" sz="2600" dirty="0" smtClean="0"/>
              <a:t>process, and</a:t>
            </a:r>
          </a:p>
          <a:p>
            <a:pPr lvl="1"/>
            <a:r>
              <a:rPr lang="en-US" sz="2600" dirty="0" smtClean="0"/>
              <a:t>the syringe DOES NOT leave the hands of the person who prepared it, and</a:t>
            </a:r>
          </a:p>
          <a:p>
            <a:pPr lvl="1"/>
            <a:r>
              <a:rPr lang="en-US" sz="2600" dirty="0" smtClean="0"/>
              <a:t>the </a:t>
            </a:r>
            <a:r>
              <a:rPr lang="en-US" sz="2600" dirty="0"/>
              <a:t>same person administers the medicine IMMEDIATELY</a:t>
            </a:r>
          </a:p>
          <a:p>
            <a:endParaRPr lang="en-US" dirty="0"/>
          </a:p>
          <a:p>
            <a:endParaRPr lang="en-US" dirty="0"/>
          </a:p>
        </p:txBody>
      </p:sp>
      <p:sp>
        <p:nvSpPr>
          <p:cNvPr id="4" name="Footer Placeholder 3"/>
          <p:cNvSpPr>
            <a:spLocks noGrp="1"/>
          </p:cNvSpPr>
          <p:nvPr>
            <p:ph type="ftr" sz="quarter" idx="11"/>
          </p:nvPr>
        </p:nvSpPr>
        <p:spPr/>
        <p:txBody>
          <a:bodyPr/>
          <a:lstStyle/>
          <a:p>
            <a:r>
              <a:rPr lang="en-US" smtClean="0"/>
              <a:t>National Standard for User-applied Labelling of </a:t>
            </a:r>
            <a:br>
              <a:rPr lang="en-US" smtClean="0"/>
            </a:br>
            <a:r>
              <a:rPr lang="en-US"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23</a:t>
            </a:fld>
            <a:endParaRPr lang="en-US"/>
          </a:p>
        </p:txBody>
      </p:sp>
    </p:spTree>
    <p:extLst>
      <p:ext uri="{BB962C8B-B14F-4D97-AF65-F5344CB8AC3E}">
        <p14:creationId xmlns:p14="http://schemas.microsoft.com/office/powerpoint/2010/main" val="2594137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Syringes </a:t>
            </a:r>
            <a:r>
              <a:rPr lang="en-US" dirty="0" smtClean="0"/>
              <a:t>for bolus or infusion </a:t>
            </a:r>
            <a:r>
              <a:rPr lang="en-US" sz="3100" dirty="0" smtClean="0"/>
              <a:t>(</a:t>
            </a:r>
            <a:r>
              <a:rPr lang="en-US" sz="3100" dirty="0"/>
              <a:t>continued)</a:t>
            </a:r>
          </a:p>
        </p:txBody>
      </p:sp>
      <p:sp>
        <p:nvSpPr>
          <p:cNvPr id="3" name="Content Placeholder 2"/>
          <p:cNvSpPr>
            <a:spLocks noGrp="1"/>
          </p:cNvSpPr>
          <p:nvPr>
            <p:ph idx="1"/>
          </p:nvPr>
        </p:nvSpPr>
        <p:spPr>
          <a:xfrm>
            <a:off x="457200" y="1600200"/>
            <a:ext cx="8229600" cy="3601720"/>
          </a:xfrm>
        </p:spPr>
        <p:txBody>
          <a:bodyPr>
            <a:normAutofit fontScale="62500" lnSpcReduction="20000"/>
          </a:bodyPr>
          <a:lstStyle/>
          <a:p>
            <a:pPr marL="0" indent="0">
              <a:lnSpc>
                <a:spcPct val="120000"/>
              </a:lnSpc>
              <a:buNone/>
            </a:pPr>
            <a:r>
              <a:rPr lang="en-US" b="1" dirty="0"/>
              <a:t>Placement</a:t>
            </a:r>
          </a:p>
          <a:p>
            <a:pPr>
              <a:lnSpc>
                <a:spcPct val="120000"/>
              </a:lnSpc>
            </a:pPr>
            <a:r>
              <a:rPr lang="en-US" dirty="0"/>
              <a:t>Place label so graduations on the syringe scale remain visible</a:t>
            </a:r>
          </a:p>
          <a:p>
            <a:pPr>
              <a:lnSpc>
                <a:spcPct val="120000"/>
              </a:lnSpc>
            </a:pPr>
            <a:r>
              <a:rPr lang="en-US" dirty="0"/>
              <a:t>Apply parallel to the long axis of the syringe barrel, top edge flush with </a:t>
            </a:r>
            <a:r>
              <a:rPr lang="en-US" dirty="0" smtClean="0"/>
              <a:t>scale</a:t>
            </a:r>
          </a:p>
          <a:p>
            <a:pPr>
              <a:lnSpc>
                <a:spcPct val="120000"/>
              </a:lnSpc>
            </a:pPr>
            <a:endParaRPr lang="en-US" dirty="0"/>
          </a:p>
          <a:p>
            <a:pPr>
              <a:lnSpc>
                <a:spcPct val="120000"/>
              </a:lnSpc>
            </a:pPr>
            <a:endParaRPr lang="en-US" dirty="0"/>
          </a:p>
          <a:p>
            <a:pPr>
              <a:lnSpc>
                <a:spcPct val="120000"/>
              </a:lnSpc>
            </a:pPr>
            <a:endParaRPr lang="en-US" dirty="0" smtClean="0"/>
          </a:p>
          <a:p>
            <a:pPr>
              <a:lnSpc>
                <a:spcPct val="120000"/>
              </a:lnSpc>
            </a:pPr>
            <a:endParaRPr lang="en-US" dirty="0" smtClean="0"/>
          </a:p>
          <a:p>
            <a:pPr>
              <a:lnSpc>
                <a:spcPct val="120000"/>
              </a:lnSpc>
            </a:pPr>
            <a:r>
              <a:rPr lang="en-US" dirty="0" smtClean="0"/>
              <a:t>Apply </a:t>
            </a:r>
            <a:r>
              <a:rPr lang="en-US" dirty="0"/>
              <a:t>label as a ‘flag’ </a:t>
            </a:r>
            <a:r>
              <a:rPr lang="en-US" dirty="0" smtClean="0"/>
              <a:t/>
            </a:r>
            <a:br>
              <a:rPr lang="en-US" dirty="0" smtClean="0"/>
            </a:br>
            <a:r>
              <a:rPr lang="en-US" dirty="0" smtClean="0"/>
              <a:t>for </a:t>
            </a:r>
            <a:r>
              <a:rPr lang="en-US" dirty="0"/>
              <a:t>small </a:t>
            </a:r>
            <a:r>
              <a:rPr lang="en-US" dirty="0" smtClean="0"/>
              <a:t>syringes</a:t>
            </a:r>
            <a:endParaRPr lang="en-US" b="1" dirty="0">
              <a:solidFill>
                <a:srgbClr val="FF0000"/>
              </a:solidFill>
            </a:endParaRPr>
          </a:p>
        </p:txBody>
      </p:sp>
      <p:sp>
        <p:nvSpPr>
          <p:cNvPr id="4" name="Footer Placeholder 3"/>
          <p:cNvSpPr>
            <a:spLocks noGrp="1"/>
          </p:cNvSpPr>
          <p:nvPr>
            <p:ph type="ftr" sz="quarter" idx="11"/>
          </p:nvPr>
        </p:nvSpPr>
        <p:spPr/>
        <p:txBody>
          <a:bodyPr/>
          <a:lstStyle/>
          <a:p>
            <a:r>
              <a:rPr lang="en-US" smtClean="0"/>
              <a:t>National Standard for User-applied Labelling of </a:t>
            </a:r>
            <a:br>
              <a:rPr lang="en-US" smtClean="0"/>
            </a:br>
            <a:r>
              <a:rPr lang="en-US"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24</a:t>
            </a:fld>
            <a:endParaRPr lang="en-US"/>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31625" b="31667"/>
          <a:stretch/>
        </p:blipFill>
        <p:spPr>
          <a:xfrm>
            <a:off x="3616959" y="2830757"/>
            <a:ext cx="5069839" cy="1240153"/>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41" t="30213" r="-1" b="13878"/>
          <a:stretch/>
        </p:blipFill>
        <p:spPr>
          <a:xfrm>
            <a:off x="3616960" y="4436580"/>
            <a:ext cx="5069839" cy="1655610"/>
          </a:xfrm>
          <a:prstGeom prst="rect">
            <a:avLst/>
          </a:prstGeom>
        </p:spPr>
      </p:pic>
    </p:spTree>
    <p:extLst>
      <p:ext uri="{BB962C8B-B14F-4D97-AF65-F5344CB8AC3E}">
        <p14:creationId xmlns:p14="http://schemas.microsoft.com/office/powerpoint/2010/main" val="1236701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Labelling</a:t>
            </a:r>
            <a:r>
              <a:rPr lang="en-US" dirty="0"/>
              <a:t> IV flushes</a:t>
            </a:r>
          </a:p>
        </p:txBody>
      </p:sp>
      <p:sp>
        <p:nvSpPr>
          <p:cNvPr id="3" name="Content Placeholder 2"/>
          <p:cNvSpPr>
            <a:spLocks noGrp="1"/>
          </p:cNvSpPr>
          <p:nvPr>
            <p:ph idx="1"/>
          </p:nvPr>
        </p:nvSpPr>
        <p:spPr>
          <a:xfrm>
            <a:off x="457200" y="1600201"/>
            <a:ext cx="8229600" cy="2063262"/>
          </a:xfrm>
        </p:spPr>
        <p:txBody>
          <a:bodyPr>
            <a:normAutofit fontScale="92500"/>
          </a:bodyPr>
          <a:lstStyle/>
          <a:p>
            <a:r>
              <a:rPr lang="en-AU" dirty="0"/>
              <a:t>Label any fluid drawn up in a syringe for use as an IV flush (e.g. 0.9% sodium chloride) unless preparation and bolus administration is one uninterrupted process.</a:t>
            </a:r>
          </a:p>
          <a:p>
            <a:endParaRPr lang="en-US" dirty="0"/>
          </a:p>
        </p:txBody>
      </p:sp>
      <p:sp>
        <p:nvSpPr>
          <p:cNvPr id="4" name="Footer Placeholder 3"/>
          <p:cNvSpPr>
            <a:spLocks noGrp="1"/>
          </p:cNvSpPr>
          <p:nvPr>
            <p:ph type="ftr" sz="quarter" idx="11"/>
          </p:nvPr>
        </p:nvSpPr>
        <p:spPr/>
        <p:txBody>
          <a:bodyPr/>
          <a:lstStyle/>
          <a:p>
            <a:r>
              <a:rPr lang="en-US" smtClean="0"/>
              <a:t>National Standard for User-applied Labelling of </a:t>
            </a:r>
            <a:br>
              <a:rPr lang="en-US" smtClean="0"/>
            </a:br>
            <a:r>
              <a:rPr lang="en-US"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25</a:t>
            </a:fld>
            <a:endParaRPr lang="en-US"/>
          </a:p>
        </p:txBody>
      </p:sp>
      <p:pic>
        <p:nvPicPr>
          <p:cNvPr id="8" name="Picture 7" descr="T3-SodiumChlorid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751" y="3663463"/>
            <a:ext cx="3967734" cy="1233215"/>
          </a:xfrm>
          <a:prstGeom prst="rect">
            <a:avLst/>
          </a:prstGeom>
        </p:spPr>
      </p:pic>
    </p:spTree>
    <p:extLst>
      <p:ext uri="{BB962C8B-B14F-4D97-AF65-F5344CB8AC3E}">
        <p14:creationId xmlns:p14="http://schemas.microsoft.com/office/powerpoint/2010/main" val="3468011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All </a:t>
            </a:r>
            <a:r>
              <a:rPr lang="en-US" dirty="0" smtClean="0"/>
              <a:t>containers:</a:t>
            </a:r>
            <a:r>
              <a:rPr lang="en-US" dirty="0"/>
              <a:t> </a:t>
            </a:r>
            <a:r>
              <a:rPr lang="en-US" dirty="0" smtClean="0"/>
              <a:t>discarding content</a:t>
            </a:r>
            <a:endParaRPr lang="en-US" dirty="0"/>
          </a:p>
        </p:txBody>
      </p:sp>
      <p:sp>
        <p:nvSpPr>
          <p:cNvPr id="3" name="Content Placeholder 2"/>
          <p:cNvSpPr>
            <a:spLocks noGrp="1"/>
          </p:cNvSpPr>
          <p:nvPr>
            <p:ph idx="1"/>
          </p:nvPr>
        </p:nvSpPr>
        <p:spPr/>
        <p:txBody>
          <a:bodyPr/>
          <a:lstStyle/>
          <a:p>
            <a:r>
              <a:rPr lang="en-US" dirty="0"/>
              <a:t>Any </a:t>
            </a:r>
            <a:r>
              <a:rPr lang="en-US" dirty="0" err="1"/>
              <a:t>unlabelled</a:t>
            </a:r>
            <a:r>
              <a:rPr lang="en-US" dirty="0"/>
              <a:t> container holding a solution must be immediately discarded</a:t>
            </a:r>
          </a:p>
          <a:p>
            <a:r>
              <a:rPr lang="en-US" dirty="0"/>
              <a:t>Any container, where there is doubt over content, must be discarded</a:t>
            </a:r>
          </a:p>
          <a:p>
            <a:r>
              <a:rPr lang="en-US" dirty="0"/>
              <a:t>Any medicine remaining in the container at the end of a procedure must be discarded</a:t>
            </a:r>
          </a:p>
          <a:p>
            <a:endParaRPr lang="en-US" dirty="0"/>
          </a:p>
        </p:txBody>
      </p:sp>
      <p:sp>
        <p:nvSpPr>
          <p:cNvPr id="4" name="Footer Placeholder 3"/>
          <p:cNvSpPr>
            <a:spLocks noGrp="1"/>
          </p:cNvSpPr>
          <p:nvPr>
            <p:ph type="ftr" sz="quarter" idx="11"/>
          </p:nvPr>
        </p:nvSpPr>
        <p:spPr/>
        <p:txBody>
          <a:bodyPr/>
          <a:lstStyle/>
          <a:p>
            <a:r>
              <a:rPr lang="en-US" smtClean="0"/>
              <a:t>National Standard for User-applied Labelling of </a:t>
            </a:r>
            <a:br>
              <a:rPr lang="en-US" smtClean="0"/>
            </a:br>
            <a:r>
              <a:rPr lang="en-US"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26</a:t>
            </a:fld>
            <a:endParaRPr lang="en-US"/>
          </a:p>
        </p:txBody>
      </p:sp>
    </p:spTree>
    <p:extLst>
      <p:ext uri="{BB962C8B-B14F-4D97-AF65-F5344CB8AC3E}">
        <p14:creationId xmlns:p14="http://schemas.microsoft.com/office/powerpoint/2010/main" val="1004129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Lines and </a:t>
            </a:r>
            <a:r>
              <a:rPr lang="en-AU" dirty="0" smtClean="0"/>
              <a:t>catheters:</a:t>
            </a:r>
            <a:r>
              <a:rPr lang="en-AU" dirty="0"/>
              <a:t> </a:t>
            </a:r>
            <a:r>
              <a:rPr lang="en-AU" dirty="0" smtClean="0"/>
              <a:t>route </a:t>
            </a:r>
            <a:r>
              <a:rPr lang="en-AU" dirty="0"/>
              <a:t>of administration</a:t>
            </a:r>
            <a:endParaRPr lang="en-US" dirty="0"/>
          </a:p>
        </p:txBody>
      </p:sp>
      <p:sp>
        <p:nvSpPr>
          <p:cNvPr id="4" name="Footer Placeholder 3"/>
          <p:cNvSpPr>
            <a:spLocks noGrp="1"/>
          </p:cNvSpPr>
          <p:nvPr>
            <p:ph type="ftr" sz="quarter" idx="11"/>
          </p:nvPr>
        </p:nvSpPr>
        <p:spPr/>
        <p:txBody>
          <a:bodyPr/>
          <a:lstStyle/>
          <a:p>
            <a:r>
              <a:rPr lang="en-US" smtClean="0"/>
              <a:t>National Standard for User-applied Labelling of </a:t>
            </a:r>
            <a:br>
              <a:rPr lang="en-US" smtClean="0"/>
            </a:br>
            <a:r>
              <a:rPr lang="en-US"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27</a:t>
            </a:fld>
            <a:endParaRPr lang="en-US"/>
          </a:p>
        </p:txBody>
      </p:sp>
      <p:pic>
        <p:nvPicPr>
          <p:cNvPr id="14" name="Picture 13" descr="Line-Central Venous-01-scree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203" y="3076047"/>
            <a:ext cx="2953512" cy="1335024"/>
          </a:xfrm>
          <a:prstGeom prst="rect">
            <a:avLst/>
          </a:prstGeom>
        </p:spPr>
      </p:pic>
      <p:pic>
        <p:nvPicPr>
          <p:cNvPr id="15" name="Picture 14" descr="Line-Epidural-01-scre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0357" y="3076047"/>
            <a:ext cx="2953512" cy="1335024"/>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063" y="4584229"/>
            <a:ext cx="2494450" cy="889979"/>
          </a:xfrm>
          <a:prstGeom prst="rect">
            <a:avLst/>
          </a:prstGeom>
        </p:spPr>
      </p:pic>
      <p:pic>
        <p:nvPicPr>
          <p:cNvPr id="17" name="Picture 16" descr="Line-Intrathecal-01-scree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5512" y="1885427"/>
            <a:ext cx="2807208" cy="1188720"/>
          </a:xfrm>
          <a:prstGeom prst="rect">
            <a:avLst/>
          </a:prstGeom>
        </p:spPr>
      </p:pic>
      <p:pic>
        <p:nvPicPr>
          <p:cNvPr id="18" name="Picture 17" descr="Line-Miscellaneous-01-scree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25707" y="3076047"/>
            <a:ext cx="2953512" cy="1335024"/>
          </a:xfrm>
          <a:prstGeom prst="rect">
            <a:avLst/>
          </a:prstGeom>
        </p:spPr>
      </p:pic>
      <p:pic>
        <p:nvPicPr>
          <p:cNvPr id="19" name="Picture 18" descr="Line-Regional-01-scree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0357" y="4360076"/>
            <a:ext cx="2953512" cy="1335024"/>
          </a:xfrm>
          <a:prstGeom prst="rect">
            <a:avLst/>
          </a:prstGeom>
        </p:spPr>
      </p:pic>
      <p:pic>
        <p:nvPicPr>
          <p:cNvPr id="20" name="Picture 19" descr="Line-Subcutaneous-01-screen.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25707" y="1804995"/>
            <a:ext cx="2953512" cy="1335024"/>
          </a:xfrm>
          <a:prstGeom prst="rect">
            <a:avLst/>
          </a:prstGeom>
        </p:spPr>
      </p:pic>
      <p:pic>
        <p:nvPicPr>
          <p:cNvPr id="21" name="Picture 20" descr="Lines-IntraVENOUS-01-screen.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9203" y="1815075"/>
            <a:ext cx="2953512" cy="1335024"/>
          </a:xfrm>
          <a:prstGeom prst="rect">
            <a:avLst/>
          </a:prstGeom>
        </p:spPr>
      </p:pic>
    </p:spTree>
    <p:extLst>
      <p:ext uri="{BB962C8B-B14F-4D97-AF65-F5344CB8AC3E}">
        <p14:creationId xmlns:p14="http://schemas.microsoft.com/office/powerpoint/2010/main" val="4113072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Lines and </a:t>
            </a:r>
            <a:r>
              <a:rPr lang="en-US" dirty="0" smtClean="0"/>
              <a:t>catheters:</a:t>
            </a:r>
            <a:r>
              <a:rPr lang="en-US" dirty="0"/>
              <a:t> </a:t>
            </a:r>
            <a:r>
              <a:rPr lang="en-US" dirty="0" smtClean="0"/>
              <a:t>route </a:t>
            </a:r>
            <a:r>
              <a:rPr lang="en-US" dirty="0"/>
              <a:t>of administration </a:t>
            </a:r>
            <a:r>
              <a:rPr lang="en-US" sz="3100" dirty="0"/>
              <a:t>(continued)</a:t>
            </a:r>
          </a:p>
        </p:txBody>
      </p:sp>
      <p:sp>
        <p:nvSpPr>
          <p:cNvPr id="3" name="Content Placeholder 2"/>
          <p:cNvSpPr>
            <a:spLocks noGrp="1"/>
          </p:cNvSpPr>
          <p:nvPr>
            <p:ph idx="1"/>
          </p:nvPr>
        </p:nvSpPr>
        <p:spPr/>
        <p:txBody>
          <a:bodyPr>
            <a:normAutofit fontScale="92500" lnSpcReduction="20000"/>
          </a:bodyPr>
          <a:lstStyle/>
          <a:p>
            <a:pPr>
              <a:lnSpc>
                <a:spcPct val="120000"/>
              </a:lnSpc>
            </a:pPr>
            <a:r>
              <a:rPr lang="en-US" dirty="0" err="1"/>
              <a:t>Labelling</a:t>
            </a:r>
            <a:r>
              <a:rPr lang="en-US" dirty="0"/>
              <a:t> administration lines </a:t>
            </a:r>
            <a:r>
              <a:rPr lang="en-US" dirty="0" smtClean="0"/>
              <a:t>and </a:t>
            </a:r>
            <a:r>
              <a:rPr lang="en-US" dirty="0"/>
              <a:t>catheters</a:t>
            </a:r>
          </a:p>
          <a:p>
            <a:pPr lvl="1">
              <a:lnSpc>
                <a:spcPct val="120000"/>
              </a:lnSpc>
            </a:pPr>
            <a:r>
              <a:rPr lang="en-US" dirty="0"/>
              <a:t>Label all lines to identify route</a:t>
            </a:r>
          </a:p>
          <a:p>
            <a:pPr lvl="1">
              <a:lnSpc>
                <a:spcPct val="120000"/>
              </a:lnSpc>
            </a:pPr>
            <a:r>
              <a:rPr lang="en-US" dirty="0"/>
              <a:t>Add date and time the line </a:t>
            </a:r>
            <a:r>
              <a:rPr lang="en-US" dirty="0" smtClean="0"/>
              <a:t>was commenced</a:t>
            </a:r>
            <a:endParaRPr lang="en-US" dirty="0"/>
          </a:p>
          <a:p>
            <a:pPr lvl="1">
              <a:lnSpc>
                <a:spcPct val="120000"/>
              </a:lnSpc>
            </a:pPr>
            <a:r>
              <a:rPr lang="en-US" dirty="0"/>
              <a:t>Identify catheters where there is a risk of wrong route </a:t>
            </a:r>
            <a:r>
              <a:rPr lang="en-US" dirty="0" smtClean="0"/>
              <a:t>administration (e.g</a:t>
            </a:r>
            <a:r>
              <a:rPr lang="en-US" dirty="0"/>
              <a:t>. </a:t>
            </a:r>
            <a:r>
              <a:rPr lang="en-US" dirty="0" smtClean="0"/>
              <a:t>where the </a:t>
            </a:r>
            <a:r>
              <a:rPr lang="en-US" dirty="0"/>
              <a:t>patient entry portal is distant from the administration </a:t>
            </a:r>
            <a:r>
              <a:rPr lang="en-US" dirty="0" smtClean="0"/>
              <a:t>site)</a:t>
            </a:r>
            <a:endParaRPr lang="en-US" dirty="0"/>
          </a:p>
          <a:p>
            <a:pPr>
              <a:lnSpc>
                <a:spcPct val="120000"/>
              </a:lnSpc>
            </a:pPr>
            <a:r>
              <a:rPr lang="en-US" dirty="0" err="1"/>
              <a:t>Labelling</a:t>
            </a:r>
            <a:r>
              <a:rPr lang="en-US" dirty="0"/>
              <a:t> invasive monitoring lines</a:t>
            </a:r>
          </a:p>
          <a:p>
            <a:pPr lvl="1">
              <a:lnSpc>
                <a:spcPct val="120000"/>
              </a:lnSpc>
            </a:pPr>
            <a:r>
              <a:rPr lang="en-US" dirty="0"/>
              <a:t>Identify all lines, including those not primarily intended for medicine </a:t>
            </a:r>
            <a:r>
              <a:rPr lang="en-US" dirty="0" smtClean="0"/>
              <a:t>administration</a:t>
            </a:r>
            <a:endParaRPr lang="en-US" dirty="0"/>
          </a:p>
          <a:p>
            <a:pPr>
              <a:lnSpc>
                <a:spcPct val="120000"/>
              </a:lnSpc>
            </a:pPr>
            <a:endParaRPr lang="en-US" dirty="0"/>
          </a:p>
        </p:txBody>
      </p:sp>
      <p:sp>
        <p:nvSpPr>
          <p:cNvPr id="4" name="Footer Placeholder 3"/>
          <p:cNvSpPr>
            <a:spLocks noGrp="1"/>
          </p:cNvSpPr>
          <p:nvPr>
            <p:ph type="ftr" sz="quarter" idx="11"/>
          </p:nvPr>
        </p:nvSpPr>
        <p:spPr/>
        <p:txBody>
          <a:bodyPr/>
          <a:lstStyle/>
          <a:p>
            <a:r>
              <a:rPr lang="en-US" smtClean="0"/>
              <a:t>National Standard for User-applied Labelling of </a:t>
            </a:r>
            <a:br>
              <a:rPr lang="en-US" smtClean="0"/>
            </a:br>
            <a:r>
              <a:rPr lang="en-US"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28</a:t>
            </a:fld>
            <a:endParaRPr lang="en-US"/>
          </a:p>
        </p:txBody>
      </p:sp>
    </p:spTree>
    <p:extLst>
      <p:ext uri="{BB962C8B-B14F-4D97-AF65-F5344CB8AC3E}">
        <p14:creationId xmlns:p14="http://schemas.microsoft.com/office/powerpoint/2010/main" val="890440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Lines:</a:t>
            </a:r>
            <a:r>
              <a:rPr lang="en-US" dirty="0"/>
              <a:t> </a:t>
            </a:r>
            <a:r>
              <a:rPr lang="en-US" dirty="0" smtClean="0"/>
              <a:t>active </a:t>
            </a:r>
            <a:r>
              <a:rPr lang="en-US" dirty="0"/>
              <a:t>ingredient</a:t>
            </a:r>
          </a:p>
        </p:txBody>
      </p:sp>
      <p:sp>
        <p:nvSpPr>
          <p:cNvPr id="3" name="Content Placeholder 2"/>
          <p:cNvSpPr>
            <a:spLocks noGrp="1"/>
          </p:cNvSpPr>
          <p:nvPr>
            <p:ph idx="1"/>
          </p:nvPr>
        </p:nvSpPr>
        <p:spPr/>
        <p:txBody>
          <a:bodyPr>
            <a:normAutofit fontScale="92500"/>
          </a:bodyPr>
          <a:lstStyle/>
          <a:p>
            <a:pPr>
              <a:lnSpc>
                <a:spcPct val="120000"/>
              </a:lnSpc>
            </a:pPr>
            <a:r>
              <a:rPr lang="en-US" sz="2400" dirty="0"/>
              <a:t>Identify the active ingredient </a:t>
            </a:r>
            <a:r>
              <a:rPr lang="en-US" sz="2400" dirty="0" smtClean="0"/>
              <a:t>in </a:t>
            </a:r>
            <a:r>
              <a:rPr lang="en-US" sz="2400" dirty="0"/>
              <a:t>administration </a:t>
            </a:r>
            <a:r>
              <a:rPr lang="en-US" sz="2400" dirty="0" smtClean="0"/>
              <a:t>lines for dedicated </a:t>
            </a:r>
            <a:r>
              <a:rPr lang="en-US" sz="2400" dirty="0"/>
              <a:t>continuous infusions</a:t>
            </a:r>
            <a:r>
              <a:rPr lang="en-US" sz="2400" dirty="0" smtClean="0"/>
              <a:t>.</a:t>
            </a:r>
            <a:endParaRPr lang="en-US" sz="2400" dirty="0"/>
          </a:p>
          <a:p>
            <a:pPr>
              <a:lnSpc>
                <a:spcPct val="120000"/>
              </a:lnSpc>
            </a:pPr>
            <a:r>
              <a:rPr lang="en-US" sz="2400" dirty="0"/>
              <a:t>Labels may be </a:t>
            </a:r>
            <a:r>
              <a:rPr lang="en-US" sz="2400" dirty="0" smtClean="0"/>
              <a:t>preprinted</a:t>
            </a:r>
            <a:r>
              <a:rPr lang="en-US" sz="2400" dirty="0"/>
              <a:t>. </a:t>
            </a:r>
            <a:r>
              <a:rPr lang="en-US" sz="2400" dirty="0" err="1" smtClean="0"/>
              <a:t>Colour</a:t>
            </a:r>
            <a:r>
              <a:rPr lang="en-US" sz="2400" dirty="0" smtClean="0"/>
              <a:t> should </a:t>
            </a:r>
            <a:r>
              <a:rPr lang="en-US" sz="2400" dirty="0"/>
              <a:t>comply with </a:t>
            </a:r>
            <a:r>
              <a:rPr lang="en-US" sz="2400" dirty="0" smtClean="0"/>
              <a:t>ISO26825:2008. For example</a:t>
            </a:r>
          </a:p>
          <a:p>
            <a:pPr>
              <a:lnSpc>
                <a:spcPct val="120000"/>
              </a:lnSpc>
            </a:pPr>
            <a:endParaRPr lang="en-US" sz="2400" dirty="0" smtClean="0"/>
          </a:p>
          <a:p>
            <a:pPr>
              <a:lnSpc>
                <a:spcPct val="120000"/>
              </a:lnSpc>
            </a:pPr>
            <a:endParaRPr lang="en-US" sz="2400" dirty="0" smtClean="0"/>
          </a:p>
          <a:p>
            <a:pPr>
              <a:lnSpc>
                <a:spcPct val="120000"/>
              </a:lnSpc>
            </a:pPr>
            <a:r>
              <a:rPr lang="en-US" sz="2400" dirty="0" smtClean="0"/>
              <a:t>The pre-printed medicine line label guide has more examples</a:t>
            </a:r>
            <a:endParaRPr lang="en-US" sz="2400" dirty="0"/>
          </a:p>
          <a:p>
            <a:pPr>
              <a:lnSpc>
                <a:spcPct val="120000"/>
              </a:lnSpc>
            </a:pPr>
            <a:r>
              <a:rPr lang="en-US" sz="2400" dirty="0" smtClean="0"/>
              <a:t>Lines </a:t>
            </a:r>
            <a:r>
              <a:rPr lang="en-US" sz="2400" dirty="0"/>
              <a:t>for </a:t>
            </a:r>
            <a:r>
              <a:rPr lang="en-US" sz="2400" dirty="0" smtClean="0"/>
              <a:t>intermittent infusions may </a:t>
            </a:r>
            <a:r>
              <a:rPr lang="en-US" sz="2400" dirty="0"/>
              <a:t>be labelled for medicine </a:t>
            </a:r>
            <a:r>
              <a:rPr lang="en-US" sz="2400" dirty="0" smtClean="0"/>
              <a:t>content, but ensure </a:t>
            </a:r>
            <a:r>
              <a:rPr lang="en-US" sz="2400" dirty="0"/>
              <a:t>label is removed on completion of infusion</a:t>
            </a:r>
          </a:p>
        </p:txBody>
      </p:sp>
      <p:sp>
        <p:nvSpPr>
          <p:cNvPr id="4" name="Footer Placeholder 3"/>
          <p:cNvSpPr>
            <a:spLocks noGrp="1"/>
          </p:cNvSpPr>
          <p:nvPr>
            <p:ph type="ftr" sz="quarter" idx="11"/>
          </p:nvPr>
        </p:nvSpPr>
        <p:spPr/>
        <p:txBody>
          <a:bodyPr/>
          <a:lstStyle/>
          <a:p>
            <a:r>
              <a:rPr lang="en-US" smtClean="0"/>
              <a:t>National Standard for User-applied Labelling of </a:t>
            </a:r>
            <a:br>
              <a:rPr lang="en-US" smtClean="0"/>
            </a:br>
            <a:r>
              <a:rPr lang="en-US"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29</a:t>
            </a:fld>
            <a:endParaRPr lang="en-US"/>
          </a:p>
        </p:txBody>
      </p:sp>
      <p:pic>
        <p:nvPicPr>
          <p:cNvPr id="7" name="Picture 6" descr="Examples of preprinted medicine line labels for potassium chloride, propofol, sodium nitroprusside and suxamethonium."/>
          <p:cNvPicPr/>
          <p:nvPr/>
        </p:nvPicPr>
        <p:blipFill rotWithShape="1">
          <a:blip r:embed="rId2" cstate="email">
            <a:extLst>
              <a:ext uri="{28A0092B-C50C-407E-A947-70E740481C1C}">
                <a14:useLocalDpi xmlns:a14="http://schemas.microsoft.com/office/drawing/2010/main"/>
              </a:ext>
            </a:extLst>
          </a:blip>
          <a:srcRect l="2546" r="3279"/>
          <a:stretch/>
        </p:blipFill>
        <p:spPr bwMode="auto">
          <a:xfrm>
            <a:off x="4975331" y="2982402"/>
            <a:ext cx="2387789" cy="112087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8613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Labelling</a:t>
            </a:r>
            <a:r>
              <a:rPr lang="en-US" dirty="0" smtClean="0"/>
              <a:t> for safety</a:t>
            </a:r>
            <a:endParaRPr lang="en-US" dirty="0"/>
          </a:p>
        </p:txBody>
      </p:sp>
      <p:sp>
        <p:nvSpPr>
          <p:cNvPr id="3" name="Content Placeholder 2"/>
          <p:cNvSpPr>
            <a:spLocks noGrp="1"/>
          </p:cNvSpPr>
          <p:nvPr>
            <p:ph idx="1"/>
          </p:nvPr>
        </p:nvSpPr>
        <p:spPr/>
        <p:txBody>
          <a:bodyPr>
            <a:normAutofit lnSpcReduction="10000"/>
          </a:bodyPr>
          <a:lstStyle/>
          <a:p>
            <a:pPr>
              <a:lnSpc>
                <a:spcPct val="110000"/>
              </a:lnSpc>
            </a:pPr>
            <a:r>
              <a:rPr lang="en-US" dirty="0" err="1"/>
              <a:t>Labelling</a:t>
            </a:r>
            <a:r>
              <a:rPr lang="en-US" dirty="0"/>
              <a:t> of injectable medicines, fluids and delivery devices is a major patient safety </a:t>
            </a:r>
            <a:r>
              <a:rPr lang="en-US" dirty="0" smtClean="0"/>
              <a:t>issue</a:t>
            </a:r>
          </a:p>
          <a:p>
            <a:pPr>
              <a:lnSpc>
                <a:spcPct val="110000"/>
              </a:lnSpc>
            </a:pPr>
            <a:r>
              <a:rPr lang="en-US" dirty="0" smtClean="0"/>
              <a:t>Medicines removed from original manufacturer’s packaging must be identifiable</a:t>
            </a:r>
          </a:p>
          <a:p>
            <a:pPr>
              <a:lnSpc>
                <a:spcPct val="110000"/>
              </a:lnSpc>
            </a:pPr>
            <a:r>
              <a:rPr lang="en-US" dirty="0" smtClean="0"/>
              <a:t>Incomplete/omitted </a:t>
            </a:r>
            <a:r>
              <a:rPr lang="en-US" dirty="0" err="1" smtClean="0"/>
              <a:t>labelling</a:t>
            </a:r>
            <a:r>
              <a:rPr lang="en-US" dirty="0" smtClean="0"/>
              <a:t> is a source of medication error</a:t>
            </a:r>
            <a:endParaRPr lang="en-US" dirty="0"/>
          </a:p>
        </p:txBody>
      </p:sp>
      <p:sp>
        <p:nvSpPr>
          <p:cNvPr id="4" name="Footer Placeholder 3"/>
          <p:cNvSpPr>
            <a:spLocks noGrp="1"/>
          </p:cNvSpPr>
          <p:nvPr>
            <p:ph type="ftr" sz="quarter" idx="11"/>
          </p:nvPr>
        </p:nvSpPr>
        <p:spPr/>
        <p:txBody>
          <a:bodyPr/>
          <a:lstStyle/>
          <a:p>
            <a:r>
              <a:rPr lang="en-US" smtClean="0"/>
              <a:t>National Standard for User-applied Labelling of </a:t>
            </a:r>
            <a:br>
              <a:rPr lang="en-US" smtClean="0"/>
            </a:br>
            <a:r>
              <a:rPr lang="en-US"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3</a:t>
            </a:fld>
            <a:endParaRPr lang="en-US"/>
          </a:p>
        </p:txBody>
      </p:sp>
    </p:spTree>
    <p:extLst>
      <p:ext uri="{BB962C8B-B14F-4D97-AF65-F5344CB8AC3E}">
        <p14:creationId xmlns:p14="http://schemas.microsoft.com/office/powerpoint/2010/main" val="963014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dirty="0" smtClean="0"/>
              <a:t>Pre-printed medicine line label guide</a:t>
            </a:r>
            <a:endParaRPr lang="en-AU" sz="3600" dirty="0"/>
          </a:p>
        </p:txBody>
      </p:sp>
      <p:sp>
        <p:nvSpPr>
          <p:cNvPr id="4" name="Footer Placeholder 3"/>
          <p:cNvSpPr>
            <a:spLocks noGrp="1"/>
          </p:cNvSpPr>
          <p:nvPr>
            <p:ph type="ftr" sz="quarter" idx="11"/>
          </p:nvPr>
        </p:nvSpPr>
        <p:spPr/>
        <p:txBody>
          <a:bodyPr/>
          <a:lstStyle/>
          <a:p>
            <a:r>
              <a:rPr lang="en-US" smtClean="0"/>
              <a:t>National Standard for User-applied Labelling of </a:t>
            </a:r>
            <a:br>
              <a:rPr lang="en-US" smtClean="0"/>
            </a:br>
            <a:r>
              <a:rPr lang="en-US"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30</a:t>
            </a:fld>
            <a:endParaRPr lang="en-US"/>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28901" y="1336836"/>
            <a:ext cx="3683636" cy="4789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6197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Lines</a:t>
            </a:r>
            <a:endParaRPr lang="en-US" dirty="0"/>
          </a:p>
        </p:txBody>
      </p:sp>
      <p:sp>
        <p:nvSpPr>
          <p:cNvPr id="3" name="Content Placeholder 2"/>
          <p:cNvSpPr>
            <a:spLocks noGrp="1"/>
          </p:cNvSpPr>
          <p:nvPr>
            <p:ph idx="1"/>
          </p:nvPr>
        </p:nvSpPr>
        <p:spPr>
          <a:xfrm>
            <a:off x="457200" y="1600200"/>
            <a:ext cx="4632569" cy="4525963"/>
          </a:xfrm>
        </p:spPr>
        <p:txBody>
          <a:bodyPr>
            <a:normAutofit fontScale="92500" lnSpcReduction="20000"/>
          </a:bodyPr>
          <a:lstStyle/>
          <a:p>
            <a:pPr marL="0" indent="0">
              <a:lnSpc>
                <a:spcPct val="120000"/>
              </a:lnSpc>
              <a:buNone/>
            </a:pPr>
            <a:r>
              <a:rPr lang="en-US" b="1" dirty="0"/>
              <a:t>Label </a:t>
            </a:r>
            <a:r>
              <a:rPr lang="en-US" b="1" dirty="0" smtClean="0"/>
              <a:t>placement</a:t>
            </a:r>
            <a:endParaRPr lang="en-US" b="1" dirty="0"/>
          </a:p>
          <a:p>
            <a:pPr>
              <a:lnSpc>
                <a:spcPct val="120000"/>
              </a:lnSpc>
            </a:pPr>
            <a:r>
              <a:rPr lang="en-US" dirty="0"/>
              <a:t>Route:</a:t>
            </a:r>
          </a:p>
          <a:p>
            <a:pPr lvl="1">
              <a:lnSpc>
                <a:spcPct val="120000"/>
              </a:lnSpc>
            </a:pPr>
            <a:r>
              <a:rPr lang="en-US" dirty="0"/>
              <a:t>Use </a:t>
            </a:r>
            <a:r>
              <a:rPr lang="en-US" dirty="0" err="1" smtClean="0"/>
              <a:t>colour</a:t>
            </a:r>
            <a:r>
              <a:rPr lang="en-US" dirty="0"/>
              <a:t> </a:t>
            </a:r>
            <a:r>
              <a:rPr lang="en-US" dirty="0" smtClean="0"/>
              <a:t>coded </a:t>
            </a:r>
            <a:r>
              <a:rPr lang="en-US" dirty="0"/>
              <a:t>route </a:t>
            </a:r>
            <a:r>
              <a:rPr lang="en-US" dirty="0" smtClean="0"/>
              <a:t>label</a:t>
            </a:r>
            <a:endParaRPr lang="en-US" dirty="0"/>
          </a:p>
          <a:p>
            <a:pPr lvl="1">
              <a:lnSpc>
                <a:spcPct val="120000"/>
              </a:lnSpc>
            </a:pPr>
            <a:r>
              <a:rPr lang="en-US" dirty="0"/>
              <a:t>Label near the injection port on the patient side</a:t>
            </a:r>
            <a:r>
              <a:rPr lang="en-US" dirty="0" smtClean="0"/>
              <a:t>*</a:t>
            </a:r>
            <a:br>
              <a:rPr lang="en-US" dirty="0" smtClean="0"/>
            </a:br>
            <a:endParaRPr lang="en-US" dirty="0" smtClean="0"/>
          </a:p>
          <a:p>
            <a:pPr marL="457200" lvl="1" indent="0">
              <a:lnSpc>
                <a:spcPct val="120000"/>
              </a:lnSpc>
              <a:buNone/>
            </a:pPr>
            <a:endParaRPr lang="en-US" sz="1700" b="1" dirty="0">
              <a:solidFill>
                <a:srgbClr val="FF0000"/>
              </a:solidFill>
            </a:endParaRPr>
          </a:p>
          <a:p>
            <a:pPr marL="457200" lvl="1" indent="0">
              <a:lnSpc>
                <a:spcPct val="120000"/>
              </a:lnSpc>
              <a:buNone/>
            </a:pPr>
            <a:r>
              <a:rPr lang="en-US" sz="1700" dirty="0" smtClean="0"/>
              <a:t/>
            </a:r>
            <a:br>
              <a:rPr lang="en-US" sz="1700" dirty="0" smtClean="0"/>
            </a:br>
            <a:r>
              <a:rPr lang="en-US" sz="1700" dirty="0" smtClean="0"/>
              <a:t>*</a:t>
            </a:r>
            <a:r>
              <a:rPr lang="en-US" sz="1700" dirty="0"/>
              <a:t>Exception where there is a possibility of </a:t>
            </a:r>
            <a:r>
              <a:rPr lang="en-US" sz="1700" dirty="0" smtClean="0"/>
              <a:t>tampering (e.g. </a:t>
            </a:r>
            <a:r>
              <a:rPr lang="en-US" sz="1700" dirty="0" err="1"/>
              <a:t>paediatric</a:t>
            </a:r>
            <a:r>
              <a:rPr lang="en-US" sz="1700" dirty="0"/>
              <a:t> </a:t>
            </a:r>
            <a:r>
              <a:rPr lang="en-US" sz="1700" dirty="0" smtClean="0"/>
              <a:t>patients)</a:t>
            </a:r>
            <a:endParaRPr lang="en-US" sz="1700" dirty="0"/>
          </a:p>
        </p:txBody>
      </p:sp>
      <p:sp>
        <p:nvSpPr>
          <p:cNvPr id="4" name="Footer Placeholder 3"/>
          <p:cNvSpPr>
            <a:spLocks noGrp="1"/>
          </p:cNvSpPr>
          <p:nvPr>
            <p:ph type="ftr" sz="quarter" idx="11"/>
          </p:nvPr>
        </p:nvSpPr>
        <p:spPr/>
        <p:txBody>
          <a:bodyPr/>
          <a:lstStyle/>
          <a:p>
            <a:r>
              <a:rPr lang="en-US" smtClean="0"/>
              <a:t>National Standard for User-applied Labelling of </a:t>
            </a:r>
            <a:br>
              <a:rPr lang="en-US" smtClean="0"/>
            </a:br>
            <a:r>
              <a:rPr lang="en-US"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pPr/>
              <a:t>31</a:t>
            </a:fld>
            <a:endParaRPr lang="en-US"/>
          </a:p>
        </p:txBody>
      </p:sp>
      <p:pic>
        <p:nvPicPr>
          <p:cNvPr id="8" name="Picture 7" descr="Lines-IntraVENOUS-01-scree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7450" y="2031976"/>
            <a:ext cx="2953512" cy="1335024"/>
          </a:xfrm>
          <a:prstGeom prst="rect">
            <a:avLst/>
          </a:prstGeom>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3057" y="3436302"/>
            <a:ext cx="3532187"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0519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Lines </a:t>
            </a:r>
            <a:r>
              <a:rPr lang="en-US" sz="2800" dirty="0"/>
              <a:t>(continued)</a:t>
            </a:r>
          </a:p>
        </p:txBody>
      </p:sp>
      <p:sp>
        <p:nvSpPr>
          <p:cNvPr id="3" name="Content Placeholder 2"/>
          <p:cNvSpPr>
            <a:spLocks noGrp="1"/>
          </p:cNvSpPr>
          <p:nvPr>
            <p:ph idx="1"/>
          </p:nvPr>
        </p:nvSpPr>
        <p:spPr>
          <a:xfrm>
            <a:off x="457200" y="1600200"/>
            <a:ext cx="4896338" cy="4525963"/>
          </a:xfrm>
        </p:spPr>
        <p:txBody>
          <a:bodyPr>
            <a:normAutofit fontScale="85000" lnSpcReduction="10000"/>
          </a:bodyPr>
          <a:lstStyle/>
          <a:p>
            <a:pPr marL="0" indent="0">
              <a:lnSpc>
                <a:spcPct val="120000"/>
              </a:lnSpc>
              <a:buNone/>
            </a:pPr>
            <a:r>
              <a:rPr lang="en-US" b="1" dirty="0"/>
              <a:t>Label </a:t>
            </a:r>
            <a:r>
              <a:rPr lang="en-US" b="1" dirty="0" smtClean="0"/>
              <a:t>placement</a:t>
            </a:r>
            <a:endParaRPr lang="en-US" b="1" dirty="0"/>
          </a:p>
          <a:p>
            <a:pPr>
              <a:lnSpc>
                <a:spcPct val="120000"/>
              </a:lnSpc>
            </a:pPr>
            <a:r>
              <a:rPr lang="en-US" dirty="0"/>
              <a:t>Active ingredient:</a:t>
            </a:r>
          </a:p>
          <a:p>
            <a:pPr lvl="1">
              <a:lnSpc>
                <a:spcPct val="120000"/>
              </a:lnSpc>
            </a:pPr>
            <a:r>
              <a:rPr lang="en-US" dirty="0" smtClean="0"/>
              <a:t>Use </a:t>
            </a:r>
            <a:r>
              <a:rPr lang="en-US" dirty="0"/>
              <a:t>medicine line </a:t>
            </a:r>
            <a:r>
              <a:rPr lang="en-US" dirty="0" smtClean="0"/>
              <a:t>label (preprinted where possible)</a:t>
            </a:r>
          </a:p>
          <a:p>
            <a:pPr lvl="1">
              <a:lnSpc>
                <a:spcPct val="120000"/>
              </a:lnSpc>
            </a:pPr>
            <a:r>
              <a:rPr lang="en-US" dirty="0" smtClean="0"/>
              <a:t>Label adjacent to route label</a:t>
            </a:r>
            <a:endParaRPr lang="en-US" dirty="0"/>
          </a:p>
          <a:p>
            <a:pPr lvl="1">
              <a:lnSpc>
                <a:spcPct val="120000"/>
              </a:lnSpc>
            </a:pPr>
            <a:r>
              <a:rPr lang="en-US" dirty="0"/>
              <a:t>Label close to patient entry </a:t>
            </a:r>
            <a:r>
              <a:rPr lang="en-US" dirty="0" smtClean="0"/>
              <a:t>portal*</a:t>
            </a:r>
          </a:p>
          <a:p>
            <a:pPr marL="457200" lvl="1" indent="0">
              <a:lnSpc>
                <a:spcPct val="120000"/>
              </a:lnSpc>
              <a:buNone/>
            </a:pPr>
            <a:endParaRPr lang="en-US" dirty="0"/>
          </a:p>
          <a:p>
            <a:pPr marL="0" indent="0">
              <a:lnSpc>
                <a:spcPct val="120000"/>
              </a:lnSpc>
              <a:buNone/>
            </a:pPr>
            <a:r>
              <a:rPr lang="en-US" sz="1500" dirty="0"/>
              <a:t>*Exception where there is a possibility of </a:t>
            </a:r>
            <a:r>
              <a:rPr lang="en-US" sz="1500" dirty="0" smtClean="0"/>
              <a:t>tampering (e.g. </a:t>
            </a:r>
            <a:r>
              <a:rPr lang="en-US" sz="1500" dirty="0" err="1" smtClean="0"/>
              <a:t>paediatric</a:t>
            </a:r>
            <a:r>
              <a:rPr lang="en-US" sz="1500" dirty="0" smtClean="0"/>
              <a:t> patients)</a:t>
            </a:r>
            <a:endParaRPr lang="en-US" sz="1500" dirty="0"/>
          </a:p>
          <a:p>
            <a:pPr>
              <a:lnSpc>
                <a:spcPct val="120000"/>
              </a:lnSpc>
            </a:pPr>
            <a:endParaRPr lang="en-US" dirty="0"/>
          </a:p>
        </p:txBody>
      </p:sp>
      <p:sp>
        <p:nvSpPr>
          <p:cNvPr id="4" name="Footer Placeholder 3"/>
          <p:cNvSpPr>
            <a:spLocks noGrp="1"/>
          </p:cNvSpPr>
          <p:nvPr>
            <p:ph type="ftr" sz="quarter" idx="11"/>
          </p:nvPr>
        </p:nvSpPr>
        <p:spPr/>
        <p:txBody>
          <a:bodyPr/>
          <a:lstStyle/>
          <a:p>
            <a:r>
              <a:rPr lang="en-US" smtClean="0"/>
              <a:t>National Standard for User-applied Labelling of </a:t>
            </a:r>
            <a:br>
              <a:rPr lang="en-US" smtClean="0"/>
            </a:br>
            <a:r>
              <a:rPr lang="en-US"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32</a:t>
            </a:fld>
            <a:endParaRPr 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5941" y="3120796"/>
            <a:ext cx="2999324" cy="1900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2802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Catheter lock</a:t>
            </a:r>
            <a:endParaRPr lang="en-US" dirty="0"/>
          </a:p>
        </p:txBody>
      </p:sp>
      <p:sp>
        <p:nvSpPr>
          <p:cNvPr id="3" name="Content Placeholder 2"/>
          <p:cNvSpPr>
            <a:spLocks noGrp="1"/>
          </p:cNvSpPr>
          <p:nvPr>
            <p:ph idx="1"/>
          </p:nvPr>
        </p:nvSpPr>
        <p:spPr>
          <a:xfrm>
            <a:off x="457200" y="1600200"/>
            <a:ext cx="4834175" cy="4525963"/>
          </a:xfrm>
        </p:spPr>
        <p:txBody>
          <a:bodyPr>
            <a:normAutofit/>
          </a:bodyPr>
          <a:lstStyle/>
          <a:p>
            <a:r>
              <a:rPr lang="en-US" sz="2400" dirty="0" smtClean="0"/>
              <a:t>For central venous access devices that are locked with a medicine (e.g. heparin)</a:t>
            </a:r>
          </a:p>
          <a:p>
            <a:r>
              <a:rPr lang="en-US" sz="2400" dirty="0" smtClean="0"/>
              <a:t>Label to partially cover the catheter dressing</a:t>
            </a:r>
          </a:p>
          <a:p>
            <a:r>
              <a:rPr lang="en-US" sz="2400" dirty="0" smtClean="0"/>
              <a:t>Remove label after removing medicine from the lock</a:t>
            </a:r>
          </a:p>
          <a:p>
            <a:r>
              <a:rPr lang="en-US" sz="2400" b="1" dirty="0" smtClean="0">
                <a:solidFill>
                  <a:srgbClr val="FF0000"/>
                </a:solidFill>
              </a:rPr>
              <a:t>ADD PHOTOGRAPH</a:t>
            </a:r>
            <a:endParaRPr lang="en-US" sz="2400" b="1" dirty="0">
              <a:solidFill>
                <a:srgbClr val="FF0000"/>
              </a:solidFill>
            </a:endParaRPr>
          </a:p>
        </p:txBody>
      </p:sp>
      <p:sp>
        <p:nvSpPr>
          <p:cNvPr id="4" name="Footer Placeholder 3"/>
          <p:cNvSpPr>
            <a:spLocks noGrp="1"/>
          </p:cNvSpPr>
          <p:nvPr>
            <p:ph type="ftr" sz="quarter" idx="11"/>
          </p:nvPr>
        </p:nvSpPr>
        <p:spPr/>
        <p:txBody>
          <a:bodyPr/>
          <a:lstStyle/>
          <a:p>
            <a:r>
              <a:rPr lang="en-US" smtClean="0"/>
              <a:t>National Standard for User-applied Labelling of </a:t>
            </a:r>
            <a:br>
              <a:rPr lang="en-US" smtClean="0"/>
            </a:br>
            <a:r>
              <a:rPr lang="en-US"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33</a:t>
            </a:fld>
            <a:endParaRPr lang="en-US"/>
          </a:p>
        </p:txBody>
      </p:sp>
      <p:pic>
        <p:nvPicPr>
          <p:cNvPr id="6" name="Picture 5" descr="Catheter lock label - black text on blue and white background, with blue and black hatched border. Label specifies 'Catheter lock' and has space to record the medicine, date, and volume and final amount of medicine in the arterial lumen and venous lumen. Label specifies 'Remove medicine used as &quot;lock&quot; from lumen(s) prior to catheter use'."/>
          <p:cNvPicPr/>
          <p:nvPr/>
        </p:nvPicPr>
        <p:blipFill>
          <a:blip r:embed="rId2" cstate="email">
            <a:extLst>
              <a:ext uri="{28A0092B-C50C-407E-A947-70E740481C1C}">
                <a14:useLocalDpi xmlns:a14="http://schemas.microsoft.com/office/drawing/2010/main"/>
              </a:ext>
            </a:extLst>
          </a:blip>
          <a:srcRect/>
          <a:stretch>
            <a:fillRect/>
          </a:stretch>
        </p:blipFill>
        <p:spPr bwMode="auto">
          <a:xfrm>
            <a:off x="5590852" y="1757865"/>
            <a:ext cx="2833899" cy="2697164"/>
          </a:xfrm>
          <a:prstGeom prst="rect">
            <a:avLst/>
          </a:prstGeom>
          <a:noFill/>
          <a:ln>
            <a:noFill/>
          </a:ln>
        </p:spPr>
      </p:pic>
    </p:spTree>
    <p:extLst>
      <p:ext uri="{BB962C8B-B14F-4D97-AF65-F5344CB8AC3E}">
        <p14:creationId xmlns:p14="http://schemas.microsoft.com/office/powerpoint/2010/main" val="3108316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Burettes</a:t>
            </a:r>
          </a:p>
        </p:txBody>
      </p:sp>
      <p:sp>
        <p:nvSpPr>
          <p:cNvPr id="3" name="Content Placeholder 2"/>
          <p:cNvSpPr>
            <a:spLocks noGrp="1"/>
          </p:cNvSpPr>
          <p:nvPr>
            <p:ph idx="1"/>
          </p:nvPr>
        </p:nvSpPr>
        <p:spPr>
          <a:xfrm>
            <a:off x="457200" y="1600200"/>
            <a:ext cx="4964723" cy="4525963"/>
          </a:xfrm>
        </p:spPr>
        <p:txBody>
          <a:bodyPr>
            <a:normAutofit fontScale="70000" lnSpcReduction="20000"/>
          </a:bodyPr>
          <a:lstStyle/>
          <a:p>
            <a:pPr>
              <a:lnSpc>
                <a:spcPct val="120000"/>
              </a:lnSpc>
            </a:pPr>
            <a:r>
              <a:rPr lang="en-US" dirty="0"/>
              <a:t>Use ‘peel-off’ labels reserved for use on burettes ONLY</a:t>
            </a:r>
          </a:p>
          <a:p>
            <a:pPr>
              <a:lnSpc>
                <a:spcPct val="120000"/>
              </a:lnSpc>
            </a:pPr>
            <a:r>
              <a:rPr lang="en-US" dirty="0"/>
              <a:t>Place label so that text is upright and ensure that the burette graduations are not obscured</a:t>
            </a:r>
          </a:p>
          <a:p>
            <a:pPr>
              <a:lnSpc>
                <a:spcPct val="120000"/>
              </a:lnSpc>
            </a:pPr>
            <a:r>
              <a:rPr lang="en-US" dirty="0"/>
              <a:t>Burette labels must be removed once the medicine has been administered to the </a:t>
            </a:r>
            <a:r>
              <a:rPr lang="en-US" dirty="0" smtClean="0"/>
              <a:t>patient</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4" name="Footer Placeholder 3"/>
          <p:cNvSpPr>
            <a:spLocks noGrp="1"/>
          </p:cNvSpPr>
          <p:nvPr>
            <p:ph type="ftr" sz="quarter" idx="11"/>
          </p:nvPr>
        </p:nvSpPr>
        <p:spPr/>
        <p:txBody>
          <a:bodyPr/>
          <a:lstStyle/>
          <a:p>
            <a:r>
              <a:rPr lang="en-US" smtClean="0"/>
              <a:t>National Standard for User-applied Labelling of </a:t>
            </a:r>
            <a:br>
              <a:rPr lang="en-US" smtClean="0"/>
            </a:br>
            <a:r>
              <a:rPr lang="en-US"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34</a:t>
            </a:fld>
            <a:endParaRPr lang="en-US"/>
          </a:p>
        </p:txBody>
      </p:sp>
      <p:pic>
        <p:nvPicPr>
          <p:cNvPr id="6" name="Picture 6" descr="Photo6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19090" y="2725738"/>
            <a:ext cx="2232025" cy="334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Burette 76x59_scre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379" y="679952"/>
            <a:ext cx="2535897" cy="2045786"/>
          </a:xfrm>
          <a:prstGeom prst="rect">
            <a:avLst/>
          </a:prstGeom>
        </p:spPr>
      </p:pic>
    </p:spTree>
    <p:extLst>
      <p:ext uri="{BB962C8B-B14F-4D97-AF65-F5344CB8AC3E}">
        <p14:creationId xmlns:p14="http://schemas.microsoft.com/office/powerpoint/2010/main" val="3771647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Non-injectable medicines:</a:t>
            </a:r>
            <a:br>
              <a:rPr lang="en-US" dirty="0" smtClean="0"/>
            </a:br>
            <a:r>
              <a:rPr lang="en-US" dirty="0"/>
              <a:t>e</a:t>
            </a:r>
            <a:r>
              <a:rPr lang="en-US" dirty="0" smtClean="0"/>
              <a:t>nteral route</a:t>
            </a:r>
            <a:endParaRPr lang="en-US" dirty="0"/>
          </a:p>
        </p:txBody>
      </p:sp>
      <p:sp>
        <p:nvSpPr>
          <p:cNvPr id="3" name="Content Placeholder 2"/>
          <p:cNvSpPr>
            <a:spLocks noGrp="1"/>
          </p:cNvSpPr>
          <p:nvPr>
            <p:ph idx="1"/>
          </p:nvPr>
        </p:nvSpPr>
        <p:spPr>
          <a:xfrm>
            <a:off x="457199" y="1600200"/>
            <a:ext cx="3967397" cy="4525963"/>
          </a:xfrm>
        </p:spPr>
        <p:txBody>
          <a:bodyPr>
            <a:normAutofit/>
          </a:bodyPr>
          <a:lstStyle/>
          <a:p>
            <a:r>
              <a:rPr lang="en-US" dirty="0" smtClean="0"/>
              <a:t>Syringe and line labels</a:t>
            </a:r>
          </a:p>
          <a:p>
            <a:r>
              <a:rPr lang="en-US" dirty="0" smtClean="0"/>
              <a:t>Syringes for non-injectable solutions must not be compatible with parenteral entry points</a:t>
            </a:r>
            <a:endParaRPr lang="en-US" dirty="0"/>
          </a:p>
        </p:txBody>
      </p:sp>
      <p:sp>
        <p:nvSpPr>
          <p:cNvPr id="4" name="Footer Placeholder 3"/>
          <p:cNvSpPr>
            <a:spLocks noGrp="1"/>
          </p:cNvSpPr>
          <p:nvPr>
            <p:ph type="ftr" sz="quarter" idx="11"/>
          </p:nvPr>
        </p:nvSpPr>
        <p:spPr/>
        <p:txBody>
          <a:bodyPr/>
          <a:lstStyle/>
          <a:p>
            <a:r>
              <a:rPr lang="en-US" smtClean="0"/>
              <a:t>National Standard for User-applied Labelling of </a:t>
            </a:r>
            <a:br>
              <a:rPr lang="en-US" smtClean="0"/>
            </a:br>
            <a:r>
              <a:rPr lang="en-US"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35</a:t>
            </a:fld>
            <a:endParaRPr lang="en-US"/>
          </a:p>
        </p:txBody>
      </p:sp>
      <p:pic>
        <p:nvPicPr>
          <p:cNvPr id="6" name="Picture 5" descr="Label for enteral route - black text on green background with green and black hatched border. Label specifies 'For enteral use only' and has space to record patient name, ID, DOB, medicine/s, amount (units), volume (mL), concentration (units/mL), diluent, date, time, prepared by, and checked by.&#10;"/>
          <p:cNvPicPr/>
          <p:nvPr/>
        </p:nvPicPr>
        <p:blipFill rotWithShape="1">
          <a:blip r:embed="rId2" cstate="email">
            <a:extLst>
              <a:ext uri="{28A0092B-C50C-407E-A947-70E740481C1C}">
                <a14:useLocalDpi xmlns:a14="http://schemas.microsoft.com/office/drawing/2010/main"/>
              </a:ext>
            </a:extLst>
          </a:blip>
          <a:srcRect l="2622" t="9286" r="3009" b="8246"/>
          <a:stretch/>
        </p:blipFill>
        <p:spPr bwMode="auto">
          <a:xfrm>
            <a:off x="4848711" y="1600200"/>
            <a:ext cx="3740150" cy="2305685"/>
          </a:xfrm>
          <a:prstGeom prst="rect">
            <a:avLst/>
          </a:prstGeom>
          <a:noFill/>
          <a:ln>
            <a:noFill/>
          </a:ln>
          <a:extLst>
            <a:ext uri="{53640926-AAD7-44D8-BBD7-CCE9431645EC}">
              <a14:shadowObscured xmlns:a14="http://schemas.microsoft.com/office/drawing/2010/main"/>
            </a:ext>
          </a:extLst>
        </p:spPr>
      </p:pic>
      <p:pic>
        <p:nvPicPr>
          <p:cNvPr id="7" name="Picture 6" descr="Line label for enteral route - black text on green background with green and black hatched border. Label specifies the route and has space to record date and time commenced."/>
          <p:cNvPicPr/>
          <p:nvPr/>
        </p:nvPicPr>
        <p:blipFill>
          <a:blip r:embed="rId3" cstate="email">
            <a:extLst>
              <a:ext uri="{28A0092B-C50C-407E-A947-70E740481C1C}">
                <a14:useLocalDpi xmlns:a14="http://schemas.microsoft.com/office/drawing/2010/main"/>
              </a:ext>
            </a:extLst>
          </a:blip>
          <a:srcRect/>
          <a:stretch>
            <a:fillRect/>
          </a:stretch>
        </p:blipFill>
        <p:spPr bwMode="auto">
          <a:xfrm>
            <a:off x="5749523" y="4219804"/>
            <a:ext cx="1960765" cy="951100"/>
          </a:xfrm>
          <a:prstGeom prst="rect">
            <a:avLst/>
          </a:prstGeom>
          <a:noFill/>
          <a:ln>
            <a:noFill/>
          </a:ln>
        </p:spPr>
      </p:pic>
    </p:spTree>
    <p:extLst>
      <p:ext uri="{BB962C8B-B14F-4D97-AF65-F5344CB8AC3E}">
        <p14:creationId xmlns:p14="http://schemas.microsoft.com/office/powerpoint/2010/main" val="2785992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Non-injectable medicines:</a:t>
            </a:r>
            <a:br>
              <a:rPr lang="en-US" dirty="0" smtClean="0"/>
            </a:br>
            <a:r>
              <a:rPr lang="en-US" dirty="0" smtClean="0"/>
              <a:t>inhalation route</a:t>
            </a:r>
            <a:endParaRPr lang="en-US" dirty="0"/>
          </a:p>
        </p:txBody>
      </p:sp>
      <p:sp>
        <p:nvSpPr>
          <p:cNvPr id="3" name="Content Placeholder 2"/>
          <p:cNvSpPr>
            <a:spLocks noGrp="1"/>
          </p:cNvSpPr>
          <p:nvPr>
            <p:ph idx="1"/>
          </p:nvPr>
        </p:nvSpPr>
        <p:spPr/>
        <p:txBody>
          <a:bodyPr/>
          <a:lstStyle/>
          <a:p>
            <a:r>
              <a:rPr lang="en-US" dirty="0" smtClean="0"/>
              <a:t>Label syringes used to measure </a:t>
            </a:r>
            <a:r>
              <a:rPr lang="en-US" dirty="0" err="1" smtClean="0"/>
              <a:t>nebuliser</a:t>
            </a:r>
            <a:r>
              <a:rPr lang="en-US" dirty="0" smtClean="0"/>
              <a:t> solutions</a:t>
            </a:r>
            <a:endParaRPr lang="en-US" dirty="0"/>
          </a:p>
        </p:txBody>
      </p:sp>
      <p:sp>
        <p:nvSpPr>
          <p:cNvPr id="4" name="Footer Placeholder 3"/>
          <p:cNvSpPr>
            <a:spLocks noGrp="1"/>
          </p:cNvSpPr>
          <p:nvPr>
            <p:ph type="ftr" sz="quarter" idx="11"/>
          </p:nvPr>
        </p:nvSpPr>
        <p:spPr/>
        <p:txBody>
          <a:bodyPr/>
          <a:lstStyle/>
          <a:p>
            <a:r>
              <a:rPr lang="en-US" smtClean="0"/>
              <a:t>National Standard for User-applied Labelling of </a:t>
            </a:r>
            <a:br>
              <a:rPr lang="en-US" smtClean="0"/>
            </a:br>
            <a:r>
              <a:rPr lang="en-US"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36</a:t>
            </a:fld>
            <a:endParaRPr lang="en-US"/>
          </a:p>
        </p:txBody>
      </p:sp>
      <p:pic>
        <p:nvPicPr>
          <p:cNvPr id="6" name="Picture 5" descr="Container label for inhalational route - black text on white background. Label specifies 'For inhalation use only' and has space to record patient name, ID, DOB, medicine/s, amount (units), volume (mL), concentration (units/mL), diluent, date, time, prepared by, and checked by."/>
          <p:cNvPicPr/>
          <p:nvPr/>
        </p:nvPicPr>
        <p:blipFill>
          <a:blip r:embed="rId2" cstate="email">
            <a:extLst>
              <a:ext uri="{28A0092B-C50C-407E-A947-70E740481C1C}">
                <a14:useLocalDpi xmlns:a14="http://schemas.microsoft.com/office/drawing/2010/main"/>
              </a:ext>
            </a:extLst>
          </a:blip>
          <a:srcRect/>
          <a:stretch>
            <a:fillRect/>
          </a:stretch>
        </p:blipFill>
        <p:spPr bwMode="auto">
          <a:xfrm>
            <a:off x="2812272" y="3020366"/>
            <a:ext cx="3103990" cy="2281574"/>
          </a:xfrm>
          <a:prstGeom prst="rect">
            <a:avLst/>
          </a:prstGeom>
          <a:noFill/>
          <a:ln>
            <a:noFill/>
          </a:ln>
        </p:spPr>
      </p:pic>
    </p:spTree>
    <p:extLst>
      <p:ext uri="{BB962C8B-B14F-4D97-AF65-F5344CB8AC3E}">
        <p14:creationId xmlns:p14="http://schemas.microsoft.com/office/powerpoint/2010/main" val="202492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Closed-practice environments</a:t>
            </a:r>
            <a:endParaRPr lang="en-US" dirty="0"/>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National Standard for User-applied Labelling of </a:t>
            </a:r>
            <a:br>
              <a:rPr lang="en-US" smtClean="0"/>
            </a:br>
            <a:r>
              <a:rPr lang="en-US"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37</a:t>
            </a:fld>
            <a:endParaRPr lang="en-US"/>
          </a:p>
        </p:txBody>
      </p:sp>
    </p:spTree>
    <p:extLst>
      <p:ext uri="{BB962C8B-B14F-4D97-AF65-F5344CB8AC3E}">
        <p14:creationId xmlns:p14="http://schemas.microsoft.com/office/powerpoint/2010/main" val="34123455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Sterile field </a:t>
            </a:r>
            <a:r>
              <a:rPr lang="en-US" sz="3100" dirty="0"/>
              <a:t>(i.e. aseptic conditions)</a:t>
            </a:r>
          </a:p>
        </p:txBody>
      </p:sp>
      <p:sp>
        <p:nvSpPr>
          <p:cNvPr id="3" name="Content Placeholder 2"/>
          <p:cNvSpPr>
            <a:spLocks noGrp="1"/>
          </p:cNvSpPr>
          <p:nvPr>
            <p:ph idx="1"/>
          </p:nvPr>
        </p:nvSpPr>
        <p:spPr>
          <a:xfrm>
            <a:off x="457200" y="1600200"/>
            <a:ext cx="7680960" cy="4525963"/>
          </a:xfrm>
        </p:spPr>
        <p:txBody>
          <a:bodyPr>
            <a:normAutofit/>
          </a:bodyPr>
          <a:lstStyle/>
          <a:p>
            <a:pPr>
              <a:lnSpc>
                <a:spcPct val="120000"/>
              </a:lnSpc>
            </a:pPr>
            <a:r>
              <a:rPr lang="en-US" dirty="0" smtClean="0"/>
              <a:t>Closed-practice environment</a:t>
            </a:r>
            <a:r>
              <a:rPr lang="en-US" dirty="0"/>
              <a:t>: where patient identification is established and other means of recording </a:t>
            </a:r>
            <a:r>
              <a:rPr lang="en-US" dirty="0" err="1"/>
              <a:t>labelling</a:t>
            </a:r>
            <a:r>
              <a:rPr lang="en-US" dirty="0"/>
              <a:t> and preparation signatories are </a:t>
            </a:r>
            <a:r>
              <a:rPr lang="en-US" dirty="0" smtClean="0"/>
              <a:t>available</a:t>
            </a:r>
          </a:p>
          <a:p>
            <a:pPr>
              <a:lnSpc>
                <a:spcPct val="120000"/>
              </a:lnSpc>
            </a:pPr>
            <a:r>
              <a:rPr lang="en-US" dirty="0" smtClean="0"/>
              <a:t>Examples: perioperative sterile field, interventional cardiology and radiology procedure rooms</a:t>
            </a:r>
          </a:p>
          <a:p>
            <a:pPr>
              <a:lnSpc>
                <a:spcPct val="120000"/>
              </a:lnSpc>
            </a:pPr>
            <a:endParaRPr lang="en-US" dirty="0" smtClean="0"/>
          </a:p>
          <a:p>
            <a:pPr>
              <a:lnSpc>
                <a:spcPct val="120000"/>
              </a:lnSpc>
            </a:pPr>
            <a:endParaRPr lang="en-US" dirty="0"/>
          </a:p>
        </p:txBody>
      </p:sp>
      <p:sp>
        <p:nvSpPr>
          <p:cNvPr id="4" name="Footer Placeholder 3"/>
          <p:cNvSpPr>
            <a:spLocks noGrp="1"/>
          </p:cNvSpPr>
          <p:nvPr>
            <p:ph type="ftr" sz="quarter" idx="11"/>
          </p:nvPr>
        </p:nvSpPr>
        <p:spPr/>
        <p:txBody>
          <a:bodyPr/>
          <a:lstStyle/>
          <a:p>
            <a:r>
              <a:rPr lang="en-US" smtClean="0"/>
              <a:t>National Standard for User-applied Labelling of </a:t>
            </a:r>
            <a:br>
              <a:rPr lang="en-US" smtClean="0"/>
            </a:br>
            <a:r>
              <a:rPr lang="en-US"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38</a:t>
            </a:fld>
            <a:endParaRPr lang="en-US"/>
          </a:p>
        </p:txBody>
      </p:sp>
    </p:spTree>
    <p:extLst>
      <p:ext uri="{BB962C8B-B14F-4D97-AF65-F5344CB8AC3E}">
        <p14:creationId xmlns:p14="http://schemas.microsoft.com/office/powerpoint/2010/main" val="13694392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Sterile field </a:t>
            </a:r>
            <a:r>
              <a:rPr lang="en-US" sz="3100" dirty="0" smtClean="0"/>
              <a:t>(continued)</a:t>
            </a:r>
            <a:endParaRPr lang="en-US" sz="3100" dirty="0"/>
          </a:p>
        </p:txBody>
      </p:sp>
      <p:sp>
        <p:nvSpPr>
          <p:cNvPr id="3" name="Content Placeholder 2"/>
          <p:cNvSpPr>
            <a:spLocks noGrp="1"/>
          </p:cNvSpPr>
          <p:nvPr>
            <p:ph idx="1"/>
          </p:nvPr>
        </p:nvSpPr>
        <p:spPr>
          <a:xfrm>
            <a:off x="457200" y="1600200"/>
            <a:ext cx="4947920" cy="4525963"/>
          </a:xfrm>
        </p:spPr>
        <p:txBody>
          <a:bodyPr>
            <a:normAutofit fontScale="70000" lnSpcReduction="20000"/>
          </a:bodyPr>
          <a:lstStyle/>
          <a:p>
            <a:pPr>
              <a:lnSpc>
                <a:spcPct val="120000"/>
              </a:lnSpc>
            </a:pPr>
            <a:r>
              <a:rPr lang="en-US" dirty="0"/>
              <a:t>Any container holding medicines or fluids on the perioperative sterile field must be identifiable</a:t>
            </a:r>
          </a:p>
          <a:p>
            <a:pPr>
              <a:lnSpc>
                <a:spcPct val="120000"/>
              </a:lnSpc>
            </a:pPr>
            <a:r>
              <a:rPr lang="en-US" dirty="0"/>
              <a:t>Preprinted abbreviated container labels can be </a:t>
            </a:r>
            <a:r>
              <a:rPr lang="en-US" dirty="0" smtClean="0"/>
              <a:t>used</a:t>
            </a:r>
          </a:p>
          <a:p>
            <a:pPr>
              <a:lnSpc>
                <a:spcPct val="120000"/>
              </a:lnSpc>
            </a:pPr>
            <a:r>
              <a:rPr lang="en-US" dirty="0" smtClean="0"/>
              <a:t>Non-injectable medicines and fluids are identified with a red St Andrew’s Cross watermark</a:t>
            </a:r>
            <a:endParaRPr lang="en-US" dirty="0"/>
          </a:p>
          <a:p>
            <a:pPr>
              <a:lnSpc>
                <a:spcPct val="120000"/>
              </a:lnSpc>
            </a:pPr>
            <a:r>
              <a:rPr lang="en-US" dirty="0"/>
              <a:t>Sterile markers must be available to complete generic labels</a:t>
            </a:r>
          </a:p>
          <a:p>
            <a:endParaRPr lang="en-US" dirty="0"/>
          </a:p>
        </p:txBody>
      </p:sp>
      <p:sp>
        <p:nvSpPr>
          <p:cNvPr id="4" name="Footer Placeholder 3"/>
          <p:cNvSpPr>
            <a:spLocks noGrp="1"/>
          </p:cNvSpPr>
          <p:nvPr>
            <p:ph type="ftr" sz="quarter" idx="11"/>
          </p:nvPr>
        </p:nvSpPr>
        <p:spPr/>
        <p:txBody>
          <a:bodyPr/>
          <a:lstStyle/>
          <a:p>
            <a:r>
              <a:rPr lang="en-US" smtClean="0"/>
              <a:t>National Standard for User-applied Labelling of </a:t>
            </a:r>
            <a:br>
              <a:rPr lang="en-US" smtClean="0"/>
            </a:br>
            <a:r>
              <a:rPr lang="en-US"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39</a:t>
            </a:fld>
            <a:endParaRPr lang="en-US"/>
          </a:p>
        </p:txBody>
      </p:sp>
      <p:pic>
        <p:nvPicPr>
          <p:cNvPr id="6" name="Picture 5" descr="Labels for adrenaline (violet text on black background in upper half of label, black text '1 in 10,000' on violet background in bottom half of label), bupivacaine (black text on grey background), contrast (black text on white background with brown border), and morphine (black text on blue background)"/>
          <p:cNvPicPr/>
          <p:nvPr/>
        </p:nvPicPr>
        <p:blipFill>
          <a:blip r:embed="rId2" cstate="email">
            <a:extLst>
              <a:ext uri="{28A0092B-C50C-407E-A947-70E740481C1C}">
                <a14:useLocalDpi xmlns:a14="http://schemas.microsoft.com/office/drawing/2010/main"/>
              </a:ext>
            </a:extLst>
          </a:blip>
          <a:srcRect/>
          <a:stretch>
            <a:fillRect/>
          </a:stretch>
        </p:blipFill>
        <p:spPr bwMode="auto">
          <a:xfrm>
            <a:off x="5321110" y="2085974"/>
            <a:ext cx="2966085" cy="962025"/>
          </a:xfrm>
          <a:prstGeom prst="rect">
            <a:avLst/>
          </a:prstGeom>
          <a:noFill/>
          <a:ln>
            <a:noFill/>
          </a:ln>
        </p:spPr>
      </p:pic>
      <p:pic>
        <p:nvPicPr>
          <p:cNvPr id="7" name="Picture 6" descr="Labels for sodium chloride for irrigation 0.9%, hydrogen peroxide 6%, water for irrigation, povidone-iodine aqueous 5%, povidone-iodine alcoholic 10%, and chlorhexidine acetate 1%. All labels have black text on white background with red St Andrew's Cross watermark"/>
          <p:cNvPicPr/>
          <p:nvPr/>
        </p:nvPicPr>
        <p:blipFill>
          <a:blip r:embed="rId3" cstate="email">
            <a:extLst>
              <a:ext uri="{28A0092B-C50C-407E-A947-70E740481C1C}">
                <a14:useLocalDpi xmlns:a14="http://schemas.microsoft.com/office/drawing/2010/main"/>
              </a:ext>
            </a:extLst>
          </a:blip>
          <a:srcRect/>
          <a:stretch>
            <a:fillRect/>
          </a:stretch>
        </p:blipFill>
        <p:spPr bwMode="auto">
          <a:xfrm>
            <a:off x="5353001" y="3573144"/>
            <a:ext cx="2934194" cy="1374775"/>
          </a:xfrm>
          <a:prstGeom prst="rect">
            <a:avLst/>
          </a:prstGeom>
          <a:noFill/>
          <a:ln>
            <a:noFill/>
          </a:ln>
        </p:spPr>
      </p:pic>
    </p:spTree>
    <p:extLst>
      <p:ext uri="{BB962C8B-B14F-4D97-AF65-F5344CB8AC3E}">
        <p14:creationId xmlns:p14="http://schemas.microsoft.com/office/powerpoint/2010/main" val="2936845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Medicine administration errors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Errors relating </a:t>
            </a:r>
            <a:r>
              <a:rPr lang="en-US" dirty="0"/>
              <a:t>to absent or inadequate </a:t>
            </a:r>
            <a:r>
              <a:rPr lang="en-US" dirty="0" err="1"/>
              <a:t>labelling</a:t>
            </a:r>
            <a:r>
              <a:rPr lang="en-US" dirty="0"/>
              <a:t> include:</a:t>
            </a:r>
          </a:p>
          <a:p>
            <a:r>
              <a:rPr lang="en-US" dirty="0"/>
              <a:t> Wrong medicine</a:t>
            </a:r>
          </a:p>
          <a:p>
            <a:r>
              <a:rPr lang="en-US" dirty="0"/>
              <a:t> Wrong route </a:t>
            </a:r>
          </a:p>
          <a:p>
            <a:r>
              <a:rPr lang="en-US" dirty="0"/>
              <a:t> Wrong patient</a:t>
            </a:r>
          </a:p>
          <a:p>
            <a:pPr marL="0" indent="0">
              <a:buNone/>
            </a:pPr>
            <a:endParaRPr lang="en-US" dirty="0" smtClean="0"/>
          </a:p>
          <a:p>
            <a:pPr marL="0" indent="0">
              <a:buNone/>
            </a:pPr>
            <a:r>
              <a:rPr lang="en-US" dirty="0" smtClean="0"/>
              <a:t>Errors </a:t>
            </a:r>
            <a:r>
              <a:rPr lang="en-US" dirty="0"/>
              <a:t>attributable to </a:t>
            </a:r>
            <a:r>
              <a:rPr lang="en-US" dirty="0" err="1"/>
              <a:t>labelling</a:t>
            </a:r>
            <a:r>
              <a:rPr lang="en-US" dirty="0"/>
              <a:t> have been associated with:</a:t>
            </a:r>
          </a:p>
          <a:p>
            <a:r>
              <a:rPr lang="en-US" dirty="0"/>
              <a:t> Patient transfer</a:t>
            </a:r>
          </a:p>
          <a:p>
            <a:r>
              <a:rPr lang="en-US" dirty="0"/>
              <a:t> Perioperative sterile field</a:t>
            </a:r>
          </a:p>
          <a:p>
            <a:r>
              <a:rPr lang="en-US" dirty="0"/>
              <a:t> 0.9% sodium chloride flush</a:t>
            </a:r>
          </a:p>
          <a:p>
            <a:r>
              <a:rPr lang="en-US" dirty="0"/>
              <a:t> Line misconnections</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National Standard for User-applied Labelling of </a:t>
            </a:r>
            <a:br>
              <a:rPr lang="en-US" smtClean="0"/>
            </a:br>
            <a:r>
              <a:rPr lang="en-US"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4</a:t>
            </a:fld>
            <a:endParaRPr lang="en-US"/>
          </a:p>
        </p:txBody>
      </p:sp>
    </p:spTree>
    <p:extLst>
      <p:ext uri="{BB962C8B-B14F-4D97-AF65-F5344CB8AC3E}">
        <p14:creationId xmlns:p14="http://schemas.microsoft.com/office/powerpoint/2010/main" val="10578324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Perioperative environments</a:t>
            </a:r>
            <a:br>
              <a:rPr lang="en-US" dirty="0"/>
            </a:b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National Standard for User-applied Labelling of </a:t>
            </a:r>
            <a:br>
              <a:rPr lang="en-US" smtClean="0"/>
            </a:br>
            <a:r>
              <a:rPr lang="en-US"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40</a:t>
            </a:fld>
            <a:endParaRPr lang="en-US"/>
          </a:p>
        </p:txBody>
      </p:sp>
    </p:spTree>
    <p:extLst>
      <p:ext uri="{BB962C8B-B14F-4D97-AF65-F5344CB8AC3E}">
        <p14:creationId xmlns:p14="http://schemas.microsoft.com/office/powerpoint/2010/main" val="13522216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Perioperative environments</a:t>
            </a:r>
            <a:endParaRPr lang="en-US" dirty="0"/>
          </a:p>
        </p:txBody>
      </p:sp>
      <p:sp>
        <p:nvSpPr>
          <p:cNvPr id="3" name="Content Placeholder 2"/>
          <p:cNvSpPr>
            <a:spLocks noGrp="1"/>
          </p:cNvSpPr>
          <p:nvPr>
            <p:ph idx="1"/>
          </p:nvPr>
        </p:nvSpPr>
        <p:spPr/>
        <p:txBody>
          <a:bodyPr>
            <a:normAutofit fontScale="92500" lnSpcReduction="10000"/>
          </a:bodyPr>
          <a:lstStyle/>
          <a:p>
            <a:pPr>
              <a:lnSpc>
                <a:spcPct val="120000"/>
              </a:lnSpc>
            </a:pPr>
            <a:r>
              <a:rPr lang="en-US" sz="3100" dirty="0" smtClean="0"/>
              <a:t>Continue to label</a:t>
            </a:r>
            <a:r>
              <a:rPr lang="en-US" dirty="0" smtClean="0"/>
              <a:t> </a:t>
            </a:r>
            <a:r>
              <a:rPr lang="en-US" dirty="0"/>
              <a:t>syringes containing drugs used during </a:t>
            </a:r>
            <a:r>
              <a:rPr lang="en-US" dirty="0" err="1"/>
              <a:t>anaesthesia</a:t>
            </a:r>
            <a:r>
              <a:rPr lang="en-US" dirty="0"/>
              <a:t> to comply with ISO26825:2008</a:t>
            </a:r>
          </a:p>
          <a:p>
            <a:pPr>
              <a:lnSpc>
                <a:spcPct val="120000"/>
              </a:lnSpc>
            </a:pPr>
            <a:r>
              <a:rPr lang="en-US" dirty="0" smtClean="0"/>
              <a:t>Use preprinted </a:t>
            </a:r>
            <a:r>
              <a:rPr lang="en-US" dirty="0"/>
              <a:t>labels or the ‘peel off’ abbreviated container label </a:t>
            </a:r>
            <a:r>
              <a:rPr lang="en-US" dirty="0" smtClean="0"/>
              <a:t>where </a:t>
            </a:r>
            <a:r>
              <a:rPr lang="en-US" dirty="0"/>
              <a:t>patient identity is established and there are other means of recording </a:t>
            </a:r>
            <a:r>
              <a:rPr lang="en-US" dirty="0" err="1"/>
              <a:t>labelling</a:t>
            </a:r>
            <a:r>
              <a:rPr lang="en-US" dirty="0"/>
              <a:t> and preparation signatories</a:t>
            </a:r>
          </a:p>
          <a:p>
            <a:pPr>
              <a:lnSpc>
                <a:spcPct val="120000"/>
              </a:lnSpc>
            </a:pPr>
            <a:endParaRPr lang="en-US" dirty="0"/>
          </a:p>
        </p:txBody>
      </p:sp>
      <p:sp>
        <p:nvSpPr>
          <p:cNvPr id="4" name="Footer Placeholder 3"/>
          <p:cNvSpPr>
            <a:spLocks noGrp="1"/>
          </p:cNvSpPr>
          <p:nvPr>
            <p:ph type="ftr" sz="quarter" idx="11"/>
          </p:nvPr>
        </p:nvSpPr>
        <p:spPr/>
        <p:txBody>
          <a:bodyPr/>
          <a:lstStyle/>
          <a:p>
            <a:r>
              <a:rPr lang="en-US" smtClean="0"/>
              <a:t>National Standard for User-applied Labelling of </a:t>
            </a:r>
            <a:br>
              <a:rPr lang="en-US" smtClean="0"/>
            </a:br>
            <a:r>
              <a:rPr lang="en-US"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41</a:t>
            </a:fld>
            <a:endParaRPr lang="en-US"/>
          </a:p>
        </p:txBody>
      </p:sp>
    </p:spTree>
    <p:extLst>
      <p:ext uri="{BB962C8B-B14F-4D97-AF65-F5344CB8AC3E}">
        <p14:creationId xmlns:p14="http://schemas.microsoft.com/office/powerpoint/2010/main" val="27162719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Perioperative environments</a:t>
            </a:r>
            <a:endParaRPr lang="en-US" dirty="0"/>
          </a:p>
        </p:txBody>
      </p:sp>
      <p:sp>
        <p:nvSpPr>
          <p:cNvPr id="4" name="Footer Placeholder 3"/>
          <p:cNvSpPr>
            <a:spLocks noGrp="1"/>
          </p:cNvSpPr>
          <p:nvPr>
            <p:ph type="ftr" sz="quarter" idx="11"/>
          </p:nvPr>
        </p:nvSpPr>
        <p:spPr/>
        <p:txBody>
          <a:bodyPr/>
          <a:lstStyle/>
          <a:p>
            <a:r>
              <a:rPr lang="en-US" smtClean="0"/>
              <a:t>National Standard for User-applied Labelling of </a:t>
            </a:r>
            <a:br>
              <a:rPr lang="en-US" smtClean="0"/>
            </a:br>
            <a:r>
              <a:rPr lang="en-US"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42</a:t>
            </a:fld>
            <a:endParaRPr lang="en-US"/>
          </a:p>
        </p:txBody>
      </p:sp>
      <p:pic>
        <p:nvPicPr>
          <p:cNvPr id="3" name="Picture 2" descr="15-020-LABELWEB-PerioperativePoster-04(17July2015).pdf"/>
          <p:cNvPicPr>
            <a:picLocks noChangeAspect="1"/>
          </p:cNvPicPr>
          <p:nvPr/>
        </p:nvPicPr>
        <p:blipFill rotWithShape="1">
          <a:blip r:embed="rId2">
            <a:extLst>
              <a:ext uri="{28A0092B-C50C-407E-A947-70E740481C1C}">
                <a14:useLocalDpi xmlns:a14="http://schemas.microsoft.com/office/drawing/2010/main" val="0"/>
              </a:ext>
            </a:extLst>
          </a:blip>
          <a:srcRect t="11709" b="8829"/>
          <a:stretch/>
        </p:blipFill>
        <p:spPr>
          <a:xfrm>
            <a:off x="176178" y="1259840"/>
            <a:ext cx="8793646" cy="4937760"/>
          </a:xfrm>
          <a:prstGeom prst="rect">
            <a:avLst/>
          </a:prstGeom>
        </p:spPr>
      </p:pic>
    </p:spTree>
    <p:extLst>
      <p:ext uri="{BB962C8B-B14F-4D97-AF65-F5344CB8AC3E}">
        <p14:creationId xmlns:p14="http://schemas.microsoft.com/office/powerpoint/2010/main" val="2347142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Perioperative sterile field</a:t>
            </a:r>
          </a:p>
        </p:txBody>
      </p:sp>
      <p:sp>
        <p:nvSpPr>
          <p:cNvPr id="3" name="Content Placeholder 2"/>
          <p:cNvSpPr>
            <a:spLocks noGrp="1"/>
          </p:cNvSpPr>
          <p:nvPr>
            <p:ph idx="1"/>
          </p:nvPr>
        </p:nvSpPr>
        <p:spPr/>
        <p:txBody>
          <a:bodyPr>
            <a:normAutofit/>
          </a:bodyPr>
          <a:lstStyle/>
          <a:p>
            <a:pPr>
              <a:spcBef>
                <a:spcPct val="0"/>
              </a:spcBef>
              <a:spcAft>
                <a:spcPts val="1000"/>
              </a:spcAft>
            </a:pPr>
            <a:r>
              <a:rPr lang="en-AU" sz="2200" dirty="0"/>
              <a:t>Use </a:t>
            </a:r>
            <a:r>
              <a:rPr lang="en-AU" sz="2200" dirty="0" smtClean="0"/>
              <a:t>preprinted label sheets </a:t>
            </a:r>
            <a:r>
              <a:rPr lang="en-AU" sz="2200" dirty="0"/>
              <a:t>with medicine name and concentration. </a:t>
            </a:r>
            <a:r>
              <a:rPr lang="en-AU" sz="2200" dirty="0" smtClean="0"/>
              <a:t>Colour coding </a:t>
            </a:r>
            <a:r>
              <a:rPr lang="en-AU" sz="2200" dirty="0"/>
              <a:t>to follow ISO26825:2008 </a:t>
            </a:r>
            <a:r>
              <a:rPr lang="en-AU" sz="2200" dirty="0" smtClean="0"/>
              <a:t>(Anaesthetic </a:t>
            </a:r>
            <a:r>
              <a:rPr lang="en-AU" sz="2200" dirty="0"/>
              <a:t>L</a:t>
            </a:r>
            <a:r>
              <a:rPr lang="en-AU" sz="2200" dirty="0" smtClean="0"/>
              <a:t>abelling </a:t>
            </a:r>
            <a:r>
              <a:rPr lang="en-AU" sz="2200" dirty="0"/>
              <a:t>S</a:t>
            </a:r>
            <a:r>
              <a:rPr lang="en-AU" sz="2200" dirty="0" smtClean="0"/>
              <a:t>tandard</a:t>
            </a:r>
            <a:r>
              <a:rPr lang="en-AU" sz="2200" dirty="0"/>
              <a:t>)</a:t>
            </a:r>
          </a:p>
          <a:p>
            <a:pPr>
              <a:spcBef>
                <a:spcPct val="0"/>
              </a:spcBef>
              <a:spcAft>
                <a:spcPts val="1000"/>
              </a:spcAft>
            </a:pPr>
            <a:r>
              <a:rPr lang="en-AU" sz="2200" dirty="0" smtClean="0"/>
              <a:t>Use </a:t>
            </a:r>
            <a:r>
              <a:rPr lang="en-AU" sz="2200" dirty="0"/>
              <a:t>abbreviated </a:t>
            </a:r>
            <a:r>
              <a:rPr lang="en-US" sz="2200" dirty="0"/>
              <a:t>container label where </a:t>
            </a:r>
            <a:r>
              <a:rPr lang="en-US" sz="2200" dirty="0" smtClean="0"/>
              <a:t>preprinted </a:t>
            </a:r>
            <a:r>
              <a:rPr lang="en-US" sz="2200" dirty="0"/>
              <a:t>labels unavailable</a:t>
            </a:r>
          </a:p>
          <a:p>
            <a:pPr>
              <a:spcBef>
                <a:spcPct val="0"/>
              </a:spcBef>
              <a:spcAft>
                <a:spcPts val="1000"/>
              </a:spcAft>
            </a:pPr>
            <a:r>
              <a:rPr lang="en-US" sz="2200" dirty="0"/>
              <a:t>Labels must remain intact for duration of procedure</a:t>
            </a:r>
          </a:p>
          <a:p>
            <a:pPr>
              <a:spcBef>
                <a:spcPct val="0"/>
              </a:spcBef>
              <a:spcAft>
                <a:spcPts val="1000"/>
              </a:spcAft>
            </a:pPr>
            <a:r>
              <a:rPr lang="en-US" sz="2200" dirty="0" smtClean="0"/>
              <a:t>Labels </a:t>
            </a:r>
            <a:r>
              <a:rPr lang="en-US" sz="2200" dirty="0"/>
              <a:t>must adhere for duration of procedure</a:t>
            </a:r>
          </a:p>
          <a:p>
            <a:pPr>
              <a:spcBef>
                <a:spcPct val="0"/>
              </a:spcBef>
              <a:spcAft>
                <a:spcPts val="1000"/>
              </a:spcAft>
            </a:pPr>
            <a:r>
              <a:rPr lang="en-US" sz="2200" dirty="0" smtClean="0"/>
              <a:t>Labels </a:t>
            </a:r>
            <a:r>
              <a:rPr lang="en-US" sz="2200" dirty="0"/>
              <a:t>should be removed at the end of the procedure for reusable hollowware containers</a:t>
            </a:r>
          </a:p>
          <a:p>
            <a:endParaRPr lang="en-US" sz="2200" dirty="0"/>
          </a:p>
        </p:txBody>
      </p:sp>
      <p:sp>
        <p:nvSpPr>
          <p:cNvPr id="4" name="Footer Placeholder 3"/>
          <p:cNvSpPr>
            <a:spLocks noGrp="1"/>
          </p:cNvSpPr>
          <p:nvPr>
            <p:ph type="ftr" sz="quarter" idx="11"/>
          </p:nvPr>
        </p:nvSpPr>
        <p:spPr/>
        <p:txBody>
          <a:bodyPr/>
          <a:lstStyle/>
          <a:p>
            <a:r>
              <a:rPr lang="en-US" smtClean="0"/>
              <a:t>National Standard for User-applied Labelling of </a:t>
            </a:r>
            <a:br>
              <a:rPr lang="en-US" smtClean="0"/>
            </a:br>
            <a:r>
              <a:rPr lang="en-US"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43</a:t>
            </a:fld>
            <a:endParaRPr lang="en-US"/>
          </a:p>
        </p:txBody>
      </p:sp>
    </p:spTree>
    <p:extLst>
      <p:ext uri="{BB962C8B-B14F-4D97-AF65-F5344CB8AC3E}">
        <p14:creationId xmlns:p14="http://schemas.microsoft.com/office/powerpoint/2010/main" val="25302231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Perioperative sterile field</a:t>
            </a:r>
          </a:p>
        </p:txBody>
      </p:sp>
      <p:sp>
        <p:nvSpPr>
          <p:cNvPr id="3" name="Content Placeholder 2"/>
          <p:cNvSpPr>
            <a:spLocks noGrp="1"/>
          </p:cNvSpPr>
          <p:nvPr>
            <p:ph idx="1"/>
          </p:nvPr>
        </p:nvSpPr>
        <p:spPr>
          <a:xfrm>
            <a:off x="457200" y="1600200"/>
            <a:ext cx="3481216" cy="4525963"/>
          </a:xfrm>
        </p:spPr>
        <p:txBody>
          <a:bodyPr>
            <a:normAutofit/>
          </a:bodyPr>
          <a:lstStyle/>
          <a:p>
            <a:r>
              <a:rPr lang="en-US" sz="2400" dirty="0"/>
              <a:t>Example of </a:t>
            </a:r>
            <a:r>
              <a:rPr lang="en-US" sz="2400" dirty="0" smtClean="0"/>
              <a:t>preprinted </a:t>
            </a:r>
            <a:r>
              <a:rPr lang="en-US" sz="2400" dirty="0"/>
              <a:t>label sheet for perioperative sterile </a:t>
            </a:r>
            <a:r>
              <a:rPr lang="en-US" sz="2400" dirty="0" smtClean="0"/>
              <a:t>field</a:t>
            </a:r>
          </a:p>
          <a:p>
            <a:r>
              <a:rPr lang="en-US" sz="2400" dirty="0" smtClean="0"/>
              <a:t>Note that labels for non-injectable fluids (with the St Andrew’s Cross) are in a separate section on the sheet</a:t>
            </a:r>
            <a:endParaRPr lang="en-US" sz="2400"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National Standard for User-applied Labelling of </a:t>
            </a:r>
            <a:br>
              <a:rPr lang="en-US" smtClean="0"/>
            </a:br>
            <a:r>
              <a:rPr lang="en-US"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44</a:t>
            </a:fld>
            <a:endParaRPr lang="en-US"/>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0261" y="290269"/>
            <a:ext cx="3526762" cy="4340347"/>
          </a:xfrm>
          <a:prstGeom prst="rect">
            <a:avLst/>
          </a:prstGeom>
          <a:noFill/>
          <a:ln>
            <a:noFill/>
          </a:ln>
          <a:effectLst/>
          <a:extLst>
            <a:ext uri="{909E8E84-426E-40DD-AFC4-6F175D3DCCD1}">
              <a14:hiddenFill xmlns:a14="http://schemas.microsoft.com/office/drawing/2010/main">
                <a:solidFill>
                  <a:srgbClr val="2C7C9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D5EDF4">
                      <a:alpha val="74998"/>
                    </a:srgbClr>
                  </a:outerShdw>
                </a:effectLst>
              </a14:hiddenEffects>
            </a:ext>
          </a:extLst>
        </p:spPr>
      </p:pic>
      <p:pic>
        <p:nvPicPr>
          <p:cNvPr id="8" name="Picture 7" descr="An example preprinted label sheet showing 45 labels that could be used in the closed-practice environment. Non-injectable medicines, distinguished by a red watermarked St Andrew's Cross, are grouped in the top half of the sheet, and a range of injectable medicine labels are shown in the bottom half of the sheet."/>
          <p:cNvPicPr/>
          <p:nvPr/>
        </p:nvPicPr>
        <p:blipFill>
          <a:blip r:embed="rId3" cstate="email">
            <a:extLst>
              <a:ext uri="{28A0092B-C50C-407E-A947-70E740481C1C}">
                <a14:useLocalDpi xmlns:a14="http://schemas.microsoft.com/office/drawing/2010/main"/>
              </a:ext>
            </a:extLst>
          </a:blip>
          <a:srcRect/>
          <a:stretch>
            <a:fillRect/>
          </a:stretch>
        </p:blipFill>
        <p:spPr bwMode="auto">
          <a:xfrm>
            <a:off x="4155440" y="1270000"/>
            <a:ext cx="4618672" cy="4930775"/>
          </a:xfrm>
          <a:prstGeom prst="rect">
            <a:avLst/>
          </a:prstGeom>
          <a:noFill/>
          <a:ln>
            <a:noFill/>
          </a:ln>
        </p:spPr>
      </p:pic>
    </p:spTree>
    <p:extLst>
      <p:ext uri="{BB962C8B-B14F-4D97-AF65-F5344CB8AC3E}">
        <p14:creationId xmlns:p14="http://schemas.microsoft.com/office/powerpoint/2010/main" val="36590096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Interventional cardiology, radiology and other low-light procedure areas</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National Standard for User-applied Labelling of </a:t>
            </a:r>
            <a:br>
              <a:rPr lang="en-US" smtClean="0"/>
            </a:br>
            <a:r>
              <a:rPr lang="en-US"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45</a:t>
            </a:fld>
            <a:endParaRPr lang="en-US"/>
          </a:p>
        </p:txBody>
      </p:sp>
    </p:spTree>
    <p:extLst>
      <p:ext uri="{BB962C8B-B14F-4D97-AF65-F5344CB8AC3E}">
        <p14:creationId xmlns:p14="http://schemas.microsoft.com/office/powerpoint/2010/main" val="12271313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Low-light procedure areas</a:t>
            </a:r>
            <a:endParaRPr lang="en-US" dirty="0"/>
          </a:p>
        </p:txBody>
      </p:sp>
      <p:sp>
        <p:nvSpPr>
          <p:cNvPr id="3" name="Content Placeholder 2"/>
          <p:cNvSpPr>
            <a:spLocks noGrp="1"/>
          </p:cNvSpPr>
          <p:nvPr>
            <p:ph idx="1"/>
          </p:nvPr>
        </p:nvSpPr>
        <p:spPr>
          <a:xfrm>
            <a:off x="457200" y="1681480"/>
            <a:ext cx="3911600" cy="4525963"/>
          </a:xfrm>
        </p:spPr>
        <p:txBody>
          <a:bodyPr/>
          <a:lstStyle/>
          <a:p>
            <a:r>
              <a:rPr lang="en-AU" sz="2200" dirty="0">
                <a:solidFill>
                  <a:prstClr val="black"/>
                </a:solidFill>
              </a:rPr>
              <a:t>Use preprinted </a:t>
            </a:r>
            <a:r>
              <a:rPr lang="en-AU" sz="2200" dirty="0" smtClean="0">
                <a:solidFill>
                  <a:prstClr val="black"/>
                </a:solidFill>
              </a:rPr>
              <a:t>label sheets </a:t>
            </a:r>
            <a:r>
              <a:rPr lang="en-AU" sz="2200" dirty="0">
                <a:solidFill>
                  <a:prstClr val="black"/>
                </a:solidFill>
              </a:rPr>
              <a:t>with medicine name </a:t>
            </a:r>
            <a:endParaRPr lang="en-AU" sz="2200" dirty="0" smtClean="0">
              <a:solidFill>
                <a:prstClr val="black"/>
              </a:solidFill>
            </a:endParaRPr>
          </a:p>
          <a:p>
            <a:r>
              <a:rPr lang="en-AU" sz="2200" dirty="0" smtClean="0">
                <a:solidFill>
                  <a:prstClr val="black"/>
                </a:solidFill>
              </a:rPr>
              <a:t>Colour </a:t>
            </a:r>
            <a:r>
              <a:rPr lang="en-AU" sz="2200" dirty="0">
                <a:solidFill>
                  <a:prstClr val="black"/>
                </a:solidFill>
              </a:rPr>
              <a:t>coding to follow ISO26825:2008 (Anaesthetic Labelling Standard</a:t>
            </a:r>
            <a:r>
              <a:rPr lang="en-AU" sz="2200" dirty="0" smtClean="0">
                <a:solidFill>
                  <a:prstClr val="black"/>
                </a:solidFill>
              </a:rPr>
              <a:t>)</a:t>
            </a:r>
          </a:p>
          <a:p>
            <a:r>
              <a:rPr lang="en-AU" sz="2200" dirty="0" smtClean="0">
                <a:solidFill>
                  <a:prstClr val="black"/>
                </a:solidFill>
              </a:rPr>
              <a:t>Example preprinted label sheet for cardiac catheter laboratory</a:t>
            </a:r>
            <a:endParaRPr lang="en-US" dirty="0"/>
          </a:p>
        </p:txBody>
      </p:sp>
      <p:sp>
        <p:nvSpPr>
          <p:cNvPr id="4" name="Footer Placeholder 3"/>
          <p:cNvSpPr>
            <a:spLocks noGrp="1"/>
          </p:cNvSpPr>
          <p:nvPr>
            <p:ph type="ftr" sz="quarter" idx="11"/>
          </p:nvPr>
        </p:nvSpPr>
        <p:spPr/>
        <p:txBody>
          <a:bodyPr/>
          <a:lstStyle/>
          <a:p>
            <a:r>
              <a:rPr lang="en-US" dirty="0" smtClean="0"/>
              <a:t>National Standard for User-applied </a:t>
            </a:r>
            <a:r>
              <a:rPr lang="en-US" dirty="0" err="1" smtClean="0"/>
              <a:t>Labelling</a:t>
            </a:r>
            <a:r>
              <a:rPr lang="en-US" dirty="0" smtClean="0"/>
              <a:t> of </a:t>
            </a:r>
            <a:br>
              <a:rPr lang="en-US" dirty="0" smtClean="0"/>
            </a:br>
            <a:r>
              <a:rPr lang="en-US" dirty="0"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46</a:t>
            </a:fld>
            <a:endParaRPr lang="en-US"/>
          </a:p>
        </p:txBody>
      </p:sp>
      <p:pic>
        <p:nvPicPr>
          <p:cNvPr id="6" name="Picture 5" descr="An example preprinted label sheet showing 62 labels that could be used in interventional cardiology. Route labels are grouped at the top of the sheet, followed by a section for non-injectable medicines, distinguished by a red watermarked St Andrew's Cross. A range of injectable medicine labels are shown in the bottom section of the sheet."/>
          <p:cNvPicPr/>
          <p:nvPr/>
        </p:nvPicPr>
        <p:blipFill>
          <a:blip r:embed="rId2" cstate="email">
            <a:extLst>
              <a:ext uri="{28A0092B-C50C-407E-A947-70E740481C1C}">
                <a14:useLocalDpi xmlns:a14="http://schemas.microsoft.com/office/drawing/2010/main"/>
              </a:ext>
            </a:extLst>
          </a:blip>
          <a:srcRect/>
          <a:stretch>
            <a:fillRect/>
          </a:stretch>
        </p:blipFill>
        <p:spPr bwMode="auto">
          <a:xfrm>
            <a:off x="4683760" y="1503681"/>
            <a:ext cx="3921758" cy="4683760"/>
          </a:xfrm>
          <a:prstGeom prst="rect">
            <a:avLst/>
          </a:prstGeom>
          <a:noFill/>
          <a:ln>
            <a:noFill/>
          </a:ln>
        </p:spPr>
      </p:pic>
    </p:spTree>
    <p:extLst>
      <p:ext uri="{BB962C8B-B14F-4D97-AF65-F5344CB8AC3E}">
        <p14:creationId xmlns:p14="http://schemas.microsoft.com/office/powerpoint/2010/main" val="42352555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386" y="2116748"/>
            <a:ext cx="8045328" cy="2679944"/>
          </a:xfrm>
        </p:spPr>
        <p:txBody>
          <a:bodyPr>
            <a:normAutofit/>
          </a:bodyPr>
          <a:lstStyle/>
          <a:p>
            <a:r>
              <a:rPr lang="en-US" sz="4400" dirty="0"/>
              <a:t>Further information</a:t>
            </a:r>
            <a:r>
              <a:rPr lang="en-US" sz="4400" dirty="0" smtClean="0"/>
              <a:t>:</a:t>
            </a:r>
            <a:br>
              <a:rPr lang="en-US" sz="4400" dirty="0" smtClean="0"/>
            </a:br>
            <a:r>
              <a:rPr lang="en-US" b="0" dirty="0"/>
              <a:t>Australian Commission on Safety and Quality in Health </a:t>
            </a:r>
            <a:r>
              <a:rPr lang="en-US" b="0" dirty="0" smtClean="0"/>
              <a:t>Care</a:t>
            </a:r>
            <a:r>
              <a:rPr lang="en-US" b="0" dirty="0"/>
              <a:t/>
            </a:r>
            <a:br>
              <a:rPr lang="en-US" b="0" dirty="0"/>
            </a:br>
            <a:r>
              <a:rPr lang="en-US" dirty="0" err="1" smtClean="0"/>
              <a:t>www.safetyandquality.gov.au</a:t>
            </a:r>
            <a:endParaRPr lang="en-US" dirty="0"/>
          </a:p>
        </p:txBody>
      </p:sp>
      <p:sp>
        <p:nvSpPr>
          <p:cNvPr id="4" name="Footer Placeholder 3"/>
          <p:cNvSpPr>
            <a:spLocks noGrp="1"/>
          </p:cNvSpPr>
          <p:nvPr>
            <p:ph type="ftr" sz="quarter" idx="11"/>
          </p:nvPr>
        </p:nvSpPr>
        <p:spPr/>
        <p:txBody>
          <a:bodyPr/>
          <a:lstStyle/>
          <a:p>
            <a:r>
              <a:rPr lang="en-US" smtClean="0"/>
              <a:t>National Standard for User-applied Labelling of </a:t>
            </a:r>
            <a:br>
              <a:rPr lang="en-US" smtClean="0"/>
            </a:br>
            <a:r>
              <a:rPr lang="en-US"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47</a:t>
            </a:fld>
            <a:endParaRPr lang="en-US"/>
          </a:p>
        </p:txBody>
      </p:sp>
    </p:spTree>
    <p:extLst>
      <p:ext uri="{BB962C8B-B14F-4D97-AF65-F5344CB8AC3E}">
        <p14:creationId xmlns:p14="http://schemas.microsoft.com/office/powerpoint/2010/main" val="3545182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Medicine administration errors: case reports</a:t>
            </a:r>
            <a:endParaRPr lang="en-US" dirty="0"/>
          </a:p>
        </p:txBody>
      </p:sp>
      <p:sp>
        <p:nvSpPr>
          <p:cNvPr id="3" name="Content Placeholder 2"/>
          <p:cNvSpPr>
            <a:spLocks noGrp="1"/>
          </p:cNvSpPr>
          <p:nvPr>
            <p:ph idx="1"/>
          </p:nvPr>
        </p:nvSpPr>
        <p:spPr>
          <a:xfrm>
            <a:off x="457200" y="1874520"/>
            <a:ext cx="8229600" cy="4525963"/>
          </a:xfrm>
        </p:spPr>
        <p:txBody>
          <a:bodyPr>
            <a:noAutofit/>
          </a:bodyPr>
          <a:lstStyle/>
          <a:p>
            <a:pPr>
              <a:spcBef>
                <a:spcPct val="0"/>
              </a:spcBef>
              <a:spcAft>
                <a:spcPts val="1000"/>
              </a:spcAft>
            </a:pPr>
            <a:r>
              <a:rPr lang="en-AU" sz="2400" dirty="0"/>
              <a:t>10 mg morphine was given in error as the clinician thought the syringe contained 0.9% sodium chloride. The unlabelled syringe had a 0.9% sodium chloride ampoule </a:t>
            </a:r>
            <a:r>
              <a:rPr lang="en-AU" sz="2400" dirty="0" smtClean="0"/>
              <a:t>attached (</a:t>
            </a:r>
            <a:r>
              <a:rPr lang="en-AU" sz="2400" dirty="0"/>
              <a:t>unpublished)</a:t>
            </a:r>
          </a:p>
          <a:p>
            <a:pPr>
              <a:spcBef>
                <a:spcPct val="0"/>
              </a:spcBef>
              <a:spcAft>
                <a:spcPts val="1000"/>
              </a:spcAft>
            </a:pPr>
            <a:r>
              <a:rPr lang="en-AU" sz="2400" dirty="0"/>
              <a:t>A patient was given intravenous (IV) lignocaine with adrenaline solution intended for local anaesthetic infiltration. This syringe had been drawn up and placed in a kidney dish alongside IV morphine and midazolam for procedural </a:t>
            </a:r>
            <a:r>
              <a:rPr lang="en-AU" sz="2400" dirty="0" smtClean="0"/>
              <a:t>sedation (</a:t>
            </a:r>
            <a:r>
              <a:rPr lang="en-AU" sz="2400" dirty="0"/>
              <a:t>unpublished)</a:t>
            </a:r>
          </a:p>
          <a:p>
            <a:endParaRPr lang="en-US" sz="2400" dirty="0"/>
          </a:p>
        </p:txBody>
      </p:sp>
      <p:sp>
        <p:nvSpPr>
          <p:cNvPr id="4" name="Footer Placeholder 3"/>
          <p:cNvSpPr>
            <a:spLocks noGrp="1"/>
          </p:cNvSpPr>
          <p:nvPr>
            <p:ph type="ftr" sz="quarter" idx="11"/>
          </p:nvPr>
        </p:nvSpPr>
        <p:spPr/>
        <p:txBody>
          <a:bodyPr/>
          <a:lstStyle/>
          <a:p>
            <a:r>
              <a:rPr lang="en-US" smtClean="0"/>
              <a:t>National Standard for User-applied Labelling of </a:t>
            </a:r>
            <a:br>
              <a:rPr lang="en-US" smtClean="0"/>
            </a:br>
            <a:r>
              <a:rPr lang="en-US"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5</a:t>
            </a:fld>
            <a:endParaRPr lang="en-US"/>
          </a:p>
        </p:txBody>
      </p:sp>
    </p:spTree>
    <p:extLst>
      <p:ext uri="{BB962C8B-B14F-4D97-AF65-F5344CB8AC3E}">
        <p14:creationId xmlns:p14="http://schemas.microsoft.com/office/powerpoint/2010/main" val="3008784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t>
            </a:r>
            <a:r>
              <a:rPr lang="en-US" dirty="0" err="1"/>
              <a:t>Labelling</a:t>
            </a:r>
            <a:r>
              <a:rPr lang="en-US" dirty="0"/>
              <a:t> </a:t>
            </a:r>
            <a:r>
              <a:rPr lang="en-US" dirty="0" smtClean="0"/>
              <a:t>Standard</a:t>
            </a:r>
            <a:endParaRPr lang="en-US" dirty="0"/>
          </a:p>
        </p:txBody>
      </p:sp>
      <p:sp>
        <p:nvSpPr>
          <p:cNvPr id="3" name="Content Placeholder 2"/>
          <p:cNvSpPr>
            <a:spLocks noGrp="1"/>
          </p:cNvSpPr>
          <p:nvPr>
            <p:ph idx="1"/>
          </p:nvPr>
        </p:nvSpPr>
        <p:spPr>
          <a:xfrm>
            <a:off x="457200" y="1778000"/>
            <a:ext cx="4954954" cy="4348163"/>
          </a:xfrm>
        </p:spPr>
        <p:txBody>
          <a:bodyPr>
            <a:normAutofit fontScale="85000" lnSpcReduction="10000"/>
          </a:bodyPr>
          <a:lstStyle/>
          <a:p>
            <a:pPr marL="0" indent="0">
              <a:lnSpc>
                <a:spcPct val="120000"/>
              </a:lnSpc>
              <a:buNone/>
            </a:pPr>
            <a:r>
              <a:rPr lang="en-US" dirty="0"/>
              <a:t>National </a:t>
            </a:r>
            <a:r>
              <a:rPr lang="en-US" dirty="0" smtClean="0"/>
              <a:t>Standard for User-applied </a:t>
            </a:r>
            <a:r>
              <a:rPr lang="en-US" dirty="0" err="1" smtClean="0"/>
              <a:t>Labelling</a:t>
            </a:r>
            <a:r>
              <a:rPr lang="en-US" dirty="0" smtClean="0"/>
              <a:t> of Injectable Medicines</a:t>
            </a:r>
            <a:r>
              <a:rPr lang="en-US" dirty="0"/>
              <a:t>, Fluids and </a:t>
            </a:r>
            <a:r>
              <a:rPr lang="en-US" dirty="0" smtClean="0"/>
              <a:t>Lines, September 2015</a:t>
            </a:r>
          </a:p>
          <a:p>
            <a:pPr marL="0" indent="0">
              <a:lnSpc>
                <a:spcPct val="120000"/>
              </a:lnSpc>
              <a:buNone/>
            </a:pPr>
            <a:endParaRPr lang="en-US" dirty="0" smtClean="0"/>
          </a:p>
          <a:p>
            <a:pPr marL="0" indent="0">
              <a:lnSpc>
                <a:spcPct val="120000"/>
              </a:lnSpc>
              <a:buNone/>
            </a:pPr>
            <a:r>
              <a:rPr lang="en-US" dirty="0" smtClean="0"/>
              <a:t>Replaces the previous </a:t>
            </a:r>
            <a:r>
              <a:rPr lang="en-US" dirty="0" err="1" smtClean="0"/>
              <a:t>Labelling</a:t>
            </a:r>
            <a:r>
              <a:rPr lang="en-US" dirty="0" smtClean="0"/>
              <a:t> Recommendations (2012) and Issues Register</a:t>
            </a:r>
            <a:endParaRPr lang="en-US" dirty="0"/>
          </a:p>
          <a:p>
            <a:pPr marL="0" indent="0">
              <a:lnSpc>
                <a:spcPct val="120000"/>
              </a:lnSpc>
              <a:buNone/>
            </a:pPr>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National Standard for User-applied </a:t>
            </a:r>
            <a:r>
              <a:rPr lang="en-US" dirty="0" err="1" smtClean="0"/>
              <a:t>Labelling</a:t>
            </a:r>
            <a:r>
              <a:rPr lang="en-US" dirty="0" smtClean="0"/>
              <a:t> of </a:t>
            </a:r>
            <a:br>
              <a:rPr lang="en-US" dirty="0" smtClean="0"/>
            </a:br>
            <a:r>
              <a:rPr lang="en-US" dirty="0"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6</a:t>
            </a:fld>
            <a:endParaRPr lang="en-US"/>
          </a:p>
        </p:txBody>
      </p:sp>
      <p:pic>
        <p:nvPicPr>
          <p:cNvPr id="7" name="Picture 6" descr="Screen Shot 2015-06-23 at 4.44.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1434" y="1759432"/>
            <a:ext cx="3067538" cy="4366731"/>
          </a:xfrm>
          <a:prstGeom prst="rect">
            <a:avLst/>
          </a:prstGeom>
          <a:solidFill>
            <a:schemeClr val="bg1">
              <a:lumMod val="65000"/>
            </a:schemeClr>
          </a:solidFill>
        </p:spPr>
      </p:pic>
    </p:spTree>
    <p:extLst>
      <p:ext uri="{BB962C8B-B14F-4D97-AF65-F5344CB8AC3E}">
        <p14:creationId xmlns:p14="http://schemas.microsoft.com/office/powerpoint/2010/main" val="991987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t>
            </a:r>
            <a:r>
              <a:rPr lang="en-US" dirty="0" err="1"/>
              <a:t>Labelling</a:t>
            </a:r>
            <a:r>
              <a:rPr lang="en-US" dirty="0"/>
              <a:t> </a:t>
            </a:r>
            <a:r>
              <a:rPr lang="en-US" dirty="0" smtClean="0"/>
              <a:t>Standard</a:t>
            </a:r>
            <a:endParaRPr lang="en-US" dirty="0"/>
          </a:p>
        </p:txBody>
      </p:sp>
      <p:sp>
        <p:nvSpPr>
          <p:cNvPr id="3" name="Content Placeholder 2"/>
          <p:cNvSpPr>
            <a:spLocks noGrp="1"/>
          </p:cNvSpPr>
          <p:nvPr>
            <p:ph idx="1"/>
          </p:nvPr>
        </p:nvSpPr>
        <p:spPr>
          <a:xfrm>
            <a:off x="457200" y="1600200"/>
            <a:ext cx="4499675" cy="4525963"/>
          </a:xfrm>
        </p:spPr>
        <p:txBody>
          <a:bodyPr>
            <a:normAutofit fontScale="85000" lnSpcReduction="10000"/>
          </a:bodyPr>
          <a:lstStyle/>
          <a:p>
            <a:pPr>
              <a:lnSpc>
                <a:spcPct val="120000"/>
              </a:lnSpc>
            </a:pPr>
            <a:r>
              <a:rPr lang="en-US" dirty="0"/>
              <a:t>A national </a:t>
            </a:r>
            <a:r>
              <a:rPr lang="en-US" dirty="0" smtClean="0"/>
              <a:t>standard </a:t>
            </a:r>
            <a:r>
              <a:rPr lang="en-US" dirty="0"/>
              <a:t>for clinical practice in Australia</a:t>
            </a:r>
          </a:p>
          <a:p>
            <a:pPr>
              <a:lnSpc>
                <a:spcPct val="120000"/>
              </a:lnSpc>
            </a:pPr>
            <a:r>
              <a:rPr lang="en-US" dirty="0"/>
              <a:t>Identifies medicines and fluids removed from original manufacturer’s packaging prior to patient administration</a:t>
            </a:r>
          </a:p>
          <a:p>
            <a:pPr>
              <a:lnSpc>
                <a:spcPct val="120000"/>
              </a:lnSpc>
            </a:pPr>
            <a:r>
              <a:rPr lang="en-US" dirty="0"/>
              <a:t>Identifies line route</a:t>
            </a:r>
          </a:p>
        </p:txBody>
      </p:sp>
      <p:sp>
        <p:nvSpPr>
          <p:cNvPr id="4" name="Footer Placeholder 3"/>
          <p:cNvSpPr>
            <a:spLocks noGrp="1"/>
          </p:cNvSpPr>
          <p:nvPr>
            <p:ph type="ftr" sz="quarter" idx="11"/>
          </p:nvPr>
        </p:nvSpPr>
        <p:spPr/>
        <p:txBody>
          <a:bodyPr/>
          <a:lstStyle/>
          <a:p>
            <a:r>
              <a:rPr lang="en-US" smtClean="0"/>
              <a:t>National Standard for User-applied Labelling of </a:t>
            </a:r>
            <a:br>
              <a:rPr lang="en-US" smtClean="0"/>
            </a:br>
            <a:r>
              <a:rPr lang="en-US"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7</a:t>
            </a:fld>
            <a:endParaRPr lang="en-US"/>
          </a:p>
        </p:txBody>
      </p:sp>
      <p:pic>
        <p:nvPicPr>
          <p:cNvPr id="6" name="Picture 5" descr="Screen Shot 2015-06-23 at 4.44.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875" y="1727200"/>
            <a:ext cx="2971541" cy="4230076"/>
          </a:xfrm>
          <a:prstGeom prst="rect">
            <a:avLst/>
          </a:prstGeom>
          <a:solidFill>
            <a:srgbClr val="A6A6A6"/>
          </a:solidFill>
        </p:spPr>
      </p:pic>
    </p:spTree>
    <p:extLst>
      <p:ext uri="{BB962C8B-B14F-4D97-AF65-F5344CB8AC3E}">
        <p14:creationId xmlns:p14="http://schemas.microsoft.com/office/powerpoint/2010/main" val="2781547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Labelling</a:t>
            </a:r>
            <a:r>
              <a:rPr lang="en-US" dirty="0" smtClean="0"/>
              <a:t> Standard aims</a:t>
            </a:r>
            <a:endParaRPr lang="en-US" dirty="0"/>
          </a:p>
        </p:txBody>
      </p:sp>
      <p:sp>
        <p:nvSpPr>
          <p:cNvPr id="3" name="Content Placeholder 2"/>
          <p:cNvSpPr>
            <a:spLocks noGrp="1"/>
          </p:cNvSpPr>
          <p:nvPr>
            <p:ph idx="1"/>
          </p:nvPr>
        </p:nvSpPr>
        <p:spPr/>
        <p:txBody>
          <a:bodyPr/>
          <a:lstStyle/>
          <a:p>
            <a:r>
              <a:rPr lang="en-US" dirty="0"/>
              <a:t>Provide </a:t>
            </a:r>
            <a:r>
              <a:rPr lang="en-US" dirty="0" err="1"/>
              <a:t>standardisation</a:t>
            </a:r>
            <a:r>
              <a:rPr lang="en-US" dirty="0"/>
              <a:t> for user-applied </a:t>
            </a:r>
            <a:r>
              <a:rPr lang="en-US" dirty="0" err="1"/>
              <a:t>labelling</a:t>
            </a:r>
            <a:r>
              <a:rPr lang="en-US" dirty="0"/>
              <a:t> of injectable </a:t>
            </a:r>
            <a:r>
              <a:rPr lang="en-US" dirty="0" smtClean="0"/>
              <a:t>medicines</a:t>
            </a:r>
          </a:p>
          <a:p>
            <a:endParaRPr lang="en-US" dirty="0"/>
          </a:p>
          <a:p>
            <a:r>
              <a:rPr lang="en-US" dirty="0"/>
              <a:t>Provide minimum requirements for user-applied </a:t>
            </a:r>
            <a:r>
              <a:rPr lang="en-US" dirty="0" err="1"/>
              <a:t>labelling</a:t>
            </a:r>
            <a:r>
              <a:rPr lang="en-US" dirty="0"/>
              <a:t> of injectable </a:t>
            </a:r>
            <a:r>
              <a:rPr lang="en-US" dirty="0" smtClean="0"/>
              <a:t>medicines</a:t>
            </a:r>
          </a:p>
          <a:p>
            <a:endParaRPr lang="en-US" dirty="0"/>
          </a:p>
          <a:p>
            <a:r>
              <a:rPr lang="en-US" dirty="0"/>
              <a:t>Promote safer use of injectable medicines</a:t>
            </a:r>
          </a:p>
          <a:p>
            <a:endParaRPr lang="en-US" dirty="0"/>
          </a:p>
        </p:txBody>
      </p:sp>
      <p:sp>
        <p:nvSpPr>
          <p:cNvPr id="4" name="Footer Placeholder 3"/>
          <p:cNvSpPr>
            <a:spLocks noGrp="1"/>
          </p:cNvSpPr>
          <p:nvPr>
            <p:ph type="ftr" sz="quarter" idx="11"/>
          </p:nvPr>
        </p:nvSpPr>
        <p:spPr/>
        <p:txBody>
          <a:bodyPr/>
          <a:lstStyle/>
          <a:p>
            <a:r>
              <a:rPr lang="en-US" smtClean="0"/>
              <a:t>National Standard for User-applied Labelling of </a:t>
            </a:r>
            <a:br>
              <a:rPr lang="en-US" smtClean="0"/>
            </a:br>
            <a:r>
              <a:rPr lang="en-US"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8</a:t>
            </a:fld>
            <a:endParaRPr lang="en-US"/>
          </a:p>
        </p:txBody>
      </p:sp>
    </p:spTree>
    <p:extLst>
      <p:ext uri="{BB962C8B-B14F-4D97-AF65-F5344CB8AC3E}">
        <p14:creationId xmlns:p14="http://schemas.microsoft.com/office/powerpoint/2010/main" val="2822762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Labelling</a:t>
            </a:r>
            <a:r>
              <a:rPr lang="en-US" dirty="0" smtClean="0"/>
              <a:t> Standard development</a:t>
            </a:r>
            <a:endParaRPr lang="en-US" dirty="0"/>
          </a:p>
        </p:txBody>
      </p:sp>
      <p:sp>
        <p:nvSpPr>
          <p:cNvPr id="3" name="Content Placeholder 2"/>
          <p:cNvSpPr>
            <a:spLocks noGrp="1"/>
          </p:cNvSpPr>
          <p:nvPr>
            <p:ph idx="1"/>
          </p:nvPr>
        </p:nvSpPr>
        <p:spPr/>
        <p:txBody>
          <a:bodyPr>
            <a:normAutofit fontScale="77500" lnSpcReduction="20000"/>
          </a:bodyPr>
          <a:lstStyle/>
          <a:p>
            <a:pPr>
              <a:lnSpc>
                <a:spcPct val="120000"/>
              </a:lnSpc>
            </a:pPr>
            <a:r>
              <a:rPr lang="en-US" dirty="0"/>
              <a:t>Draft recommendations developed by NSW Therapeutic Advisory Group Safer Medicines Group</a:t>
            </a:r>
          </a:p>
          <a:p>
            <a:pPr>
              <a:lnSpc>
                <a:spcPct val="120000"/>
              </a:lnSpc>
            </a:pPr>
            <a:r>
              <a:rPr lang="en-US" dirty="0"/>
              <a:t>National consultation and pilot testing supported by the Australian Commission on Safety and Quality in Health Care commenced in 2009</a:t>
            </a:r>
          </a:p>
          <a:p>
            <a:pPr>
              <a:lnSpc>
                <a:spcPct val="120000"/>
              </a:lnSpc>
            </a:pPr>
            <a:r>
              <a:rPr lang="en-US" dirty="0" err="1"/>
              <a:t>Labelling</a:t>
            </a:r>
            <a:r>
              <a:rPr lang="en-US" dirty="0"/>
              <a:t> Recommendations endorsed by Australian Health Ministers in November 2010</a:t>
            </a:r>
          </a:p>
          <a:p>
            <a:pPr>
              <a:lnSpc>
                <a:spcPct val="120000"/>
              </a:lnSpc>
            </a:pPr>
            <a:r>
              <a:rPr lang="en-US" dirty="0"/>
              <a:t>Further evaluation, particularly in perioperative areas and interventional procedure rooms</a:t>
            </a:r>
          </a:p>
          <a:p>
            <a:pPr>
              <a:lnSpc>
                <a:spcPct val="120000"/>
              </a:lnSpc>
            </a:pPr>
            <a:r>
              <a:rPr lang="en-US" dirty="0" err="1"/>
              <a:t>Labelling</a:t>
            </a:r>
            <a:r>
              <a:rPr lang="en-US" dirty="0"/>
              <a:t> Standard published September 2015</a:t>
            </a:r>
          </a:p>
          <a:p>
            <a:endParaRPr lang="en-US" dirty="0"/>
          </a:p>
        </p:txBody>
      </p:sp>
      <p:sp>
        <p:nvSpPr>
          <p:cNvPr id="4" name="Footer Placeholder 3"/>
          <p:cNvSpPr>
            <a:spLocks noGrp="1"/>
          </p:cNvSpPr>
          <p:nvPr>
            <p:ph type="ftr" sz="quarter" idx="11"/>
          </p:nvPr>
        </p:nvSpPr>
        <p:spPr/>
        <p:txBody>
          <a:bodyPr/>
          <a:lstStyle/>
          <a:p>
            <a:r>
              <a:rPr lang="en-US" smtClean="0"/>
              <a:t>National Standard for User-applied Labelling of </a:t>
            </a:r>
            <a:br>
              <a:rPr lang="en-US" smtClean="0"/>
            </a:br>
            <a:r>
              <a:rPr lang="en-US" smtClean="0"/>
              <a:t>Injectable Medicines, Fluids and Lines</a:t>
            </a:r>
            <a:endParaRPr lang="en-US" dirty="0"/>
          </a:p>
        </p:txBody>
      </p:sp>
      <p:sp>
        <p:nvSpPr>
          <p:cNvPr id="5" name="Slide Number Placeholder 4"/>
          <p:cNvSpPr>
            <a:spLocks noGrp="1"/>
          </p:cNvSpPr>
          <p:nvPr>
            <p:ph type="sldNum" sz="quarter" idx="12"/>
          </p:nvPr>
        </p:nvSpPr>
        <p:spPr/>
        <p:txBody>
          <a:bodyPr/>
          <a:lstStyle/>
          <a:p>
            <a:fld id="{0AE676B3-5A19-7E4B-9B98-F96A4D1951AC}" type="slidenum">
              <a:rPr lang="en-US" smtClean="0"/>
              <a:t>9</a:t>
            </a:fld>
            <a:endParaRPr lang="en-US"/>
          </a:p>
        </p:txBody>
      </p:sp>
    </p:spTree>
    <p:extLst>
      <p:ext uri="{BB962C8B-B14F-4D97-AF65-F5344CB8AC3E}">
        <p14:creationId xmlns:p14="http://schemas.microsoft.com/office/powerpoint/2010/main" val="27379139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821</TotalTime>
  <Words>1964</Words>
  <Application>Microsoft Office PowerPoint</Application>
  <PresentationFormat>On-screen Show (4:3)</PresentationFormat>
  <Paragraphs>342</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National Standard for User-applied Labelling of Injectable Medicines, Fluids and Lines</vt:lpstr>
      <vt:lpstr>Presentation summary</vt:lpstr>
      <vt:lpstr>Labelling for safety</vt:lpstr>
      <vt:lpstr>Medicine administration errors</vt:lpstr>
      <vt:lpstr>Medicine administration errors: case reports</vt:lpstr>
      <vt:lpstr>The Labelling Standard</vt:lpstr>
      <vt:lpstr>The Labelling Standard</vt:lpstr>
      <vt:lpstr>Labelling Standard aims</vt:lpstr>
      <vt:lpstr>Labelling Standard development</vt:lpstr>
      <vt:lpstr>Labelling Standard development</vt:lpstr>
      <vt:lpstr>Labelling Standard consultation</vt:lpstr>
      <vt:lpstr>Labelling Standard: minimum requirements</vt:lpstr>
      <vt:lpstr>Labelling Standard: outline</vt:lpstr>
      <vt:lpstr>Labelling Standard: scope</vt:lpstr>
      <vt:lpstr>Labelling Standard: exclusions</vt:lpstr>
      <vt:lpstr>Application in clinical practice</vt:lpstr>
      <vt:lpstr>All containers: label content</vt:lpstr>
      <vt:lpstr>All containers: label content </vt:lpstr>
      <vt:lpstr>Identifying target tissue/ route of administration</vt:lpstr>
      <vt:lpstr>Bag and syringe labels: 2 sizes</vt:lpstr>
      <vt:lpstr>Bags with additives</vt:lpstr>
      <vt:lpstr>Bags with additives  (continued)</vt:lpstr>
      <vt:lpstr>Syringes for bolus or infusion</vt:lpstr>
      <vt:lpstr>Syringes for bolus or infusion (continued)</vt:lpstr>
      <vt:lpstr>Labelling IV flushes</vt:lpstr>
      <vt:lpstr>All containers: discarding content</vt:lpstr>
      <vt:lpstr>Lines and catheters: route of administration</vt:lpstr>
      <vt:lpstr>Lines and catheters: route of administration (continued)</vt:lpstr>
      <vt:lpstr>Lines: active ingredient</vt:lpstr>
      <vt:lpstr>Pre-printed medicine line label guide</vt:lpstr>
      <vt:lpstr>Lines</vt:lpstr>
      <vt:lpstr>Lines (continued)</vt:lpstr>
      <vt:lpstr>Catheter lock</vt:lpstr>
      <vt:lpstr>Burettes</vt:lpstr>
      <vt:lpstr>Non-injectable medicines: enteral route</vt:lpstr>
      <vt:lpstr>Non-injectable medicines: inhalation route</vt:lpstr>
      <vt:lpstr>Closed-practice environments</vt:lpstr>
      <vt:lpstr>Sterile field (i.e. aseptic conditions)</vt:lpstr>
      <vt:lpstr>Sterile field (continued)</vt:lpstr>
      <vt:lpstr>Perioperative environments </vt:lpstr>
      <vt:lpstr>Perioperative environments</vt:lpstr>
      <vt:lpstr>Perioperative environments</vt:lpstr>
      <vt:lpstr>Perioperative sterile field</vt:lpstr>
      <vt:lpstr>Perioperative sterile field</vt:lpstr>
      <vt:lpstr>Interventional cardiology, radiology and other low-light procedure areas</vt:lpstr>
      <vt:lpstr>Low-light procedure areas</vt:lpstr>
      <vt:lpstr>Further information: Australian Commission on Safety and Quality in Health Care www.safetyandquality.gov.au</vt:lpstr>
    </vt:vector>
  </TitlesOfParts>
  <Company>Biotext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Lyndal Fleming</dc:creator>
  <cp:lastModifiedBy>Hall Erica</cp:lastModifiedBy>
  <cp:revision>60</cp:revision>
  <dcterms:created xsi:type="dcterms:W3CDTF">2015-05-07T03:43:49Z</dcterms:created>
  <dcterms:modified xsi:type="dcterms:W3CDTF">2017-01-19T02:31:22Z</dcterms:modified>
</cp:coreProperties>
</file>