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6"/>
  </p:notesMasterIdLst>
  <p:sldIdLst>
    <p:sldId id="259" r:id="rId6"/>
    <p:sldId id="270" r:id="rId7"/>
    <p:sldId id="257" r:id="rId8"/>
    <p:sldId id="258" r:id="rId9"/>
    <p:sldId id="265" r:id="rId10"/>
    <p:sldId id="261" r:id="rId11"/>
    <p:sldId id="260" r:id="rId12"/>
    <p:sldId id="267" r:id="rId13"/>
    <p:sldId id="268" r:id="rId14"/>
    <p:sldId id="263"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6A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3910" autoAdjust="0"/>
  </p:normalViewPr>
  <p:slideViewPr>
    <p:cSldViewPr snapToGrid="0" snapToObjects="1">
      <p:cViewPr varScale="1">
        <p:scale>
          <a:sx n="82" d="100"/>
          <a:sy n="82" d="100"/>
        </p:scale>
        <p:origin x="-2460"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F67A9-19EB-4613-A753-A49FF850902B}" type="datetimeFigureOut">
              <a:rPr lang="en-AU" smtClean="0"/>
              <a:t>5/06/2018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BC6B7-7BAD-4A41-9931-6616343B69C5}" type="slidenum">
              <a:rPr lang="en-AU" smtClean="0"/>
              <a:t>‹#›</a:t>
            </a:fld>
            <a:endParaRPr lang="en-AU"/>
          </a:p>
        </p:txBody>
      </p:sp>
    </p:spTree>
    <p:extLst>
      <p:ext uri="{BB962C8B-B14F-4D97-AF65-F5344CB8AC3E}">
        <p14:creationId xmlns:p14="http://schemas.microsoft.com/office/powerpoint/2010/main" val="2635327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DCBC6B7-7BAD-4A41-9931-6616343B69C5}" type="slidenum">
              <a:rPr lang="en-AU" smtClean="0"/>
              <a:t>1</a:t>
            </a:fld>
            <a:endParaRPr lang="en-AU"/>
          </a:p>
        </p:txBody>
      </p:sp>
    </p:spTree>
    <p:extLst>
      <p:ext uri="{BB962C8B-B14F-4D97-AF65-F5344CB8AC3E}">
        <p14:creationId xmlns:p14="http://schemas.microsoft.com/office/powerpoint/2010/main" val="1179732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sz="1200" dirty="0"/>
              <a:t>In Greater Bendigo the population aged 25 - 64 years is projected to increase by 13,871 people (25%) in Greater Bendigo and this increase is much higher than the regional Victoria (10%) average and higher than the Victoria (22%) average. In Loddon, the population aged 25 - 64 years is projected to decrease by 675 people (-19%). </a:t>
            </a:r>
            <a:endParaRPr lang="en-AU" dirty="0"/>
          </a:p>
        </p:txBody>
      </p:sp>
      <p:sp>
        <p:nvSpPr>
          <p:cNvPr id="4" name="Slide Number Placeholder 3"/>
          <p:cNvSpPr>
            <a:spLocks noGrp="1"/>
          </p:cNvSpPr>
          <p:nvPr>
            <p:ph type="sldNum" sz="quarter" idx="10"/>
          </p:nvPr>
        </p:nvSpPr>
        <p:spPr/>
        <p:txBody>
          <a:bodyPr/>
          <a:lstStyle/>
          <a:p>
            <a:fld id="{6DCBC6B7-7BAD-4A41-9931-6616343B69C5}" type="slidenum">
              <a:rPr lang="en-AU" smtClean="0"/>
              <a:t>3</a:t>
            </a:fld>
            <a:endParaRPr lang="en-AU"/>
          </a:p>
        </p:txBody>
      </p:sp>
    </p:spTree>
    <p:extLst>
      <p:ext uri="{BB962C8B-B14F-4D97-AF65-F5344CB8AC3E}">
        <p14:creationId xmlns:p14="http://schemas.microsoft.com/office/powerpoint/2010/main" val="3584231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dirty="0"/>
              <a:t>“Dropping off the edge 2015: persistent communal disadvantage in Australia”*</a:t>
            </a:r>
          </a:p>
          <a:p>
            <a:r>
              <a:rPr lang="en-AU" dirty="0"/>
              <a:t>The report found that postcodes: 3520 (Korong Vale); 3523 (Heathcote), and 3556 (Eaglehawk) are among the 20 most disadvantaged postcodes in Victoria and that all locations were also in the top 5% of most disadvantaged Victorian postcodes in 2007.</a:t>
            </a:r>
          </a:p>
          <a:p>
            <a:r>
              <a:rPr lang="en-AU" u="sng" dirty="0"/>
              <a:t>Access</a:t>
            </a:r>
          </a:p>
          <a:p>
            <a:r>
              <a:rPr lang="en-AU" dirty="0"/>
              <a:t>This data indicates that residents of Greater Bendigo and Loddon, particularly of Loddon, have less access to bulk billing medical services compared to the Victorian average.</a:t>
            </a:r>
          </a:p>
          <a:p>
            <a:r>
              <a:rPr lang="en-AU" dirty="0"/>
              <a:t>In 2014, Greater Bendigo females aged 50 to 74 years were more likely to have had a mammogram in the past two years compared to the Victoria and regional Victoria average; while Loddon females were less likely. </a:t>
            </a:r>
          </a:p>
          <a:p>
            <a:r>
              <a:rPr lang="en-AU" dirty="0"/>
              <a:t>In 2014, compared to Victoria (83.1%), a greater proportion of Greater Bendigo and Loddon females aged 18 years and over reported they had ever had a Pap Test. However, just 48% of Loddon females reported they had a Pap Test within the last 2 years compared to the Victorian average of 72.1%. </a:t>
            </a:r>
          </a:p>
          <a:p>
            <a:r>
              <a:rPr lang="en-AU" i="1" dirty="0"/>
              <a:t>Bendigo Loddon Primary Care Partnership Population Health Profile - 25 May 2017, Bendigo Loddon Primary Care Partnership, Bendigo, Victoria</a:t>
            </a:r>
          </a:p>
          <a:p>
            <a:r>
              <a:rPr lang="en-AU" dirty="0"/>
              <a:t>Numbers of female HP in region</a:t>
            </a:r>
          </a:p>
          <a:p>
            <a:r>
              <a:rPr lang="en-AU" b="1" dirty="0"/>
              <a:t>PHN data</a:t>
            </a:r>
          </a:p>
          <a:p>
            <a:endParaRPr lang="en-AU" b="1" dirty="0"/>
          </a:p>
          <a:p>
            <a:r>
              <a:rPr lang="en-AU" dirty="0"/>
              <a:t>GP services delivered - by sex (2009-12)</a:t>
            </a:r>
          </a:p>
          <a:p>
            <a:endParaRPr lang="en-AU" dirty="0"/>
          </a:p>
          <a:p>
            <a:r>
              <a:rPr lang="en-AU" dirty="0"/>
              <a:t>Within the Murray PHN catchment, the lowest rate of GP services delivered per female population was seen in the North East region, followed by the Central Victoria region. In total, 17 put of 22 Murray PHN LGAs had a lower rate than the Victorian average of GP services delivered per female population.</a:t>
            </a:r>
          </a:p>
          <a:p>
            <a:endParaRPr lang="en-AU" dirty="0"/>
          </a:p>
          <a:p>
            <a:r>
              <a:rPr lang="en-AU" dirty="0"/>
              <a:t>The rate of GP services delivered per male population was lower in 19 out of the 22 Murray PHN LGAs, compared to the Victorian average. Rates were lowest in the North East then Central Victoria regions. Males had a substantially lower rate than females of GP services delivered per population.</a:t>
            </a:r>
          </a:p>
          <a:p>
            <a:r>
              <a:rPr lang="en-AU" dirty="0"/>
              <a:t>https://www.phnexchange.com.au/central-Victoria</a:t>
            </a:r>
          </a:p>
          <a:p>
            <a:endParaRPr lang="en-AU" dirty="0"/>
          </a:p>
        </p:txBody>
      </p:sp>
      <p:sp>
        <p:nvSpPr>
          <p:cNvPr id="4" name="Slide Number Placeholder 3"/>
          <p:cNvSpPr>
            <a:spLocks noGrp="1"/>
          </p:cNvSpPr>
          <p:nvPr>
            <p:ph type="sldNum" sz="quarter" idx="10"/>
          </p:nvPr>
        </p:nvSpPr>
        <p:spPr/>
        <p:txBody>
          <a:bodyPr/>
          <a:lstStyle/>
          <a:p>
            <a:fld id="{6DCBC6B7-7BAD-4A41-9931-6616343B69C5}" type="slidenum">
              <a:rPr lang="en-AU" smtClean="0"/>
              <a:t>4</a:t>
            </a:fld>
            <a:endParaRPr lang="en-AU"/>
          </a:p>
        </p:txBody>
      </p:sp>
    </p:spTree>
    <p:extLst>
      <p:ext uri="{BB962C8B-B14F-4D97-AF65-F5344CB8AC3E}">
        <p14:creationId xmlns:p14="http://schemas.microsoft.com/office/powerpoint/2010/main" val="2859421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dirty="0"/>
              <a:t>In response to the Victorian Government's – Women’s sexual and reproductive health strategy</a:t>
            </a:r>
          </a:p>
          <a:p>
            <a:r>
              <a:rPr lang="en-AU" dirty="0"/>
              <a:t>BCHS was one of the first Pilot Sexual and reproductive Hubs.</a:t>
            </a:r>
          </a:p>
          <a:p>
            <a:r>
              <a:rPr lang="en-AU" dirty="0"/>
              <a:t>Our response:</a:t>
            </a:r>
          </a:p>
          <a:p>
            <a:r>
              <a:rPr lang="en-AU" dirty="0"/>
              <a:t>GPs trained in MTOP increased from 2- 4 ( 3 are providing the service at CBD clinic)</a:t>
            </a:r>
          </a:p>
          <a:p>
            <a:r>
              <a:rPr lang="en-AU" dirty="0"/>
              <a:t>GPs trained in IUD LARC increased from 1- 3 ( 2 are providing the service from our CBD clinic)</a:t>
            </a:r>
          </a:p>
          <a:p>
            <a:r>
              <a:rPr lang="en-AU" dirty="0"/>
              <a:t>Sexual health nurses to complete Implanon NXT training and provide Implanon insertion and removals- ( x2 Nurses completed the training and providing the service)</a:t>
            </a:r>
          </a:p>
          <a:p>
            <a:r>
              <a:rPr lang="en-AU" dirty="0"/>
              <a:t>Access to LARC services from 3 to 5 days a week- ( this has been implemented)</a:t>
            </a:r>
          </a:p>
          <a:p>
            <a:endParaRPr lang="en-AU" dirty="0"/>
          </a:p>
          <a:p>
            <a:r>
              <a:rPr lang="en-AU" dirty="0"/>
              <a:t>Equipment:</a:t>
            </a:r>
          </a:p>
          <a:p>
            <a:r>
              <a:rPr lang="en-AU" dirty="0"/>
              <a:t>Upgraded consult rooms in Central clinic and Eaglehawk </a:t>
            </a:r>
          </a:p>
          <a:p>
            <a:r>
              <a:rPr lang="en-AU" dirty="0"/>
              <a:t>Installation of new Gynae beds / lighting/ in all female GP rooms </a:t>
            </a:r>
          </a:p>
          <a:p>
            <a:r>
              <a:rPr lang="en-AU" dirty="0"/>
              <a:t>Purchased upgraded specula equipment for examinations</a:t>
            </a:r>
          </a:p>
        </p:txBody>
      </p:sp>
      <p:sp>
        <p:nvSpPr>
          <p:cNvPr id="4" name="Slide Number Placeholder 3"/>
          <p:cNvSpPr>
            <a:spLocks noGrp="1"/>
          </p:cNvSpPr>
          <p:nvPr>
            <p:ph type="sldNum" sz="quarter" idx="10"/>
          </p:nvPr>
        </p:nvSpPr>
        <p:spPr/>
        <p:txBody>
          <a:bodyPr/>
          <a:lstStyle/>
          <a:p>
            <a:fld id="{6DCBC6B7-7BAD-4A41-9931-6616343B69C5}" type="slidenum">
              <a:rPr lang="en-AU" smtClean="0"/>
              <a:t>5</a:t>
            </a:fld>
            <a:endParaRPr lang="en-AU"/>
          </a:p>
        </p:txBody>
      </p:sp>
    </p:spTree>
    <p:extLst>
      <p:ext uri="{BB962C8B-B14F-4D97-AF65-F5344CB8AC3E}">
        <p14:creationId xmlns:p14="http://schemas.microsoft.com/office/powerpoint/2010/main" val="1580948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Women can self refer to the service</a:t>
            </a:r>
          </a:p>
          <a:p>
            <a:r>
              <a:rPr lang="en-US" dirty="0"/>
              <a:t>Our Primary care service</a:t>
            </a:r>
            <a:r>
              <a:rPr lang="en-US" baseline="0" dirty="0"/>
              <a:t> ; our Opiate Substitution Program all refer women into our clinic</a:t>
            </a:r>
          </a:p>
          <a:p>
            <a:r>
              <a:rPr lang="en-US" baseline="0" dirty="0"/>
              <a:t>GPs within the Greater City of Bendigo (particularly male GPs) </a:t>
            </a:r>
          </a:p>
          <a:p>
            <a:r>
              <a:rPr lang="en-US" baseline="0" dirty="0"/>
              <a:t>GP practices that do not provide the specialist women’s health services.</a:t>
            </a:r>
          </a:p>
          <a:p>
            <a:r>
              <a:rPr lang="en-US" baseline="0" dirty="0"/>
              <a:t>GPs outside Bendigo from the surrounding LGA’s.</a:t>
            </a:r>
            <a:endParaRPr lang="en-AU" dirty="0"/>
          </a:p>
        </p:txBody>
      </p:sp>
      <p:sp>
        <p:nvSpPr>
          <p:cNvPr id="4" name="Slide Number Placeholder 3"/>
          <p:cNvSpPr>
            <a:spLocks noGrp="1"/>
          </p:cNvSpPr>
          <p:nvPr>
            <p:ph type="sldNum" sz="quarter" idx="10"/>
          </p:nvPr>
        </p:nvSpPr>
        <p:spPr/>
        <p:txBody>
          <a:bodyPr/>
          <a:lstStyle/>
          <a:p>
            <a:fld id="{6DCBC6B7-7BAD-4A41-9931-6616343B69C5}" type="slidenum">
              <a:rPr lang="en-AU" smtClean="0"/>
              <a:t>6</a:t>
            </a:fld>
            <a:endParaRPr lang="en-AU"/>
          </a:p>
        </p:txBody>
      </p:sp>
    </p:spTree>
    <p:extLst>
      <p:ext uri="{BB962C8B-B14F-4D97-AF65-F5344CB8AC3E}">
        <p14:creationId xmlns:p14="http://schemas.microsoft.com/office/powerpoint/2010/main" val="2287319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sz="1200" dirty="0"/>
              <a:t>In 2014 Greater Bendigo:</a:t>
            </a:r>
          </a:p>
          <a:p>
            <a:r>
              <a:rPr lang="en-AU" sz="1200" dirty="0"/>
              <a:t>Mammograms: Females aged 50 to 74 years were more likely to have had a mammogram in the past two years compared to the Victoria and regional Victoria average.</a:t>
            </a:r>
          </a:p>
          <a:p>
            <a:r>
              <a:rPr lang="en-AU" sz="1200" dirty="0"/>
              <a:t>Loddon females were less likely. </a:t>
            </a:r>
          </a:p>
          <a:p>
            <a:r>
              <a:rPr lang="en-AU" sz="1200" dirty="0"/>
              <a:t>Cervical Screening:</a:t>
            </a:r>
          </a:p>
          <a:p>
            <a:r>
              <a:rPr lang="en-AU" sz="1200" dirty="0"/>
              <a:t> In 2014, </a:t>
            </a:r>
          </a:p>
          <a:p>
            <a:r>
              <a:rPr lang="en-AU" sz="1200" dirty="0"/>
              <a:t>compared to Victoria (83.1%), a greater proportion of Greater Bendigo and Loddon females aged 18 years and over reported they had ever had a Pap Test. However, just 48% of Loddon females reported they had a Pap Test within the last 2 years compared to the Victorian average of 72.1%. </a:t>
            </a:r>
          </a:p>
          <a:p>
            <a:endParaRPr lang="en-AU" dirty="0"/>
          </a:p>
        </p:txBody>
      </p:sp>
      <p:sp>
        <p:nvSpPr>
          <p:cNvPr id="4" name="Slide Number Placeholder 3"/>
          <p:cNvSpPr>
            <a:spLocks noGrp="1"/>
          </p:cNvSpPr>
          <p:nvPr>
            <p:ph type="sldNum" sz="quarter" idx="10"/>
          </p:nvPr>
        </p:nvSpPr>
        <p:spPr/>
        <p:txBody>
          <a:bodyPr/>
          <a:lstStyle/>
          <a:p>
            <a:fld id="{6DCBC6B7-7BAD-4A41-9931-6616343B69C5}" type="slidenum">
              <a:rPr lang="en-AU" smtClean="0"/>
              <a:t>7</a:t>
            </a:fld>
            <a:endParaRPr lang="en-AU"/>
          </a:p>
        </p:txBody>
      </p:sp>
    </p:spTree>
    <p:extLst>
      <p:ext uri="{BB962C8B-B14F-4D97-AF65-F5344CB8AC3E}">
        <p14:creationId xmlns:p14="http://schemas.microsoft.com/office/powerpoint/2010/main" val="3354202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dirty="0"/>
              <a:t>Providing relevant</a:t>
            </a:r>
          </a:p>
        </p:txBody>
      </p:sp>
      <p:sp>
        <p:nvSpPr>
          <p:cNvPr id="4" name="Slide Number Placeholder 3"/>
          <p:cNvSpPr>
            <a:spLocks noGrp="1"/>
          </p:cNvSpPr>
          <p:nvPr>
            <p:ph type="sldNum" sz="quarter" idx="10"/>
          </p:nvPr>
        </p:nvSpPr>
        <p:spPr/>
        <p:txBody>
          <a:bodyPr/>
          <a:lstStyle/>
          <a:p>
            <a:fld id="{6DCBC6B7-7BAD-4A41-9931-6616343B69C5}" type="slidenum">
              <a:rPr lang="en-AU" smtClean="0"/>
              <a:t>8</a:t>
            </a:fld>
            <a:endParaRPr lang="en-AU"/>
          </a:p>
        </p:txBody>
      </p:sp>
    </p:spTree>
    <p:extLst>
      <p:ext uri="{BB962C8B-B14F-4D97-AF65-F5344CB8AC3E}">
        <p14:creationId xmlns:p14="http://schemas.microsoft.com/office/powerpoint/2010/main" val="3446836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dirty="0"/>
              <a:t>Women’s health services in Primary care have been impacted by the new Cervical screening guidelines- a thorough women’s health assessment at the tome of the “pap test” often identified issues of HMB.</a:t>
            </a:r>
          </a:p>
          <a:p>
            <a:r>
              <a:rPr lang="en-AU" dirty="0"/>
              <a:t>The skill and experience of such PN can be utilised by PHC centres as part of a nurse /GP led model.</a:t>
            </a:r>
          </a:p>
          <a:p>
            <a:endParaRPr lang="en-AU" dirty="0"/>
          </a:p>
          <a:p>
            <a:r>
              <a:rPr lang="en-AU" dirty="0"/>
              <a:t>Financial sustainability for PHC and CHC is fundamental- advocating the Commonwealth to revise Medicare items to reflect this work.</a:t>
            </a:r>
          </a:p>
          <a:p>
            <a:endParaRPr lang="en-AU" dirty="0"/>
          </a:p>
          <a:p>
            <a:r>
              <a:rPr lang="en-AU" dirty="0"/>
              <a:t>Some GPs prefer to refer on “complex” women’s health clients : referrals to Hubs that are comprehensive reduces patient delay/ frustration/ poor outcomes. </a:t>
            </a:r>
          </a:p>
        </p:txBody>
      </p:sp>
      <p:sp>
        <p:nvSpPr>
          <p:cNvPr id="4" name="Slide Number Placeholder 3"/>
          <p:cNvSpPr>
            <a:spLocks noGrp="1"/>
          </p:cNvSpPr>
          <p:nvPr>
            <p:ph type="sldNum" sz="quarter" idx="10"/>
          </p:nvPr>
        </p:nvSpPr>
        <p:spPr/>
        <p:txBody>
          <a:bodyPr/>
          <a:lstStyle/>
          <a:p>
            <a:fld id="{6DCBC6B7-7BAD-4A41-9931-6616343B69C5}" type="slidenum">
              <a:rPr lang="en-AU" smtClean="0"/>
              <a:t>9</a:t>
            </a:fld>
            <a:endParaRPr lang="en-AU"/>
          </a:p>
        </p:txBody>
      </p:sp>
    </p:spTree>
    <p:extLst>
      <p:ext uri="{BB962C8B-B14F-4D97-AF65-F5344CB8AC3E}">
        <p14:creationId xmlns:p14="http://schemas.microsoft.com/office/powerpoint/2010/main" val="237415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27636" y="326470"/>
            <a:ext cx="5782764" cy="817721"/>
          </a:xfrm>
        </p:spPr>
        <p:txBody>
          <a:bodyPr>
            <a:normAutofit/>
          </a:bodyPr>
          <a:lstStyle>
            <a:lvl1pPr algn="l">
              <a:defRPr sz="3600" b="1">
                <a:latin typeface="Arial Black" pitchFamily="34" charset="0"/>
                <a:cs typeface="Arial" pitchFamily="34" charset="0"/>
              </a:defRPr>
            </a:lvl1pPr>
          </a:lstStyle>
          <a:p>
            <a:r>
              <a:rPr lang="en-AU" dirty="0"/>
              <a:t>Title</a:t>
            </a:r>
            <a:endParaRPr lang="en-US" dirty="0"/>
          </a:p>
        </p:txBody>
      </p:sp>
      <p:sp>
        <p:nvSpPr>
          <p:cNvPr id="3" name="Subtitle 2"/>
          <p:cNvSpPr>
            <a:spLocks noGrp="1"/>
          </p:cNvSpPr>
          <p:nvPr>
            <p:ph type="subTitle" idx="1" hasCustomPrompt="1"/>
          </p:nvPr>
        </p:nvSpPr>
        <p:spPr>
          <a:xfrm>
            <a:off x="1227636" y="1455420"/>
            <a:ext cx="6544764" cy="2773680"/>
          </a:xfrm>
        </p:spPr>
        <p:txBody>
          <a:bodyPr>
            <a:normAutofit/>
          </a:bodyPr>
          <a:lstStyle>
            <a:lvl1pPr marL="0" indent="0" algn="l">
              <a:buNone/>
              <a:defRPr sz="1800"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Content – must be Arial text</a:t>
            </a:r>
            <a:endParaRPr lang="en-US" dirty="0"/>
          </a:p>
        </p:txBody>
      </p:sp>
      <p:sp>
        <p:nvSpPr>
          <p:cNvPr id="4" name="Date Placeholder 3"/>
          <p:cNvSpPr>
            <a:spLocks noGrp="1"/>
          </p:cNvSpPr>
          <p:nvPr>
            <p:ph type="dt" sz="half" idx="10"/>
          </p:nvPr>
        </p:nvSpPr>
        <p:spPr/>
        <p:txBody>
          <a:bodyPr/>
          <a:lstStyle/>
          <a:p>
            <a:fld id="{896663CC-D83E-5F40-99B2-9B6DC5DFB21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205D2-277D-BE42-81CD-AC8B7A8165E1}" type="slidenum">
              <a:rPr lang="en-US" smtClean="0"/>
              <a:t>‹#›</a:t>
            </a:fld>
            <a:endParaRPr lang="en-US"/>
          </a:p>
        </p:txBody>
      </p:sp>
      <p:pic>
        <p:nvPicPr>
          <p:cNvPr id="7" name="Picture 6" descr="BCHS_2016_follower_landscape.jpg"/>
          <p:cNvPicPr>
            <a:picLocks noChangeAspect="1"/>
          </p:cNvPicPr>
          <p:nvPr userDrawn="1"/>
        </p:nvPicPr>
        <p:blipFill rotWithShape="1">
          <a:blip r:embed="rId2">
            <a:extLst>
              <a:ext uri="{28A0092B-C50C-407E-A947-70E740481C1C}">
                <a14:useLocalDpi xmlns:a14="http://schemas.microsoft.com/office/drawing/2010/main" val="0"/>
              </a:ext>
            </a:extLst>
          </a:blip>
          <a:srcRect b="82300"/>
          <a:stretch/>
        </p:blipFill>
        <p:spPr>
          <a:xfrm rot="16200000">
            <a:off x="-1957932" y="1957934"/>
            <a:ext cx="5143500" cy="122763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4838" y="154780"/>
            <a:ext cx="1721844" cy="1161099"/>
          </a:xfrm>
          <a:prstGeom prst="rect">
            <a:avLst/>
          </a:prstGeom>
        </p:spPr>
      </p:pic>
    </p:spTree>
    <p:extLst>
      <p:ext uri="{BB962C8B-B14F-4D97-AF65-F5344CB8AC3E}">
        <p14:creationId xmlns:p14="http://schemas.microsoft.com/office/powerpoint/2010/main" val="1353928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663CC-D83E-5F40-99B2-9B6DC5DFB21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205D2-277D-BE42-81CD-AC8B7A8165E1}" type="slidenum">
              <a:rPr lang="en-US" smtClean="0"/>
              <a:t>‹#›</a:t>
            </a:fld>
            <a:endParaRPr lang="en-US"/>
          </a:p>
        </p:txBody>
      </p:sp>
    </p:spTree>
    <p:extLst>
      <p:ext uri="{BB962C8B-B14F-4D97-AF65-F5344CB8AC3E}">
        <p14:creationId xmlns:p14="http://schemas.microsoft.com/office/powerpoint/2010/main" val="2107227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663CC-D83E-5F40-99B2-9B6DC5DFB21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205D2-277D-BE42-81CD-AC8B7A8165E1}" type="slidenum">
              <a:rPr lang="en-US" smtClean="0"/>
              <a:t>‹#›</a:t>
            </a:fld>
            <a:endParaRPr lang="en-US"/>
          </a:p>
        </p:txBody>
      </p:sp>
    </p:spTree>
    <p:extLst>
      <p:ext uri="{BB962C8B-B14F-4D97-AF65-F5344CB8AC3E}">
        <p14:creationId xmlns:p14="http://schemas.microsoft.com/office/powerpoint/2010/main" val="1364722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663CC-D83E-5F40-99B2-9B6DC5DFB21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205D2-277D-BE42-81CD-AC8B7A8165E1}" type="slidenum">
              <a:rPr lang="en-US" smtClean="0"/>
              <a:t>‹#›</a:t>
            </a:fld>
            <a:endParaRPr lang="en-US"/>
          </a:p>
        </p:txBody>
      </p:sp>
    </p:spTree>
    <p:extLst>
      <p:ext uri="{BB962C8B-B14F-4D97-AF65-F5344CB8AC3E}">
        <p14:creationId xmlns:p14="http://schemas.microsoft.com/office/powerpoint/2010/main" val="3569764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6663CC-D83E-5F40-99B2-9B6DC5DFB21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205D2-277D-BE42-81CD-AC8B7A8165E1}" type="slidenum">
              <a:rPr lang="en-US" smtClean="0"/>
              <a:t>‹#›</a:t>
            </a:fld>
            <a:endParaRPr lang="en-US"/>
          </a:p>
        </p:txBody>
      </p:sp>
    </p:spTree>
    <p:extLst>
      <p:ext uri="{BB962C8B-B14F-4D97-AF65-F5344CB8AC3E}">
        <p14:creationId xmlns:p14="http://schemas.microsoft.com/office/powerpoint/2010/main" val="1677616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6663CC-D83E-5F40-99B2-9B6DC5DFB21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C205D2-277D-BE42-81CD-AC8B7A8165E1}" type="slidenum">
              <a:rPr lang="en-US" smtClean="0"/>
              <a:t>‹#›</a:t>
            </a:fld>
            <a:endParaRPr lang="en-US"/>
          </a:p>
        </p:txBody>
      </p:sp>
    </p:spTree>
    <p:extLst>
      <p:ext uri="{BB962C8B-B14F-4D97-AF65-F5344CB8AC3E}">
        <p14:creationId xmlns:p14="http://schemas.microsoft.com/office/powerpoint/2010/main" val="1813535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6663CC-D83E-5F40-99B2-9B6DC5DFB21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C205D2-277D-BE42-81CD-AC8B7A8165E1}" type="slidenum">
              <a:rPr lang="en-US" smtClean="0"/>
              <a:t>‹#›</a:t>
            </a:fld>
            <a:endParaRPr lang="en-US"/>
          </a:p>
        </p:txBody>
      </p:sp>
    </p:spTree>
    <p:extLst>
      <p:ext uri="{BB962C8B-B14F-4D97-AF65-F5344CB8AC3E}">
        <p14:creationId xmlns:p14="http://schemas.microsoft.com/office/powerpoint/2010/main" val="3359066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6663CC-D83E-5F40-99B2-9B6DC5DFB21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C205D2-277D-BE42-81CD-AC8B7A8165E1}" type="slidenum">
              <a:rPr lang="en-US" smtClean="0"/>
              <a:t>‹#›</a:t>
            </a:fld>
            <a:endParaRPr lang="en-US"/>
          </a:p>
        </p:txBody>
      </p:sp>
    </p:spTree>
    <p:extLst>
      <p:ext uri="{BB962C8B-B14F-4D97-AF65-F5344CB8AC3E}">
        <p14:creationId xmlns:p14="http://schemas.microsoft.com/office/powerpoint/2010/main" val="2278439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663CC-D83E-5F40-99B2-9B6DC5DFB21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C205D2-277D-BE42-81CD-AC8B7A8165E1}" type="slidenum">
              <a:rPr lang="en-US" smtClean="0"/>
              <a:t>‹#›</a:t>
            </a:fld>
            <a:endParaRPr lang="en-US"/>
          </a:p>
        </p:txBody>
      </p:sp>
    </p:spTree>
    <p:extLst>
      <p:ext uri="{BB962C8B-B14F-4D97-AF65-F5344CB8AC3E}">
        <p14:creationId xmlns:p14="http://schemas.microsoft.com/office/powerpoint/2010/main" val="1681833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96663CC-D83E-5F40-99B2-9B6DC5DFB21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C205D2-277D-BE42-81CD-AC8B7A8165E1}" type="slidenum">
              <a:rPr lang="en-US" smtClean="0"/>
              <a:t>‹#›</a:t>
            </a:fld>
            <a:endParaRPr lang="en-US"/>
          </a:p>
        </p:txBody>
      </p:sp>
    </p:spTree>
    <p:extLst>
      <p:ext uri="{BB962C8B-B14F-4D97-AF65-F5344CB8AC3E}">
        <p14:creationId xmlns:p14="http://schemas.microsoft.com/office/powerpoint/2010/main" val="3318323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96663CC-D83E-5F40-99B2-9B6DC5DFB21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C205D2-277D-BE42-81CD-AC8B7A8165E1}" type="slidenum">
              <a:rPr lang="en-US" smtClean="0"/>
              <a:t>‹#›</a:t>
            </a:fld>
            <a:endParaRPr lang="en-US"/>
          </a:p>
        </p:txBody>
      </p:sp>
    </p:spTree>
    <p:extLst>
      <p:ext uri="{BB962C8B-B14F-4D97-AF65-F5344CB8AC3E}">
        <p14:creationId xmlns:p14="http://schemas.microsoft.com/office/powerpoint/2010/main" val="1586148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96663CC-D83E-5F40-99B2-9B6DC5DFB21D}" type="datetimeFigureOut">
              <a:rPr lang="en-US" smtClean="0"/>
              <a:t>6/5/2018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0C205D2-277D-BE42-81CD-AC8B7A8165E1}" type="slidenum">
              <a:rPr lang="en-US" smtClean="0"/>
              <a:t>‹#›</a:t>
            </a:fld>
            <a:endParaRPr lang="en-US"/>
          </a:p>
        </p:txBody>
      </p:sp>
    </p:spTree>
    <p:extLst>
      <p:ext uri="{BB962C8B-B14F-4D97-AF65-F5344CB8AC3E}">
        <p14:creationId xmlns:p14="http://schemas.microsoft.com/office/powerpoint/2010/main" val="378957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hyperlink" Target="http://www.bchs.com.au/" TargetMode="External"/><Relationship Id="rId5" Type="http://schemas.openxmlformats.org/officeDocument/2006/relationships/image" Target="../media/image13.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jeanhailes.org.au/" TargetMode="External"/><Relationship Id="rId7"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hyperlink" Target="http://www.thewomens.org.au/" TargetMode="External"/><Relationship Id="rId4" Type="http://schemas.openxmlformats.org/officeDocument/2006/relationships/hyperlink" Target="http://www.menopause.org.au/"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280" y="1623760"/>
            <a:ext cx="9157279" cy="1703887"/>
          </a:xfrm>
          <a:prstGeom prst="rect">
            <a:avLst/>
          </a:prstGeom>
        </p:spPr>
        <p:txBody>
          <a:bodyPr>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5400" dirty="0">
                <a:solidFill>
                  <a:srgbClr val="5E6A71"/>
                </a:solidFill>
                <a:latin typeface="Arial Black" pitchFamily="34" charset="0"/>
              </a:rPr>
              <a:t>A Regional Women's Health Services approach to HMB</a:t>
            </a:r>
          </a:p>
        </p:txBody>
      </p:sp>
      <p:pic>
        <p:nvPicPr>
          <p:cNvPr id="3" name="Picture 2" descr="green banner"/>
          <p:cNvPicPr>
            <a:picLocks noChangeAspect="1"/>
          </p:cNvPicPr>
          <p:nvPr/>
        </p:nvPicPr>
        <p:blipFill rotWithShape="1">
          <a:blip r:embed="rId3">
            <a:extLst>
              <a:ext uri="{28A0092B-C50C-407E-A947-70E740481C1C}">
                <a14:useLocalDpi xmlns:a14="http://schemas.microsoft.com/office/drawing/2010/main" val="0"/>
              </a:ext>
            </a:extLst>
          </a:blip>
          <a:srcRect b="82300"/>
          <a:stretch/>
        </p:blipFill>
        <p:spPr>
          <a:xfrm>
            <a:off x="-13278" y="-29186"/>
            <a:ext cx="9157279" cy="1450316"/>
          </a:xfrm>
          <a:prstGeom prst="rect">
            <a:avLst/>
          </a:prstGeom>
        </p:spPr>
      </p:pic>
      <p:pic>
        <p:nvPicPr>
          <p:cNvPr id="4" name="Picture 3" descr="Bendigo Community Health services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2115" y="15887"/>
            <a:ext cx="5386486" cy="1149326"/>
          </a:xfrm>
          <a:prstGeom prst="rect">
            <a:avLst/>
          </a:prstGeom>
        </p:spPr>
      </p:pic>
      <p:sp>
        <p:nvSpPr>
          <p:cNvPr id="5" name="TextBox 4"/>
          <p:cNvSpPr txBox="1"/>
          <p:nvPr/>
        </p:nvSpPr>
        <p:spPr>
          <a:xfrm>
            <a:off x="-1" y="3295687"/>
            <a:ext cx="9157279" cy="923330"/>
          </a:xfrm>
          <a:prstGeom prst="rect">
            <a:avLst/>
          </a:prstGeom>
          <a:noFill/>
        </p:spPr>
        <p:txBody>
          <a:bodyPr wrap="square" rtlCol="0">
            <a:spAutoFit/>
          </a:bodyPr>
          <a:lstStyle/>
          <a:p>
            <a:pPr algn="ctr"/>
            <a:r>
              <a:rPr lang="en-AU" dirty="0">
                <a:latin typeface="Arial" pitchFamily="34" charset="0"/>
                <a:cs typeface="Arial" pitchFamily="34" charset="0"/>
              </a:rPr>
              <a:t>Presented by:</a:t>
            </a:r>
          </a:p>
          <a:p>
            <a:pPr algn="ctr"/>
            <a:r>
              <a:rPr lang="en-AU" b="1" dirty="0">
                <a:latin typeface="Arial" pitchFamily="34" charset="0"/>
                <a:cs typeface="Arial" pitchFamily="34" charset="0"/>
              </a:rPr>
              <a:t>Louise Holland</a:t>
            </a:r>
          </a:p>
          <a:p>
            <a:pPr algn="ctr"/>
            <a:r>
              <a:rPr lang="en-AU" b="1" dirty="0">
                <a:latin typeface="Arial" pitchFamily="34" charset="0"/>
                <a:cs typeface="Arial" pitchFamily="34" charset="0"/>
              </a:rPr>
              <a:t>Clinical Nurse Consultant</a:t>
            </a:r>
          </a:p>
        </p:txBody>
      </p:sp>
      <p:pic>
        <p:nvPicPr>
          <p:cNvPr id="6" name="Picture 5" descr="green banner"/>
          <p:cNvPicPr>
            <a:picLocks noChangeAspect="1"/>
          </p:cNvPicPr>
          <p:nvPr/>
        </p:nvPicPr>
        <p:blipFill rotWithShape="1">
          <a:blip r:embed="rId3">
            <a:extLst>
              <a:ext uri="{28A0092B-C50C-407E-A947-70E740481C1C}">
                <a14:useLocalDpi xmlns:a14="http://schemas.microsoft.com/office/drawing/2010/main" val="0"/>
              </a:ext>
            </a:extLst>
          </a:blip>
          <a:srcRect b="82300"/>
          <a:stretch/>
        </p:blipFill>
        <p:spPr>
          <a:xfrm rot="10800000">
            <a:off x="0" y="4222774"/>
            <a:ext cx="9144000" cy="920726"/>
          </a:xfrm>
          <a:prstGeom prst="rect">
            <a:avLst/>
          </a:prstGeom>
        </p:spPr>
      </p:pic>
    </p:spTree>
    <p:extLst>
      <p:ext uri="{BB962C8B-B14F-4D97-AF65-F5344CB8AC3E}">
        <p14:creationId xmlns:p14="http://schemas.microsoft.com/office/powerpoint/2010/main" val="3447127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oto of a woman using a lap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1259" y="2258204"/>
            <a:ext cx="3967242" cy="198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green banner"/>
          <p:cNvPicPr>
            <a:picLocks noChangeAspect="1"/>
          </p:cNvPicPr>
          <p:nvPr/>
        </p:nvPicPr>
        <p:blipFill rotWithShape="1">
          <a:blip r:embed="rId3">
            <a:extLst>
              <a:ext uri="{28A0092B-C50C-407E-A947-70E740481C1C}">
                <a14:useLocalDpi xmlns:a14="http://schemas.microsoft.com/office/drawing/2010/main" val="0"/>
              </a:ext>
            </a:extLst>
          </a:blip>
          <a:srcRect b="82300"/>
          <a:stretch/>
        </p:blipFill>
        <p:spPr>
          <a:xfrm>
            <a:off x="-13279" y="-29186"/>
            <a:ext cx="9255237" cy="1583666"/>
          </a:xfrm>
          <a:prstGeom prst="rect">
            <a:avLst/>
          </a:prstGeom>
        </p:spPr>
      </p:pic>
      <p:pic>
        <p:nvPicPr>
          <p:cNvPr id="4" name="Picture 3" descr="Bendigo Community Health Services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375" y="15887"/>
            <a:ext cx="5386486" cy="1149326"/>
          </a:xfrm>
          <a:prstGeom prst="rect">
            <a:avLst/>
          </a:prstGeom>
        </p:spPr>
      </p:pic>
      <p:pic>
        <p:nvPicPr>
          <p:cNvPr id="6" name="Picture 5" descr="green banner"/>
          <p:cNvPicPr>
            <a:picLocks noChangeAspect="1"/>
          </p:cNvPicPr>
          <p:nvPr/>
        </p:nvPicPr>
        <p:blipFill rotWithShape="1">
          <a:blip r:embed="rId3">
            <a:extLst>
              <a:ext uri="{28A0092B-C50C-407E-A947-70E740481C1C}">
                <a14:useLocalDpi xmlns:a14="http://schemas.microsoft.com/office/drawing/2010/main" val="0"/>
              </a:ext>
            </a:extLst>
          </a:blip>
          <a:srcRect b="82300"/>
          <a:stretch/>
        </p:blipFill>
        <p:spPr>
          <a:xfrm rot="10800000">
            <a:off x="0" y="4222774"/>
            <a:ext cx="9255237" cy="920726"/>
          </a:xfrm>
          <a:prstGeom prst="rect">
            <a:avLst/>
          </a:prstGeom>
        </p:spPr>
      </p:pic>
      <p:sp>
        <p:nvSpPr>
          <p:cNvPr id="7" name="TextBox 6"/>
          <p:cNvSpPr txBox="1"/>
          <p:nvPr/>
        </p:nvSpPr>
        <p:spPr>
          <a:xfrm>
            <a:off x="0" y="4510013"/>
            <a:ext cx="9144000" cy="461665"/>
          </a:xfrm>
          <a:prstGeom prst="rect">
            <a:avLst/>
          </a:prstGeom>
          <a:noFill/>
        </p:spPr>
        <p:txBody>
          <a:bodyPr wrap="square" rtlCol="0">
            <a:spAutoFit/>
          </a:bodyPr>
          <a:lstStyle/>
          <a:p>
            <a:pPr algn="ctr"/>
            <a:r>
              <a:rPr lang="en-AU" sz="2400" b="1" dirty="0">
                <a:solidFill>
                  <a:schemeClr val="bg1"/>
                </a:solidFill>
                <a:latin typeface="Marydale" pitchFamily="2" charset="0"/>
              </a:rPr>
              <a:t>Working hand in hand with our community to achieve healthier lives.</a:t>
            </a:r>
            <a:endParaRPr lang="en-AU" sz="2000" b="1" dirty="0">
              <a:solidFill>
                <a:schemeClr val="bg1"/>
              </a:solidFill>
              <a:latin typeface="Arial" pitchFamily="34" charset="0"/>
              <a:cs typeface="Arial" pitchFamily="34" charset="0"/>
            </a:endParaRPr>
          </a:p>
        </p:txBody>
      </p:sp>
      <p:pic>
        <p:nvPicPr>
          <p:cNvPr id="8" name="Picture 7" descr="Icons for Facebook, Twitter, Youtube and Interne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9679" y="3819467"/>
            <a:ext cx="1991362" cy="422358"/>
          </a:xfrm>
          <a:prstGeom prst="rect">
            <a:avLst/>
          </a:prstGeom>
        </p:spPr>
      </p:pic>
      <p:sp>
        <p:nvSpPr>
          <p:cNvPr id="5" name="TextBox 4" descr="THank you and contact details for presenter"/>
          <p:cNvSpPr txBox="1"/>
          <p:nvPr/>
        </p:nvSpPr>
        <p:spPr>
          <a:xfrm>
            <a:off x="1040262" y="1554480"/>
            <a:ext cx="6996166" cy="2585323"/>
          </a:xfrm>
          <a:prstGeom prst="rect">
            <a:avLst/>
          </a:prstGeom>
          <a:noFill/>
        </p:spPr>
        <p:txBody>
          <a:bodyPr wrap="square" rtlCol="0">
            <a:spAutoFit/>
          </a:bodyPr>
          <a:lstStyle/>
          <a:p>
            <a:pPr algn="ctr"/>
            <a:r>
              <a:rPr lang="en-AU" sz="7200" dirty="0">
                <a:solidFill>
                  <a:srgbClr val="5E6A71"/>
                </a:solidFill>
                <a:latin typeface="Arial Black" pitchFamily="34" charset="0"/>
                <a:cs typeface="Arial" pitchFamily="34" charset="0"/>
              </a:rPr>
              <a:t>THANK YOU</a:t>
            </a:r>
          </a:p>
          <a:p>
            <a:pPr algn="ctr"/>
            <a:r>
              <a:rPr lang="en-AU" b="1" dirty="0">
                <a:solidFill>
                  <a:srgbClr val="5E6A71"/>
                </a:solidFill>
                <a:latin typeface="Arial" pitchFamily="34" charset="0"/>
                <a:cs typeface="Arial" pitchFamily="34" charset="0"/>
              </a:rPr>
              <a:t>Louise Holland</a:t>
            </a:r>
          </a:p>
          <a:p>
            <a:pPr algn="ctr"/>
            <a:r>
              <a:rPr lang="en-AU" dirty="0">
                <a:solidFill>
                  <a:srgbClr val="5E6A71"/>
                </a:solidFill>
                <a:latin typeface="Arial" pitchFamily="34" charset="0"/>
                <a:cs typeface="Arial" pitchFamily="34" charset="0"/>
              </a:rPr>
              <a:t>Clinical Nurse Consultant</a:t>
            </a:r>
          </a:p>
          <a:p>
            <a:pPr algn="ctr"/>
            <a:r>
              <a:rPr lang="en-AU" dirty="0" smtClean="0">
                <a:solidFill>
                  <a:srgbClr val="5E6A71"/>
                </a:solidFill>
                <a:latin typeface="Arial" pitchFamily="34" charset="0"/>
                <a:cs typeface="Arial" pitchFamily="34" charset="0"/>
              </a:rPr>
              <a:t>Connect </a:t>
            </a:r>
            <a:r>
              <a:rPr lang="en-AU" dirty="0">
                <a:solidFill>
                  <a:srgbClr val="5E6A71"/>
                </a:solidFill>
                <a:latin typeface="Arial" pitchFamily="34" charset="0"/>
                <a:cs typeface="Arial" pitchFamily="34" charset="0"/>
              </a:rPr>
              <a:t>with us at</a:t>
            </a:r>
          </a:p>
          <a:p>
            <a:pPr algn="ctr"/>
            <a:r>
              <a:rPr lang="en-AU" dirty="0">
                <a:solidFill>
                  <a:srgbClr val="5E6A71"/>
                </a:solidFill>
                <a:latin typeface="Arial" pitchFamily="34" charset="0"/>
                <a:cs typeface="Arial" pitchFamily="34" charset="0"/>
                <a:hlinkClick r:id="rId6"/>
              </a:rPr>
              <a:t>www.bchs.com.au</a:t>
            </a:r>
            <a:endParaRPr lang="en-AU" dirty="0">
              <a:solidFill>
                <a:srgbClr val="5E6A71"/>
              </a:solidFill>
              <a:latin typeface="Arial" pitchFamily="34" charset="0"/>
              <a:cs typeface="Arial" pitchFamily="34" charset="0"/>
            </a:endParaRPr>
          </a:p>
          <a:p>
            <a:pPr algn="ctr"/>
            <a:endParaRPr lang="en-AU" dirty="0">
              <a:solidFill>
                <a:srgbClr val="5E6A71"/>
              </a:solidFill>
              <a:latin typeface="Arial" pitchFamily="34" charset="0"/>
              <a:cs typeface="Arial" pitchFamily="34" charset="0"/>
            </a:endParaRPr>
          </a:p>
        </p:txBody>
      </p:sp>
    </p:spTree>
    <p:extLst>
      <p:ext uri="{BB962C8B-B14F-4D97-AF65-F5344CB8AC3E}">
        <p14:creationId xmlns:p14="http://schemas.microsoft.com/office/powerpoint/2010/main" val="3022866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10E9C0-1AFD-4A0E-B08E-B370521983A9}"/>
              </a:ext>
            </a:extLst>
          </p:cNvPr>
          <p:cNvSpPr>
            <a:spLocks noGrp="1"/>
          </p:cNvSpPr>
          <p:nvPr>
            <p:ph type="ctrTitle"/>
          </p:nvPr>
        </p:nvSpPr>
        <p:spPr/>
        <p:txBody>
          <a:bodyPr/>
          <a:lstStyle/>
          <a:p>
            <a:r>
              <a:rPr lang="en-AU" dirty="0"/>
              <a:t>Where are we?</a:t>
            </a:r>
          </a:p>
        </p:txBody>
      </p:sp>
      <p:pic>
        <p:nvPicPr>
          <p:cNvPr id="4" name="Picture 2" descr="Loddon Mallee partnership region">
            <a:extLst>
              <a:ext uri="{FF2B5EF4-FFF2-40B4-BE49-F238E27FC236}">
                <a16:creationId xmlns:a16="http://schemas.microsoft.com/office/drawing/2014/main" xmlns="" id="{B5344CFA-C98F-463B-9AB0-B6465F9BD4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985" y="1465979"/>
            <a:ext cx="5179375" cy="34659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ap of Bendiog region and where it is located within Australia">
            <a:extLst>
              <a:ext uri="{FF2B5EF4-FFF2-40B4-BE49-F238E27FC236}">
                <a16:creationId xmlns:a16="http://schemas.microsoft.com/office/drawing/2014/main" xmlns="" id="{6C3C1AE1-C287-4A62-B71E-10B06909C1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9752" y="1535422"/>
            <a:ext cx="3005070" cy="1833977"/>
          </a:xfrm>
          <a:prstGeom prst="rect">
            <a:avLst/>
          </a:prstGeom>
        </p:spPr>
      </p:pic>
    </p:spTree>
    <p:extLst>
      <p:ext uri="{BB962C8B-B14F-4D97-AF65-F5344CB8AC3E}">
        <p14:creationId xmlns:p14="http://schemas.microsoft.com/office/powerpoint/2010/main" val="1531239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AU" dirty="0"/>
              <a:t>Bendigo – Loddon Mallee region</a:t>
            </a:r>
          </a:p>
        </p:txBody>
      </p:sp>
      <p:pic>
        <p:nvPicPr>
          <p:cNvPr id="3" name="Picture 2" descr="Photo of Bendigo building">
            <a:extLst>
              <a:ext uri="{FF2B5EF4-FFF2-40B4-BE49-F238E27FC236}">
                <a16:creationId xmlns:a16="http://schemas.microsoft.com/office/drawing/2014/main" xmlns="" id="{93A0A935-B878-4650-9940-05E5B11E7A72}"/>
              </a:ext>
            </a:extLst>
          </p:cNvPr>
          <p:cNvPicPr>
            <a:picLocks noChangeAspect="1"/>
          </p:cNvPicPr>
          <p:nvPr/>
        </p:nvPicPr>
        <p:blipFill>
          <a:blip r:embed="rId3"/>
          <a:stretch>
            <a:fillRect/>
          </a:stretch>
        </p:blipFill>
        <p:spPr>
          <a:xfrm>
            <a:off x="5417590" y="3702944"/>
            <a:ext cx="3185621" cy="1337961"/>
          </a:xfrm>
          <a:prstGeom prst="rect">
            <a:avLst/>
          </a:prstGeom>
        </p:spPr>
      </p:pic>
      <p:pic>
        <p:nvPicPr>
          <p:cNvPr id="9" name="Picture 8" descr="Image of Bendigo event">
            <a:extLst>
              <a:ext uri="{FF2B5EF4-FFF2-40B4-BE49-F238E27FC236}">
                <a16:creationId xmlns:a16="http://schemas.microsoft.com/office/drawing/2014/main" xmlns="" id="{7B1AACBA-2B4D-4F60-9450-C495201D5D67}"/>
              </a:ext>
            </a:extLst>
          </p:cNvPr>
          <p:cNvPicPr>
            <a:picLocks noChangeAspect="1"/>
          </p:cNvPicPr>
          <p:nvPr/>
        </p:nvPicPr>
        <p:blipFill>
          <a:blip r:embed="rId4"/>
          <a:stretch>
            <a:fillRect/>
          </a:stretch>
        </p:blipFill>
        <p:spPr>
          <a:xfrm>
            <a:off x="1227637" y="1380827"/>
            <a:ext cx="3125925" cy="1307306"/>
          </a:xfrm>
          <a:prstGeom prst="rect">
            <a:avLst/>
          </a:prstGeom>
        </p:spPr>
      </p:pic>
      <p:pic>
        <p:nvPicPr>
          <p:cNvPr id="11" name="Picture 10" descr="Photo of Bendigo church">
            <a:extLst>
              <a:ext uri="{FF2B5EF4-FFF2-40B4-BE49-F238E27FC236}">
                <a16:creationId xmlns:a16="http://schemas.microsoft.com/office/drawing/2014/main" xmlns="" id="{A654927D-10D2-49BC-8F9D-15623F74975C}"/>
              </a:ext>
            </a:extLst>
          </p:cNvPr>
          <p:cNvPicPr>
            <a:picLocks noChangeAspect="1"/>
          </p:cNvPicPr>
          <p:nvPr/>
        </p:nvPicPr>
        <p:blipFill>
          <a:blip r:embed="rId5"/>
          <a:stretch>
            <a:fillRect/>
          </a:stretch>
        </p:blipFill>
        <p:spPr>
          <a:xfrm>
            <a:off x="4808328" y="1380827"/>
            <a:ext cx="3937000" cy="2219325"/>
          </a:xfrm>
          <a:prstGeom prst="rect">
            <a:avLst/>
          </a:prstGeom>
        </p:spPr>
      </p:pic>
      <p:pic>
        <p:nvPicPr>
          <p:cNvPr id="10" name="Picture 9" descr="Photo of Bendigo rural setting"/>
          <p:cNvPicPr/>
          <p:nvPr/>
        </p:nvPicPr>
        <p:blipFill>
          <a:blip r:embed="rId6">
            <a:extLst>
              <a:ext uri="{28A0092B-C50C-407E-A947-70E740481C1C}">
                <a14:useLocalDpi xmlns:a14="http://schemas.microsoft.com/office/drawing/2010/main" val="0"/>
              </a:ext>
            </a:extLst>
          </a:blip>
          <a:srcRect/>
          <a:stretch>
            <a:fillRect/>
          </a:stretch>
        </p:blipFill>
        <p:spPr bwMode="auto">
          <a:xfrm>
            <a:off x="1227636" y="2991279"/>
            <a:ext cx="3444948" cy="1980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341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dirty="0"/>
              <a:t>Access to female health professionals</a:t>
            </a:r>
          </a:p>
        </p:txBody>
      </p:sp>
      <p:sp>
        <p:nvSpPr>
          <p:cNvPr id="3" name="Subtitle 2"/>
          <p:cNvSpPr>
            <a:spLocks noGrp="1"/>
          </p:cNvSpPr>
          <p:nvPr>
            <p:ph type="subTitle" idx="1"/>
          </p:nvPr>
        </p:nvSpPr>
        <p:spPr>
          <a:xfrm>
            <a:off x="1227635" y="1193291"/>
            <a:ext cx="7768083" cy="3848265"/>
          </a:xfrm>
        </p:spPr>
        <p:txBody>
          <a:bodyPr>
            <a:noAutofit/>
          </a:bodyPr>
          <a:lstStyle/>
          <a:p>
            <a:r>
              <a:rPr lang="en-US" sz="1200" b="1" u="sng" dirty="0"/>
              <a:t>Access:</a:t>
            </a:r>
          </a:p>
          <a:p>
            <a:r>
              <a:rPr lang="en-AU" sz="1200" b="1" dirty="0"/>
              <a:t>2008 </a:t>
            </a:r>
            <a:r>
              <a:rPr lang="en-AU" sz="1200" dirty="0"/>
              <a:t>= Number of female GPs in Bendigo specialising in Women’s Health and providing </a:t>
            </a:r>
            <a:r>
              <a:rPr lang="en-AU" sz="1200" u="sng" dirty="0"/>
              <a:t>mainstream</a:t>
            </a:r>
            <a:r>
              <a:rPr lang="en-AU" sz="1200" dirty="0"/>
              <a:t> bulk billing services was limited to less than 5.</a:t>
            </a:r>
          </a:p>
          <a:p>
            <a:endParaRPr lang="en-AU" sz="1200" dirty="0"/>
          </a:p>
          <a:p>
            <a:r>
              <a:rPr lang="en-US" sz="1200" b="1" dirty="0"/>
              <a:t>2018</a:t>
            </a:r>
            <a:r>
              <a:rPr lang="en-US" sz="1200" dirty="0"/>
              <a:t> = Number of female GPs providing this service as a mainstream bulk billing service has </a:t>
            </a:r>
            <a:r>
              <a:rPr lang="en-US" sz="1200" dirty="0" smtClean="0"/>
              <a:t>increased.</a:t>
            </a:r>
            <a:endParaRPr lang="en-US" sz="1200" dirty="0"/>
          </a:p>
          <a:p>
            <a:r>
              <a:rPr lang="en-US" sz="1200" dirty="0"/>
              <a:t>Women in Greater Bendigo and Loddon </a:t>
            </a:r>
            <a:r>
              <a:rPr lang="en-US" sz="1200" b="1" u="sng" dirty="0"/>
              <a:t>have less access to bulk billing </a:t>
            </a:r>
            <a:r>
              <a:rPr lang="en-US" sz="1200" dirty="0"/>
              <a:t>compared to Victorian average.</a:t>
            </a:r>
          </a:p>
          <a:p>
            <a:endParaRPr lang="en-US" sz="1200" dirty="0"/>
          </a:p>
          <a:p>
            <a:r>
              <a:rPr lang="en-US" sz="1200" b="1" u="sng" dirty="0"/>
              <a:t>Disadvantage:</a:t>
            </a:r>
            <a:endParaRPr lang="en-AU" sz="1200" b="1" u="sng" dirty="0"/>
          </a:p>
          <a:p>
            <a:r>
              <a:rPr lang="en-AU" sz="1200" dirty="0" smtClean="0"/>
              <a:t>Report </a:t>
            </a:r>
            <a:r>
              <a:rPr lang="en-AU" sz="1200" dirty="0"/>
              <a:t>:  “Dropping off the edge 2015: persistent communal disadvantage in Australia”*</a:t>
            </a:r>
          </a:p>
          <a:p>
            <a:r>
              <a:rPr lang="en-AU" sz="1200" dirty="0"/>
              <a:t>Postcodes: 3520 (Korong Vale)</a:t>
            </a:r>
          </a:p>
          <a:p>
            <a:r>
              <a:rPr lang="en-AU" sz="1200" dirty="0"/>
              <a:t>                   3523 (Heathcote), </a:t>
            </a:r>
          </a:p>
          <a:p>
            <a:r>
              <a:rPr lang="en-AU" sz="1200" dirty="0"/>
              <a:t>                   3556 (Eaglehawk) </a:t>
            </a:r>
          </a:p>
          <a:p>
            <a:r>
              <a:rPr lang="en-AU" sz="1200" dirty="0"/>
              <a:t>These are among the 20 most disadvantaged postcodes in Victoria , these  locations were also in the top 5% of most disadvantaged Victorian postcodes in </a:t>
            </a:r>
            <a:r>
              <a:rPr lang="en-AU" sz="1200" dirty="0" smtClean="0"/>
              <a:t>2007.</a:t>
            </a:r>
            <a:endParaRPr lang="en-AU" sz="1200" u="sng" dirty="0"/>
          </a:p>
          <a:p>
            <a:endParaRPr lang="en-AU" sz="1000" i="1" dirty="0" smtClean="0"/>
          </a:p>
          <a:p>
            <a:r>
              <a:rPr lang="en-AU" sz="1000" i="1" dirty="0" smtClean="0"/>
              <a:t>Bendigo </a:t>
            </a:r>
            <a:r>
              <a:rPr lang="en-AU" sz="1000" i="1" dirty="0"/>
              <a:t>Loddon Primary Care Partnership Population Health Profile - 25 May 2017, </a:t>
            </a:r>
            <a:r>
              <a:rPr lang="en-AU" sz="1000" i="1" dirty="0" smtClean="0"/>
              <a:t>Bendigo </a:t>
            </a:r>
            <a:r>
              <a:rPr lang="en-AU" sz="1000" i="1" dirty="0"/>
              <a:t>Loddon Primary Care Partnership, Bendigo, Victoria</a:t>
            </a:r>
          </a:p>
        </p:txBody>
      </p:sp>
    </p:spTree>
    <p:extLst>
      <p:ext uri="{BB962C8B-B14F-4D97-AF65-F5344CB8AC3E}">
        <p14:creationId xmlns:p14="http://schemas.microsoft.com/office/powerpoint/2010/main" val="1961190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640C0DB9-974D-4D0E-8F9D-EFC107070DC8}"/>
              </a:ext>
            </a:extLst>
          </p:cNvPr>
          <p:cNvSpPr>
            <a:spLocks noGrp="1"/>
          </p:cNvSpPr>
          <p:nvPr>
            <p:ph type="ctrTitle"/>
          </p:nvPr>
        </p:nvSpPr>
        <p:spPr>
          <a:xfrm>
            <a:off x="1901405" y="2167301"/>
            <a:ext cx="5782764" cy="817721"/>
          </a:xfrm>
        </p:spPr>
        <p:txBody>
          <a:bodyPr/>
          <a:lstStyle/>
          <a:p>
            <a:r>
              <a:rPr lang="en-AU" dirty="0"/>
              <a:t>The team</a:t>
            </a:r>
          </a:p>
        </p:txBody>
      </p:sp>
    </p:spTree>
    <p:extLst>
      <p:ext uri="{BB962C8B-B14F-4D97-AF65-F5344CB8AC3E}">
        <p14:creationId xmlns:p14="http://schemas.microsoft.com/office/powerpoint/2010/main" val="3164088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Well Women’s Clinic</a:t>
            </a:r>
          </a:p>
        </p:txBody>
      </p:sp>
      <p:sp>
        <p:nvSpPr>
          <p:cNvPr id="3" name="Subtitle 2"/>
          <p:cNvSpPr>
            <a:spLocks noGrp="1"/>
          </p:cNvSpPr>
          <p:nvPr>
            <p:ph type="subTitle" idx="1"/>
          </p:nvPr>
        </p:nvSpPr>
        <p:spPr>
          <a:xfrm>
            <a:off x="1227636" y="1144190"/>
            <a:ext cx="6544764" cy="3514074"/>
          </a:xfrm>
        </p:spPr>
        <p:txBody>
          <a:bodyPr>
            <a:normAutofit fontScale="85000" lnSpcReduction="20000"/>
          </a:bodyPr>
          <a:lstStyle/>
          <a:p>
            <a:r>
              <a:rPr lang="en-AU" b="1" dirty="0"/>
              <a:t>MODEL OF CARE</a:t>
            </a:r>
            <a:endParaRPr lang="en-AU" dirty="0"/>
          </a:p>
          <a:p>
            <a:endParaRPr lang="en-AU" u="sng" dirty="0"/>
          </a:p>
          <a:p>
            <a:r>
              <a:rPr lang="en-AU" u="sng" dirty="0"/>
              <a:t>Referrals:  </a:t>
            </a:r>
          </a:p>
          <a:p>
            <a:pPr marL="285750" indent="-285750">
              <a:buFont typeface="Arial" panose="020B0604020202020204" pitchFamily="34" charset="0"/>
              <a:buChar char="•"/>
            </a:pPr>
            <a:r>
              <a:rPr lang="en-AU" dirty="0"/>
              <a:t>Self by women</a:t>
            </a:r>
          </a:p>
          <a:p>
            <a:pPr marL="285750" indent="-285750">
              <a:buFont typeface="Arial" panose="020B0604020202020204" pitchFamily="34" charset="0"/>
              <a:buChar char="•"/>
            </a:pPr>
            <a:r>
              <a:rPr lang="en-AU" dirty="0"/>
              <a:t>Internal GPs</a:t>
            </a:r>
          </a:p>
          <a:p>
            <a:pPr marL="285750" indent="-285750">
              <a:buFont typeface="Arial" panose="020B0604020202020204" pitchFamily="34" charset="0"/>
              <a:buChar char="•"/>
            </a:pPr>
            <a:r>
              <a:rPr lang="en-US" dirty="0"/>
              <a:t>External GPs</a:t>
            </a:r>
          </a:p>
          <a:p>
            <a:endParaRPr lang="en-US" dirty="0"/>
          </a:p>
          <a:p>
            <a:r>
              <a:rPr lang="en-US" u="sng" dirty="0"/>
              <a:t>Extended Women’s Health Services:</a:t>
            </a:r>
          </a:p>
          <a:p>
            <a:pPr marL="285750" indent="-285750">
              <a:buFont typeface="Arial" panose="020B0604020202020204" pitchFamily="34" charset="0"/>
              <a:buChar char="•"/>
            </a:pPr>
            <a:r>
              <a:rPr lang="en-US" dirty="0"/>
              <a:t>Mirena and Copper IUD insertion</a:t>
            </a:r>
          </a:p>
          <a:p>
            <a:pPr marL="285750" indent="-285750">
              <a:buFont typeface="Arial" panose="020B0604020202020204" pitchFamily="34" charset="0"/>
              <a:buChar char="•"/>
            </a:pPr>
            <a:r>
              <a:rPr lang="en-US" dirty="0"/>
              <a:t>Nurse Implanon insertion and removal</a:t>
            </a:r>
          </a:p>
          <a:p>
            <a:pPr marL="285750" indent="-285750">
              <a:buFont typeface="Arial" panose="020B0604020202020204" pitchFamily="34" charset="0"/>
              <a:buChar char="•"/>
            </a:pPr>
            <a:r>
              <a:rPr lang="en-US" dirty="0"/>
              <a:t>Collaborative Nurse/GP Medical Termination</a:t>
            </a:r>
          </a:p>
          <a:p>
            <a:endParaRPr lang="en-AU" dirty="0"/>
          </a:p>
          <a:p>
            <a:r>
              <a:rPr lang="en-AU" u="sng" dirty="0"/>
              <a:t>Secondary consult with a nurse</a:t>
            </a:r>
            <a:r>
              <a:rPr lang="en-AU" dirty="0"/>
              <a:t>:</a:t>
            </a:r>
          </a:p>
          <a:p>
            <a:pPr marL="285750" indent="-285750">
              <a:buFont typeface="Arial" panose="020B0604020202020204" pitchFamily="34" charset="0"/>
              <a:buChar char="•"/>
            </a:pPr>
            <a:r>
              <a:rPr lang="en-AU" dirty="0"/>
              <a:t>Women’s Health Nurses within LMR</a:t>
            </a:r>
          </a:p>
          <a:p>
            <a:pPr marL="285750" indent="-285750">
              <a:buFont typeface="Arial" panose="020B0604020202020204" pitchFamily="34" charset="0"/>
              <a:buChar char="•"/>
            </a:pPr>
            <a:r>
              <a:rPr lang="en-AU" dirty="0"/>
              <a:t>GPs outside Bendigo </a:t>
            </a:r>
          </a:p>
          <a:p>
            <a:endParaRPr lang="en-AU" dirty="0"/>
          </a:p>
          <a:p>
            <a:endParaRPr lang="en-AU" dirty="0"/>
          </a:p>
          <a:p>
            <a:endParaRPr lang="en-AU" dirty="0"/>
          </a:p>
          <a:p>
            <a:endParaRPr lang="en-AU" dirty="0"/>
          </a:p>
        </p:txBody>
      </p:sp>
    </p:spTree>
    <p:extLst>
      <p:ext uri="{BB962C8B-B14F-4D97-AF65-F5344CB8AC3E}">
        <p14:creationId xmlns:p14="http://schemas.microsoft.com/office/powerpoint/2010/main" val="3359981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dirty="0"/>
              <a:t>Model of care: </a:t>
            </a:r>
            <a:br>
              <a:rPr lang="en-AU" dirty="0"/>
            </a:br>
            <a:r>
              <a:rPr lang="en-AU" dirty="0"/>
              <a:t>Nurse consultation</a:t>
            </a:r>
          </a:p>
        </p:txBody>
      </p:sp>
      <p:sp>
        <p:nvSpPr>
          <p:cNvPr id="3" name="Subtitle 2"/>
          <p:cNvSpPr>
            <a:spLocks noGrp="1"/>
          </p:cNvSpPr>
          <p:nvPr>
            <p:ph type="subTitle" idx="1"/>
          </p:nvPr>
        </p:nvSpPr>
        <p:spPr>
          <a:xfrm>
            <a:off x="1227636" y="1268730"/>
            <a:ext cx="6544764" cy="3874770"/>
          </a:xfrm>
        </p:spPr>
        <p:txBody>
          <a:bodyPr>
            <a:normAutofit fontScale="55000" lnSpcReduction="20000"/>
          </a:bodyPr>
          <a:lstStyle/>
          <a:p>
            <a:r>
              <a:rPr lang="en-AU" sz="2500" b="1" u="sng" dirty="0"/>
              <a:t>Appointment times:</a:t>
            </a:r>
            <a:r>
              <a:rPr lang="en-AU" sz="2500" dirty="0"/>
              <a:t> </a:t>
            </a:r>
            <a:r>
              <a:rPr lang="en-AU" sz="2500" b="1" dirty="0"/>
              <a:t>30 – 45 minutes</a:t>
            </a:r>
          </a:p>
          <a:p>
            <a:endParaRPr lang="en-US" sz="2500" dirty="0"/>
          </a:p>
          <a:p>
            <a:endParaRPr lang="en-AU" sz="2500" dirty="0"/>
          </a:p>
          <a:p>
            <a:r>
              <a:rPr lang="en-AU" sz="2500" b="1" u="sng" dirty="0"/>
              <a:t>Her story:</a:t>
            </a:r>
            <a:r>
              <a:rPr lang="en-AU" sz="2500" b="1" dirty="0"/>
              <a:t> Psychosocial and History Assessment</a:t>
            </a:r>
          </a:p>
          <a:p>
            <a:endParaRPr lang="en-AU" sz="2500" b="1" dirty="0"/>
          </a:p>
          <a:p>
            <a:endParaRPr lang="en-US" sz="2500" b="1" u="sng" dirty="0"/>
          </a:p>
          <a:p>
            <a:endParaRPr lang="en-US" sz="2500" b="1" u="sng" dirty="0"/>
          </a:p>
          <a:p>
            <a:endParaRPr lang="en-US" sz="2500" b="1" u="sng" dirty="0"/>
          </a:p>
          <a:p>
            <a:endParaRPr lang="en-AU" sz="2500" b="1" u="sng" dirty="0"/>
          </a:p>
          <a:p>
            <a:endParaRPr lang="en-AU" sz="2500" b="1" u="sng" dirty="0"/>
          </a:p>
          <a:p>
            <a:endParaRPr lang="en-US" sz="2500" b="1" u="sng" dirty="0"/>
          </a:p>
          <a:p>
            <a:endParaRPr lang="en-AU" sz="2500" dirty="0"/>
          </a:p>
          <a:p>
            <a:r>
              <a:rPr lang="en-AU" sz="2500" b="1" u="sng" dirty="0"/>
              <a:t>Investigations:</a:t>
            </a:r>
            <a:r>
              <a:rPr lang="en-AU" sz="2500" dirty="0"/>
              <a:t> </a:t>
            </a:r>
          </a:p>
          <a:p>
            <a:pPr marL="342900" indent="-342900">
              <a:buFont typeface="Arial" panose="020B0604020202020204" pitchFamily="34" charset="0"/>
              <a:buChar char="•"/>
            </a:pPr>
            <a:r>
              <a:rPr lang="en-AU" sz="2500" dirty="0"/>
              <a:t>Cervical screening test, STI testing, vaginal swabs etc.</a:t>
            </a:r>
          </a:p>
          <a:p>
            <a:pPr marL="342900" indent="-342900">
              <a:buFont typeface="Arial" panose="020B0604020202020204" pitchFamily="34" charset="0"/>
              <a:buChar char="•"/>
            </a:pPr>
            <a:r>
              <a:rPr lang="en-AU" sz="2500" dirty="0"/>
              <a:t>Depends on outcome of investigations GP assessment:</a:t>
            </a:r>
          </a:p>
          <a:p>
            <a:pPr marL="342900" indent="-342900">
              <a:buFont typeface="Arial" panose="020B0604020202020204" pitchFamily="34" charset="0"/>
              <a:buChar char="•"/>
            </a:pPr>
            <a:r>
              <a:rPr lang="en-AU" sz="2500" dirty="0"/>
              <a:t>Referral to female GP in team.</a:t>
            </a:r>
            <a:endParaRPr lang="en-AU" dirty="0"/>
          </a:p>
        </p:txBody>
      </p:sp>
      <p:sp>
        <p:nvSpPr>
          <p:cNvPr id="4" name="Rounded Rectangular Callout 3"/>
          <p:cNvSpPr/>
          <p:nvPr/>
        </p:nvSpPr>
        <p:spPr>
          <a:xfrm>
            <a:off x="6062472" y="2331720"/>
            <a:ext cx="1600200" cy="898398"/>
          </a:xfrm>
          <a:prstGeom prst="wedgeRoundRect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What is her idea of being a “woman”?</a:t>
            </a:r>
            <a:endParaRPr lang="en-AU" dirty="0"/>
          </a:p>
        </p:txBody>
      </p:sp>
      <p:sp>
        <p:nvSpPr>
          <p:cNvPr id="5" name="Rounded Rectangular Callout 4"/>
          <p:cNvSpPr/>
          <p:nvPr/>
        </p:nvSpPr>
        <p:spPr>
          <a:xfrm>
            <a:off x="3834030" y="2331720"/>
            <a:ext cx="1600200" cy="850392"/>
          </a:xfrm>
          <a:prstGeom prst="wedgeRoundRect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How is this affecting her day to day life</a:t>
            </a:r>
            <a:endParaRPr lang="en-AU" dirty="0"/>
          </a:p>
        </p:txBody>
      </p:sp>
      <p:sp>
        <p:nvSpPr>
          <p:cNvPr id="6" name="Rounded Rectangular Callout 5"/>
          <p:cNvSpPr/>
          <p:nvPr/>
        </p:nvSpPr>
        <p:spPr>
          <a:xfrm>
            <a:off x="1783080" y="2331720"/>
            <a:ext cx="1422708" cy="850392"/>
          </a:xfrm>
          <a:prstGeom prst="wedgeRoundRectCallout">
            <a:avLst>
              <a:gd name="adj1" fmla="val -20098"/>
              <a:gd name="adj2" fmla="val 71949"/>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What is happening</a:t>
            </a:r>
            <a:endParaRPr lang="en-AU" dirty="0"/>
          </a:p>
        </p:txBody>
      </p:sp>
    </p:spTree>
    <p:extLst>
      <p:ext uri="{BB962C8B-B14F-4D97-AF65-F5344CB8AC3E}">
        <p14:creationId xmlns:p14="http://schemas.microsoft.com/office/powerpoint/2010/main" val="155039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AU" dirty="0"/>
              <a:t>Model of care: </a:t>
            </a:r>
            <a:br>
              <a:rPr lang="en-AU" dirty="0"/>
            </a:br>
            <a:r>
              <a:rPr lang="en-AU" dirty="0"/>
              <a:t>Nurse consultation</a:t>
            </a:r>
          </a:p>
        </p:txBody>
      </p:sp>
      <p:sp>
        <p:nvSpPr>
          <p:cNvPr id="5" name="Subtitle 4" descr="Fact sheets and Recommended websites:&#10;www.Jeanhailes.org.au&#10;www.menopause.org.au&#10;www.thewomens.org.au&#10;"/>
          <p:cNvSpPr>
            <a:spLocks noGrp="1"/>
          </p:cNvSpPr>
          <p:nvPr>
            <p:ph type="subTitle" idx="1"/>
          </p:nvPr>
        </p:nvSpPr>
        <p:spPr>
          <a:xfrm>
            <a:off x="1227636" y="1330860"/>
            <a:ext cx="6645348" cy="3634333"/>
          </a:xfrm>
        </p:spPr>
        <p:txBody>
          <a:bodyPr>
            <a:normAutofit fontScale="85000" lnSpcReduction="20000"/>
          </a:bodyPr>
          <a:lstStyle/>
          <a:p>
            <a:r>
              <a:rPr lang="en-AU" b="1" dirty="0"/>
              <a:t>Education &amp; information </a:t>
            </a:r>
          </a:p>
          <a:p>
            <a:r>
              <a:rPr lang="en-AU" dirty="0"/>
              <a:t>Fact sheets </a:t>
            </a:r>
          </a:p>
          <a:p>
            <a:r>
              <a:rPr lang="en-AU" dirty="0"/>
              <a:t>Recommended websites:</a:t>
            </a:r>
          </a:p>
          <a:p>
            <a:r>
              <a:rPr lang="en-AU" dirty="0">
                <a:hlinkClick r:id="rId3"/>
              </a:rPr>
              <a:t>www.Jeanhailes.org.au</a:t>
            </a:r>
            <a:endParaRPr lang="en-AU" dirty="0"/>
          </a:p>
          <a:p>
            <a:r>
              <a:rPr lang="en-AU" dirty="0">
                <a:hlinkClick r:id="rId4"/>
              </a:rPr>
              <a:t>www.menopause.org.au</a:t>
            </a:r>
            <a:endParaRPr lang="en-AU" dirty="0"/>
          </a:p>
          <a:p>
            <a:r>
              <a:rPr lang="en-AU" dirty="0">
                <a:hlinkClick r:id="rId5"/>
              </a:rPr>
              <a:t>www.thewomens.org.au</a:t>
            </a:r>
            <a:endParaRPr lang="en-AU" dirty="0"/>
          </a:p>
          <a:p>
            <a:endParaRPr lang="en-AU" dirty="0"/>
          </a:p>
          <a:p>
            <a:endParaRPr lang="en-AU" dirty="0"/>
          </a:p>
          <a:p>
            <a:r>
              <a:rPr lang="en-AU" dirty="0"/>
              <a:t>IUS Mirena:</a:t>
            </a:r>
          </a:p>
          <a:p>
            <a:endParaRPr lang="en-US" dirty="0"/>
          </a:p>
          <a:p>
            <a:endParaRPr lang="en-US" dirty="0"/>
          </a:p>
          <a:p>
            <a:endParaRPr lang="en-US" dirty="0"/>
          </a:p>
          <a:p>
            <a:endParaRPr lang="en-AU" dirty="0"/>
          </a:p>
          <a:p>
            <a:r>
              <a:rPr lang="en-AU" dirty="0"/>
              <a:t>Surgery: Ablation </a:t>
            </a:r>
          </a:p>
          <a:p>
            <a:r>
              <a:rPr lang="en-AU" dirty="0"/>
              <a:t> </a:t>
            </a:r>
          </a:p>
          <a:p>
            <a:endParaRPr lang="en-AU" dirty="0"/>
          </a:p>
          <a:p>
            <a:endParaRPr lang="en-AU" dirty="0"/>
          </a:p>
        </p:txBody>
      </p:sp>
      <p:pic>
        <p:nvPicPr>
          <p:cNvPr id="6" name="Picture 5" descr="Photo of a Mirena product box"/>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6341" y="1936960"/>
            <a:ext cx="1507794" cy="1030265"/>
          </a:xfrm>
          <a:prstGeom prst="rect">
            <a:avLst/>
          </a:prstGeom>
        </p:spPr>
      </p:pic>
      <p:pic>
        <p:nvPicPr>
          <p:cNvPr id="7" name="Picture 6" descr="Image of female reproductive system"/>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0310" y="3224792"/>
            <a:ext cx="2906014" cy="1482834"/>
          </a:xfrm>
          <a:prstGeom prst="rect">
            <a:avLst/>
          </a:prstGeom>
        </p:spPr>
      </p:pic>
    </p:spTree>
    <p:extLst>
      <p:ext uri="{BB962C8B-B14F-4D97-AF65-F5344CB8AC3E}">
        <p14:creationId xmlns:p14="http://schemas.microsoft.com/office/powerpoint/2010/main" val="4140522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8179B7E-DE55-47BE-94B8-9D8E56B41467}"/>
              </a:ext>
            </a:extLst>
          </p:cNvPr>
          <p:cNvSpPr>
            <a:spLocks noGrp="1"/>
          </p:cNvSpPr>
          <p:nvPr>
            <p:ph type="ctrTitle"/>
          </p:nvPr>
        </p:nvSpPr>
        <p:spPr/>
        <p:txBody>
          <a:bodyPr>
            <a:normAutofit fontScale="90000"/>
          </a:bodyPr>
          <a:lstStyle/>
          <a:p>
            <a:r>
              <a:rPr lang="en-AU" dirty="0"/>
              <a:t>Further considerations</a:t>
            </a:r>
          </a:p>
        </p:txBody>
      </p:sp>
      <p:sp>
        <p:nvSpPr>
          <p:cNvPr id="5" name="Subtitle 4">
            <a:extLst>
              <a:ext uri="{FF2B5EF4-FFF2-40B4-BE49-F238E27FC236}">
                <a16:creationId xmlns:a16="http://schemas.microsoft.com/office/drawing/2014/main" xmlns="" id="{F1909440-050D-4636-91D0-D2355E5BD43C}"/>
              </a:ext>
            </a:extLst>
          </p:cNvPr>
          <p:cNvSpPr>
            <a:spLocks noGrp="1"/>
          </p:cNvSpPr>
          <p:nvPr>
            <p:ph type="subTitle" idx="1"/>
          </p:nvPr>
        </p:nvSpPr>
        <p:spPr>
          <a:xfrm>
            <a:off x="1227636" y="1455420"/>
            <a:ext cx="6544764" cy="3345180"/>
          </a:xfrm>
        </p:spPr>
        <p:txBody>
          <a:bodyPr>
            <a:normAutofit fontScale="92500" lnSpcReduction="20000"/>
          </a:bodyPr>
          <a:lstStyle/>
          <a:p>
            <a:r>
              <a:rPr lang="en-AU" dirty="0"/>
              <a:t>Addressing the Victorian Governments: </a:t>
            </a:r>
            <a:r>
              <a:rPr lang="en-AU" b="1" i="1" dirty="0"/>
              <a:t>Women’s sexual and reproductive health; Key priorities 2017-2020</a:t>
            </a:r>
          </a:p>
          <a:p>
            <a:endParaRPr lang="en-AU" b="1" i="1" dirty="0"/>
          </a:p>
          <a:p>
            <a:r>
              <a:rPr lang="en-AU" u="sng" dirty="0"/>
              <a:t>Re-orientate healthcare in primary health </a:t>
            </a:r>
            <a:r>
              <a:rPr lang="en-AU" dirty="0"/>
              <a:t>setting by utilising the skilled and experienced women’s health nurses who traditionally provided cervical cancer screening under previous National guidelines.</a:t>
            </a:r>
          </a:p>
          <a:p>
            <a:endParaRPr lang="en-AU" dirty="0"/>
          </a:p>
          <a:p>
            <a:r>
              <a:rPr lang="en-AU" u="sng" dirty="0"/>
              <a:t>Advocate for innovative models of care to be supported to be financial sustainable</a:t>
            </a:r>
            <a:r>
              <a:rPr lang="en-AU" dirty="0"/>
              <a:t> for Primary and Community Health Centres.</a:t>
            </a:r>
          </a:p>
          <a:p>
            <a:endParaRPr lang="en-AU" dirty="0"/>
          </a:p>
          <a:p>
            <a:r>
              <a:rPr lang="en-AU" u="sng" dirty="0"/>
              <a:t>Support referral systems </a:t>
            </a:r>
            <a:r>
              <a:rPr lang="en-AU" dirty="0"/>
              <a:t>into Sexual and Reproductive Hubs within Victoria.</a:t>
            </a:r>
          </a:p>
          <a:p>
            <a:endParaRPr lang="en-AU" dirty="0"/>
          </a:p>
        </p:txBody>
      </p:sp>
    </p:spTree>
    <p:extLst>
      <p:ext uri="{BB962C8B-B14F-4D97-AF65-F5344CB8AC3E}">
        <p14:creationId xmlns:p14="http://schemas.microsoft.com/office/powerpoint/2010/main" val="4140778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HMB Presentation" id="{4EF422F1-B57E-4A99-8942-6805A2228965}" vid="{A8693A71-F14F-475F-9C73-11730D2530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FunctionTaxHTField0 xmlns="9cf4ad15-8385-4adc-a615-d2b18d6ea941">
      <Terms xmlns="http://schemas.microsoft.com/office/infopath/2007/PartnerControls"/>
    </FunctionTaxHTField0>
    <TaxKeywordTaxHTField xmlns="9cf4ad15-8385-4adc-a615-d2b18d6ea941">
      <Terms xmlns="http://schemas.microsoft.com/office/infopath/2007/PartnerControls">
        <TermInfo xmlns="http://schemas.microsoft.com/office/infopath/2007/PartnerControls">
          <TermName xmlns="http://schemas.microsoft.com/office/infopath/2007/PartnerControls">powerpoint presentation 2016-17</TermName>
          <TermId xmlns="http://schemas.microsoft.com/office/infopath/2007/PartnerControls">c06aa0d2-60f1-4813-9b7f-68e7079b1452</TermId>
        </TermInfo>
      </Terms>
    </TaxKeywordTaxHTField>
    <Document_x0020_Expiry_x0020_Date xmlns="9cf4ad15-8385-4adc-a615-d2b18d6ea941" xsi:nil="true"/>
    <Document_x0020_TypeTaxHTField0 xmlns="9cf4ad15-8385-4adc-a615-d2b18d6ea941">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1c6d35b3-e40d-4ee6-bf9b-e4893ef989a0</TermId>
        </TermInfo>
      </Terms>
    </Document_x0020_TypeTaxHTField0>
    <TaxCatchAll xmlns="9cf4ad15-8385-4adc-a615-d2b18d6ea941">
      <Value>1051</Value>
      <Value>28</Value>
    </TaxCatchAll>
    <_dlc_DocId xmlns="9cf4ad15-8385-4adc-a615-d2b18d6ea941">AKSQQUFETPCD-1366342001-9196</_dlc_DocId>
    <_dlc_DocIdUrl xmlns="9cf4ad15-8385-4adc-a615-d2b18d6ea941">
      <Url>https://bendigochs.sharepoint.com/communications/_layouts/15/DocIdRedir.aspx?ID=AKSQQUFETPCD-1366342001-9196</Url>
      <Description>AKSQQUFETPCD-1366342001-9196</Description>
    </_dlc_DocIdUrl>
    <Domain_x0020_of_x0020_GovernanceTaxHTField0 xmlns="9cf4ad15-8385-4adc-a615-d2b18d6ea941" xsi:nil="true"/>
    <SiteTaxHTField0 xmlns="9cf4ad15-8385-4adc-a615-d2b18d6ea941" xsi:nil="true"/>
    <_dlc_DocIdPersistId xmlns="9cf4ad15-8385-4adc-a615-d2b18d6ea941" xsi:nil="true"/>
    <Document_x0020_Expiry xmlns="3daef7be-ce39-4063-8496-2d00af83caf5" xsi:nil="true"/>
    <Assinged_x0020_To xmlns="3daef7be-ce39-4063-8496-2d00af83caf5">
      <UserInfo>
        <DisplayName/>
        <AccountId xsi:nil="true"/>
        <AccountType/>
      </UserInfo>
    </Assinged_x0020_To>
  </documentManagement>
</p:properties>
</file>

<file path=customXml/item4.xml><?xml version="1.0" encoding="utf-8"?>
<ct:contentTypeSchema xmlns:ct="http://schemas.microsoft.com/office/2006/metadata/contentType" xmlns:ma="http://schemas.microsoft.com/office/2006/metadata/properties/metaAttributes" ct:_="" ma:_="" ma:contentTypeName="BCHS Document" ma:contentTypeID="0x010100CD28690CDD1B4F49849C0CBD8697EAC5006BBA6FB1547BA44CA4E928266AE57B39" ma:contentTypeVersion="26" ma:contentTypeDescription="BCHS Document" ma:contentTypeScope="" ma:versionID="576bb845fdc6f6969569056f17576c14">
  <xsd:schema xmlns:xsd="http://www.w3.org/2001/XMLSchema" xmlns:xs="http://www.w3.org/2001/XMLSchema" xmlns:p="http://schemas.microsoft.com/office/2006/metadata/properties" xmlns:ns2="9cf4ad15-8385-4adc-a615-d2b18d6ea941" xmlns:ns3="3daef7be-ce39-4063-8496-2d00af83caf5" xmlns:ns4="a8506c81-7263-44b3-9488-27138250114e" targetNamespace="http://schemas.microsoft.com/office/2006/metadata/properties" ma:root="true" ma:fieldsID="9cab5589c1d828c6872b3afab7ac5844" ns2:_="" ns3:_="" ns4:_="">
    <xsd:import namespace="9cf4ad15-8385-4adc-a615-d2b18d6ea941"/>
    <xsd:import namespace="3daef7be-ce39-4063-8496-2d00af83caf5"/>
    <xsd:import namespace="a8506c81-7263-44b3-9488-27138250114e"/>
    <xsd:element name="properties">
      <xsd:complexType>
        <xsd:sequence>
          <xsd:element name="documentManagement">
            <xsd:complexType>
              <xsd:all>
                <xsd:element ref="ns2:_dlc_DocId" minOccurs="0"/>
                <xsd:element ref="ns2:_dlc_DocIdUrl" minOccurs="0"/>
                <xsd:element ref="ns2:_dlc_DocIdPersistId" minOccurs="0"/>
                <xsd:element ref="ns2:Document_x0020_TypeTaxHTField0" minOccurs="0"/>
                <xsd:element ref="ns2:TaxCatchAll" minOccurs="0"/>
                <xsd:element ref="ns2:TaxCatchAllLabel" minOccurs="0"/>
                <xsd:element ref="ns2:Domain_x0020_of_x0020_GovernanceTaxHTField0" minOccurs="0"/>
                <xsd:element ref="ns2:FunctionTaxHTField0" minOccurs="0"/>
                <xsd:element ref="ns2:SiteTaxHTField0" minOccurs="0"/>
                <xsd:element ref="ns2:TaxKeywordTaxHTField" minOccurs="0"/>
                <xsd:element ref="ns2:Document_x0020_Expiry_x0020_Date" minOccurs="0"/>
                <xsd:element ref="ns3:Assinged_x0020_To" minOccurs="0"/>
                <xsd:element ref="ns3:Document_x0020_Expiry" minOccurs="0"/>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f4ad15-8385-4adc-a615-d2b18d6ea94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element name="Document_x0020_TypeTaxHTField0" ma:index="11" nillable="true" ma:taxonomy="true" ma:internalName="Document_x0020_TypeTaxHTField0" ma:taxonomyFieldName="Document_x0020_Type" ma:displayName="Document Type" ma:readOnly="false" ma:fieldId="{7dbc0701-c1c6-4be4-bba7-7f9885b90167}" ma:sspId="4e3389e3-6e95-46e4-874f-858bc1d8e62e" ma:termSetId="93247339-fcdf-4d79-9260-9cb486d3dbc8" ma:anchorId="00000000-0000-0000-0000-000000000000" ma:open="false" ma:isKeyword="false">
      <xsd:complexType>
        <xsd:sequence>
          <xsd:element ref="pc:Terms" minOccurs="0" maxOccurs="1"/>
        </xsd:sequence>
      </xsd:complexType>
    </xsd:element>
    <xsd:element name="TaxCatchAll" ma:index="12" nillable="true" ma:displayName="Taxonomy Catch All Column" ma:description="" ma:hidden="true" ma:list="{fc4dc803-e743-46dd-a2e2-ccb697fc0ea2}" ma:internalName="TaxCatchAll" ma:readOnly="false" ma:showField="CatchAllData" ma:web="9cf4ad15-8385-4adc-a615-d2b18d6ea941">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description="" ma:hidden="true" ma:list="{fc4dc803-e743-46dd-a2e2-ccb697fc0ea2}" ma:internalName="TaxCatchAllLabel" ma:readOnly="true" ma:showField="CatchAllDataLabel" ma:web="9cf4ad15-8385-4adc-a615-d2b18d6ea941">
      <xsd:complexType>
        <xsd:complexContent>
          <xsd:extension base="dms:MultiChoiceLookup">
            <xsd:sequence>
              <xsd:element name="Value" type="dms:Lookup" maxOccurs="unbounded" minOccurs="0" nillable="true"/>
            </xsd:sequence>
          </xsd:extension>
        </xsd:complexContent>
      </xsd:complexType>
    </xsd:element>
    <xsd:element name="Domain_x0020_of_x0020_GovernanceTaxHTField0" ma:index="15" nillable="true" ma:displayName="Domain of Governance_0" ma:hidden="true" ma:internalName="Domain_x0020_of_x0020_GovernanceTaxHTField0" ma:readOnly="false">
      <xsd:simpleType>
        <xsd:restriction base="dms:Note"/>
      </xsd:simpleType>
    </xsd:element>
    <xsd:element name="FunctionTaxHTField0" ma:index="16" nillable="true" ma:taxonomy="true" ma:internalName="FunctionTaxHTField0" ma:taxonomyFieldName="Function" ma:displayName="Function" ma:readOnly="false" ma:fieldId="{a34e641c-8f80-4261-a90d-8970134468af}" ma:sspId="4e3389e3-6e95-46e4-874f-858bc1d8e62e" ma:termSetId="a1163dd4-8399-4eea-ad65-fa04b3184384" ma:anchorId="00000000-0000-0000-0000-000000000000" ma:open="false" ma:isKeyword="false">
      <xsd:complexType>
        <xsd:sequence>
          <xsd:element ref="pc:Terms" minOccurs="0" maxOccurs="1"/>
        </xsd:sequence>
      </xsd:complexType>
    </xsd:element>
    <xsd:element name="SiteTaxHTField0" ma:index="18" nillable="true" ma:displayName="Site_0" ma:hidden="true" ma:internalName="SiteTaxHTField0" ma:readOnly="false">
      <xsd:simpleType>
        <xsd:restriction base="dms:Note"/>
      </xsd:simpleType>
    </xsd:element>
    <xsd:element name="TaxKeywordTaxHTField" ma:index="19" nillable="true" ma:taxonomy="true" ma:internalName="TaxKeywordTaxHTField" ma:taxonomyFieldName="TaxKeyword" ma:displayName="Enterprise Keywords" ma:readOnly="false"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Document_x0020_Expiry_x0020_Date" ma:index="21" nillable="true" ma:displayName="Document Expiry Date" ma:format="DateOnly" ma:internalName="Document_x0020_Expiry_x0020_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daef7be-ce39-4063-8496-2d00af83caf5" elementFormDefault="qualified">
    <xsd:import namespace="http://schemas.microsoft.com/office/2006/documentManagement/types"/>
    <xsd:import namespace="http://schemas.microsoft.com/office/infopath/2007/PartnerControls"/>
    <xsd:element name="Assinged_x0020_To" ma:index="22" nillable="true" ma:displayName="Assinged To" ma:list="UserInfo" ma:SearchPeopleOnly="false" ma:SharePointGroup="0" ma:internalName="Assinged_x0020_To"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Expiry" ma:index="23" nillable="true" ma:displayName="Document Expiry" ma:internalName="Document_x0020_Expiry" ma:readOnly="false">
      <xsd:simpleType>
        <xsd:restriction base="dms:Text">
          <xsd:maxLength value="255"/>
        </xsd:restriction>
      </xsd:simpleType>
    </xsd:element>
    <xsd:element name="MediaServiceMetadata" ma:index="24" nillable="true" ma:displayName="MediaServiceMetadata" ma:description="" ma:hidden="true" ma:internalName="MediaServiceMetadata" ma:readOnly="true">
      <xsd:simpleType>
        <xsd:restriction base="dms:Note"/>
      </xsd:simpleType>
    </xsd:element>
    <xsd:element name="MediaServiceFastMetadata" ma:index="25" nillable="true" ma:displayName="MediaServiceFastMetadata" ma:description="" ma:hidden="true" ma:internalName="MediaServiceFastMetadata" ma:readOnly="true">
      <xsd:simpleType>
        <xsd:restriction base="dms:Note"/>
      </xsd:simpleType>
    </xsd:element>
    <xsd:element name="MediaServiceDateTaken" ma:index="26" nillable="true" ma:displayName="MediaServiceDateTaken" ma:description="" ma:hidden="true" ma:internalName="MediaServiceDateTaken" ma:readOnly="true">
      <xsd:simpleType>
        <xsd:restriction base="dms:Text"/>
      </xsd:simpleType>
    </xsd:element>
    <xsd:element name="MediaServiceAutoTags" ma:index="27" nillable="true" ma:displayName="MediaServiceAutoTags" ma:description="" ma:internalName="MediaServiceAutoTags" ma:readOnly="true">
      <xsd:simpleType>
        <xsd:restriction base="dms:Text"/>
      </xsd:simpleType>
    </xsd:element>
    <xsd:element name="MediaServiceLocation" ma:index="28" nillable="true" ma:displayName="MediaServiceLocation" ma:description="" ma:internalName="MediaServiceLocation" ma:readOnly="true">
      <xsd:simpleType>
        <xsd:restriction base="dms:Text"/>
      </xsd:simpleType>
    </xsd:element>
    <xsd:element name="MediaServiceOCR" ma:index="31"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506c81-7263-44b3-9488-27138250114e" elementFormDefault="qualified">
    <xsd:import namespace="http://schemas.microsoft.com/office/2006/documentManagement/types"/>
    <xsd:import namespace="http://schemas.microsoft.com/office/infopath/2007/PartnerControls"/>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EF21DF-7C87-46D1-9B49-1A31E0718535}">
  <ds:schemaRefs>
    <ds:schemaRef ds:uri="http://schemas.microsoft.com/sharepoint/v3/contenttype/forms"/>
  </ds:schemaRefs>
</ds:datastoreItem>
</file>

<file path=customXml/itemProps2.xml><?xml version="1.0" encoding="utf-8"?>
<ds:datastoreItem xmlns:ds="http://schemas.openxmlformats.org/officeDocument/2006/customXml" ds:itemID="{3F305274-4190-4893-A61B-F822D22B8F04}">
  <ds:schemaRefs>
    <ds:schemaRef ds:uri="http://schemas.microsoft.com/sharepoint/events"/>
  </ds:schemaRefs>
</ds:datastoreItem>
</file>

<file path=customXml/itemProps3.xml><?xml version="1.0" encoding="utf-8"?>
<ds:datastoreItem xmlns:ds="http://schemas.openxmlformats.org/officeDocument/2006/customXml" ds:itemID="{D03666E1-67C1-4577-9314-100BBB5943B3}">
  <ds:schemaRefs>
    <ds:schemaRef ds:uri="http://schemas.microsoft.com/office/2006/metadata/properties"/>
    <ds:schemaRef ds:uri="http://purl.org/dc/elements/1.1/"/>
    <ds:schemaRef ds:uri="http://www.w3.org/XML/1998/namespace"/>
    <ds:schemaRef ds:uri="http://purl.org/dc/dcmitype/"/>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a8506c81-7263-44b3-9488-27138250114e"/>
    <ds:schemaRef ds:uri="3daef7be-ce39-4063-8496-2d00af83caf5"/>
    <ds:schemaRef ds:uri="9cf4ad15-8385-4adc-a615-d2b18d6ea941"/>
  </ds:schemaRefs>
</ds:datastoreItem>
</file>

<file path=customXml/itemProps4.xml><?xml version="1.0" encoding="utf-8"?>
<ds:datastoreItem xmlns:ds="http://schemas.openxmlformats.org/officeDocument/2006/customXml" ds:itemID="{FC35D44F-A21F-40C8-9068-E492FA0C59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f4ad15-8385-4adc-a615-d2b18d6ea941"/>
    <ds:schemaRef ds:uri="3daef7be-ce39-4063-8496-2d00af83caf5"/>
    <ds:schemaRef ds:uri="a8506c81-7263-44b3-9488-2713825011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HMB Presentation</Template>
  <TotalTime>545</TotalTime>
  <Words>1234</Words>
  <Application>Microsoft Office PowerPoint</Application>
  <PresentationFormat>On-screen Show (16:9)</PresentationFormat>
  <Paragraphs>145</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Where are we?</vt:lpstr>
      <vt:lpstr>Bendigo – Loddon Mallee region</vt:lpstr>
      <vt:lpstr>Access to female health professionals</vt:lpstr>
      <vt:lpstr>The team</vt:lpstr>
      <vt:lpstr>Well Women’s Clinic</vt:lpstr>
      <vt:lpstr>Model of care:  Nurse consultation</vt:lpstr>
      <vt:lpstr>Model of care:  Nurse consultation</vt:lpstr>
      <vt:lpstr>Further considerations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Armstrong Christine</dc:creator>
  <cp:keywords>powerpoint presentation 2016-17</cp:keywords>
  <cp:lastModifiedBy>STINGEMORE, Karen</cp:lastModifiedBy>
  <cp:revision>38</cp:revision>
  <dcterms:created xsi:type="dcterms:W3CDTF">2018-04-09T03:31:19Z</dcterms:created>
  <dcterms:modified xsi:type="dcterms:W3CDTF">2018-06-05T03:50:50Z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0x010100CD28690CDD1B4F49849C0CBD8697EAC5006BBA6FB1547BA44CA4E928266AE57B39</vt:lpwstr>
  </property>
  <property fmtid="{D5CDD505-2E9C-101B-9397-08002B2CF9AE}" pid="3" name="TaxKeyword">
    <vt:lpwstr>1051;#powerpoint presentation 2016-17|c06aa0d2-60f1-4813-9b7f-68e7079b1452</vt:lpwstr>
  </property>
  <property fmtid="{D5CDD505-2E9C-101B-9397-08002B2CF9AE}" pid="4" name="Document Type">
    <vt:lpwstr>28;#Presentation|1c6d35b3-e40d-4ee6-bf9b-e4893ef989a0</vt:lpwstr>
  </property>
  <property fmtid="{D5CDD505-2E9C-101B-9397-08002B2CF9AE}" pid="5" name="_dlc_DocIdItemGuid">
    <vt:lpwstr>cb002024-6e59-4a60-875c-18738aa1ba6f</vt:lpwstr>
  </property>
  <property fmtid="{D5CDD505-2E9C-101B-9397-08002B2CF9AE}" pid="6" name="Order">
    <vt:r8>965300</vt:r8>
  </property>
  <property fmtid="{D5CDD505-2E9C-101B-9397-08002B2CF9AE}" pid="7" name="Function">
    <vt:lpwstr/>
  </property>
</Properties>
</file>