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8"/>
  </p:notesMasterIdLst>
  <p:handoutMasterIdLst>
    <p:handoutMasterId r:id="rId19"/>
  </p:handoutMasterIdLst>
  <p:sldIdLst>
    <p:sldId id="298" r:id="rId2"/>
    <p:sldId id="346" r:id="rId3"/>
    <p:sldId id="367" r:id="rId4"/>
    <p:sldId id="357" r:id="rId5"/>
    <p:sldId id="369" r:id="rId6"/>
    <p:sldId id="364" r:id="rId7"/>
    <p:sldId id="368" r:id="rId8"/>
    <p:sldId id="371" r:id="rId9"/>
    <p:sldId id="329" r:id="rId10"/>
    <p:sldId id="374" r:id="rId11"/>
    <p:sldId id="370" r:id="rId12"/>
    <p:sldId id="372" r:id="rId13"/>
    <p:sldId id="361" r:id="rId14"/>
    <p:sldId id="373" r:id="rId15"/>
    <p:sldId id="345" r:id="rId16"/>
    <p:sldId id="360" r:id="rId17"/>
  </p:sldIdLst>
  <p:sldSz cx="8640763" cy="6483350"/>
  <p:notesSz cx="6797675" cy="9926638"/>
  <p:defaultTextStyle>
    <a:defPPr>
      <a:defRPr lang="en-A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880"/>
    <a:srgbClr val="FFFF00"/>
    <a:srgbClr val="029AFF"/>
    <a:srgbClr val="000000"/>
    <a:srgbClr val="FCFE9E"/>
    <a:srgbClr val="8FA9D1"/>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20" autoAdjust="0"/>
    <p:restoredTop sz="73166" autoAdjust="0"/>
  </p:normalViewPr>
  <p:slideViewPr>
    <p:cSldViewPr>
      <p:cViewPr>
        <p:scale>
          <a:sx n="100" d="100"/>
          <a:sy n="100" d="100"/>
        </p:scale>
        <p:origin x="-2502" y="-144"/>
      </p:cViewPr>
      <p:guideLst>
        <p:guide orient="horz" pos="2042"/>
        <p:guide pos="27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3774" y="-12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4"/>
            <a:ext cx="2945764" cy="496331"/>
          </a:xfrm>
          <a:prstGeom prst="rect">
            <a:avLst/>
          </a:prstGeom>
          <a:noFill/>
          <a:ln w="12700" cap="sq">
            <a:noFill/>
            <a:miter lim="800000"/>
            <a:headEnd type="none" w="sm" len="sm"/>
            <a:tailEnd type="none" w="sm" len="sm"/>
          </a:ln>
          <a:effectLst/>
        </p:spPr>
        <p:txBody>
          <a:bodyPr vert="horz" wrap="square" lIns="94831" tIns="47416" rIns="94831" bIns="47416" numCol="1" anchor="t" anchorCtr="0" compatLnSpc="1">
            <a:prstTxWarp prst="textNoShape">
              <a:avLst/>
            </a:prstTxWarp>
          </a:bodyPr>
          <a:lstStyle>
            <a:lvl1pPr defTabSz="948966" eaLnBrk="0" hangingPunct="0">
              <a:defRPr sz="1000">
                <a:latin typeface="Arial" charset="0"/>
              </a:defRPr>
            </a:lvl1pPr>
          </a:lstStyle>
          <a:p>
            <a:pPr>
              <a:defRPr/>
            </a:pPr>
            <a:endParaRPr lang="en-AU" dirty="0"/>
          </a:p>
        </p:txBody>
      </p:sp>
      <p:sp>
        <p:nvSpPr>
          <p:cNvPr id="20483" name="Rectangle 3"/>
          <p:cNvSpPr>
            <a:spLocks noGrp="1" noChangeArrowheads="1"/>
          </p:cNvSpPr>
          <p:nvPr>
            <p:ph type="dt" sz="quarter" idx="1"/>
          </p:nvPr>
        </p:nvSpPr>
        <p:spPr bwMode="auto">
          <a:xfrm>
            <a:off x="3851912" y="4"/>
            <a:ext cx="2945763" cy="496331"/>
          </a:xfrm>
          <a:prstGeom prst="rect">
            <a:avLst/>
          </a:prstGeom>
          <a:noFill/>
          <a:ln w="12700" cap="sq">
            <a:noFill/>
            <a:miter lim="800000"/>
            <a:headEnd type="none" w="sm" len="sm"/>
            <a:tailEnd type="none" w="sm" len="sm"/>
          </a:ln>
          <a:effectLst/>
        </p:spPr>
        <p:txBody>
          <a:bodyPr vert="horz" wrap="square" lIns="94831" tIns="47416" rIns="94831" bIns="47416" numCol="1" anchor="t" anchorCtr="0" compatLnSpc="1">
            <a:prstTxWarp prst="textNoShape">
              <a:avLst/>
            </a:prstTxWarp>
          </a:bodyPr>
          <a:lstStyle>
            <a:lvl1pPr algn="r" defTabSz="948966" eaLnBrk="0" hangingPunct="0">
              <a:defRPr sz="1000">
                <a:latin typeface="Arial" charset="0"/>
              </a:defRPr>
            </a:lvl1pPr>
          </a:lstStyle>
          <a:p>
            <a:pPr>
              <a:defRPr/>
            </a:pPr>
            <a:endParaRPr lang="en-AU" dirty="0"/>
          </a:p>
        </p:txBody>
      </p:sp>
      <p:sp>
        <p:nvSpPr>
          <p:cNvPr id="20484" name="Rectangle 4"/>
          <p:cNvSpPr>
            <a:spLocks noGrp="1" noChangeArrowheads="1"/>
          </p:cNvSpPr>
          <p:nvPr>
            <p:ph type="ftr" sz="quarter" idx="2"/>
          </p:nvPr>
        </p:nvSpPr>
        <p:spPr bwMode="auto">
          <a:xfrm>
            <a:off x="3" y="9430308"/>
            <a:ext cx="2945764" cy="496331"/>
          </a:xfrm>
          <a:prstGeom prst="rect">
            <a:avLst/>
          </a:prstGeom>
          <a:noFill/>
          <a:ln w="12700" cap="sq">
            <a:noFill/>
            <a:miter lim="800000"/>
            <a:headEnd type="none" w="sm" len="sm"/>
            <a:tailEnd type="none" w="sm" len="sm"/>
          </a:ln>
          <a:effectLst/>
        </p:spPr>
        <p:txBody>
          <a:bodyPr vert="horz" wrap="square" lIns="94831" tIns="47416" rIns="94831" bIns="47416" numCol="1" anchor="b" anchorCtr="0" compatLnSpc="1">
            <a:prstTxWarp prst="textNoShape">
              <a:avLst/>
            </a:prstTxWarp>
          </a:bodyPr>
          <a:lstStyle>
            <a:lvl1pPr defTabSz="948966" eaLnBrk="0" hangingPunct="0">
              <a:defRPr sz="1000">
                <a:latin typeface="Arial" charset="0"/>
              </a:defRPr>
            </a:lvl1pPr>
          </a:lstStyle>
          <a:p>
            <a:pPr>
              <a:defRPr/>
            </a:pPr>
            <a:endParaRPr lang="en-AU" dirty="0"/>
          </a:p>
        </p:txBody>
      </p:sp>
      <p:sp>
        <p:nvSpPr>
          <p:cNvPr id="20485" name="Rectangle 5"/>
          <p:cNvSpPr>
            <a:spLocks noGrp="1" noChangeArrowheads="1"/>
          </p:cNvSpPr>
          <p:nvPr>
            <p:ph type="sldNum" sz="quarter" idx="3"/>
          </p:nvPr>
        </p:nvSpPr>
        <p:spPr bwMode="auto">
          <a:xfrm>
            <a:off x="3851912" y="9430308"/>
            <a:ext cx="2945763" cy="496331"/>
          </a:xfrm>
          <a:prstGeom prst="rect">
            <a:avLst/>
          </a:prstGeom>
          <a:noFill/>
          <a:ln w="12700" cap="sq">
            <a:noFill/>
            <a:miter lim="800000"/>
            <a:headEnd type="none" w="sm" len="sm"/>
            <a:tailEnd type="none" w="sm" len="sm"/>
          </a:ln>
          <a:effectLst/>
        </p:spPr>
        <p:txBody>
          <a:bodyPr vert="horz" wrap="square" lIns="94831" tIns="47416" rIns="94831" bIns="47416" numCol="1" anchor="b" anchorCtr="0" compatLnSpc="1">
            <a:prstTxWarp prst="textNoShape">
              <a:avLst/>
            </a:prstTxWarp>
          </a:bodyPr>
          <a:lstStyle>
            <a:lvl1pPr algn="r" defTabSz="948966" eaLnBrk="0" hangingPunct="0">
              <a:defRPr sz="1000">
                <a:latin typeface="Arial" charset="0"/>
              </a:defRPr>
            </a:lvl1pPr>
          </a:lstStyle>
          <a:p>
            <a:pPr>
              <a:defRPr/>
            </a:pPr>
            <a:fld id="{D4B30412-0492-48B8-954F-B8CA7EF4D776}" type="slidenum">
              <a:rPr lang="en-AU"/>
              <a:pPr>
                <a:defRPr/>
              </a:pPr>
              <a:t>‹#›</a:t>
            </a:fld>
            <a:endParaRPr lang="en-AU" dirty="0"/>
          </a:p>
        </p:txBody>
      </p:sp>
    </p:spTree>
    <p:extLst>
      <p:ext uri="{BB962C8B-B14F-4D97-AF65-F5344CB8AC3E}">
        <p14:creationId xmlns:p14="http://schemas.microsoft.com/office/powerpoint/2010/main" val="4196881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 y="4"/>
            <a:ext cx="2945764" cy="496331"/>
          </a:xfrm>
          <a:prstGeom prst="rect">
            <a:avLst/>
          </a:prstGeom>
          <a:noFill/>
          <a:ln w="12700" cap="sq">
            <a:noFill/>
            <a:miter lim="800000"/>
            <a:headEnd type="none" w="sm" len="sm"/>
            <a:tailEnd type="none" w="sm" len="sm"/>
          </a:ln>
          <a:effectLst/>
        </p:spPr>
        <p:txBody>
          <a:bodyPr vert="horz" wrap="square" lIns="94831" tIns="47416" rIns="94831" bIns="47416" numCol="1" anchor="t" anchorCtr="0" compatLnSpc="1">
            <a:prstTxWarp prst="textNoShape">
              <a:avLst/>
            </a:prstTxWarp>
          </a:bodyPr>
          <a:lstStyle>
            <a:lvl1pPr defTabSz="948966" eaLnBrk="0" hangingPunct="0">
              <a:defRPr sz="1000">
                <a:latin typeface="Arial" charset="0"/>
              </a:defRPr>
            </a:lvl1pPr>
          </a:lstStyle>
          <a:p>
            <a:pPr>
              <a:defRPr/>
            </a:pPr>
            <a:endParaRPr lang="en-AU" dirty="0"/>
          </a:p>
        </p:txBody>
      </p:sp>
      <p:sp>
        <p:nvSpPr>
          <p:cNvPr id="6147" name="Rectangle 3"/>
          <p:cNvSpPr>
            <a:spLocks noGrp="1" noRot="1" noChangeAspect="1" noChangeArrowheads="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06150" y="4715156"/>
            <a:ext cx="4985380" cy="4466987"/>
          </a:xfrm>
          <a:prstGeom prst="rect">
            <a:avLst/>
          </a:prstGeom>
          <a:noFill/>
          <a:ln w="12700" cap="sq">
            <a:noFill/>
            <a:miter lim="800000"/>
            <a:headEnd type="none" w="sm" len="sm"/>
            <a:tailEnd type="none" w="sm" len="sm"/>
          </a:ln>
          <a:effectLst/>
        </p:spPr>
        <p:txBody>
          <a:bodyPr vert="horz" wrap="square" lIns="94831" tIns="47416" rIns="94831" bIns="47416"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053" name="Rectangle 5"/>
          <p:cNvSpPr>
            <a:spLocks noGrp="1" noChangeArrowheads="1"/>
          </p:cNvSpPr>
          <p:nvPr>
            <p:ph type="dt" idx="1"/>
          </p:nvPr>
        </p:nvSpPr>
        <p:spPr bwMode="auto">
          <a:xfrm>
            <a:off x="3851912" y="4"/>
            <a:ext cx="2945763" cy="496331"/>
          </a:xfrm>
          <a:prstGeom prst="rect">
            <a:avLst/>
          </a:prstGeom>
          <a:noFill/>
          <a:ln w="12700" cap="sq">
            <a:noFill/>
            <a:miter lim="800000"/>
            <a:headEnd type="none" w="sm" len="sm"/>
            <a:tailEnd type="none" w="sm" len="sm"/>
          </a:ln>
          <a:effectLst/>
        </p:spPr>
        <p:txBody>
          <a:bodyPr vert="horz" wrap="square" lIns="94831" tIns="47416" rIns="94831" bIns="47416" numCol="1" anchor="t" anchorCtr="0" compatLnSpc="1">
            <a:prstTxWarp prst="textNoShape">
              <a:avLst/>
            </a:prstTxWarp>
          </a:bodyPr>
          <a:lstStyle>
            <a:lvl1pPr algn="r" defTabSz="948966" eaLnBrk="0" hangingPunct="0">
              <a:defRPr sz="1000">
                <a:latin typeface="Arial" charset="0"/>
              </a:defRPr>
            </a:lvl1pPr>
          </a:lstStyle>
          <a:p>
            <a:pPr>
              <a:defRPr/>
            </a:pPr>
            <a:endParaRPr lang="en-AU" dirty="0"/>
          </a:p>
        </p:txBody>
      </p:sp>
      <p:sp>
        <p:nvSpPr>
          <p:cNvPr id="2054" name="Rectangle 6"/>
          <p:cNvSpPr>
            <a:spLocks noGrp="1" noChangeArrowheads="1"/>
          </p:cNvSpPr>
          <p:nvPr>
            <p:ph type="ftr" sz="quarter" idx="4"/>
          </p:nvPr>
        </p:nvSpPr>
        <p:spPr bwMode="auto">
          <a:xfrm>
            <a:off x="3" y="9430308"/>
            <a:ext cx="2945764" cy="496331"/>
          </a:xfrm>
          <a:prstGeom prst="rect">
            <a:avLst/>
          </a:prstGeom>
          <a:noFill/>
          <a:ln w="12700" cap="sq">
            <a:noFill/>
            <a:miter lim="800000"/>
            <a:headEnd type="none" w="sm" len="sm"/>
            <a:tailEnd type="none" w="sm" len="sm"/>
          </a:ln>
          <a:effectLst/>
        </p:spPr>
        <p:txBody>
          <a:bodyPr vert="horz" wrap="square" lIns="94831" tIns="47416" rIns="94831" bIns="47416" numCol="1" anchor="b" anchorCtr="0" compatLnSpc="1">
            <a:prstTxWarp prst="textNoShape">
              <a:avLst/>
            </a:prstTxWarp>
          </a:bodyPr>
          <a:lstStyle>
            <a:lvl1pPr defTabSz="948966" eaLnBrk="0" hangingPunct="0">
              <a:defRPr sz="1000">
                <a:latin typeface="Arial" charset="0"/>
              </a:defRPr>
            </a:lvl1pPr>
          </a:lstStyle>
          <a:p>
            <a:pPr>
              <a:defRPr/>
            </a:pPr>
            <a:endParaRPr lang="en-AU" dirty="0"/>
          </a:p>
        </p:txBody>
      </p:sp>
      <p:sp>
        <p:nvSpPr>
          <p:cNvPr id="2055" name="Rectangle 7"/>
          <p:cNvSpPr>
            <a:spLocks noGrp="1" noChangeArrowheads="1"/>
          </p:cNvSpPr>
          <p:nvPr>
            <p:ph type="sldNum" sz="quarter" idx="5"/>
          </p:nvPr>
        </p:nvSpPr>
        <p:spPr bwMode="auto">
          <a:xfrm>
            <a:off x="3851912" y="9430308"/>
            <a:ext cx="2945763" cy="496331"/>
          </a:xfrm>
          <a:prstGeom prst="rect">
            <a:avLst/>
          </a:prstGeom>
          <a:noFill/>
          <a:ln w="12700" cap="sq">
            <a:noFill/>
            <a:miter lim="800000"/>
            <a:headEnd type="none" w="sm" len="sm"/>
            <a:tailEnd type="none" w="sm" len="sm"/>
          </a:ln>
          <a:effectLst/>
        </p:spPr>
        <p:txBody>
          <a:bodyPr vert="horz" wrap="square" lIns="94831" tIns="47416" rIns="94831" bIns="47416" numCol="1" anchor="b" anchorCtr="0" compatLnSpc="1">
            <a:prstTxWarp prst="textNoShape">
              <a:avLst/>
            </a:prstTxWarp>
          </a:bodyPr>
          <a:lstStyle>
            <a:lvl1pPr algn="r" defTabSz="948966" eaLnBrk="0" hangingPunct="0">
              <a:defRPr sz="1000">
                <a:latin typeface="Arial" charset="0"/>
              </a:defRPr>
            </a:lvl1pPr>
          </a:lstStyle>
          <a:p>
            <a:pPr>
              <a:defRPr/>
            </a:pPr>
            <a:fld id="{8F1FC85C-D601-4CAF-9CA0-7CC9C93C10CE}" type="slidenum">
              <a:rPr lang="en-AU"/>
              <a:pPr>
                <a:defRPr/>
              </a:pPr>
              <a:t>‹#›</a:t>
            </a:fld>
            <a:endParaRPr lang="en-AU" dirty="0"/>
          </a:p>
        </p:txBody>
      </p:sp>
    </p:spTree>
    <p:extLst>
      <p:ext uri="{BB962C8B-B14F-4D97-AF65-F5344CB8AC3E}">
        <p14:creationId xmlns:p14="http://schemas.microsoft.com/office/powerpoint/2010/main" val="1565318012"/>
      </p:ext>
    </p:extLst>
  </p:cSld>
  <p:clrMap bg1="lt1" tx1="dk1" bg2="lt2" tx2="dk2" accent1="accent1" accent2="accent2" accent3="accent3" accent4="accent4" accent5="accent5" accent6="accent6" hlink="hlink" folHlink="folHlink"/>
  <p:notesStyle>
    <a:lvl1pPr marL="95250" indent="-95250" algn="l" rtl="0" eaLnBrk="0" fontAlgn="base" hangingPunct="0">
      <a:spcBef>
        <a:spcPct val="30000"/>
      </a:spcBef>
      <a:spcAft>
        <a:spcPct val="0"/>
      </a:spcAft>
      <a:buChar char="•"/>
      <a:defRPr kumimoji="1" sz="1000" kern="1200">
        <a:solidFill>
          <a:schemeClr val="tx1"/>
        </a:solidFill>
        <a:latin typeface="Arial" charset="0"/>
        <a:ea typeface="+mn-ea"/>
        <a:cs typeface="+mn-cs"/>
      </a:defRPr>
    </a:lvl1pPr>
    <a:lvl2pPr marL="379413" indent="-93663" algn="l" rtl="0" eaLnBrk="0" fontAlgn="base" hangingPunct="0">
      <a:spcBef>
        <a:spcPct val="30000"/>
      </a:spcBef>
      <a:spcAft>
        <a:spcPct val="0"/>
      </a:spcAft>
      <a:buChar char="•"/>
      <a:defRPr kumimoji="1" sz="1000" kern="1200">
        <a:solidFill>
          <a:schemeClr val="tx1"/>
        </a:solidFill>
        <a:latin typeface="Arial" charset="0"/>
        <a:ea typeface="+mn-ea"/>
        <a:cs typeface="+mn-cs"/>
      </a:defRPr>
    </a:lvl2pPr>
    <a:lvl3pPr marL="717550" indent="-147638" algn="l" rtl="0" eaLnBrk="0" fontAlgn="base" hangingPunct="0">
      <a:spcBef>
        <a:spcPct val="30000"/>
      </a:spcBef>
      <a:spcAft>
        <a:spcPct val="0"/>
      </a:spcAft>
      <a:buChar char="•"/>
      <a:defRPr kumimoji="1" sz="1000" kern="1200">
        <a:solidFill>
          <a:schemeClr val="tx1"/>
        </a:solidFill>
        <a:latin typeface="Arial" charset="0"/>
        <a:ea typeface="+mn-ea"/>
        <a:cs typeface="+mn-cs"/>
      </a:defRPr>
    </a:lvl3pPr>
    <a:lvl4pPr marL="1004888" indent="-96838" algn="l" rtl="0" eaLnBrk="0" fontAlgn="base" hangingPunct="0">
      <a:spcBef>
        <a:spcPct val="30000"/>
      </a:spcBef>
      <a:spcAft>
        <a:spcPct val="0"/>
      </a:spcAft>
      <a:buChar char="•"/>
      <a:defRPr kumimoji="1" sz="1000" kern="1200">
        <a:solidFill>
          <a:schemeClr val="tx1"/>
        </a:solidFill>
        <a:latin typeface="Arial" charset="0"/>
        <a:ea typeface="+mn-ea"/>
        <a:cs typeface="+mn-cs"/>
      </a:defRPr>
    </a:lvl4pPr>
    <a:lvl5pPr marL="1330325" indent="-134938" algn="l" rtl="0" eaLnBrk="0" fontAlgn="base" hangingPunct="0">
      <a:spcBef>
        <a:spcPct val="30000"/>
      </a:spcBef>
      <a:spcAft>
        <a:spcPct val="0"/>
      </a:spcAft>
      <a:buChar char="•"/>
      <a:defRPr kumimoji="1"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69DFD865-A429-4AA7-84E5-8EB59F6165E4}" type="slidenum">
              <a:rPr lang="en-AU" smtClean="0"/>
              <a:pPr/>
              <a:t>0</a:t>
            </a:fld>
            <a:endParaRPr lang="en-AU"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15359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b="1" dirty="0" smtClean="0"/>
              <a:t>Resources</a:t>
            </a:r>
            <a:r>
              <a:rPr lang="en-AU" b="1" baseline="0" dirty="0" smtClean="0"/>
              <a:t> for Change:</a:t>
            </a:r>
          </a:p>
          <a:p>
            <a:pPr lvl="1"/>
            <a:r>
              <a:rPr lang="en-AU" dirty="0" smtClean="0"/>
              <a:t>Allocated resources to health literacy at a District level (Patient Information Coordinator)</a:t>
            </a:r>
          </a:p>
          <a:p>
            <a:pPr lvl="1"/>
            <a:r>
              <a:rPr lang="en-AU" dirty="0" smtClean="0"/>
              <a:t>governance around consumer information – ‘a new way of doing business’</a:t>
            </a:r>
          </a:p>
          <a:p>
            <a:pPr lvl="1"/>
            <a:r>
              <a:rPr lang="en-AU" dirty="0" smtClean="0"/>
              <a:t>Plain English Consumer Information procedure / Plain English Guidelines </a:t>
            </a:r>
          </a:p>
          <a:p>
            <a:pPr marL="285656" lvl="1" indent="0">
              <a:buNone/>
            </a:pPr>
            <a:endParaRPr lang="en-AU" dirty="0" smtClean="0"/>
          </a:p>
          <a:p>
            <a:pPr marL="1587" indent="0">
              <a:buNone/>
            </a:pPr>
            <a:r>
              <a:rPr lang="en-AU" b="1" dirty="0" smtClean="0"/>
              <a:t>Plain</a:t>
            </a:r>
            <a:r>
              <a:rPr lang="en-AU" b="1" baseline="0" dirty="0" smtClean="0"/>
              <a:t> Language Consumer Information:</a:t>
            </a:r>
          </a:p>
          <a:p>
            <a:r>
              <a:rPr lang="en-AU" dirty="0" smtClean="0"/>
              <a:t>Patient Information Portal (PIP) – intranet site for ISLHD staff to find plain English and translated consumer information that has been developed by the ISLHD. The site also contains tools to help staff develop new plain English consumer resources, information about health literacy and links to useful external consumer information resources.</a:t>
            </a:r>
          </a:p>
          <a:p>
            <a:r>
              <a:rPr lang="en-AU" dirty="0" smtClean="0"/>
              <a:t>Health literacy and teach-back information and resources also available on the PIP</a:t>
            </a:r>
          </a:p>
          <a:p>
            <a:r>
              <a:rPr lang="en-AU" dirty="0" smtClean="0"/>
              <a:t>Plain English medication labels (in progress)</a:t>
            </a:r>
          </a:p>
          <a:p>
            <a:r>
              <a:rPr lang="en-AU" dirty="0" smtClean="0"/>
              <a:t>Multi-lingual grants program</a:t>
            </a:r>
            <a:br>
              <a:rPr lang="en-AU" dirty="0" smtClean="0"/>
            </a:br>
            <a:endParaRPr lang="en-AU" dirty="0" smtClean="0"/>
          </a:p>
          <a:p>
            <a:pPr marL="0" indent="0">
              <a:buNone/>
            </a:pPr>
            <a:r>
              <a:rPr lang="en-AU" b="1" dirty="0" smtClean="0"/>
              <a:t>Health Literacy Ambassador</a:t>
            </a:r>
            <a:r>
              <a:rPr lang="en-AU" b="1" baseline="0" dirty="0" smtClean="0"/>
              <a:t> Program:</a:t>
            </a:r>
          </a:p>
          <a:p>
            <a:r>
              <a:rPr lang="en-AU" dirty="0" smtClean="0"/>
              <a:t>Support staff at their respective site /service to produce patient information that is in plain English and easy to use and understand</a:t>
            </a:r>
          </a:p>
          <a:p>
            <a:r>
              <a:rPr lang="en-AU" dirty="0" smtClean="0"/>
              <a:t>Training and on-going support provided by Patient Information Coordinator</a:t>
            </a:r>
          </a:p>
          <a:p>
            <a:r>
              <a:rPr lang="en-AU" dirty="0" smtClean="0"/>
              <a:t>Goal = conduct stock-take of all consumer information used by their </a:t>
            </a:r>
            <a:r>
              <a:rPr lang="en-AU" dirty="0" smtClean="0"/>
              <a:t>departments </a:t>
            </a:r>
            <a:r>
              <a:rPr lang="en-AU" dirty="0" smtClean="0"/>
              <a:t>/ ward to identify which information is in plain English and tested with consumers. </a:t>
            </a:r>
          </a:p>
          <a:p>
            <a:pPr marL="0" indent="0">
              <a:buNone/>
            </a:pPr>
            <a:endParaRPr lang="en-AU" dirty="0" smtClean="0"/>
          </a:p>
          <a:p>
            <a:pPr marL="0" indent="0">
              <a:buNone/>
            </a:pPr>
            <a:r>
              <a:rPr lang="en-AU" b="1" dirty="0" smtClean="0"/>
              <a:t>Access &amp; Way-Finding</a:t>
            </a:r>
          </a:p>
          <a:p>
            <a:r>
              <a:rPr lang="en-AU" dirty="0" smtClean="0"/>
              <a:t>ACCESS</a:t>
            </a:r>
            <a:r>
              <a:rPr lang="en-AU" i="1" dirty="0" smtClean="0"/>
              <a:t>Ability</a:t>
            </a:r>
            <a:r>
              <a:rPr lang="en-AU" dirty="0" smtClean="0"/>
              <a:t> Hospital Way-Finding Program</a:t>
            </a:r>
          </a:p>
          <a:p>
            <a:r>
              <a:rPr lang="en-AU" dirty="0" smtClean="0"/>
              <a:t>Welcome to The Wollongong Hospital Tours for Refugees and newly arrived Migrants</a:t>
            </a:r>
          </a:p>
          <a:p>
            <a:r>
              <a:rPr lang="en-AU" dirty="0" smtClean="0"/>
              <a:t>Joint staff / consumer way-finding committee (new TWH development)</a:t>
            </a:r>
          </a:p>
          <a:p>
            <a:pPr marL="0" indent="0">
              <a:buNone/>
            </a:pPr>
            <a:endParaRPr lang="en-AU" b="1" dirty="0" smtClean="0"/>
          </a:p>
          <a:p>
            <a:pPr marL="0" indent="0">
              <a:buNone/>
            </a:pPr>
            <a:r>
              <a:rPr lang="en-AU" b="1" dirty="0" smtClean="0"/>
              <a:t>Education Programs</a:t>
            </a:r>
          </a:p>
          <a:p>
            <a:r>
              <a:rPr lang="en-AU" dirty="0" smtClean="0"/>
              <a:t>Health literacy information provided to all new staff at general orientation</a:t>
            </a:r>
          </a:p>
          <a:p>
            <a:r>
              <a:rPr lang="en-AU" dirty="0" smtClean="0"/>
              <a:t>Health literacy information provided to 4</a:t>
            </a:r>
            <a:r>
              <a:rPr lang="en-AU" baseline="30000" dirty="0" smtClean="0"/>
              <a:t>th</a:t>
            </a:r>
            <a:r>
              <a:rPr lang="en-AU" dirty="0" smtClean="0"/>
              <a:t> year medicine students, psychiatric registrars, ….</a:t>
            </a:r>
          </a:p>
          <a:p>
            <a:r>
              <a:rPr lang="en-AU" dirty="0" smtClean="0"/>
              <a:t>ISLHD Health Literacy training resources available on the PIP</a:t>
            </a:r>
          </a:p>
          <a:p>
            <a:r>
              <a:rPr lang="en-AU" dirty="0" smtClean="0"/>
              <a:t>Teach-back training package available on the PIP (in progress)</a:t>
            </a:r>
          </a:p>
          <a:p>
            <a:endParaRPr lang="en-AU" dirty="0" smtClean="0"/>
          </a:p>
          <a:p>
            <a:pPr marL="0" indent="0">
              <a:buNone/>
            </a:pPr>
            <a:r>
              <a:rPr lang="en-AU" b="1" dirty="0" smtClean="0"/>
              <a:t>Patient</a:t>
            </a:r>
            <a:r>
              <a:rPr lang="en-AU" b="1" baseline="0" dirty="0" smtClean="0"/>
              <a:t> Information Portal (next slide)</a:t>
            </a:r>
            <a:endParaRPr lang="en-AU" b="1" dirty="0" smtClean="0"/>
          </a:p>
          <a:p>
            <a:endParaRPr lang="en-AU" dirty="0"/>
          </a:p>
        </p:txBody>
      </p:sp>
      <p:sp>
        <p:nvSpPr>
          <p:cNvPr id="4" name="Slide Number Placeholder 3"/>
          <p:cNvSpPr>
            <a:spLocks noGrp="1"/>
          </p:cNvSpPr>
          <p:nvPr>
            <p:ph type="sldNum" sz="quarter" idx="10"/>
          </p:nvPr>
        </p:nvSpPr>
        <p:spPr/>
        <p:txBody>
          <a:bodyPr/>
          <a:lstStyle/>
          <a:p>
            <a:pPr>
              <a:defRPr/>
            </a:pPr>
            <a:fld id="{E3E41FF7-10F2-45E2-9B24-78D22A6E7B53}" type="slidenum">
              <a:rPr lang="en-AU" smtClean="0">
                <a:solidFill>
                  <a:prstClr val="black"/>
                </a:solidFill>
              </a:rPr>
              <a:pPr>
                <a:defRPr/>
              </a:pPr>
              <a:t>3</a:t>
            </a:fld>
            <a:endParaRPr lang="en-AU">
              <a:solidFill>
                <a:prstClr val="black"/>
              </a:solidFill>
            </a:endParaRPr>
          </a:p>
        </p:txBody>
      </p:sp>
    </p:spTree>
    <p:extLst>
      <p:ext uri="{BB962C8B-B14F-4D97-AF65-F5344CB8AC3E}">
        <p14:creationId xmlns:p14="http://schemas.microsoft.com/office/powerpoint/2010/main" val="156912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itchFamily="34" charset="0"/>
              </a:rPr>
              <a:t>First in state and in Australia</a:t>
            </a:r>
          </a:p>
          <a:p>
            <a:r>
              <a:rPr lang="en-AU" altLang="en-US" dirty="0" smtClean="0">
                <a:latin typeface="Arial" pitchFamily="34" charset="0"/>
              </a:rPr>
              <a:t>One-stop-shop for consumer information resources</a:t>
            </a:r>
          </a:p>
          <a:p>
            <a:r>
              <a:rPr lang="en-AU" altLang="en-US" dirty="0" smtClean="0">
                <a:latin typeface="Arial" pitchFamily="34" charset="0"/>
              </a:rPr>
              <a:t>Tools to support and build capacity of staff to develop plain English consumer resources and to engage with patients</a:t>
            </a:r>
          </a:p>
          <a:p>
            <a:r>
              <a:rPr lang="en-AU" altLang="en-US" dirty="0" smtClean="0">
                <a:latin typeface="Arial" pitchFamily="34" charset="0"/>
              </a:rPr>
              <a:t>Tools and information for our HLAs</a:t>
            </a:r>
          </a:p>
          <a:p>
            <a:r>
              <a:rPr lang="en-AU" altLang="en-US" dirty="0" smtClean="0">
                <a:latin typeface="Arial" pitchFamily="34" charset="0"/>
              </a:rPr>
              <a:t>Information about health literacy and teach-back</a:t>
            </a:r>
          </a:p>
          <a:p>
            <a:endParaRPr lang="en-AU" dirty="0"/>
          </a:p>
        </p:txBody>
      </p:sp>
      <p:sp>
        <p:nvSpPr>
          <p:cNvPr id="4" name="Slide Number Placeholder 3"/>
          <p:cNvSpPr>
            <a:spLocks noGrp="1"/>
          </p:cNvSpPr>
          <p:nvPr>
            <p:ph type="sldNum" sz="quarter" idx="10"/>
          </p:nvPr>
        </p:nvSpPr>
        <p:spPr/>
        <p:txBody>
          <a:bodyPr/>
          <a:lstStyle/>
          <a:p>
            <a:pPr>
              <a:defRPr/>
            </a:pPr>
            <a:fld id="{8F1FC85C-D601-4CAF-9CA0-7CC9C93C10CE}" type="slidenum">
              <a:rPr lang="en-AU" smtClean="0">
                <a:solidFill>
                  <a:prstClr val="black"/>
                </a:solidFill>
              </a:rPr>
              <a:pPr>
                <a:defRPr/>
              </a:pPr>
              <a:t>5</a:t>
            </a:fld>
            <a:endParaRPr lang="en-AU" dirty="0">
              <a:solidFill>
                <a:prstClr val="black"/>
              </a:solidFill>
            </a:endParaRPr>
          </a:p>
        </p:txBody>
      </p:sp>
    </p:spTree>
    <p:extLst>
      <p:ext uri="{BB962C8B-B14F-4D97-AF65-F5344CB8AC3E}">
        <p14:creationId xmlns:p14="http://schemas.microsoft.com/office/powerpoint/2010/main" val="41752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F867F95-832A-4922-90D4-33A475519ECE}" type="slidenum">
              <a:rPr lang="en-AU" smtClean="0"/>
              <a:pPr/>
              <a:t>8</a:t>
            </a:fld>
            <a:endParaRPr lang="en-AU"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w="9525"/>
        </p:spPr>
        <p:txBody>
          <a:bodyPr/>
          <a:lstStyle/>
          <a:p>
            <a:pPr marL="0" indent="0">
              <a:buNone/>
            </a:pPr>
            <a:endParaRPr lang="en-US" dirty="0" smtClean="0"/>
          </a:p>
        </p:txBody>
      </p:sp>
    </p:spTree>
    <p:extLst>
      <p:ext uri="{BB962C8B-B14F-4D97-AF65-F5344CB8AC3E}">
        <p14:creationId xmlns:p14="http://schemas.microsoft.com/office/powerpoint/2010/main" val="3468076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F867F95-832A-4922-90D4-33A475519ECE}" type="slidenum">
              <a:rPr lang="en-AU" smtClean="0"/>
              <a:pPr/>
              <a:t>9</a:t>
            </a:fld>
            <a:endParaRPr lang="en-AU"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w="9525"/>
        </p:spPr>
        <p:txBody>
          <a:bodyPr/>
          <a:lstStyle/>
          <a:p>
            <a:pPr marL="95250" marR="0" indent="-95250" algn="l" defTabSz="914400" rtl="0" eaLnBrk="0" fontAlgn="base" latinLnBrk="0" hangingPunct="0">
              <a:lnSpc>
                <a:spcPct val="100000"/>
              </a:lnSpc>
              <a:spcBef>
                <a:spcPct val="30000"/>
              </a:spcBef>
              <a:spcAft>
                <a:spcPct val="0"/>
              </a:spcAft>
              <a:buClrTx/>
              <a:buSzTx/>
              <a:buFontTx/>
              <a:buChar char="•"/>
              <a:tabLst/>
              <a:defRPr/>
            </a:pPr>
            <a:r>
              <a:rPr lang="en-AU" dirty="0" smtClean="0"/>
              <a:t>Last</a:t>
            </a:r>
            <a:r>
              <a:rPr lang="en-AU" baseline="0" dirty="0" smtClean="0"/>
              <a:t> point re: integrating HL into all district CPI projects – this means that we will incorporate additional elements of:</a:t>
            </a:r>
          </a:p>
          <a:p>
            <a:pPr marL="717550" marR="0" lvl="2" indent="-95250" algn="l" defTabSz="914400" rtl="0" eaLnBrk="0" fontAlgn="base" latinLnBrk="0" hangingPunct="0">
              <a:lnSpc>
                <a:spcPct val="100000"/>
              </a:lnSpc>
              <a:spcBef>
                <a:spcPct val="30000"/>
              </a:spcBef>
              <a:spcAft>
                <a:spcPct val="0"/>
              </a:spcAft>
              <a:buClrTx/>
              <a:buSzTx/>
              <a:buFontTx/>
              <a:buChar char="•"/>
              <a:tabLst/>
              <a:defRPr/>
            </a:pPr>
            <a:r>
              <a:rPr lang="en-AU" baseline="0" dirty="0" smtClean="0"/>
              <a:t> review of consumer information linked to issue / problem being evaluated</a:t>
            </a:r>
          </a:p>
          <a:p>
            <a:pPr marL="717550" marR="0" lvl="2" indent="-95250" algn="l" defTabSz="914400" rtl="0" eaLnBrk="0" fontAlgn="base" latinLnBrk="0" hangingPunct="0">
              <a:lnSpc>
                <a:spcPct val="100000"/>
              </a:lnSpc>
              <a:spcBef>
                <a:spcPct val="30000"/>
              </a:spcBef>
              <a:spcAft>
                <a:spcPct val="0"/>
              </a:spcAft>
              <a:buClrTx/>
              <a:buSzTx/>
              <a:buFontTx/>
              <a:buChar char="•"/>
              <a:tabLst/>
              <a:defRPr/>
            </a:pPr>
            <a:r>
              <a:rPr lang="en-AU" baseline="0" dirty="0" smtClean="0"/>
              <a:t>Involvement of consumers to improve information (in plain English)</a:t>
            </a:r>
          </a:p>
          <a:p>
            <a:pPr marL="717550" marR="0" lvl="2" indent="-95250" algn="l" defTabSz="914400" rtl="0" eaLnBrk="0" fontAlgn="base" latinLnBrk="0" hangingPunct="0">
              <a:lnSpc>
                <a:spcPct val="100000"/>
              </a:lnSpc>
              <a:spcBef>
                <a:spcPct val="30000"/>
              </a:spcBef>
              <a:spcAft>
                <a:spcPct val="0"/>
              </a:spcAft>
              <a:buClrTx/>
              <a:buSzTx/>
              <a:buFontTx/>
              <a:buChar char="•"/>
              <a:tabLst/>
              <a:defRPr/>
            </a:pPr>
            <a:r>
              <a:rPr lang="en-AU" baseline="0" dirty="0" smtClean="0"/>
              <a:t>Evaluation of access to services and navigation in our facilities</a:t>
            </a:r>
            <a:endParaRPr lang="en-AU" dirty="0" smtClean="0"/>
          </a:p>
          <a:p>
            <a:endParaRPr lang="en-US" dirty="0" smtClean="0"/>
          </a:p>
        </p:txBody>
      </p:sp>
    </p:spTree>
    <p:extLst>
      <p:ext uri="{BB962C8B-B14F-4D97-AF65-F5344CB8AC3E}">
        <p14:creationId xmlns:p14="http://schemas.microsoft.com/office/powerpoint/2010/main" val="346807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sz="quarter"/>
          </p:nvPr>
        </p:nvSpPr>
        <p:spPr>
          <a:xfrm>
            <a:off x="900113" y="838200"/>
            <a:ext cx="6800850" cy="1682750"/>
          </a:xfrm>
        </p:spPr>
        <p:txBody>
          <a:bodyPr lIns="0" tIns="0" rIns="0" bIns="0"/>
          <a:lstStyle>
            <a:lvl1pPr algn="r">
              <a:defRPr sz="3800">
                <a:solidFill>
                  <a:srgbClr val="133880"/>
                </a:solidFill>
              </a:defRPr>
            </a:lvl1pPr>
          </a:lstStyle>
          <a:p>
            <a:r>
              <a:rPr lang="en-AU" dirty="0"/>
              <a:t>Click to edit Master title style</a:t>
            </a:r>
          </a:p>
        </p:txBody>
      </p:sp>
      <p:sp>
        <p:nvSpPr>
          <p:cNvPr id="3077" name="Rectangle 5"/>
          <p:cNvSpPr>
            <a:spLocks noGrp="1" noChangeArrowheads="1"/>
          </p:cNvSpPr>
          <p:nvPr>
            <p:ph type="subTitle" sz="quarter" idx="1"/>
          </p:nvPr>
        </p:nvSpPr>
        <p:spPr>
          <a:xfrm>
            <a:off x="900113" y="2809875"/>
            <a:ext cx="6800850" cy="3362325"/>
          </a:xfrm>
        </p:spPr>
        <p:txBody>
          <a:bodyPr/>
          <a:lstStyle>
            <a:lvl1pPr>
              <a:buClr>
                <a:srgbClr val="133880"/>
              </a:buClr>
              <a:defRPr>
                <a:solidFill>
                  <a:srgbClr val="133880"/>
                </a:solidFill>
              </a:defRPr>
            </a:lvl1pPr>
          </a:lstStyle>
          <a:p>
            <a:r>
              <a:rPr lang="en-AU" dirty="0"/>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6813" y="468313"/>
            <a:ext cx="1889125" cy="57277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74675" y="468313"/>
            <a:ext cx="5519738"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625" y="4165600"/>
            <a:ext cx="7345363" cy="1287463"/>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682625" y="2747963"/>
            <a:ext cx="7345363" cy="14176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76263" y="2233613"/>
            <a:ext cx="37036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432300" y="2233613"/>
            <a:ext cx="37036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0" y="260350"/>
            <a:ext cx="7777163" cy="10795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1800" y="2055813"/>
            <a:ext cx="3817938" cy="37353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389438" y="2055813"/>
            <a:ext cx="3819525" cy="37353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258763"/>
            <a:ext cx="2843213" cy="10985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378200" y="258763"/>
            <a:ext cx="4830763" cy="5532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31800" y="1357313"/>
            <a:ext cx="2843213" cy="44338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3863" y="4538663"/>
            <a:ext cx="5184775" cy="534987"/>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693863" y="579438"/>
            <a:ext cx="5184775"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693863" y="5073650"/>
            <a:ext cx="5184775"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1026" name="Picture 4"/>
          <p:cNvPicPr>
            <a:picLocks noChangeAspect="1"/>
          </p:cNvPicPr>
          <p:nvPr userDrawn="1"/>
        </p:nvPicPr>
        <p:blipFill>
          <a:blip r:embed="rId13" cstate="print"/>
          <a:srcRect/>
          <a:stretch>
            <a:fillRect/>
          </a:stretch>
        </p:blipFill>
        <p:spPr bwMode="auto">
          <a:xfrm>
            <a:off x="15875" y="0"/>
            <a:ext cx="8609013" cy="6483350"/>
          </a:xfrm>
          <a:prstGeom prst="rect">
            <a:avLst/>
          </a:prstGeom>
          <a:noFill/>
          <a:ln w="9525">
            <a:noFill/>
            <a:miter lim="800000"/>
            <a:headEnd/>
            <a:tailEnd/>
          </a:ln>
        </p:spPr>
      </p:pic>
      <p:sp>
        <p:nvSpPr>
          <p:cNvPr id="1027" name="Rectangle 6"/>
          <p:cNvSpPr>
            <a:spLocks noGrp="1" noChangeArrowheads="1"/>
          </p:cNvSpPr>
          <p:nvPr>
            <p:ph type="title"/>
          </p:nvPr>
        </p:nvSpPr>
        <p:spPr bwMode="auto">
          <a:xfrm>
            <a:off x="574675" y="87313"/>
            <a:ext cx="7561263" cy="1154112"/>
          </a:xfrm>
          <a:prstGeom prst="rect">
            <a:avLst/>
          </a:prstGeom>
          <a:noFill/>
          <a:ln w="9525">
            <a:noFill/>
            <a:miter lim="800000"/>
            <a:headEnd/>
            <a:tailEnd/>
          </a:ln>
        </p:spPr>
        <p:txBody>
          <a:bodyPr vert="horz" wrap="square" lIns="85059" tIns="43511" rIns="85059" bIns="43511" numCol="1" anchor="b" anchorCtr="0" compatLnSpc="1">
            <a:prstTxWarp prst="textNoShape">
              <a:avLst/>
            </a:prstTxWarp>
          </a:bodyPr>
          <a:lstStyle/>
          <a:p>
            <a:pPr lvl="0"/>
            <a:r>
              <a:rPr lang="en-AU" smtClean="0"/>
              <a:t>Click to edit Master title style</a:t>
            </a:r>
          </a:p>
        </p:txBody>
      </p:sp>
      <p:sp>
        <p:nvSpPr>
          <p:cNvPr id="1028" name="Rectangle 7"/>
          <p:cNvSpPr>
            <a:spLocks noGrp="1" noChangeArrowheads="1"/>
          </p:cNvSpPr>
          <p:nvPr>
            <p:ph type="body" idx="1"/>
          </p:nvPr>
        </p:nvSpPr>
        <p:spPr bwMode="auto">
          <a:xfrm>
            <a:off x="576263" y="1741488"/>
            <a:ext cx="7559675" cy="3962400"/>
          </a:xfrm>
          <a:prstGeom prst="rect">
            <a:avLst/>
          </a:prstGeom>
          <a:noFill/>
          <a:ln w="9525">
            <a:noFill/>
            <a:miter lim="800000"/>
            <a:headEnd/>
            <a:tailEnd/>
          </a:ln>
        </p:spPr>
        <p:txBody>
          <a:bodyPr vert="horz" wrap="square" lIns="85059" tIns="43511" rIns="85059" bIns="43511"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par>
    </p:tnLst>
  </p:timing>
  <p:txStyles>
    <p:titleStyle>
      <a:lvl1pPr algn="l" defTabSz="863600" rtl="0" eaLnBrk="0" fontAlgn="base" hangingPunct="0">
        <a:spcBef>
          <a:spcPct val="0"/>
        </a:spcBef>
        <a:spcAft>
          <a:spcPct val="0"/>
        </a:spcAft>
        <a:defRPr sz="3000">
          <a:solidFill>
            <a:srgbClr val="133880"/>
          </a:solidFill>
          <a:latin typeface="+mj-lt"/>
          <a:ea typeface="+mj-ea"/>
          <a:cs typeface="+mj-cs"/>
        </a:defRPr>
      </a:lvl1pPr>
      <a:lvl2pPr algn="l" defTabSz="863600" rtl="0" eaLnBrk="0" fontAlgn="base" hangingPunct="0">
        <a:spcBef>
          <a:spcPct val="0"/>
        </a:spcBef>
        <a:spcAft>
          <a:spcPct val="0"/>
        </a:spcAft>
        <a:defRPr sz="3000">
          <a:solidFill>
            <a:srgbClr val="133880"/>
          </a:solidFill>
          <a:latin typeface="Arial" charset="0"/>
        </a:defRPr>
      </a:lvl2pPr>
      <a:lvl3pPr algn="l" defTabSz="863600" rtl="0" eaLnBrk="0" fontAlgn="base" hangingPunct="0">
        <a:spcBef>
          <a:spcPct val="0"/>
        </a:spcBef>
        <a:spcAft>
          <a:spcPct val="0"/>
        </a:spcAft>
        <a:defRPr sz="3000">
          <a:solidFill>
            <a:srgbClr val="133880"/>
          </a:solidFill>
          <a:latin typeface="Arial" charset="0"/>
        </a:defRPr>
      </a:lvl3pPr>
      <a:lvl4pPr algn="l" defTabSz="863600" rtl="0" eaLnBrk="0" fontAlgn="base" hangingPunct="0">
        <a:spcBef>
          <a:spcPct val="0"/>
        </a:spcBef>
        <a:spcAft>
          <a:spcPct val="0"/>
        </a:spcAft>
        <a:defRPr sz="3000">
          <a:solidFill>
            <a:srgbClr val="133880"/>
          </a:solidFill>
          <a:latin typeface="Arial" charset="0"/>
        </a:defRPr>
      </a:lvl4pPr>
      <a:lvl5pPr algn="l" defTabSz="863600" rtl="0" eaLnBrk="0" fontAlgn="base" hangingPunct="0">
        <a:spcBef>
          <a:spcPct val="0"/>
        </a:spcBef>
        <a:spcAft>
          <a:spcPct val="0"/>
        </a:spcAft>
        <a:defRPr sz="3000">
          <a:solidFill>
            <a:srgbClr val="133880"/>
          </a:solidFill>
          <a:latin typeface="Arial" charset="0"/>
        </a:defRPr>
      </a:lvl5pPr>
      <a:lvl6pPr marL="457200" algn="l" defTabSz="863600" rtl="0" fontAlgn="base">
        <a:spcBef>
          <a:spcPct val="0"/>
        </a:spcBef>
        <a:spcAft>
          <a:spcPct val="0"/>
        </a:spcAft>
        <a:defRPr sz="3000">
          <a:solidFill>
            <a:schemeClr val="tx2"/>
          </a:solidFill>
          <a:latin typeface="Arial" charset="0"/>
        </a:defRPr>
      </a:lvl6pPr>
      <a:lvl7pPr marL="914400" algn="l" defTabSz="863600" rtl="0" fontAlgn="base">
        <a:spcBef>
          <a:spcPct val="0"/>
        </a:spcBef>
        <a:spcAft>
          <a:spcPct val="0"/>
        </a:spcAft>
        <a:defRPr sz="3000">
          <a:solidFill>
            <a:schemeClr val="tx2"/>
          </a:solidFill>
          <a:latin typeface="Arial" charset="0"/>
        </a:defRPr>
      </a:lvl7pPr>
      <a:lvl8pPr marL="1371600" algn="l" defTabSz="863600" rtl="0" fontAlgn="base">
        <a:spcBef>
          <a:spcPct val="0"/>
        </a:spcBef>
        <a:spcAft>
          <a:spcPct val="0"/>
        </a:spcAft>
        <a:defRPr sz="3000">
          <a:solidFill>
            <a:schemeClr val="tx2"/>
          </a:solidFill>
          <a:latin typeface="Arial" charset="0"/>
        </a:defRPr>
      </a:lvl8pPr>
      <a:lvl9pPr marL="1828800" algn="l" defTabSz="863600" rtl="0" fontAlgn="base">
        <a:spcBef>
          <a:spcPct val="0"/>
        </a:spcBef>
        <a:spcAft>
          <a:spcPct val="0"/>
        </a:spcAft>
        <a:defRPr sz="3000">
          <a:solidFill>
            <a:schemeClr val="tx2"/>
          </a:solidFill>
          <a:latin typeface="Arial" charset="0"/>
        </a:defRPr>
      </a:lvl9pPr>
    </p:titleStyle>
    <p:bodyStyle>
      <a:lvl1pPr marL="360363" indent="-360363" algn="l" defTabSz="863600" rtl="0" eaLnBrk="0" fontAlgn="base" hangingPunct="0">
        <a:spcBef>
          <a:spcPct val="80000"/>
        </a:spcBef>
        <a:spcAft>
          <a:spcPct val="0"/>
        </a:spcAft>
        <a:buClr>
          <a:srgbClr val="133880"/>
        </a:buClr>
        <a:buFont typeface="Wingdings" pitchFamily="2" charset="2"/>
        <a:buChar char="l"/>
        <a:defRPr sz="2100">
          <a:solidFill>
            <a:srgbClr val="133880"/>
          </a:solidFill>
          <a:latin typeface="+mn-lt"/>
          <a:ea typeface="+mn-ea"/>
          <a:cs typeface="+mn-cs"/>
        </a:defRPr>
      </a:lvl1pPr>
      <a:lvl2pPr marL="630238" indent="-268288" algn="l" defTabSz="863600" rtl="0" eaLnBrk="0" fontAlgn="base" hangingPunct="0">
        <a:spcBef>
          <a:spcPct val="40000"/>
        </a:spcBef>
        <a:spcAft>
          <a:spcPct val="0"/>
        </a:spcAft>
        <a:buClr>
          <a:srgbClr val="133880"/>
        </a:buClr>
        <a:buChar char="–"/>
        <a:defRPr sz="2100">
          <a:solidFill>
            <a:srgbClr val="133880"/>
          </a:solidFill>
          <a:latin typeface="+mn-lt"/>
        </a:defRPr>
      </a:lvl2pPr>
      <a:lvl3pPr marL="900113" indent="-268288" algn="l" defTabSz="863600" rtl="0" eaLnBrk="0" fontAlgn="base" hangingPunct="0">
        <a:spcBef>
          <a:spcPct val="40000"/>
        </a:spcBef>
        <a:spcAft>
          <a:spcPct val="0"/>
        </a:spcAft>
        <a:buClr>
          <a:srgbClr val="133880"/>
        </a:buClr>
        <a:buChar char="–"/>
        <a:defRPr sz="2100">
          <a:solidFill>
            <a:srgbClr val="133880"/>
          </a:solidFill>
          <a:latin typeface="+mn-lt"/>
        </a:defRPr>
      </a:lvl3pPr>
      <a:lvl4pPr marL="1169988" indent="-268288" algn="l" defTabSz="863600" rtl="0" eaLnBrk="0" fontAlgn="base" hangingPunct="0">
        <a:spcBef>
          <a:spcPct val="40000"/>
        </a:spcBef>
        <a:spcAft>
          <a:spcPct val="0"/>
        </a:spcAft>
        <a:buClr>
          <a:srgbClr val="133880"/>
        </a:buClr>
        <a:buChar char="–"/>
        <a:defRPr sz="2100">
          <a:solidFill>
            <a:srgbClr val="133880"/>
          </a:solidFill>
          <a:latin typeface="+mn-lt"/>
        </a:defRPr>
      </a:lvl4pPr>
      <a:lvl5pPr marL="1439863" indent="-268288" algn="l" defTabSz="863600" rtl="0" eaLnBrk="0" fontAlgn="base" hangingPunct="0">
        <a:spcBef>
          <a:spcPct val="40000"/>
        </a:spcBef>
        <a:spcAft>
          <a:spcPct val="0"/>
        </a:spcAft>
        <a:buClr>
          <a:srgbClr val="133880"/>
        </a:buClr>
        <a:buChar char="–"/>
        <a:defRPr sz="2100">
          <a:solidFill>
            <a:srgbClr val="133880"/>
          </a:solidFill>
          <a:latin typeface="+mn-lt"/>
        </a:defRPr>
      </a:lvl5pPr>
      <a:lvl6pPr marL="1897063" indent="-268288" algn="l" defTabSz="863600" rtl="0" fontAlgn="base">
        <a:spcBef>
          <a:spcPct val="40000"/>
        </a:spcBef>
        <a:spcAft>
          <a:spcPct val="0"/>
        </a:spcAft>
        <a:buClr>
          <a:schemeClr val="tx2"/>
        </a:buClr>
        <a:buChar char="–"/>
        <a:defRPr sz="2100">
          <a:solidFill>
            <a:schemeClr val="tx2"/>
          </a:solidFill>
          <a:latin typeface="+mn-lt"/>
        </a:defRPr>
      </a:lvl6pPr>
      <a:lvl7pPr marL="2354263" indent="-268288" algn="l" defTabSz="863600" rtl="0" fontAlgn="base">
        <a:spcBef>
          <a:spcPct val="40000"/>
        </a:spcBef>
        <a:spcAft>
          <a:spcPct val="0"/>
        </a:spcAft>
        <a:buClr>
          <a:schemeClr val="tx2"/>
        </a:buClr>
        <a:buChar char="–"/>
        <a:defRPr sz="2100">
          <a:solidFill>
            <a:schemeClr val="tx2"/>
          </a:solidFill>
          <a:latin typeface="+mn-lt"/>
        </a:defRPr>
      </a:lvl7pPr>
      <a:lvl8pPr marL="2811463" indent="-268288" algn="l" defTabSz="863600" rtl="0" fontAlgn="base">
        <a:spcBef>
          <a:spcPct val="40000"/>
        </a:spcBef>
        <a:spcAft>
          <a:spcPct val="0"/>
        </a:spcAft>
        <a:buClr>
          <a:schemeClr val="tx2"/>
        </a:buClr>
        <a:buChar char="–"/>
        <a:defRPr sz="2100">
          <a:solidFill>
            <a:schemeClr val="tx2"/>
          </a:solidFill>
          <a:latin typeface="+mn-lt"/>
        </a:defRPr>
      </a:lvl8pPr>
      <a:lvl9pPr marL="3268663" indent="-268288" algn="l" defTabSz="863600" rtl="0" fontAlgn="base">
        <a:spcBef>
          <a:spcPct val="40000"/>
        </a:spcBef>
        <a:spcAft>
          <a:spcPct val="0"/>
        </a:spcAft>
        <a:buClr>
          <a:schemeClr val="tx2"/>
        </a:buClr>
        <a:buChar char="–"/>
        <a:defRPr sz="21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mailto:ISLHDpatientinfo@sesiahs.health.nsw.gov.au"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islhnintranet/Patient_Information_Porta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1152029" y="2665611"/>
            <a:ext cx="6497637" cy="1152128"/>
          </a:xfrm>
          <a:prstGeom prst="rect">
            <a:avLst/>
          </a:prstGeom>
          <a:noFill/>
          <a:ln w="9525">
            <a:noFill/>
            <a:miter lim="800000"/>
            <a:headEnd/>
            <a:tailEnd/>
          </a:ln>
        </p:spPr>
        <p:txBody>
          <a:bodyPr lIns="0" tIns="0" rIns="0" bIns="0"/>
          <a:lstStyle/>
          <a:p>
            <a:pPr>
              <a:lnSpc>
                <a:spcPct val="90000"/>
              </a:lnSpc>
              <a:spcBef>
                <a:spcPct val="5000"/>
              </a:spcBef>
            </a:pPr>
            <a:r>
              <a:rPr lang="en-AU" sz="3200" dirty="0" smtClean="0">
                <a:solidFill>
                  <a:srgbClr val="002060"/>
                </a:solidFill>
                <a:latin typeface="+mn-lt"/>
              </a:rPr>
              <a:t>A Plan for Becoming a Health Literate Organisation</a:t>
            </a:r>
          </a:p>
          <a:p>
            <a:pPr algn="ctr">
              <a:lnSpc>
                <a:spcPct val="90000"/>
              </a:lnSpc>
              <a:spcBef>
                <a:spcPct val="5000"/>
              </a:spcBef>
            </a:pPr>
            <a:endParaRPr lang="en-AU" sz="3200" b="1" dirty="0">
              <a:solidFill>
                <a:srgbClr val="002060"/>
              </a:solidFill>
              <a:latin typeface="+mn-lt"/>
            </a:endParaRPr>
          </a:p>
          <a:p>
            <a:pPr algn="ctr">
              <a:lnSpc>
                <a:spcPct val="90000"/>
              </a:lnSpc>
              <a:spcBef>
                <a:spcPct val="5000"/>
              </a:spcBef>
            </a:pPr>
            <a:r>
              <a:rPr lang="en-AU" b="1" dirty="0" smtClean="0">
                <a:solidFill>
                  <a:srgbClr val="002060"/>
                </a:solidFill>
                <a:latin typeface="+mn-lt"/>
              </a:rPr>
              <a:t>  </a:t>
            </a:r>
            <a:endParaRPr lang="en-AU" b="1" dirty="0">
              <a:solidFill>
                <a:srgbClr val="002060"/>
              </a:solidFill>
              <a:latin typeface="+mn-lt"/>
            </a:endParaRPr>
          </a:p>
          <a:p>
            <a:pPr algn="r">
              <a:lnSpc>
                <a:spcPct val="90000"/>
              </a:lnSpc>
              <a:spcBef>
                <a:spcPct val="5000"/>
              </a:spcBef>
            </a:pPr>
            <a:r>
              <a:rPr lang="en-AU" sz="2000" dirty="0" smtClean="0">
                <a:solidFill>
                  <a:srgbClr val="002060"/>
                </a:solidFill>
                <a:latin typeface="+mn-lt"/>
              </a:rPr>
              <a:t>Vicki Biro, Fiorina Mastroianni and Lucy Vellar </a:t>
            </a:r>
          </a:p>
          <a:p>
            <a:pPr algn="r">
              <a:lnSpc>
                <a:spcPct val="90000"/>
              </a:lnSpc>
              <a:spcBef>
                <a:spcPct val="5000"/>
              </a:spcBef>
            </a:pPr>
            <a:r>
              <a:rPr lang="en-AU" sz="2000" dirty="0" smtClean="0">
                <a:solidFill>
                  <a:srgbClr val="002060"/>
                </a:solidFill>
                <a:latin typeface="+mn-lt"/>
              </a:rPr>
              <a:t>Clinical </a:t>
            </a:r>
            <a:r>
              <a:rPr lang="en-AU" sz="2000" dirty="0">
                <a:solidFill>
                  <a:srgbClr val="002060"/>
                </a:solidFill>
                <a:latin typeface="+mn-lt"/>
              </a:rPr>
              <a:t>Governance Unit (</a:t>
            </a:r>
            <a:r>
              <a:rPr lang="en-AU" sz="2000" dirty="0" smtClean="0">
                <a:solidFill>
                  <a:srgbClr val="002060"/>
                </a:solidFill>
                <a:latin typeface="+mn-lt"/>
              </a:rPr>
              <a:t>CGU)</a:t>
            </a:r>
            <a:endParaRPr lang="en-AU" sz="2000" dirty="0">
              <a:solidFill>
                <a:srgbClr val="002060"/>
              </a:solidFill>
              <a:latin typeface="+mn-lt"/>
            </a:endParaRPr>
          </a:p>
          <a:p>
            <a:pPr algn="ctr">
              <a:lnSpc>
                <a:spcPct val="90000"/>
              </a:lnSpc>
              <a:spcBef>
                <a:spcPct val="5000"/>
              </a:spcBef>
            </a:pPr>
            <a:endParaRPr lang="en-AU" b="1" dirty="0">
              <a:solidFill>
                <a:srgbClr val="002060"/>
              </a:solidFill>
            </a:endParaRPr>
          </a:p>
          <a:p>
            <a:pPr algn="ctr"/>
            <a:endParaRPr lang="en-AU" sz="1800" dirty="0" smtClean="0">
              <a:solidFill>
                <a:srgbClr val="133880"/>
              </a:solidFill>
              <a:latin typeface="Arial" charset="0"/>
            </a:endParaRPr>
          </a:p>
          <a:p>
            <a:pPr algn="ctr"/>
            <a:endParaRPr lang="en-AU" sz="1800" dirty="0" smtClean="0">
              <a:solidFill>
                <a:srgbClr val="133880"/>
              </a:solidFill>
              <a:latin typeface="Arial" charset="0"/>
            </a:endParaRPr>
          </a:p>
          <a:p>
            <a:pPr algn="ctr"/>
            <a:endParaRPr lang="en-AU" sz="1800" dirty="0" smtClean="0">
              <a:solidFill>
                <a:srgbClr val="133880"/>
              </a:solidFill>
              <a:latin typeface="Arial" charset="0"/>
            </a:endParaRPr>
          </a:p>
          <a:p>
            <a:pPr algn="ctr"/>
            <a:endParaRPr lang="en-AU" sz="1800" dirty="0" smtClean="0">
              <a:solidFill>
                <a:srgbClr val="133880"/>
              </a:solidFill>
              <a:latin typeface="Arial" charset="0"/>
            </a:endParaRPr>
          </a:p>
          <a:p>
            <a:pPr algn="ctr"/>
            <a:r>
              <a:rPr lang="en-AU" sz="1800" dirty="0" smtClean="0">
                <a:solidFill>
                  <a:srgbClr val="133880"/>
                </a:solidFill>
                <a:latin typeface="Arial" charset="0"/>
              </a:rPr>
              <a:t>                                </a:t>
            </a:r>
          </a:p>
        </p:txBody>
      </p:sp>
      <p:sp>
        <p:nvSpPr>
          <p:cNvPr id="2051" name="Rectangle 6"/>
          <p:cNvSpPr>
            <a:spLocks noChangeArrowheads="1"/>
          </p:cNvSpPr>
          <p:nvPr/>
        </p:nvSpPr>
        <p:spPr bwMode="auto">
          <a:xfrm>
            <a:off x="647973" y="793403"/>
            <a:ext cx="7073900" cy="3508424"/>
          </a:xfrm>
          <a:prstGeom prst="rect">
            <a:avLst/>
          </a:prstGeom>
          <a:noFill/>
          <a:ln w="9525">
            <a:noFill/>
            <a:miter lim="800000"/>
            <a:headEnd/>
            <a:tailEnd/>
          </a:ln>
        </p:spPr>
        <p:txBody>
          <a:bodyPr lIns="0" tIns="0" rIns="0" bIns="0"/>
          <a:lstStyle/>
          <a:p>
            <a:pPr defTabSz="863600">
              <a:lnSpc>
                <a:spcPct val="90000"/>
              </a:lnSpc>
            </a:pPr>
            <a:r>
              <a:rPr lang="en-AU" sz="4400" dirty="0" smtClean="0">
                <a:solidFill>
                  <a:srgbClr val="133880"/>
                </a:solidFill>
                <a:latin typeface="+mj-lt"/>
              </a:rPr>
              <a:t>ISLHD Health Literacy Framework 2012 - 2015</a:t>
            </a:r>
            <a:endParaRPr lang="en-AU" sz="4400" dirty="0">
              <a:solidFill>
                <a:srgbClr val="133880"/>
              </a:solidFill>
              <a:latin typeface="+mj-lt"/>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215925" y="87313"/>
            <a:ext cx="8136904" cy="706090"/>
          </a:xfrm>
        </p:spPr>
        <p:txBody>
          <a:bodyPr/>
          <a:lstStyle/>
          <a:p>
            <a:pPr eaLnBrk="1" hangingPunct="1"/>
            <a:r>
              <a:rPr lang="en-AU" sz="2800" b="1" dirty="0" smtClean="0"/>
              <a:t>How will we know we are achieving our goals?</a:t>
            </a:r>
          </a:p>
        </p:txBody>
      </p:sp>
      <p:sp>
        <p:nvSpPr>
          <p:cNvPr id="9219" name="Rectangle 6"/>
          <p:cNvSpPr>
            <a:spLocks noGrp="1" noChangeArrowheads="1"/>
          </p:cNvSpPr>
          <p:nvPr>
            <p:ph type="body" idx="1"/>
          </p:nvPr>
        </p:nvSpPr>
        <p:spPr>
          <a:xfrm>
            <a:off x="503957" y="937419"/>
            <a:ext cx="7924460" cy="5224381"/>
          </a:xfrm>
        </p:spPr>
        <p:txBody>
          <a:bodyPr/>
          <a:lstStyle/>
          <a:p>
            <a:pPr lvl="0" indent="-360000">
              <a:spcBef>
                <a:spcPts val="0"/>
              </a:spcBef>
              <a:spcAft>
                <a:spcPts val="600"/>
              </a:spcAft>
              <a:buFont typeface="Wingdings" pitchFamily="2" charset="2"/>
              <a:buChar char="Ø"/>
            </a:pPr>
            <a:endParaRPr lang="en-AU" sz="2800" dirty="0" smtClean="0"/>
          </a:p>
          <a:p>
            <a:pPr lvl="0" indent="-360000">
              <a:spcBef>
                <a:spcPts val="0"/>
              </a:spcBef>
              <a:spcAft>
                <a:spcPts val="600"/>
              </a:spcAft>
              <a:buFont typeface="Wingdings" pitchFamily="2" charset="2"/>
              <a:buChar char="Ø"/>
            </a:pPr>
            <a:r>
              <a:rPr lang="en-AU" sz="2800" dirty="0" smtClean="0"/>
              <a:t>Six </a:t>
            </a:r>
            <a:r>
              <a:rPr lang="en-AU" sz="2800" dirty="0"/>
              <a:t>month reviews of HLA and PiP program </a:t>
            </a:r>
          </a:p>
          <a:p>
            <a:pPr lvl="0" indent="-360000">
              <a:spcBef>
                <a:spcPts val="0"/>
              </a:spcBef>
              <a:spcAft>
                <a:spcPts val="600"/>
              </a:spcAft>
              <a:buFont typeface="Wingdings" pitchFamily="2" charset="2"/>
              <a:buChar char="Ø"/>
            </a:pPr>
            <a:r>
              <a:rPr lang="en-AU" sz="2800" dirty="0"/>
              <a:t>Annual audit of completed consumer </a:t>
            </a:r>
            <a:r>
              <a:rPr lang="en-AU" sz="2800" dirty="0" smtClean="0"/>
              <a:t>resources </a:t>
            </a:r>
            <a:r>
              <a:rPr lang="en-AU" sz="2800" dirty="0"/>
              <a:t>to measure compliance with Procedure (including consumer feedback</a:t>
            </a:r>
            <a:r>
              <a:rPr lang="en-AU" sz="2800" dirty="0" smtClean="0"/>
              <a:t>)</a:t>
            </a:r>
          </a:p>
          <a:p>
            <a:pPr lvl="0" indent="-360000">
              <a:spcBef>
                <a:spcPts val="0"/>
              </a:spcBef>
              <a:spcAft>
                <a:spcPts val="600"/>
              </a:spcAft>
              <a:buFont typeface="Wingdings" pitchFamily="2" charset="2"/>
              <a:buChar char="Ø"/>
            </a:pPr>
            <a:r>
              <a:rPr lang="en-AU" sz="2800" dirty="0" smtClean="0"/>
              <a:t>Health literacy methodology integrated into all District clinical practice improvement projects</a:t>
            </a:r>
          </a:p>
          <a:p>
            <a:pPr marL="0" lvl="0" indent="0" eaLnBrk="1" hangingPunct="1">
              <a:spcBef>
                <a:spcPts val="0"/>
              </a:spcBef>
              <a:spcAft>
                <a:spcPts val="1200"/>
              </a:spcAft>
              <a:buNone/>
            </a:pPr>
            <a:endParaRPr lang="en-AU" dirty="0"/>
          </a:p>
          <a:p>
            <a:pPr>
              <a:spcBef>
                <a:spcPts val="0"/>
              </a:spcBef>
              <a:spcAft>
                <a:spcPts val="0"/>
              </a:spcAft>
              <a:buNone/>
            </a:pPr>
            <a:r>
              <a:rPr lang="en-AU" sz="2200" dirty="0" smtClean="0"/>
              <a:t>                             </a:t>
            </a:r>
          </a:p>
        </p:txBody>
      </p:sp>
      <p:cxnSp>
        <p:nvCxnSpPr>
          <p:cNvPr id="9220" name="Straight Connector 3"/>
          <p:cNvCxnSpPr>
            <a:cxnSpLocks noChangeShapeType="1"/>
          </p:cNvCxnSpPr>
          <p:nvPr/>
        </p:nvCxnSpPr>
        <p:spPr bwMode="auto">
          <a:xfrm>
            <a:off x="-3970" y="865411"/>
            <a:ext cx="8640763" cy="0"/>
          </a:xfrm>
          <a:prstGeom prst="line">
            <a:avLst/>
          </a:prstGeom>
          <a:noFill/>
          <a:ln w="9525" algn="ctr">
            <a:solidFill>
              <a:srgbClr val="133880"/>
            </a:solidFill>
            <a:round/>
            <a:headEnd type="none" w="sm" len="sm"/>
            <a:tailEnd type="none" w="sm" len="sm"/>
          </a:ln>
        </p:spPr>
      </p:cxnSp>
      <p:pic>
        <p:nvPicPr>
          <p:cNvPr id="1003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301" y="5617939"/>
            <a:ext cx="1656184" cy="637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r>
            <a:br>
              <a:rPr lang="en-AU" dirty="0" smtClean="0"/>
            </a:br>
            <a:r>
              <a:rPr lang="en-AU" dirty="0" smtClean="0"/>
              <a:t>Collaboration to promote health literacy</a:t>
            </a:r>
            <a:endParaRPr lang="en-AU" dirty="0"/>
          </a:p>
        </p:txBody>
      </p:sp>
      <p:sp>
        <p:nvSpPr>
          <p:cNvPr id="3" name="Content Placeholder 2"/>
          <p:cNvSpPr>
            <a:spLocks noGrp="1"/>
          </p:cNvSpPr>
          <p:nvPr>
            <p:ph idx="1"/>
          </p:nvPr>
        </p:nvSpPr>
        <p:spPr>
          <a:xfrm>
            <a:off x="575965" y="1585491"/>
            <a:ext cx="7559675" cy="3600000"/>
          </a:xfrm>
        </p:spPr>
        <p:txBody>
          <a:bodyPr/>
          <a:lstStyle/>
          <a:p>
            <a:pPr>
              <a:spcBef>
                <a:spcPts val="0"/>
              </a:spcBef>
              <a:spcAft>
                <a:spcPts val="600"/>
              </a:spcAft>
            </a:pPr>
            <a:r>
              <a:rPr lang="en-AU" sz="2800" dirty="0" smtClean="0"/>
              <a:t>CEC and ACSQHC support for the launch of PIP in November 2013 – including key note addresses on health literacy</a:t>
            </a:r>
          </a:p>
          <a:p>
            <a:pPr>
              <a:spcBef>
                <a:spcPts val="0"/>
              </a:spcBef>
              <a:spcAft>
                <a:spcPts val="600"/>
              </a:spcAft>
            </a:pPr>
            <a:endParaRPr lang="en-AU" sz="2800" dirty="0" smtClean="0"/>
          </a:p>
          <a:p>
            <a:pPr>
              <a:spcBef>
                <a:spcPts val="0"/>
              </a:spcBef>
              <a:spcAft>
                <a:spcPts val="600"/>
              </a:spcAft>
            </a:pPr>
            <a:r>
              <a:rPr lang="en-AU" sz="2800" dirty="0" smtClean="0"/>
              <a:t>The NSW Clinical Excellence Commission (CEC) is promoting the ISLHD’s Health Literacy Framework and some of its key components on the CEC website as an exemplar for other LHDs</a:t>
            </a:r>
            <a:endParaRPr lang="en-AU" sz="2800" i="1" dirty="0" smtClean="0"/>
          </a:p>
          <a:p>
            <a:endParaRPr lang="en-AU" sz="2000" dirty="0" smtClean="0"/>
          </a:p>
          <a:p>
            <a:endParaRPr lang="en-AU" sz="2000" dirty="0" smtClean="0"/>
          </a:p>
          <a:p>
            <a:endParaRPr lang="en-AU" sz="2000" dirty="0" smtClean="0"/>
          </a:p>
          <a:p>
            <a:endParaRPr lang="en-AU"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1081435"/>
            <a:ext cx="8640763" cy="540191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0"/>
            <a:ext cx="8640763" cy="10763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Collaboration to promote health literacy</a:t>
            </a:r>
            <a:endParaRPr lang="en-AU" dirty="0"/>
          </a:p>
        </p:txBody>
      </p:sp>
      <p:sp>
        <p:nvSpPr>
          <p:cNvPr id="3" name="Content Placeholder 2"/>
          <p:cNvSpPr>
            <a:spLocks noGrp="1"/>
          </p:cNvSpPr>
          <p:nvPr>
            <p:ph idx="1"/>
          </p:nvPr>
        </p:nvSpPr>
        <p:spPr>
          <a:xfrm>
            <a:off x="576264" y="1369467"/>
            <a:ext cx="5976366" cy="2088231"/>
          </a:xfrm>
        </p:spPr>
        <p:txBody>
          <a:bodyPr/>
          <a:lstStyle/>
          <a:p>
            <a:pPr>
              <a:spcAft>
                <a:spcPts val="1200"/>
              </a:spcAft>
            </a:pPr>
            <a:r>
              <a:rPr lang="en-AU" dirty="0" smtClean="0"/>
              <a:t>The Australian Commission for Safety &amp; Quality in Healthcare (ACSQHC) has included the ISLHD Health Literacy Framework as a example of a coordinated approach to addressing health literacy in </a:t>
            </a:r>
            <a:r>
              <a:rPr lang="en-AU" sz="2000" dirty="0" smtClean="0"/>
              <a:t>ACSQHC Health Literacy Background Paper, 2014</a:t>
            </a:r>
            <a:r>
              <a:rPr lang="en-AU" dirty="0" smtClean="0"/>
              <a:t>.</a:t>
            </a:r>
          </a:p>
          <a:p>
            <a:pPr>
              <a:spcBef>
                <a:spcPts val="0"/>
              </a:spcBef>
              <a:spcAft>
                <a:spcPts val="600"/>
              </a:spcAft>
            </a:pPr>
            <a:endParaRPr lang="en-AU" dirty="0" smtClean="0"/>
          </a:p>
          <a:p>
            <a:pPr>
              <a:spcBef>
                <a:spcPts val="0"/>
              </a:spcBef>
              <a:spcAft>
                <a:spcPts val="600"/>
              </a:spcAft>
            </a:pPr>
            <a:endParaRPr lang="en-AU" dirty="0" smtClean="0"/>
          </a:p>
          <a:p>
            <a:pPr>
              <a:spcBef>
                <a:spcPts val="0"/>
              </a:spcBef>
              <a:spcAft>
                <a:spcPts val="600"/>
              </a:spcAft>
            </a:pPr>
            <a:endParaRPr lang="en-AU" dirty="0" smtClean="0"/>
          </a:p>
          <a:p>
            <a:pPr>
              <a:spcBef>
                <a:spcPts val="0"/>
              </a:spcBef>
              <a:spcAft>
                <a:spcPts val="600"/>
              </a:spcAft>
            </a:pPr>
            <a:endParaRPr lang="en-AU" dirty="0" smtClean="0"/>
          </a:p>
          <a:p>
            <a:endParaRPr lang="en-AU" dirty="0" smtClean="0"/>
          </a:p>
          <a:p>
            <a:pPr>
              <a:buNone/>
            </a:pPr>
            <a:endParaRPr lang="en-AU" dirty="0"/>
          </a:p>
        </p:txBody>
      </p:sp>
      <p:sp>
        <p:nvSpPr>
          <p:cNvPr id="9" name="Content Placeholder 2"/>
          <p:cNvSpPr txBox="1">
            <a:spLocks/>
          </p:cNvSpPr>
          <p:nvPr/>
        </p:nvSpPr>
        <p:spPr bwMode="auto">
          <a:xfrm>
            <a:off x="575965" y="3457699"/>
            <a:ext cx="7560840" cy="2304256"/>
          </a:xfrm>
          <a:prstGeom prst="rect">
            <a:avLst/>
          </a:prstGeom>
          <a:noFill/>
          <a:ln w="9525">
            <a:noFill/>
            <a:miter lim="800000"/>
            <a:headEnd/>
            <a:tailEnd/>
          </a:ln>
        </p:spPr>
        <p:txBody>
          <a:bodyPr vert="horz" wrap="square" lIns="85059" tIns="43511" rIns="85059" bIns="43511" numCol="1" anchor="t" anchorCtr="0" compatLnSpc="1">
            <a:prstTxWarp prst="textNoShape">
              <a:avLst/>
            </a:prstTxWarp>
          </a:bodyPr>
          <a:lstStyle/>
          <a:p>
            <a:pPr marL="360363" marR="0" lvl="0" indent="-360363" algn="l" defTabSz="863600" rtl="0" eaLnBrk="0" fontAlgn="base" latinLnBrk="0" hangingPunct="0">
              <a:lnSpc>
                <a:spcPct val="100000"/>
              </a:lnSpc>
              <a:spcBef>
                <a:spcPts val="0"/>
              </a:spcBef>
              <a:spcAft>
                <a:spcPts val="600"/>
              </a:spcAft>
              <a:buClr>
                <a:srgbClr val="133880"/>
              </a:buClr>
              <a:buSzTx/>
              <a:buFont typeface="Wingdings" pitchFamily="2" charset="2"/>
              <a:buChar char="l"/>
              <a:tabLst/>
              <a:defRPr/>
            </a:pPr>
            <a:r>
              <a:rPr kumimoji="0" lang="en-AU" sz="2100" b="0" i="0" u="none" strike="noStrike" kern="0" cap="none" spc="0" normalizeH="0" baseline="0" noProof="0" dirty="0" smtClean="0">
                <a:ln>
                  <a:noFill/>
                </a:ln>
                <a:solidFill>
                  <a:srgbClr val="133880"/>
                </a:solidFill>
                <a:effectLst/>
                <a:uLnTx/>
                <a:uFillTx/>
                <a:latin typeface="+mn-lt"/>
                <a:ea typeface="+mn-ea"/>
                <a:cs typeface="+mn-cs"/>
              </a:rPr>
              <a:t>National Health Round Table Innovation Workshop and Awards, Nov 2014</a:t>
            </a:r>
          </a:p>
          <a:p>
            <a:pPr marL="900113" marR="0" lvl="2" indent="-268288" algn="l" defTabSz="863600" rtl="0" eaLnBrk="0" fontAlgn="base" latinLnBrk="0" hangingPunct="0">
              <a:lnSpc>
                <a:spcPct val="100000"/>
              </a:lnSpc>
              <a:spcBef>
                <a:spcPts val="0"/>
              </a:spcBef>
              <a:spcAft>
                <a:spcPts val="600"/>
              </a:spcAft>
              <a:buClr>
                <a:srgbClr val="133880"/>
              </a:buClr>
              <a:buSzTx/>
              <a:buFontTx/>
              <a:buNone/>
              <a:tabLst/>
              <a:defRPr/>
            </a:pPr>
            <a:r>
              <a:rPr kumimoji="0" lang="en-AU" sz="2100" b="0" i="1" u="none" strike="noStrike" kern="0" cap="none" spc="0" normalizeH="0" baseline="0" noProof="0" dirty="0" smtClean="0">
                <a:ln>
                  <a:noFill/>
                </a:ln>
                <a:solidFill>
                  <a:srgbClr val="133880"/>
                </a:solidFill>
                <a:effectLst/>
                <a:uLnTx/>
                <a:uFillTx/>
                <a:latin typeface="+mn-lt"/>
              </a:rPr>
              <a:t>Innovation Award for Improving Self Care</a:t>
            </a:r>
          </a:p>
          <a:p>
            <a:pPr marL="900113" marR="0" lvl="2" indent="-268288" algn="l" defTabSz="863600" rtl="0" eaLnBrk="0" fontAlgn="base" latinLnBrk="0" hangingPunct="0">
              <a:lnSpc>
                <a:spcPct val="100000"/>
              </a:lnSpc>
              <a:spcBef>
                <a:spcPts val="0"/>
              </a:spcBef>
              <a:spcAft>
                <a:spcPts val="600"/>
              </a:spcAft>
              <a:buClr>
                <a:srgbClr val="133880"/>
              </a:buClr>
              <a:buSzTx/>
              <a:buFontTx/>
              <a:buNone/>
              <a:tabLst/>
              <a:defRPr/>
            </a:pPr>
            <a:r>
              <a:rPr kumimoji="0" lang="en-AU" sz="2100" b="0" i="0" u="none" strike="noStrike" kern="0" cap="none" spc="0" normalizeH="0" baseline="0" noProof="0" dirty="0" smtClean="0">
                <a:ln>
                  <a:noFill/>
                </a:ln>
                <a:solidFill>
                  <a:srgbClr val="133880"/>
                </a:solidFill>
                <a:effectLst/>
                <a:uLnTx/>
                <a:uFillTx/>
                <a:latin typeface="+mn-lt"/>
              </a:rPr>
              <a:t>and</a:t>
            </a:r>
          </a:p>
          <a:p>
            <a:pPr marL="900113" marR="0" lvl="2" indent="-268288" algn="l" defTabSz="863600" rtl="0" eaLnBrk="0" fontAlgn="base" latinLnBrk="0" hangingPunct="0">
              <a:lnSpc>
                <a:spcPct val="100000"/>
              </a:lnSpc>
              <a:spcBef>
                <a:spcPts val="0"/>
              </a:spcBef>
              <a:spcAft>
                <a:spcPts val="600"/>
              </a:spcAft>
              <a:buClr>
                <a:srgbClr val="133880"/>
              </a:buClr>
              <a:buSzTx/>
              <a:buFontTx/>
              <a:buNone/>
              <a:tabLst/>
              <a:defRPr/>
            </a:pPr>
            <a:r>
              <a:rPr kumimoji="0" lang="en-AU" sz="2100" b="0" i="1" u="none" strike="noStrike" kern="0" cap="none" spc="0" normalizeH="0" baseline="0" noProof="0" dirty="0" smtClean="0">
                <a:ln>
                  <a:noFill/>
                </a:ln>
                <a:solidFill>
                  <a:srgbClr val="133880"/>
                </a:solidFill>
                <a:effectLst/>
                <a:uLnTx/>
                <a:uFillTx/>
                <a:latin typeface="+mn-lt"/>
              </a:rPr>
              <a:t>Innovation Award for Partnering with Consumers to improve patient care</a:t>
            </a:r>
          </a:p>
          <a:p>
            <a:pPr marL="360363" marR="0" lvl="0" indent="-360363" algn="l" defTabSz="863600" rtl="0" eaLnBrk="0" fontAlgn="base" latinLnBrk="0" hangingPunct="0">
              <a:lnSpc>
                <a:spcPct val="100000"/>
              </a:lnSpc>
              <a:spcBef>
                <a:spcPct val="80000"/>
              </a:spcBef>
              <a:spcAft>
                <a:spcPct val="0"/>
              </a:spcAft>
              <a:buClr>
                <a:srgbClr val="133880"/>
              </a:buClr>
              <a:buSzTx/>
              <a:buFont typeface="Wingdings" pitchFamily="2" charset="2"/>
              <a:buChar char="l"/>
              <a:tabLst/>
              <a:defRPr/>
            </a:pPr>
            <a:endParaRPr kumimoji="0" lang="en-AU" sz="2100" b="0" i="0" u="none" strike="noStrike" kern="0" cap="none" spc="0" normalizeH="0" baseline="0" noProof="0" dirty="0" smtClean="0">
              <a:ln>
                <a:noFill/>
              </a:ln>
              <a:solidFill>
                <a:srgbClr val="133880"/>
              </a:solidFill>
              <a:effectLst/>
              <a:uLnTx/>
              <a:uFillTx/>
              <a:latin typeface="+mn-lt"/>
              <a:ea typeface="+mn-ea"/>
              <a:cs typeface="+mn-cs"/>
            </a:endParaRPr>
          </a:p>
          <a:p>
            <a:pPr marL="360363" marR="0" lvl="0" indent="-360363" algn="l" defTabSz="863600" rtl="0" eaLnBrk="0" fontAlgn="base" latinLnBrk="0" hangingPunct="0">
              <a:lnSpc>
                <a:spcPct val="100000"/>
              </a:lnSpc>
              <a:spcBef>
                <a:spcPct val="80000"/>
              </a:spcBef>
              <a:spcAft>
                <a:spcPct val="0"/>
              </a:spcAft>
              <a:buClr>
                <a:srgbClr val="133880"/>
              </a:buClr>
              <a:buSzTx/>
              <a:buFont typeface="Wingdings" pitchFamily="2" charset="2"/>
              <a:buNone/>
              <a:tabLst/>
              <a:defRPr/>
            </a:pPr>
            <a:endParaRPr kumimoji="0" lang="en-AU" sz="2100" b="0" i="0" u="none" strike="noStrike" kern="0" cap="none" spc="0" normalizeH="0" baseline="0" noProof="0" dirty="0">
              <a:ln>
                <a:noFill/>
              </a:ln>
              <a:solidFill>
                <a:srgbClr val="133880"/>
              </a:solidFill>
              <a:effectLst/>
              <a:uLnTx/>
              <a:uFillTx/>
              <a:latin typeface="+mn-lt"/>
              <a:ea typeface="+mn-ea"/>
              <a:cs typeface="+mn-cs"/>
            </a:endParaRPr>
          </a:p>
        </p:txBody>
      </p:sp>
      <p:pic>
        <p:nvPicPr>
          <p:cNvPr id="10" name="Picture 3"/>
          <p:cNvPicPr>
            <a:picLocks noChangeAspect="1" noChangeArrowheads="1"/>
          </p:cNvPicPr>
          <p:nvPr/>
        </p:nvPicPr>
        <p:blipFill>
          <a:blip r:embed="rId2" cstate="print"/>
          <a:srcRect/>
          <a:stretch>
            <a:fillRect/>
          </a:stretch>
        </p:blipFill>
        <p:spPr bwMode="auto">
          <a:xfrm>
            <a:off x="6624637" y="1225451"/>
            <a:ext cx="1584686" cy="2232248"/>
          </a:xfrm>
          <a:prstGeom prst="rect">
            <a:avLst/>
          </a:prstGeom>
          <a:noFill/>
          <a:ln w="9525">
            <a:noFill/>
            <a:miter lim="800000"/>
            <a:headEnd/>
            <a:tailEnd/>
          </a:ln>
        </p:spPr>
      </p:pic>
    </p:spTree>
    <p:extLst>
      <p:ext uri="{BB962C8B-B14F-4D97-AF65-F5344CB8AC3E}">
        <p14:creationId xmlns:p14="http://schemas.microsoft.com/office/powerpoint/2010/main" val="45200772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cstate="print"/>
          <a:srcRect l="36463" t="21506" r="6110" b="6697"/>
          <a:stretch/>
        </p:blipFill>
        <p:spPr bwMode="auto">
          <a:xfrm>
            <a:off x="-1" y="505371"/>
            <a:ext cx="4176365" cy="331236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print"/>
          <a:srcRect l="34983" t="22221" r="5747" b="5992"/>
          <a:stretch/>
        </p:blipFill>
        <p:spPr bwMode="auto">
          <a:xfrm>
            <a:off x="4104357" y="3241675"/>
            <a:ext cx="4536406" cy="3241675"/>
          </a:xfrm>
          <a:prstGeom prst="rect">
            <a:avLst/>
          </a:prstGeom>
          <a:ln>
            <a:noFill/>
          </a:ln>
          <a:extLst>
            <a:ext uri="{53640926-AAD7-44D8-BBD7-CCE9431645EC}">
              <a14:shadowObscured xmlns:a14="http://schemas.microsoft.com/office/drawing/2010/main"/>
            </a:ext>
          </a:ex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67625">
            <a:off x="307162" y="1310098"/>
            <a:ext cx="2354101" cy="5045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4093">
            <a:off x="5943242" y="1381165"/>
            <a:ext cx="2321935" cy="495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5925" y="0"/>
            <a:ext cx="7920880" cy="553998"/>
          </a:xfrm>
          <a:prstGeom prst="rect">
            <a:avLst/>
          </a:prstGeom>
        </p:spPr>
        <p:txBody>
          <a:bodyPr wrap="square">
            <a:spAutoFit/>
          </a:bodyPr>
          <a:lstStyle/>
          <a:p>
            <a:pPr lvl="0" defTabSz="863600" eaLnBrk="0" hangingPunct="0">
              <a:defRPr/>
            </a:pPr>
            <a:r>
              <a:rPr lang="en-AU" sz="3000" b="1" kern="0" dirty="0" smtClean="0">
                <a:solidFill>
                  <a:srgbClr val="133880"/>
                </a:solidFill>
                <a:latin typeface="Arial"/>
                <a:ea typeface="+mj-ea"/>
                <a:cs typeface="+mj-cs"/>
              </a:rPr>
              <a:t>Packaging PIP</a:t>
            </a:r>
            <a:endParaRPr lang="en-AU" sz="3000" b="1" kern="0" dirty="0">
              <a:solidFill>
                <a:srgbClr val="133880"/>
              </a:solidFill>
              <a:latin typeface="Arial"/>
              <a:ea typeface="+mj-ea"/>
              <a:cs typeface="+mj-cs"/>
            </a:endParaRPr>
          </a:p>
        </p:txBody>
      </p:sp>
      <p:pic>
        <p:nvPicPr>
          <p:cNvPr id="665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6751">
            <a:off x="4075826" y="1134571"/>
            <a:ext cx="2448272" cy="512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78" name="Picture 2"/>
          <p:cNvPicPr>
            <a:picLocks noChangeAspect="1" noChangeArrowheads="1"/>
          </p:cNvPicPr>
          <p:nvPr/>
        </p:nvPicPr>
        <p:blipFill>
          <a:blip r:embed="rId5" cstate="print"/>
          <a:srcRect/>
          <a:stretch>
            <a:fillRect/>
          </a:stretch>
        </p:blipFill>
        <p:spPr bwMode="auto">
          <a:xfrm>
            <a:off x="2376165" y="1081435"/>
            <a:ext cx="2212643" cy="5256584"/>
          </a:xfrm>
          <a:prstGeom prst="rect">
            <a:avLst/>
          </a:prstGeom>
          <a:noFill/>
          <a:ln w="9525">
            <a:noFill/>
            <a:miter lim="800000"/>
            <a:headEnd/>
            <a:tailEnd/>
          </a:ln>
        </p:spPr>
      </p:pic>
    </p:spTree>
    <p:extLst>
      <p:ext uri="{BB962C8B-B14F-4D97-AF65-F5344CB8AC3E}">
        <p14:creationId xmlns:p14="http://schemas.microsoft.com/office/powerpoint/2010/main" val="308392738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aintandrewscotia.org/uploads/pics/thank_you.jpg"/>
          <p:cNvPicPr>
            <a:picLocks noChangeAspect="1" noChangeArrowheads="1"/>
          </p:cNvPicPr>
          <p:nvPr/>
        </p:nvPicPr>
        <p:blipFill>
          <a:blip r:embed="rId2" cstate="print"/>
          <a:srcRect/>
          <a:stretch>
            <a:fillRect/>
          </a:stretch>
        </p:blipFill>
        <p:spPr bwMode="auto">
          <a:xfrm>
            <a:off x="2376488" y="649288"/>
            <a:ext cx="3671887" cy="3429000"/>
          </a:xfrm>
          <a:prstGeom prst="rect">
            <a:avLst/>
          </a:prstGeom>
          <a:noFill/>
          <a:ln w="9525">
            <a:noFill/>
            <a:miter lim="800000"/>
            <a:headEnd/>
            <a:tailEnd/>
          </a:ln>
        </p:spPr>
      </p:pic>
      <p:sp>
        <p:nvSpPr>
          <p:cNvPr id="5" name="Rectangle 4"/>
          <p:cNvSpPr/>
          <p:nvPr/>
        </p:nvSpPr>
        <p:spPr bwMode="auto">
          <a:xfrm>
            <a:off x="2304157" y="4321795"/>
            <a:ext cx="4032448" cy="504056"/>
          </a:xfrm>
          <a:prstGeom prst="rect">
            <a:avLst/>
          </a:pr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20" charset="0"/>
            </a:endParaRPr>
          </a:p>
        </p:txBody>
      </p:sp>
      <p:sp>
        <p:nvSpPr>
          <p:cNvPr id="6" name="Rectangle 5"/>
          <p:cNvSpPr/>
          <p:nvPr/>
        </p:nvSpPr>
        <p:spPr bwMode="auto">
          <a:xfrm>
            <a:off x="2160141" y="4465811"/>
            <a:ext cx="3816424" cy="648072"/>
          </a:xfrm>
          <a:prstGeom prst="rect">
            <a:avLst/>
          </a:pr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20" charset="0"/>
            </a:endParaRPr>
          </a:p>
        </p:txBody>
      </p:sp>
      <p:sp>
        <p:nvSpPr>
          <p:cNvPr id="7" name="TextBox 6"/>
          <p:cNvSpPr txBox="1"/>
          <p:nvPr/>
        </p:nvSpPr>
        <p:spPr>
          <a:xfrm>
            <a:off x="1728093" y="4537819"/>
            <a:ext cx="6336704" cy="707886"/>
          </a:xfrm>
          <a:prstGeom prst="rect">
            <a:avLst/>
          </a:prstGeom>
          <a:noFill/>
        </p:spPr>
        <p:txBody>
          <a:bodyPr wrap="square" rtlCol="0">
            <a:spAutoFit/>
          </a:bodyPr>
          <a:lstStyle/>
          <a:p>
            <a:pPr algn="ctr"/>
            <a:endParaRPr lang="en-AU" sz="2000" i="1" dirty="0" smtClean="0">
              <a:latin typeface="+mj-lt"/>
              <a:hlinkClick r:id="rId3"/>
            </a:endParaRPr>
          </a:p>
          <a:p>
            <a:pPr algn="ctr"/>
            <a:r>
              <a:rPr lang="en-AU" sz="2000" i="1" dirty="0" smtClean="0">
                <a:latin typeface="+mj-lt"/>
                <a:hlinkClick r:id="rId3"/>
              </a:rPr>
              <a:t>ISLHDpatientinfo@sesiahs.health.nsw.gov.au</a:t>
            </a:r>
            <a:r>
              <a:rPr lang="en-AU" sz="2000" i="1" dirty="0" smtClean="0">
                <a:latin typeface="+mj-lt"/>
              </a:rPr>
              <a:t> </a:t>
            </a:r>
            <a:endParaRPr lang="en-AU" sz="2000" b="1" dirty="0">
              <a:solidFill>
                <a:srgbClr val="133880"/>
              </a:solidFill>
              <a:latin typeface="+mj-lt"/>
            </a:endParaRPr>
          </a:p>
        </p:txBody>
      </p:sp>
      <p:sp>
        <p:nvSpPr>
          <p:cNvPr id="8" name="TextBox 7"/>
          <p:cNvSpPr txBox="1"/>
          <p:nvPr/>
        </p:nvSpPr>
        <p:spPr>
          <a:xfrm>
            <a:off x="2016125" y="4177779"/>
            <a:ext cx="5328592" cy="523220"/>
          </a:xfrm>
          <a:prstGeom prst="rect">
            <a:avLst/>
          </a:prstGeom>
          <a:noFill/>
        </p:spPr>
        <p:txBody>
          <a:bodyPr wrap="square" rtlCol="0">
            <a:spAutoFit/>
          </a:bodyPr>
          <a:lstStyle/>
          <a:p>
            <a:r>
              <a:rPr lang="en-AU" sz="2800" b="1" dirty="0" smtClean="0">
                <a:solidFill>
                  <a:srgbClr val="133880"/>
                </a:solidFill>
                <a:latin typeface="+mj-lt"/>
              </a:rPr>
              <a:t>For more information email:</a:t>
            </a:r>
            <a:endParaRPr lang="en-AU" sz="2800" b="1" dirty="0">
              <a:solidFill>
                <a:srgbClr val="133880"/>
              </a:solidFill>
              <a:latin typeface="+mj-lt"/>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965" y="217339"/>
            <a:ext cx="7561263" cy="794072"/>
          </a:xfrm>
        </p:spPr>
        <p:txBody>
          <a:bodyPr/>
          <a:lstStyle/>
          <a:p>
            <a:pPr eaLnBrk="1" hangingPunct="1"/>
            <a:r>
              <a:rPr lang="en-AU" sz="2800" b="1" dirty="0" smtClean="0"/>
              <a:t>Key Principles of the ISLHD Health Literacy Framework </a:t>
            </a:r>
            <a:endParaRPr lang="en-AU" sz="2800" b="1" dirty="0"/>
          </a:p>
        </p:txBody>
      </p:sp>
      <p:sp>
        <p:nvSpPr>
          <p:cNvPr id="3" name="Content Placeholder 2"/>
          <p:cNvSpPr>
            <a:spLocks noGrp="1"/>
          </p:cNvSpPr>
          <p:nvPr>
            <p:ph idx="1"/>
          </p:nvPr>
        </p:nvSpPr>
        <p:spPr>
          <a:xfrm>
            <a:off x="287933" y="1225451"/>
            <a:ext cx="8208912" cy="4104456"/>
          </a:xfrm>
        </p:spPr>
        <p:txBody>
          <a:bodyPr/>
          <a:lstStyle/>
          <a:p>
            <a:pPr marL="457200" lvl="0" indent="-457200">
              <a:buFont typeface="+mj-lt"/>
              <a:buAutoNum type="arabicPeriod"/>
            </a:pPr>
            <a:r>
              <a:rPr lang="en-AU" sz="2000" dirty="0" smtClean="0"/>
              <a:t>Embed </a:t>
            </a:r>
            <a:r>
              <a:rPr lang="en-AU" sz="2000" dirty="0"/>
              <a:t>health literacy into high-level systems and organisational policies and </a:t>
            </a:r>
            <a:r>
              <a:rPr lang="en-AU" sz="2000" dirty="0" smtClean="0"/>
              <a:t>practices.</a:t>
            </a:r>
            <a:endParaRPr lang="en-AU" sz="2000" dirty="0"/>
          </a:p>
          <a:p>
            <a:pPr marL="457200" lvl="0" indent="-457200">
              <a:buFont typeface="+mj-lt"/>
              <a:buAutoNum type="arabicPeriod"/>
            </a:pPr>
            <a:r>
              <a:rPr lang="en-AU" sz="2000" dirty="0"/>
              <a:t>Integrate health literacy into </a:t>
            </a:r>
            <a:r>
              <a:rPr lang="en-AU" sz="2000" dirty="0" smtClean="0"/>
              <a:t>our planning </a:t>
            </a:r>
            <a:r>
              <a:rPr lang="en-AU" sz="2000" dirty="0"/>
              <a:t>and evaluation for clinical and quality </a:t>
            </a:r>
            <a:r>
              <a:rPr lang="en-AU" sz="2000" dirty="0" smtClean="0"/>
              <a:t>improvement. </a:t>
            </a:r>
            <a:endParaRPr lang="en-AU" sz="2000" dirty="0"/>
          </a:p>
          <a:p>
            <a:pPr marL="457200" lvl="0" indent="-457200">
              <a:buFont typeface="+mj-lt"/>
              <a:buAutoNum type="arabicPeriod"/>
            </a:pPr>
            <a:r>
              <a:rPr lang="en-AU" sz="2000" dirty="0"/>
              <a:t>Have plain English health information that is easy </a:t>
            </a:r>
            <a:r>
              <a:rPr lang="en-AU" sz="2000" dirty="0" smtClean="0"/>
              <a:t>to read</a:t>
            </a:r>
            <a:r>
              <a:rPr lang="en-AU" sz="2000" dirty="0"/>
              <a:t>, understand and </a:t>
            </a:r>
            <a:r>
              <a:rPr lang="en-AU" sz="2000" dirty="0" smtClean="0"/>
              <a:t>use. </a:t>
            </a:r>
            <a:endParaRPr lang="en-AU" sz="2000" dirty="0"/>
          </a:p>
          <a:p>
            <a:pPr marL="457200" lvl="0" indent="-457200">
              <a:buFont typeface="+mj-lt"/>
              <a:buAutoNum type="arabicPeriod"/>
            </a:pPr>
            <a:r>
              <a:rPr lang="en-AU" sz="2000" dirty="0"/>
              <a:t>Partner with consumers in the evaluation of health information and access and navigation of </a:t>
            </a:r>
            <a:r>
              <a:rPr lang="en-AU" sz="2000" dirty="0" smtClean="0"/>
              <a:t>services.</a:t>
            </a:r>
            <a:endParaRPr lang="en-AU" sz="2000" dirty="0"/>
          </a:p>
          <a:p>
            <a:pPr marL="457200" lvl="0" indent="-457200">
              <a:buFont typeface="+mj-lt"/>
              <a:buAutoNum type="arabicPeriod"/>
            </a:pPr>
            <a:r>
              <a:rPr lang="en-AU" sz="2000" dirty="0"/>
              <a:t>Have effective and evidence based health literacy strategies in interpersonal </a:t>
            </a:r>
            <a:r>
              <a:rPr lang="en-AU" sz="2000" dirty="0" smtClean="0"/>
              <a:t>communication.</a:t>
            </a:r>
            <a:endParaRPr lang="en-AU" sz="2000" dirty="0"/>
          </a:p>
          <a:p>
            <a:pPr marL="0" indent="0">
              <a:buNone/>
            </a:pPr>
            <a:endParaRPr lang="en-AU" dirty="0"/>
          </a:p>
        </p:txBody>
      </p:sp>
      <p:cxnSp>
        <p:nvCxnSpPr>
          <p:cNvPr id="4" name="Straight Connector 3"/>
          <p:cNvCxnSpPr>
            <a:cxnSpLocks noChangeShapeType="1"/>
          </p:cNvCxnSpPr>
          <p:nvPr/>
        </p:nvCxnSpPr>
        <p:spPr bwMode="auto">
          <a:xfrm>
            <a:off x="0" y="1081435"/>
            <a:ext cx="8640763" cy="0"/>
          </a:xfrm>
          <a:prstGeom prst="line">
            <a:avLst/>
          </a:prstGeom>
          <a:noFill/>
          <a:ln w="9525" algn="ctr">
            <a:solidFill>
              <a:srgbClr val="133880"/>
            </a:solidFill>
            <a:round/>
            <a:headEnd type="none" w="sm" len="sm"/>
            <a:tailEnd type="none" w="sm" len="sm"/>
          </a:ln>
        </p:spPr>
      </p:cxnSp>
    </p:spTree>
    <p:extLst>
      <p:ext uri="{BB962C8B-B14F-4D97-AF65-F5344CB8AC3E}">
        <p14:creationId xmlns:p14="http://schemas.microsoft.com/office/powerpoint/2010/main" val="219318030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25" y="87313"/>
            <a:ext cx="7920013" cy="850106"/>
          </a:xfrm>
        </p:spPr>
        <p:txBody>
          <a:bodyPr/>
          <a:lstStyle/>
          <a:p>
            <a:r>
              <a:rPr lang="en-AU" dirty="0" smtClean="0"/>
              <a:t>Accreditation and National Standards</a:t>
            </a:r>
            <a:endParaRPr lang="en-AU" dirty="0"/>
          </a:p>
        </p:txBody>
      </p:sp>
      <p:sp>
        <p:nvSpPr>
          <p:cNvPr id="3" name="Content Placeholder 2"/>
          <p:cNvSpPr>
            <a:spLocks noGrp="1"/>
          </p:cNvSpPr>
          <p:nvPr>
            <p:ph idx="1"/>
          </p:nvPr>
        </p:nvSpPr>
        <p:spPr>
          <a:xfrm>
            <a:off x="215925" y="1153443"/>
            <a:ext cx="7920013" cy="4550445"/>
          </a:xfrm>
        </p:spPr>
        <p:txBody>
          <a:bodyPr/>
          <a:lstStyle/>
          <a:p>
            <a:pPr>
              <a:buNone/>
            </a:pPr>
            <a:r>
              <a:rPr lang="en-AU" dirty="0" smtClean="0"/>
              <a:t>The ISLHD Health Literacy Framework provides a model that</a:t>
            </a:r>
          </a:p>
          <a:p>
            <a:r>
              <a:rPr lang="en-AU" dirty="0" smtClean="0"/>
              <a:t>Enables our health service to be responsive to patient, carer and consumer needs by specifically meeting Standard 2. 4 </a:t>
            </a:r>
            <a:r>
              <a:rPr lang="en-AU" i="1" dirty="0" smtClean="0"/>
              <a:t>Consulting consumers on patient information distributed by the organisation</a:t>
            </a:r>
          </a:p>
          <a:p>
            <a:r>
              <a:rPr lang="en-AU" dirty="0" smtClean="0"/>
              <a:t>Meets actions relevant for health service organisations as outlined in the ACSQHC Health Literacy National Statement </a:t>
            </a:r>
          </a:p>
          <a:p>
            <a:r>
              <a:rPr lang="en-AU" dirty="0" smtClean="0"/>
              <a:t>Supports accreditation requirements for the organisation in relation to quality and safe health care that is consumer focused</a:t>
            </a:r>
            <a:endParaRPr lang="en-AU" dirty="0"/>
          </a:p>
        </p:txBody>
      </p:sp>
    </p:spTree>
    <p:extLst>
      <p:ext uri="{BB962C8B-B14F-4D97-AF65-F5344CB8AC3E}">
        <p14:creationId xmlns:p14="http://schemas.microsoft.com/office/powerpoint/2010/main" val="173244024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359970" y="408490"/>
            <a:ext cx="8021638" cy="5761039"/>
            <a:chOff x="199" y="141"/>
            <a:chExt cx="5053" cy="3629"/>
          </a:xfrm>
        </p:grpSpPr>
        <p:sp>
          <p:nvSpPr>
            <p:cNvPr id="4" name="AutoShape 3"/>
            <p:cNvSpPr>
              <a:spLocks noChangeAspect="1" noChangeArrowheads="1" noTextEdit="1"/>
            </p:cNvSpPr>
            <p:nvPr/>
          </p:nvSpPr>
          <p:spPr bwMode="auto">
            <a:xfrm>
              <a:off x="308" y="187"/>
              <a:ext cx="4944" cy="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solidFill>
                  <a:srgbClr val="0066CC"/>
                </a:solidFill>
              </a:endParaRPr>
            </a:p>
          </p:txBody>
        </p:sp>
        <p:sp>
          <p:nvSpPr>
            <p:cNvPr id="6" name="Rectangle 6"/>
            <p:cNvSpPr>
              <a:spLocks noChangeArrowheads="1"/>
            </p:cNvSpPr>
            <p:nvPr/>
          </p:nvSpPr>
          <p:spPr bwMode="auto">
            <a:xfrm>
              <a:off x="3920" y="141"/>
              <a:ext cx="9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smtClean="0">
                  <a:solidFill>
                    <a:srgbClr val="000000"/>
                  </a:solidFill>
                  <a:latin typeface="Calibri" pitchFamily="34" charset="0"/>
                </a:rPr>
                <a:t> </a:t>
              </a:r>
              <a:endParaRPr lang="en-US" altLang="en-US" sz="1800" smtClean="0">
                <a:solidFill>
                  <a:srgbClr val="FFFFFF"/>
                </a:solidFill>
              </a:endParaRPr>
            </a:p>
          </p:txBody>
        </p:sp>
        <p:sp>
          <p:nvSpPr>
            <p:cNvPr id="7" name="Rectangle 7"/>
            <p:cNvSpPr>
              <a:spLocks noChangeArrowheads="1"/>
            </p:cNvSpPr>
            <p:nvPr/>
          </p:nvSpPr>
          <p:spPr bwMode="auto">
            <a:xfrm>
              <a:off x="3945" y="141"/>
              <a:ext cx="9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smtClean="0">
                  <a:solidFill>
                    <a:srgbClr val="000000"/>
                  </a:solidFill>
                  <a:latin typeface="Calibri" pitchFamily="34" charset="0"/>
                </a:rPr>
                <a:t> </a:t>
              </a:r>
              <a:endParaRPr lang="en-US" altLang="en-US" sz="1800" smtClean="0">
                <a:solidFill>
                  <a:srgbClr val="FFFFFF"/>
                </a:solidFill>
              </a:endParaRPr>
            </a:p>
          </p:txBody>
        </p:sp>
        <p:sp>
          <p:nvSpPr>
            <p:cNvPr id="8" name="Rectangle 8"/>
            <p:cNvSpPr>
              <a:spLocks noChangeArrowheads="1"/>
            </p:cNvSpPr>
            <p:nvPr/>
          </p:nvSpPr>
          <p:spPr bwMode="auto">
            <a:xfrm>
              <a:off x="2791" y="366"/>
              <a:ext cx="8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smtClean="0">
                  <a:solidFill>
                    <a:srgbClr val="000000"/>
                  </a:solidFill>
                  <a:latin typeface="Calibri" pitchFamily="34" charset="0"/>
                </a:rPr>
                <a:t> </a:t>
              </a:r>
              <a:endParaRPr lang="en-US" altLang="en-US" sz="1800" smtClean="0">
                <a:solidFill>
                  <a:srgbClr val="FFFFFF"/>
                </a:solidFill>
              </a:endParaRPr>
            </a:p>
          </p:txBody>
        </p:sp>
        <p:sp>
          <p:nvSpPr>
            <p:cNvPr id="9" name="Rectangle 9"/>
            <p:cNvSpPr>
              <a:spLocks noChangeArrowheads="1"/>
            </p:cNvSpPr>
            <p:nvPr/>
          </p:nvSpPr>
          <p:spPr bwMode="auto">
            <a:xfrm>
              <a:off x="2791" y="579"/>
              <a:ext cx="8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smtClean="0">
                  <a:solidFill>
                    <a:srgbClr val="000000"/>
                  </a:solidFill>
                  <a:latin typeface="Calibri" pitchFamily="34" charset="0"/>
                </a:rPr>
                <a:t> </a:t>
              </a:r>
              <a:endParaRPr lang="en-US" altLang="en-US" sz="1800" smtClean="0">
                <a:solidFill>
                  <a:srgbClr val="FFFFFF"/>
                </a:solidFill>
              </a:endParaRPr>
            </a:p>
          </p:txBody>
        </p:sp>
        <p:sp>
          <p:nvSpPr>
            <p:cNvPr id="13" name="Rectangle 15"/>
            <p:cNvSpPr>
              <a:spLocks noChangeArrowheads="1"/>
            </p:cNvSpPr>
            <p:nvPr/>
          </p:nvSpPr>
          <p:spPr bwMode="auto">
            <a:xfrm>
              <a:off x="3818" y="3168"/>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smtClean="0">
                  <a:solidFill>
                    <a:srgbClr val="000000"/>
                  </a:solidFill>
                  <a:latin typeface="Calibri" pitchFamily="34" charset="0"/>
                </a:rPr>
                <a:t> </a:t>
              </a:r>
              <a:endParaRPr lang="en-US" altLang="en-US" sz="1800" dirty="0" smtClean="0">
                <a:solidFill>
                  <a:srgbClr val="FFFFFF"/>
                </a:solidFill>
              </a:endParaRPr>
            </a:p>
          </p:txBody>
        </p:sp>
        <p:sp>
          <p:nvSpPr>
            <p:cNvPr id="14" name="Rectangle 16"/>
            <p:cNvSpPr>
              <a:spLocks noChangeArrowheads="1"/>
            </p:cNvSpPr>
            <p:nvPr/>
          </p:nvSpPr>
          <p:spPr bwMode="auto">
            <a:xfrm>
              <a:off x="3837" y="3168"/>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sp>
          <p:nvSpPr>
            <p:cNvPr id="18" name="Rectangle 20"/>
            <p:cNvSpPr>
              <a:spLocks noChangeArrowheads="1"/>
            </p:cNvSpPr>
            <p:nvPr/>
          </p:nvSpPr>
          <p:spPr bwMode="auto">
            <a:xfrm>
              <a:off x="3976" y="3352"/>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grpSp>
          <p:nvGrpSpPr>
            <p:cNvPr id="10" name="Group 23"/>
            <p:cNvGrpSpPr>
              <a:grpSpLocks/>
            </p:cNvGrpSpPr>
            <p:nvPr/>
          </p:nvGrpSpPr>
          <p:grpSpPr bwMode="auto">
            <a:xfrm>
              <a:off x="3766" y="1666"/>
              <a:ext cx="1454" cy="940"/>
              <a:chOff x="3766" y="1666"/>
              <a:chExt cx="1454" cy="940"/>
            </a:xfrm>
          </p:grpSpPr>
          <p:sp>
            <p:nvSpPr>
              <p:cNvPr id="161" name="Oval 21"/>
              <p:cNvSpPr>
                <a:spLocks noChangeArrowheads="1"/>
              </p:cNvSpPr>
              <p:nvPr/>
            </p:nvSpPr>
            <p:spPr bwMode="auto">
              <a:xfrm>
                <a:off x="3766" y="1666"/>
                <a:ext cx="1454" cy="940"/>
              </a:xfrm>
              <a:prstGeom prst="ellipse">
                <a:avLst/>
              </a:prstGeom>
              <a:solidFill>
                <a:srgbClr val="DDD8C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62" name="Oval 22"/>
              <p:cNvSpPr>
                <a:spLocks noChangeArrowheads="1"/>
              </p:cNvSpPr>
              <p:nvPr/>
            </p:nvSpPr>
            <p:spPr bwMode="auto">
              <a:xfrm>
                <a:off x="3766" y="1666"/>
                <a:ext cx="1454" cy="940"/>
              </a:xfrm>
              <a:prstGeom prst="ellipse">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grpSp>
        <p:sp>
          <p:nvSpPr>
            <p:cNvPr id="22" name="Rectangle 26"/>
            <p:cNvSpPr>
              <a:spLocks noChangeArrowheads="1"/>
            </p:cNvSpPr>
            <p:nvPr/>
          </p:nvSpPr>
          <p:spPr bwMode="auto">
            <a:xfrm>
              <a:off x="4647" y="1919"/>
              <a:ext cx="8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sp>
          <p:nvSpPr>
            <p:cNvPr id="28" name="Rectangle 32"/>
            <p:cNvSpPr>
              <a:spLocks noChangeArrowheads="1"/>
            </p:cNvSpPr>
            <p:nvPr/>
          </p:nvSpPr>
          <p:spPr bwMode="auto">
            <a:xfrm>
              <a:off x="4884" y="2286"/>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sp>
          <p:nvSpPr>
            <p:cNvPr id="160" name="Rectangle 34"/>
            <p:cNvSpPr>
              <a:spLocks noChangeArrowheads="1"/>
            </p:cNvSpPr>
            <p:nvPr/>
          </p:nvSpPr>
          <p:spPr bwMode="auto">
            <a:xfrm>
              <a:off x="1888" y="1503"/>
              <a:ext cx="1730" cy="1022"/>
            </a:xfrm>
            <a:prstGeom prst="rect">
              <a:avLst/>
            </a:pr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31" name="Rectangle 37"/>
            <p:cNvSpPr>
              <a:spLocks noChangeArrowheads="1"/>
            </p:cNvSpPr>
            <p:nvPr/>
          </p:nvSpPr>
          <p:spPr bwMode="auto">
            <a:xfrm>
              <a:off x="3414" y="1536"/>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FFFFFF"/>
                  </a:solidFill>
                  <a:latin typeface="Calibri" pitchFamily="34" charset="0"/>
                </a:rPr>
                <a:t> </a:t>
              </a:r>
              <a:endParaRPr lang="en-US" altLang="en-US" sz="1800" smtClean="0">
                <a:solidFill>
                  <a:srgbClr val="FFFFFF"/>
                </a:solidFill>
              </a:endParaRPr>
            </a:p>
          </p:txBody>
        </p:sp>
        <p:sp>
          <p:nvSpPr>
            <p:cNvPr id="33" name="Rectangle 39"/>
            <p:cNvSpPr>
              <a:spLocks noChangeArrowheads="1"/>
            </p:cNvSpPr>
            <p:nvPr/>
          </p:nvSpPr>
          <p:spPr bwMode="auto">
            <a:xfrm>
              <a:off x="2008" y="1758"/>
              <a:ext cx="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smtClean="0">
                  <a:solidFill>
                    <a:srgbClr val="FFFFFF"/>
                  </a:solidFill>
                </a:rPr>
                <a:t> </a:t>
              </a:r>
              <a:endParaRPr lang="en-US" altLang="en-US" sz="1800" smtClean="0">
                <a:solidFill>
                  <a:srgbClr val="FFFFFF"/>
                </a:solidFill>
              </a:endParaRPr>
            </a:p>
          </p:txBody>
        </p:sp>
        <p:sp>
          <p:nvSpPr>
            <p:cNvPr id="35" name="Rectangle 41"/>
            <p:cNvSpPr>
              <a:spLocks noChangeArrowheads="1"/>
            </p:cNvSpPr>
            <p:nvPr/>
          </p:nvSpPr>
          <p:spPr bwMode="auto">
            <a:xfrm>
              <a:off x="3123" y="1753"/>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FFFFFF"/>
                  </a:solidFill>
                  <a:latin typeface="Calibri" pitchFamily="34" charset="0"/>
                </a:rPr>
                <a:t> </a:t>
              </a:r>
              <a:endParaRPr lang="en-US" altLang="en-US" sz="1800" smtClean="0">
                <a:solidFill>
                  <a:srgbClr val="FFFFFF"/>
                </a:solidFill>
              </a:endParaRPr>
            </a:p>
          </p:txBody>
        </p:sp>
        <p:sp>
          <p:nvSpPr>
            <p:cNvPr id="36" name="Rectangle 42"/>
            <p:cNvSpPr>
              <a:spLocks noChangeArrowheads="1"/>
            </p:cNvSpPr>
            <p:nvPr/>
          </p:nvSpPr>
          <p:spPr bwMode="auto">
            <a:xfrm>
              <a:off x="1961" y="188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sz="1800" dirty="0" smtClean="0">
                <a:solidFill>
                  <a:srgbClr val="FFFFFF"/>
                </a:solidFill>
              </a:endParaRPr>
            </a:p>
          </p:txBody>
        </p:sp>
        <p:sp>
          <p:nvSpPr>
            <p:cNvPr id="37" name="Rectangle 43"/>
            <p:cNvSpPr>
              <a:spLocks noChangeArrowheads="1"/>
            </p:cNvSpPr>
            <p:nvPr/>
          </p:nvSpPr>
          <p:spPr bwMode="auto">
            <a:xfrm>
              <a:off x="2008" y="1892"/>
              <a:ext cx="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smtClean="0">
                  <a:solidFill>
                    <a:srgbClr val="FFFFFF"/>
                  </a:solidFill>
                </a:rPr>
                <a:t> </a:t>
              </a:r>
              <a:endParaRPr lang="en-US" altLang="en-US" sz="1800" smtClean="0">
                <a:solidFill>
                  <a:srgbClr val="FFFFFF"/>
                </a:solidFill>
              </a:endParaRPr>
            </a:p>
          </p:txBody>
        </p:sp>
        <p:sp>
          <p:nvSpPr>
            <p:cNvPr id="39" name="Rectangle 45"/>
            <p:cNvSpPr>
              <a:spLocks noChangeArrowheads="1"/>
            </p:cNvSpPr>
            <p:nvPr/>
          </p:nvSpPr>
          <p:spPr bwMode="auto">
            <a:xfrm>
              <a:off x="3359" y="1887"/>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FFFFFF"/>
                  </a:solidFill>
                  <a:latin typeface="Calibri" pitchFamily="34" charset="0"/>
                </a:rPr>
                <a:t> </a:t>
              </a:r>
              <a:endParaRPr lang="en-US" altLang="en-US" sz="1800" smtClean="0">
                <a:solidFill>
                  <a:srgbClr val="FFFFFF"/>
                </a:solidFill>
              </a:endParaRPr>
            </a:p>
          </p:txBody>
        </p:sp>
        <p:sp>
          <p:nvSpPr>
            <p:cNvPr id="43" name="Rectangle 49"/>
            <p:cNvSpPr>
              <a:spLocks noChangeArrowheads="1"/>
            </p:cNvSpPr>
            <p:nvPr/>
          </p:nvSpPr>
          <p:spPr bwMode="auto">
            <a:xfrm>
              <a:off x="2774" y="2021"/>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FFFFFF"/>
                  </a:solidFill>
                  <a:latin typeface="Calibri" pitchFamily="34" charset="0"/>
                </a:rPr>
                <a:t> </a:t>
              </a:r>
              <a:endParaRPr lang="en-US" altLang="en-US" sz="1800" smtClean="0">
                <a:solidFill>
                  <a:srgbClr val="FFFFFF"/>
                </a:solidFill>
              </a:endParaRPr>
            </a:p>
          </p:txBody>
        </p:sp>
        <p:sp>
          <p:nvSpPr>
            <p:cNvPr id="46" name="Rectangle 52"/>
            <p:cNvSpPr>
              <a:spLocks noChangeArrowheads="1"/>
            </p:cNvSpPr>
            <p:nvPr/>
          </p:nvSpPr>
          <p:spPr bwMode="auto">
            <a:xfrm>
              <a:off x="2130" y="215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sz="1800" dirty="0" smtClean="0">
                <a:solidFill>
                  <a:srgbClr val="FFFFFF"/>
                </a:solidFill>
              </a:endParaRPr>
            </a:p>
          </p:txBody>
        </p:sp>
        <p:sp>
          <p:nvSpPr>
            <p:cNvPr id="48" name="Rectangle 54"/>
            <p:cNvSpPr>
              <a:spLocks noChangeArrowheads="1"/>
            </p:cNvSpPr>
            <p:nvPr/>
          </p:nvSpPr>
          <p:spPr bwMode="auto">
            <a:xfrm>
              <a:off x="3393" y="2155"/>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FFFFFF"/>
                  </a:solidFill>
                  <a:latin typeface="Calibri" pitchFamily="34" charset="0"/>
                </a:rPr>
                <a:t> </a:t>
              </a:r>
              <a:endParaRPr lang="en-US" altLang="en-US" sz="1800" smtClean="0">
                <a:solidFill>
                  <a:srgbClr val="FFFFFF"/>
                </a:solidFill>
              </a:endParaRPr>
            </a:p>
          </p:txBody>
        </p:sp>
        <p:sp>
          <p:nvSpPr>
            <p:cNvPr id="52" name="Rectangle 58"/>
            <p:cNvSpPr>
              <a:spLocks noChangeArrowheads="1"/>
            </p:cNvSpPr>
            <p:nvPr/>
          </p:nvSpPr>
          <p:spPr bwMode="auto">
            <a:xfrm>
              <a:off x="2798" y="2335"/>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FFFFFF"/>
                  </a:solidFill>
                  <a:latin typeface="Calibri" pitchFamily="34" charset="0"/>
                </a:rPr>
                <a:t> </a:t>
              </a:r>
              <a:endParaRPr lang="en-US" altLang="en-US" sz="1800" dirty="0" smtClean="0">
                <a:solidFill>
                  <a:srgbClr val="FFFFFF"/>
                </a:solidFill>
              </a:endParaRPr>
            </a:p>
          </p:txBody>
        </p:sp>
        <p:sp>
          <p:nvSpPr>
            <p:cNvPr id="53" name="Rectangle 59"/>
            <p:cNvSpPr>
              <a:spLocks noChangeArrowheads="1"/>
            </p:cNvSpPr>
            <p:nvPr/>
          </p:nvSpPr>
          <p:spPr bwMode="auto">
            <a:xfrm>
              <a:off x="2130" y="2418"/>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FFFFFF"/>
                  </a:solidFill>
                  <a:latin typeface="Calibri" pitchFamily="34" charset="0"/>
                </a:rPr>
                <a:t> </a:t>
              </a:r>
              <a:endParaRPr lang="en-US" altLang="en-US" sz="1800" smtClean="0">
                <a:solidFill>
                  <a:srgbClr val="FFFFFF"/>
                </a:solidFill>
              </a:endParaRPr>
            </a:p>
          </p:txBody>
        </p:sp>
        <p:sp>
          <p:nvSpPr>
            <p:cNvPr id="56" name="Rectangle 62"/>
            <p:cNvSpPr>
              <a:spLocks noChangeArrowheads="1"/>
            </p:cNvSpPr>
            <p:nvPr/>
          </p:nvSpPr>
          <p:spPr bwMode="auto">
            <a:xfrm>
              <a:off x="2130" y="2552"/>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FFFFFF"/>
                  </a:solidFill>
                  <a:latin typeface="Calibri" pitchFamily="34" charset="0"/>
                </a:rPr>
                <a:t> </a:t>
              </a:r>
              <a:endParaRPr lang="en-US" altLang="en-US" sz="1800" smtClean="0">
                <a:solidFill>
                  <a:srgbClr val="FFFFFF"/>
                </a:solidFill>
              </a:endParaRPr>
            </a:p>
          </p:txBody>
        </p:sp>
        <p:sp>
          <p:nvSpPr>
            <p:cNvPr id="57" name="Rectangle 63"/>
            <p:cNvSpPr>
              <a:spLocks noChangeArrowheads="1"/>
            </p:cNvSpPr>
            <p:nvPr/>
          </p:nvSpPr>
          <p:spPr bwMode="auto">
            <a:xfrm>
              <a:off x="1961" y="2683"/>
              <a:ext cx="11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smtClean="0">
                  <a:solidFill>
                    <a:srgbClr val="FFFFFF"/>
                  </a:solidFill>
                  <a:latin typeface="Symbol" pitchFamily="18" charset="2"/>
                </a:rPr>
                <a:t>·</a:t>
              </a:r>
              <a:endParaRPr lang="en-US" altLang="en-US" sz="1800" smtClean="0">
                <a:solidFill>
                  <a:srgbClr val="FFFFFF"/>
                </a:solidFill>
              </a:endParaRPr>
            </a:p>
          </p:txBody>
        </p:sp>
        <p:sp>
          <p:nvSpPr>
            <p:cNvPr id="58" name="Rectangle 64"/>
            <p:cNvSpPr>
              <a:spLocks noChangeArrowheads="1"/>
            </p:cNvSpPr>
            <p:nvPr/>
          </p:nvSpPr>
          <p:spPr bwMode="auto">
            <a:xfrm>
              <a:off x="2008" y="2692"/>
              <a:ext cx="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smtClean="0">
                  <a:solidFill>
                    <a:srgbClr val="FFFFFF"/>
                  </a:solidFill>
                </a:rPr>
                <a:t> </a:t>
              </a:r>
              <a:endParaRPr lang="en-US" altLang="en-US" sz="1800" smtClean="0">
                <a:solidFill>
                  <a:srgbClr val="FFFFFF"/>
                </a:solidFill>
              </a:endParaRPr>
            </a:p>
          </p:txBody>
        </p:sp>
        <p:sp>
          <p:nvSpPr>
            <p:cNvPr id="59" name="Rectangle 65"/>
            <p:cNvSpPr>
              <a:spLocks noChangeArrowheads="1"/>
            </p:cNvSpPr>
            <p:nvPr/>
          </p:nvSpPr>
          <p:spPr bwMode="auto">
            <a:xfrm>
              <a:off x="2130" y="2687"/>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FFFFFF"/>
                  </a:solidFill>
                  <a:latin typeface="Calibri" pitchFamily="34" charset="0"/>
                </a:rPr>
                <a:t> </a:t>
              </a:r>
              <a:endParaRPr lang="en-US" altLang="en-US" sz="1800" smtClean="0">
                <a:solidFill>
                  <a:srgbClr val="FFFFFF"/>
                </a:solidFill>
              </a:endParaRPr>
            </a:p>
          </p:txBody>
        </p:sp>
        <p:sp>
          <p:nvSpPr>
            <p:cNvPr id="60" name="Rectangle 66"/>
            <p:cNvSpPr>
              <a:spLocks noChangeArrowheads="1"/>
            </p:cNvSpPr>
            <p:nvPr/>
          </p:nvSpPr>
          <p:spPr bwMode="auto">
            <a:xfrm>
              <a:off x="1961" y="2900"/>
              <a:ext cx="8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smtClean="0">
                  <a:solidFill>
                    <a:srgbClr val="000000"/>
                  </a:solidFill>
                  <a:latin typeface="Calibri" pitchFamily="34" charset="0"/>
                </a:rPr>
                <a:t> </a:t>
              </a:r>
              <a:endParaRPr lang="en-US" altLang="en-US" sz="1800" smtClean="0">
                <a:solidFill>
                  <a:srgbClr val="FFFFFF"/>
                </a:solidFill>
              </a:endParaRPr>
            </a:p>
          </p:txBody>
        </p:sp>
        <p:grpSp>
          <p:nvGrpSpPr>
            <p:cNvPr id="12" name="Group 69"/>
            <p:cNvGrpSpPr>
              <a:grpSpLocks/>
            </p:cNvGrpSpPr>
            <p:nvPr/>
          </p:nvGrpSpPr>
          <p:grpSpPr bwMode="auto">
            <a:xfrm>
              <a:off x="1013" y="2744"/>
              <a:ext cx="1680" cy="984"/>
              <a:chOff x="1013" y="2744"/>
              <a:chExt cx="1680" cy="984"/>
            </a:xfrm>
          </p:grpSpPr>
          <p:sp>
            <p:nvSpPr>
              <p:cNvPr id="157" name="Oval 67"/>
              <p:cNvSpPr>
                <a:spLocks noChangeArrowheads="1"/>
              </p:cNvSpPr>
              <p:nvPr/>
            </p:nvSpPr>
            <p:spPr bwMode="auto">
              <a:xfrm>
                <a:off x="1020" y="2744"/>
                <a:ext cx="1673" cy="984"/>
              </a:xfrm>
              <a:prstGeom prst="ellipse">
                <a:avLst/>
              </a:prstGeom>
              <a:solidFill>
                <a:srgbClr val="DDD8C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58" name="Oval 68"/>
              <p:cNvSpPr>
                <a:spLocks noChangeArrowheads="1"/>
              </p:cNvSpPr>
              <p:nvPr/>
            </p:nvSpPr>
            <p:spPr bwMode="auto">
              <a:xfrm>
                <a:off x="1013" y="2744"/>
                <a:ext cx="1673" cy="984"/>
              </a:xfrm>
              <a:prstGeom prst="ellipse">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grpSp>
        <p:sp>
          <p:nvSpPr>
            <p:cNvPr id="64" name="Rectangle 72"/>
            <p:cNvSpPr>
              <a:spLocks noChangeArrowheads="1"/>
            </p:cNvSpPr>
            <p:nvPr/>
          </p:nvSpPr>
          <p:spPr bwMode="auto">
            <a:xfrm>
              <a:off x="2000" y="3004"/>
              <a:ext cx="69"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b="1" smtClean="0">
                  <a:solidFill>
                    <a:srgbClr val="000000"/>
                  </a:solidFill>
                  <a:latin typeface="Calibri" pitchFamily="34" charset="0"/>
                </a:rPr>
                <a:t> </a:t>
              </a:r>
              <a:endParaRPr lang="en-US" altLang="en-US" sz="1800" smtClean="0">
                <a:solidFill>
                  <a:srgbClr val="FFFFFF"/>
                </a:solidFill>
              </a:endParaRPr>
            </a:p>
          </p:txBody>
        </p:sp>
        <p:sp>
          <p:nvSpPr>
            <p:cNvPr id="66" name="Rectangle 74"/>
            <p:cNvSpPr>
              <a:spLocks noChangeArrowheads="1"/>
            </p:cNvSpPr>
            <p:nvPr/>
          </p:nvSpPr>
          <p:spPr bwMode="auto">
            <a:xfrm>
              <a:off x="1347" y="3104"/>
              <a:ext cx="6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rPr>
                <a:t> </a:t>
              </a:r>
              <a:endParaRPr lang="en-US" altLang="en-US" sz="1800" smtClean="0">
                <a:solidFill>
                  <a:srgbClr val="FFFFFF"/>
                </a:solidFill>
              </a:endParaRPr>
            </a:p>
          </p:txBody>
        </p:sp>
        <p:sp>
          <p:nvSpPr>
            <p:cNvPr id="69" name="Rectangle 77"/>
            <p:cNvSpPr>
              <a:spLocks noChangeArrowheads="1"/>
            </p:cNvSpPr>
            <p:nvPr/>
          </p:nvSpPr>
          <p:spPr bwMode="auto">
            <a:xfrm>
              <a:off x="1290" y="3099"/>
              <a:ext cx="10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sp>
          <p:nvSpPr>
            <p:cNvPr id="71" name="Rectangle 79"/>
            <p:cNvSpPr>
              <a:spLocks noChangeArrowheads="1"/>
            </p:cNvSpPr>
            <p:nvPr/>
          </p:nvSpPr>
          <p:spPr bwMode="auto">
            <a:xfrm>
              <a:off x="2217" y="3099"/>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sp>
          <p:nvSpPr>
            <p:cNvPr id="78" name="Rectangle 86"/>
            <p:cNvSpPr>
              <a:spLocks noChangeArrowheads="1"/>
            </p:cNvSpPr>
            <p:nvPr/>
          </p:nvSpPr>
          <p:spPr bwMode="auto">
            <a:xfrm>
              <a:off x="1347" y="3296"/>
              <a:ext cx="6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rPr>
                <a:t> </a:t>
              </a:r>
              <a:endParaRPr lang="en-US" altLang="en-US" sz="1800" smtClean="0">
                <a:solidFill>
                  <a:srgbClr val="FFFFFF"/>
                </a:solidFill>
              </a:endParaRPr>
            </a:p>
          </p:txBody>
        </p:sp>
        <p:sp>
          <p:nvSpPr>
            <p:cNvPr id="82" name="Rectangle 90"/>
            <p:cNvSpPr>
              <a:spLocks noChangeArrowheads="1"/>
            </p:cNvSpPr>
            <p:nvPr/>
          </p:nvSpPr>
          <p:spPr bwMode="auto">
            <a:xfrm>
              <a:off x="1849" y="3475"/>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dirty="0" smtClean="0">
                  <a:solidFill>
                    <a:srgbClr val="000000"/>
                  </a:solidFill>
                  <a:latin typeface="Calibri" pitchFamily="34" charset="0"/>
                </a:rPr>
                <a:t> </a:t>
              </a:r>
              <a:endParaRPr lang="en-US" altLang="en-US" sz="1800" dirty="0" smtClean="0">
                <a:solidFill>
                  <a:srgbClr val="FFFFFF"/>
                </a:solidFill>
              </a:endParaRPr>
            </a:p>
          </p:txBody>
        </p:sp>
        <p:sp>
          <p:nvSpPr>
            <p:cNvPr id="86" name="Rectangle 96"/>
            <p:cNvSpPr>
              <a:spLocks noChangeArrowheads="1"/>
            </p:cNvSpPr>
            <p:nvPr/>
          </p:nvSpPr>
          <p:spPr bwMode="auto">
            <a:xfrm>
              <a:off x="1088" y="2316"/>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sp>
          <p:nvSpPr>
            <p:cNvPr id="87" name="Rectangle 97"/>
            <p:cNvSpPr>
              <a:spLocks noChangeArrowheads="1"/>
            </p:cNvSpPr>
            <p:nvPr/>
          </p:nvSpPr>
          <p:spPr bwMode="auto">
            <a:xfrm>
              <a:off x="1106" y="2316"/>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grpSp>
          <p:nvGrpSpPr>
            <p:cNvPr id="15" name="Group 104"/>
            <p:cNvGrpSpPr>
              <a:grpSpLocks/>
            </p:cNvGrpSpPr>
            <p:nvPr/>
          </p:nvGrpSpPr>
          <p:grpSpPr bwMode="auto">
            <a:xfrm>
              <a:off x="199" y="1226"/>
              <a:ext cx="1485" cy="1109"/>
              <a:chOff x="199" y="1226"/>
              <a:chExt cx="1485" cy="1109"/>
            </a:xfrm>
          </p:grpSpPr>
          <p:sp>
            <p:nvSpPr>
              <p:cNvPr id="153" name="Oval 102"/>
              <p:cNvSpPr>
                <a:spLocks noChangeArrowheads="1"/>
              </p:cNvSpPr>
              <p:nvPr/>
            </p:nvSpPr>
            <p:spPr bwMode="auto">
              <a:xfrm>
                <a:off x="199" y="1234"/>
                <a:ext cx="1485" cy="1095"/>
              </a:xfrm>
              <a:prstGeom prst="ellipse">
                <a:avLst/>
              </a:prstGeom>
              <a:solidFill>
                <a:srgbClr val="DDD8C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54" name="Oval 103"/>
              <p:cNvSpPr>
                <a:spLocks noChangeArrowheads="1"/>
              </p:cNvSpPr>
              <p:nvPr/>
            </p:nvSpPr>
            <p:spPr bwMode="auto">
              <a:xfrm>
                <a:off x="199" y="1226"/>
                <a:ext cx="1485" cy="1109"/>
              </a:xfrm>
              <a:prstGeom prst="ellipse">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grpSp>
        <p:sp>
          <p:nvSpPr>
            <p:cNvPr id="95" name="Rectangle 107"/>
            <p:cNvSpPr>
              <a:spLocks noChangeArrowheads="1"/>
            </p:cNvSpPr>
            <p:nvPr/>
          </p:nvSpPr>
          <p:spPr bwMode="auto">
            <a:xfrm>
              <a:off x="1429" y="1046"/>
              <a:ext cx="69"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b="1" smtClean="0">
                  <a:solidFill>
                    <a:srgbClr val="000000"/>
                  </a:solidFill>
                  <a:latin typeface="Calibri" pitchFamily="34" charset="0"/>
                </a:rPr>
                <a:t> </a:t>
              </a:r>
              <a:endParaRPr lang="en-US" altLang="en-US" sz="1800" smtClean="0">
                <a:solidFill>
                  <a:srgbClr val="FFFFFF"/>
                </a:solidFill>
              </a:endParaRPr>
            </a:p>
          </p:txBody>
        </p:sp>
        <p:sp>
          <p:nvSpPr>
            <p:cNvPr id="96" name="Rectangle 108"/>
            <p:cNvSpPr>
              <a:spLocks noChangeArrowheads="1"/>
            </p:cNvSpPr>
            <p:nvPr/>
          </p:nvSpPr>
          <p:spPr bwMode="auto">
            <a:xfrm>
              <a:off x="495" y="11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sz="1800" dirty="0" smtClean="0">
                <a:solidFill>
                  <a:srgbClr val="FFFFFF"/>
                </a:solidFill>
              </a:endParaRPr>
            </a:p>
          </p:txBody>
        </p:sp>
        <p:sp>
          <p:nvSpPr>
            <p:cNvPr id="97" name="Rectangle 109"/>
            <p:cNvSpPr>
              <a:spLocks noChangeArrowheads="1"/>
            </p:cNvSpPr>
            <p:nvPr/>
          </p:nvSpPr>
          <p:spPr bwMode="auto">
            <a:xfrm>
              <a:off x="533" y="114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sz="1800" dirty="0" smtClean="0">
                <a:solidFill>
                  <a:srgbClr val="FFFFFF"/>
                </a:solidFill>
              </a:endParaRPr>
            </a:p>
          </p:txBody>
        </p:sp>
        <p:sp>
          <p:nvSpPr>
            <p:cNvPr id="103" name="Rectangle 115"/>
            <p:cNvSpPr>
              <a:spLocks noChangeArrowheads="1"/>
            </p:cNvSpPr>
            <p:nvPr/>
          </p:nvSpPr>
          <p:spPr bwMode="auto">
            <a:xfrm>
              <a:off x="986" y="1325"/>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sp>
          <p:nvSpPr>
            <p:cNvPr id="105" name="Rectangle 117"/>
            <p:cNvSpPr>
              <a:spLocks noChangeArrowheads="1"/>
            </p:cNvSpPr>
            <p:nvPr/>
          </p:nvSpPr>
          <p:spPr bwMode="auto">
            <a:xfrm>
              <a:off x="533" y="1426"/>
              <a:ext cx="6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rPr>
                <a:t> </a:t>
              </a:r>
              <a:endParaRPr lang="en-US" altLang="en-US" sz="1800" smtClean="0">
                <a:solidFill>
                  <a:srgbClr val="FFFFFF"/>
                </a:solidFill>
              </a:endParaRPr>
            </a:p>
          </p:txBody>
        </p:sp>
        <p:sp>
          <p:nvSpPr>
            <p:cNvPr id="109" name="Rectangle 121"/>
            <p:cNvSpPr>
              <a:spLocks noChangeArrowheads="1"/>
            </p:cNvSpPr>
            <p:nvPr/>
          </p:nvSpPr>
          <p:spPr bwMode="auto">
            <a:xfrm>
              <a:off x="1327" y="1605"/>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sp>
          <p:nvSpPr>
            <p:cNvPr id="110" name="Rectangle 122"/>
            <p:cNvSpPr>
              <a:spLocks noChangeArrowheads="1"/>
            </p:cNvSpPr>
            <p:nvPr/>
          </p:nvSpPr>
          <p:spPr bwMode="auto">
            <a:xfrm>
              <a:off x="700" y="1697"/>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sp>
          <p:nvSpPr>
            <p:cNvPr id="151" name="Oval 123"/>
            <p:cNvSpPr>
              <a:spLocks noChangeArrowheads="1"/>
            </p:cNvSpPr>
            <p:nvPr/>
          </p:nvSpPr>
          <p:spPr bwMode="auto">
            <a:xfrm>
              <a:off x="1794" y="217"/>
              <a:ext cx="1535" cy="959"/>
            </a:xfrm>
            <a:prstGeom prst="ellipse">
              <a:avLst/>
            </a:prstGeom>
            <a:solidFill>
              <a:srgbClr val="DDD8C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13" name="Rectangle 127"/>
            <p:cNvSpPr>
              <a:spLocks noChangeArrowheads="1"/>
            </p:cNvSpPr>
            <p:nvPr/>
          </p:nvSpPr>
          <p:spPr bwMode="auto">
            <a:xfrm>
              <a:off x="3098" y="531"/>
              <a:ext cx="69"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b="1" smtClean="0">
                  <a:solidFill>
                    <a:srgbClr val="000000"/>
                  </a:solidFill>
                  <a:latin typeface="Calibri" pitchFamily="34" charset="0"/>
                </a:rPr>
                <a:t> </a:t>
              </a:r>
              <a:endParaRPr lang="en-US" altLang="en-US" sz="1800" smtClean="0">
                <a:solidFill>
                  <a:srgbClr val="FFFFFF"/>
                </a:solidFill>
              </a:endParaRPr>
            </a:p>
          </p:txBody>
        </p:sp>
        <p:sp>
          <p:nvSpPr>
            <p:cNvPr id="115" name="Rectangle 129"/>
            <p:cNvSpPr>
              <a:spLocks noChangeArrowheads="1"/>
            </p:cNvSpPr>
            <p:nvPr/>
          </p:nvSpPr>
          <p:spPr bwMode="auto">
            <a:xfrm>
              <a:off x="2286" y="632"/>
              <a:ext cx="6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rPr>
                <a:t> </a:t>
              </a:r>
              <a:endParaRPr lang="en-US" altLang="en-US" sz="1800" smtClean="0">
                <a:solidFill>
                  <a:srgbClr val="FFFFFF"/>
                </a:solidFill>
              </a:endParaRPr>
            </a:p>
          </p:txBody>
        </p:sp>
        <p:sp>
          <p:nvSpPr>
            <p:cNvPr id="117" name="Rectangle 131"/>
            <p:cNvSpPr>
              <a:spLocks noChangeArrowheads="1"/>
            </p:cNvSpPr>
            <p:nvPr/>
          </p:nvSpPr>
          <p:spPr bwMode="auto">
            <a:xfrm>
              <a:off x="2986" y="627"/>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sp>
          <p:nvSpPr>
            <p:cNvPr id="119" name="Rectangle 133"/>
            <p:cNvSpPr>
              <a:spLocks noChangeArrowheads="1"/>
            </p:cNvSpPr>
            <p:nvPr/>
          </p:nvSpPr>
          <p:spPr bwMode="auto">
            <a:xfrm>
              <a:off x="2286" y="727"/>
              <a:ext cx="6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rPr>
                <a:t> </a:t>
              </a:r>
              <a:endParaRPr lang="en-US" altLang="en-US" sz="1800" smtClean="0">
                <a:solidFill>
                  <a:srgbClr val="FFFFFF"/>
                </a:solidFill>
              </a:endParaRPr>
            </a:p>
          </p:txBody>
        </p:sp>
        <p:sp>
          <p:nvSpPr>
            <p:cNvPr id="122" name="Rectangle 136"/>
            <p:cNvSpPr>
              <a:spLocks noChangeArrowheads="1"/>
            </p:cNvSpPr>
            <p:nvPr/>
          </p:nvSpPr>
          <p:spPr bwMode="auto">
            <a:xfrm>
              <a:off x="2846" y="814"/>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sp>
          <p:nvSpPr>
            <p:cNvPr id="124" name="Rectangle 138"/>
            <p:cNvSpPr>
              <a:spLocks noChangeArrowheads="1"/>
            </p:cNvSpPr>
            <p:nvPr/>
          </p:nvSpPr>
          <p:spPr bwMode="auto">
            <a:xfrm>
              <a:off x="2286" y="916"/>
              <a:ext cx="6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rPr>
                <a:t> </a:t>
              </a:r>
              <a:endParaRPr lang="en-US" altLang="en-US" sz="1800" smtClean="0">
                <a:solidFill>
                  <a:srgbClr val="FFFFFF"/>
                </a:solidFill>
              </a:endParaRPr>
            </a:p>
          </p:txBody>
        </p:sp>
        <p:sp>
          <p:nvSpPr>
            <p:cNvPr id="127" name="Rectangle 141"/>
            <p:cNvSpPr>
              <a:spLocks noChangeArrowheads="1"/>
            </p:cNvSpPr>
            <p:nvPr/>
          </p:nvSpPr>
          <p:spPr bwMode="auto">
            <a:xfrm>
              <a:off x="2947" y="1002"/>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sp>
          <p:nvSpPr>
            <p:cNvPr id="129" name="Rectangle 145"/>
            <p:cNvSpPr>
              <a:spLocks noChangeArrowheads="1"/>
            </p:cNvSpPr>
            <p:nvPr/>
          </p:nvSpPr>
          <p:spPr bwMode="auto">
            <a:xfrm>
              <a:off x="4385" y="788"/>
              <a:ext cx="69"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b="1" smtClean="0">
                  <a:solidFill>
                    <a:srgbClr val="000000"/>
                  </a:solidFill>
                  <a:latin typeface="Calibri" pitchFamily="34" charset="0"/>
                </a:rPr>
                <a:t> </a:t>
              </a:r>
              <a:endParaRPr lang="en-US" altLang="en-US" sz="1800" smtClean="0">
                <a:solidFill>
                  <a:srgbClr val="FFFFFF"/>
                </a:solidFill>
              </a:endParaRPr>
            </a:p>
          </p:txBody>
        </p:sp>
        <p:sp>
          <p:nvSpPr>
            <p:cNvPr id="132" name="Rectangle 148"/>
            <p:cNvSpPr>
              <a:spLocks noChangeArrowheads="1"/>
            </p:cNvSpPr>
            <p:nvPr/>
          </p:nvSpPr>
          <p:spPr bwMode="auto">
            <a:xfrm>
              <a:off x="4678" y="972"/>
              <a:ext cx="69"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b="1" smtClean="0">
                  <a:solidFill>
                    <a:srgbClr val="000000"/>
                  </a:solidFill>
                  <a:latin typeface="Calibri" pitchFamily="34" charset="0"/>
                </a:rPr>
                <a:t> </a:t>
              </a:r>
              <a:endParaRPr lang="en-US" altLang="en-US" sz="1800" smtClean="0">
                <a:solidFill>
                  <a:srgbClr val="FFFFFF"/>
                </a:solidFill>
              </a:endParaRPr>
            </a:p>
          </p:txBody>
        </p:sp>
        <p:sp>
          <p:nvSpPr>
            <p:cNvPr id="134" name="Rectangle 150"/>
            <p:cNvSpPr>
              <a:spLocks noChangeArrowheads="1"/>
            </p:cNvSpPr>
            <p:nvPr/>
          </p:nvSpPr>
          <p:spPr bwMode="auto">
            <a:xfrm>
              <a:off x="4612" y="1062"/>
              <a:ext cx="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smtClean="0">
                  <a:solidFill>
                    <a:srgbClr val="000000"/>
                  </a:solidFill>
                  <a:latin typeface="Calibri" pitchFamily="34" charset="0"/>
                </a:rPr>
                <a:t> </a:t>
              </a:r>
              <a:endParaRPr lang="en-US" altLang="en-US" sz="1800" smtClean="0">
                <a:solidFill>
                  <a:srgbClr val="FFFFFF"/>
                </a:solidFill>
              </a:endParaRPr>
            </a:p>
          </p:txBody>
        </p:sp>
        <p:sp>
          <p:nvSpPr>
            <p:cNvPr id="135" name="Line 151"/>
            <p:cNvSpPr>
              <a:spLocks noChangeShapeType="1"/>
            </p:cNvSpPr>
            <p:nvPr/>
          </p:nvSpPr>
          <p:spPr bwMode="auto">
            <a:xfrm flipV="1">
              <a:off x="1197" y="814"/>
              <a:ext cx="625" cy="435"/>
            </a:xfrm>
            <a:prstGeom prst="line">
              <a:avLst/>
            </a:prstGeom>
            <a:noFill/>
            <a:ln w="44450" cap="flat">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36" name="Line 152"/>
            <p:cNvSpPr>
              <a:spLocks noChangeShapeType="1"/>
            </p:cNvSpPr>
            <p:nvPr/>
          </p:nvSpPr>
          <p:spPr bwMode="auto">
            <a:xfrm>
              <a:off x="3329" y="738"/>
              <a:ext cx="472" cy="182"/>
            </a:xfrm>
            <a:prstGeom prst="line">
              <a:avLst/>
            </a:prstGeom>
            <a:noFill/>
            <a:ln w="44450" cap="flat">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37" name="Line 153"/>
            <p:cNvSpPr>
              <a:spLocks noChangeShapeType="1"/>
            </p:cNvSpPr>
            <p:nvPr/>
          </p:nvSpPr>
          <p:spPr bwMode="auto">
            <a:xfrm>
              <a:off x="2686" y="3320"/>
              <a:ext cx="466" cy="0"/>
            </a:xfrm>
            <a:prstGeom prst="line">
              <a:avLst/>
            </a:prstGeom>
            <a:noFill/>
            <a:ln w="44450" cap="flat">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38" name="Line 154"/>
            <p:cNvSpPr>
              <a:spLocks noChangeShapeType="1"/>
            </p:cNvSpPr>
            <p:nvPr/>
          </p:nvSpPr>
          <p:spPr bwMode="auto">
            <a:xfrm flipV="1">
              <a:off x="4091" y="2606"/>
              <a:ext cx="310" cy="366"/>
            </a:xfrm>
            <a:prstGeom prst="line">
              <a:avLst/>
            </a:prstGeom>
            <a:noFill/>
            <a:ln w="44450" cap="flat">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40" name="Line 156"/>
            <p:cNvSpPr>
              <a:spLocks noChangeShapeType="1"/>
            </p:cNvSpPr>
            <p:nvPr/>
          </p:nvSpPr>
          <p:spPr bwMode="auto">
            <a:xfrm flipH="1" flipV="1">
              <a:off x="4401" y="1359"/>
              <a:ext cx="44" cy="307"/>
            </a:xfrm>
            <a:prstGeom prst="line">
              <a:avLst/>
            </a:prstGeom>
            <a:noFill/>
            <a:ln w="44450" cap="flat">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41" name="Line 157"/>
            <p:cNvSpPr>
              <a:spLocks noChangeShapeType="1"/>
            </p:cNvSpPr>
            <p:nvPr/>
          </p:nvSpPr>
          <p:spPr bwMode="auto">
            <a:xfrm flipH="1" flipV="1">
              <a:off x="972" y="2362"/>
              <a:ext cx="306" cy="538"/>
            </a:xfrm>
            <a:prstGeom prst="line">
              <a:avLst/>
            </a:prstGeom>
            <a:noFill/>
            <a:ln w="44450" cap="flat">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42" name="Line 158"/>
            <p:cNvSpPr>
              <a:spLocks noChangeShapeType="1"/>
            </p:cNvSpPr>
            <p:nvPr/>
          </p:nvSpPr>
          <p:spPr bwMode="auto">
            <a:xfrm flipV="1">
              <a:off x="2648" y="1182"/>
              <a:ext cx="0" cy="321"/>
            </a:xfrm>
            <a:prstGeom prst="line">
              <a:avLst/>
            </a:prstGeom>
            <a:noFill/>
            <a:ln w="44450" cap="flat">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43" name="Line 159"/>
            <p:cNvSpPr>
              <a:spLocks noChangeShapeType="1"/>
            </p:cNvSpPr>
            <p:nvPr/>
          </p:nvSpPr>
          <p:spPr bwMode="auto">
            <a:xfrm flipV="1">
              <a:off x="2114" y="2525"/>
              <a:ext cx="240" cy="262"/>
            </a:xfrm>
            <a:prstGeom prst="line">
              <a:avLst/>
            </a:prstGeom>
            <a:noFill/>
            <a:ln w="44450" cap="flat">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44" name="Line 160"/>
            <p:cNvSpPr>
              <a:spLocks noChangeShapeType="1"/>
            </p:cNvSpPr>
            <p:nvPr/>
          </p:nvSpPr>
          <p:spPr bwMode="auto">
            <a:xfrm flipV="1">
              <a:off x="3618" y="1234"/>
              <a:ext cx="372" cy="262"/>
            </a:xfrm>
            <a:prstGeom prst="line">
              <a:avLst/>
            </a:prstGeom>
            <a:noFill/>
            <a:ln w="44450" cap="flat">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46" name="Line 162"/>
            <p:cNvSpPr>
              <a:spLocks noChangeShapeType="1"/>
            </p:cNvSpPr>
            <p:nvPr/>
          </p:nvSpPr>
          <p:spPr bwMode="auto">
            <a:xfrm flipH="1" flipV="1">
              <a:off x="1605" y="1970"/>
              <a:ext cx="296" cy="74"/>
            </a:xfrm>
            <a:prstGeom prst="line">
              <a:avLst/>
            </a:prstGeom>
            <a:noFill/>
            <a:ln w="44450" cap="flat">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47" name="Line 163"/>
            <p:cNvSpPr>
              <a:spLocks noChangeShapeType="1"/>
            </p:cNvSpPr>
            <p:nvPr/>
          </p:nvSpPr>
          <p:spPr bwMode="auto">
            <a:xfrm>
              <a:off x="3618" y="2161"/>
              <a:ext cx="148" cy="0"/>
            </a:xfrm>
            <a:prstGeom prst="line">
              <a:avLst/>
            </a:prstGeom>
            <a:noFill/>
            <a:ln w="44450" cap="flat">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48" name="Line 164"/>
            <p:cNvSpPr>
              <a:spLocks noChangeShapeType="1"/>
            </p:cNvSpPr>
            <p:nvPr/>
          </p:nvSpPr>
          <p:spPr bwMode="auto">
            <a:xfrm flipH="1" flipV="1">
              <a:off x="3251" y="2525"/>
              <a:ext cx="367" cy="375"/>
            </a:xfrm>
            <a:prstGeom prst="line">
              <a:avLst/>
            </a:prstGeom>
            <a:noFill/>
            <a:ln w="44450" cap="flat">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grpSp>
      <p:sp>
        <p:nvSpPr>
          <p:cNvPr id="166" name="TextBox 165"/>
          <p:cNvSpPr txBox="1"/>
          <p:nvPr/>
        </p:nvSpPr>
        <p:spPr>
          <a:xfrm>
            <a:off x="3366303" y="2698923"/>
            <a:ext cx="2101850" cy="1200329"/>
          </a:xfrm>
          <a:prstGeom prst="rect">
            <a:avLst/>
          </a:prstGeom>
          <a:noFill/>
        </p:spPr>
        <p:txBody>
          <a:bodyPr wrap="square" rtlCol="0">
            <a:spAutoFit/>
          </a:bodyPr>
          <a:lstStyle/>
          <a:p>
            <a:pPr algn="ctr"/>
            <a:r>
              <a:rPr lang="en-AU" dirty="0" smtClean="0">
                <a:solidFill>
                  <a:srgbClr val="4C4C4C"/>
                </a:solidFill>
                <a:latin typeface="Arial"/>
              </a:rPr>
              <a:t>Becoming a health literate organisation</a:t>
            </a:r>
            <a:endParaRPr lang="en-AU" dirty="0">
              <a:solidFill>
                <a:srgbClr val="4C4C4C"/>
              </a:solidFill>
              <a:latin typeface="Arial"/>
            </a:endParaRPr>
          </a:p>
        </p:txBody>
      </p:sp>
      <p:sp>
        <p:nvSpPr>
          <p:cNvPr id="168" name="TextBox 167"/>
          <p:cNvSpPr txBox="1"/>
          <p:nvPr/>
        </p:nvSpPr>
        <p:spPr>
          <a:xfrm>
            <a:off x="2088308" y="4865457"/>
            <a:ext cx="1817786" cy="830997"/>
          </a:xfrm>
          <a:prstGeom prst="rect">
            <a:avLst/>
          </a:prstGeom>
          <a:noFill/>
        </p:spPr>
        <p:txBody>
          <a:bodyPr wrap="square" rtlCol="0">
            <a:spAutoFit/>
          </a:bodyPr>
          <a:lstStyle/>
          <a:p>
            <a:r>
              <a:rPr lang="en-AU" dirty="0" smtClean="0">
                <a:solidFill>
                  <a:srgbClr val="4C4C4C"/>
                </a:solidFill>
                <a:latin typeface="Arial"/>
              </a:rPr>
              <a:t>Access and way-finding</a:t>
            </a:r>
            <a:endParaRPr lang="en-AU" dirty="0">
              <a:solidFill>
                <a:srgbClr val="4C4C4C"/>
              </a:solidFill>
              <a:latin typeface="Arial"/>
            </a:endParaRPr>
          </a:p>
        </p:txBody>
      </p:sp>
      <p:sp>
        <p:nvSpPr>
          <p:cNvPr id="169" name="TextBox 168"/>
          <p:cNvSpPr txBox="1"/>
          <p:nvPr/>
        </p:nvSpPr>
        <p:spPr>
          <a:xfrm>
            <a:off x="719981" y="2449587"/>
            <a:ext cx="1655517" cy="1015663"/>
          </a:xfrm>
          <a:prstGeom prst="rect">
            <a:avLst/>
          </a:prstGeom>
          <a:noFill/>
        </p:spPr>
        <p:txBody>
          <a:bodyPr wrap="square" rtlCol="0">
            <a:spAutoFit/>
          </a:bodyPr>
          <a:lstStyle/>
          <a:p>
            <a:pPr algn="ctr"/>
            <a:r>
              <a:rPr lang="en-AU" sz="2000" dirty="0" smtClean="0">
                <a:solidFill>
                  <a:srgbClr val="4C4C4C"/>
                </a:solidFill>
                <a:latin typeface="Arial"/>
              </a:rPr>
              <a:t>Patient Information Portal (PIP)</a:t>
            </a:r>
            <a:endParaRPr lang="en-AU" sz="2000" dirty="0">
              <a:solidFill>
                <a:srgbClr val="4C4C4C"/>
              </a:solidFill>
              <a:latin typeface="Arial"/>
            </a:endParaRPr>
          </a:p>
        </p:txBody>
      </p:sp>
      <p:sp>
        <p:nvSpPr>
          <p:cNvPr id="170" name="TextBox 169"/>
          <p:cNvSpPr txBox="1"/>
          <p:nvPr/>
        </p:nvSpPr>
        <p:spPr>
          <a:xfrm>
            <a:off x="3283549" y="585088"/>
            <a:ext cx="1703387" cy="1323439"/>
          </a:xfrm>
          <a:prstGeom prst="rect">
            <a:avLst/>
          </a:prstGeom>
          <a:noFill/>
        </p:spPr>
        <p:txBody>
          <a:bodyPr wrap="square" rtlCol="0">
            <a:spAutoFit/>
          </a:bodyPr>
          <a:lstStyle/>
          <a:p>
            <a:pPr algn="ctr"/>
            <a:r>
              <a:rPr lang="en-AU" sz="2000" dirty="0" smtClean="0">
                <a:solidFill>
                  <a:srgbClr val="4C4C4C"/>
                </a:solidFill>
                <a:latin typeface="Arial"/>
              </a:rPr>
              <a:t>Plain language consumer information</a:t>
            </a:r>
            <a:endParaRPr lang="en-AU" sz="2000" dirty="0">
              <a:solidFill>
                <a:srgbClr val="4C4C4C"/>
              </a:solidFill>
              <a:latin typeface="Arial"/>
            </a:endParaRPr>
          </a:p>
        </p:txBody>
      </p:sp>
      <p:sp>
        <p:nvSpPr>
          <p:cNvPr id="171" name="TextBox 170"/>
          <p:cNvSpPr txBox="1"/>
          <p:nvPr/>
        </p:nvSpPr>
        <p:spPr>
          <a:xfrm>
            <a:off x="6216653" y="3067721"/>
            <a:ext cx="1920151" cy="1015663"/>
          </a:xfrm>
          <a:prstGeom prst="rect">
            <a:avLst/>
          </a:prstGeom>
          <a:noFill/>
        </p:spPr>
        <p:txBody>
          <a:bodyPr wrap="square" rtlCol="0">
            <a:spAutoFit/>
          </a:bodyPr>
          <a:lstStyle/>
          <a:p>
            <a:pPr algn="ctr"/>
            <a:r>
              <a:rPr lang="en-AU" sz="2000" dirty="0">
                <a:solidFill>
                  <a:srgbClr val="4C4C4C"/>
                </a:solidFill>
                <a:latin typeface="Arial"/>
              </a:rPr>
              <a:t>Health Literacy </a:t>
            </a:r>
            <a:r>
              <a:rPr lang="en-AU" sz="2000" dirty="0" smtClean="0">
                <a:solidFill>
                  <a:srgbClr val="4C4C4C"/>
                </a:solidFill>
                <a:latin typeface="Arial"/>
              </a:rPr>
              <a:t>Ambassador </a:t>
            </a:r>
            <a:r>
              <a:rPr lang="en-AU" sz="2000" dirty="0">
                <a:solidFill>
                  <a:srgbClr val="4C4C4C"/>
                </a:solidFill>
                <a:latin typeface="Arial"/>
              </a:rPr>
              <a:t>Program</a:t>
            </a:r>
          </a:p>
        </p:txBody>
      </p:sp>
      <p:sp>
        <p:nvSpPr>
          <p:cNvPr id="173" name="TextBox 172"/>
          <p:cNvSpPr txBox="1"/>
          <p:nvPr/>
        </p:nvSpPr>
        <p:spPr>
          <a:xfrm>
            <a:off x="6289680" y="1151810"/>
            <a:ext cx="1723301" cy="954107"/>
          </a:xfrm>
          <a:prstGeom prst="rect">
            <a:avLst/>
          </a:prstGeom>
          <a:noFill/>
        </p:spPr>
        <p:txBody>
          <a:bodyPr wrap="square" rtlCol="0">
            <a:spAutoFit/>
          </a:bodyPr>
          <a:lstStyle/>
          <a:p>
            <a:pPr algn="ctr"/>
            <a:r>
              <a:rPr lang="en-AU" sz="1400" dirty="0">
                <a:solidFill>
                  <a:srgbClr val="4C4C4C"/>
                </a:solidFill>
                <a:latin typeface="Arial"/>
              </a:rPr>
              <a:t>Organisational resources to drive and support change</a:t>
            </a:r>
          </a:p>
        </p:txBody>
      </p:sp>
      <p:sp>
        <p:nvSpPr>
          <p:cNvPr id="174" name="Oval 10"/>
          <p:cNvSpPr>
            <a:spLocks noChangeArrowheads="1"/>
          </p:cNvSpPr>
          <p:nvPr/>
        </p:nvSpPr>
        <p:spPr bwMode="auto">
          <a:xfrm>
            <a:off x="6048573" y="793403"/>
            <a:ext cx="2232248" cy="1656184"/>
          </a:xfrm>
          <a:prstGeom prst="ellipse">
            <a:avLst/>
          </a:prstGeom>
          <a:solidFill>
            <a:srgbClr val="DDD8C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75" name="TextBox 174"/>
          <p:cNvSpPr txBox="1"/>
          <p:nvPr/>
        </p:nvSpPr>
        <p:spPr>
          <a:xfrm>
            <a:off x="6264597" y="937419"/>
            <a:ext cx="1742352" cy="1477328"/>
          </a:xfrm>
          <a:prstGeom prst="rect">
            <a:avLst/>
          </a:prstGeom>
          <a:noFill/>
        </p:spPr>
        <p:txBody>
          <a:bodyPr wrap="square" rtlCol="0">
            <a:spAutoFit/>
          </a:bodyPr>
          <a:lstStyle/>
          <a:p>
            <a:pPr algn="ctr"/>
            <a:r>
              <a:rPr lang="en-AU" sz="1800" dirty="0" smtClean="0">
                <a:solidFill>
                  <a:srgbClr val="4C4C4C"/>
                </a:solidFill>
                <a:latin typeface="Arial"/>
              </a:rPr>
              <a:t>Systems and Resources </a:t>
            </a:r>
            <a:r>
              <a:rPr lang="en-AU" sz="1800" dirty="0">
                <a:solidFill>
                  <a:srgbClr val="4C4C4C"/>
                </a:solidFill>
                <a:latin typeface="Arial"/>
              </a:rPr>
              <a:t>to drive and support change</a:t>
            </a:r>
          </a:p>
        </p:txBody>
      </p:sp>
      <p:sp>
        <p:nvSpPr>
          <p:cNvPr id="177" name="TextBox 176"/>
          <p:cNvSpPr txBox="1"/>
          <p:nvPr/>
        </p:nvSpPr>
        <p:spPr>
          <a:xfrm>
            <a:off x="143917" y="217339"/>
            <a:ext cx="2448078" cy="1785104"/>
          </a:xfrm>
          <a:prstGeom prst="rect">
            <a:avLst/>
          </a:prstGeom>
          <a:noFill/>
        </p:spPr>
        <p:txBody>
          <a:bodyPr wrap="square" rtlCol="0">
            <a:spAutoFit/>
          </a:bodyPr>
          <a:lstStyle/>
          <a:p>
            <a:r>
              <a:rPr lang="en-AU" sz="2200" b="1" dirty="0" smtClean="0">
                <a:solidFill>
                  <a:srgbClr val="133880"/>
                </a:solidFill>
                <a:latin typeface="Arial"/>
              </a:rPr>
              <a:t>Key Components of ISLHD Health Literacy Framework</a:t>
            </a:r>
            <a:endParaRPr lang="en-AU" sz="2200" b="1" dirty="0">
              <a:solidFill>
                <a:srgbClr val="133880"/>
              </a:solidFill>
              <a:latin typeface="Arial"/>
            </a:endParaRPr>
          </a:p>
        </p:txBody>
      </p:sp>
      <p:sp>
        <p:nvSpPr>
          <p:cNvPr id="5" name="Rectangular Callout 4"/>
          <p:cNvSpPr/>
          <p:nvPr/>
        </p:nvSpPr>
        <p:spPr bwMode="auto">
          <a:xfrm>
            <a:off x="1263258" y="585088"/>
            <a:ext cx="1824037" cy="1622064"/>
          </a:xfrm>
          <a:prstGeom prst="wedgeRectCallout">
            <a:avLst/>
          </a:pr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AU" smtClean="0">
              <a:solidFill>
                <a:srgbClr val="FFFFFF"/>
              </a:solidFill>
              <a:latin typeface="Times New Roman" pitchFamily="20" charset="0"/>
            </a:endParaRPr>
          </a:p>
        </p:txBody>
      </p:sp>
      <p:sp>
        <p:nvSpPr>
          <p:cNvPr id="92" name="Oval 67"/>
          <p:cNvSpPr>
            <a:spLocks noChangeArrowheads="1"/>
          </p:cNvSpPr>
          <p:nvPr/>
        </p:nvSpPr>
        <p:spPr bwMode="auto">
          <a:xfrm>
            <a:off x="4750201" y="4693154"/>
            <a:ext cx="2655888" cy="1562100"/>
          </a:xfrm>
          <a:prstGeom prst="ellipse">
            <a:avLst/>
          </a:prstGeom>
          <a:solidFill>
            <a:srgbClr val="DDD8C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solidFill>
                <a:srgbClr val="FFFFFF"/>
              </a:solidFill>
            </a:endParaRPr>
          </a:p>
        </p:txBody>
      </p:sp>
      <p:sp>
        <p:nvSpPr>
          <p:cNvPr id="11" name="TextBox 10"/>
          <p:cNvSpPr txBox="1"/>
          <p:nvPr/>
        </p:nvSpPr>
        <p:spPr>
          <a:xfrm>
            <a:off x="5166621" y="4953504"/>
            <a:ext cx="1948162" cy="1015663"/>
          </a:xfrm>
          <a:prstGeom prst="rect">
            <a:avLst/>
          </a:prstGeom>
          <a:noFill/>
        </p:spPr>
        <p:txBody>
          <a:bodyPr wrap="square" rtlCol="0">
            <a:spAutoFit/>
          </a:bodyPr>
          <a:lstStyle/>
          <a:p>
            <a:pPr algn="ctr"/>
            <a:r>
              <a:rPr lang="en-AU" sz="2000" dirty="0">
                <a:solidFill>
                  <a:srgbClr val="4C4C4C"/>
                </a:solidFill>
                <a:latin typeface="Arial"/>
              </a:rPr>
              <a:t>Effective communication (teach-back)</a:t>
            </a:r>
          </a:p>
        </p:txBody>
      </p:sp>
    </p:spTree>
    <p:extLst>
      <p:ext uri="{BB962C8B-B14F-4D97-AF65-F5344CB8AC3E}">
        <p14:creationId xmlns:p14="http://schemas.microsoft.com/office/powerpoint/2010/main" val="324360343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Outcomes </a:t>
            </a:r>
            <a:endParaRPr lang="en-AU" dirty="0"/>
          </a:p>
        </p:txBody>
      </p:sp>
      <p:sp>
        <p:nvSpPr>
          <p:cNvPr id="3" name="Content Placeholder 2"/>
          <p:cNvSpPr>
            <a:spLocks noGrp="1"/>
          </p:cNvSpPr>
          <p:nvPr>
            <p:ph idx="1"/>
          </p:nvPr>
        </p:nvSpPr>
        <p:spPr>
          <a:xfrm>
            <a:off x="575965" y="1513483"/>
            <a:ext cx="7559675" cy="3962400"/>
          </a:xfrm>
        </p:spPr>
        <p:txBody>
          <a:bodyPr/>
          <a:lstStyle/>
          <a:p>
            <a:pPr eaLnBrk="1" hangingPunct="1">
              <a:spcBef>
                <a:spcPts val="0"/>
              </a:spcBef>
              <a:spcAft>
                <a:spcPts val="600"/>
              </a:spcAft>
              <a:buFont typeface="Wingdings" pitchFamily="2" charset="2"/>
              <a:buChar char="Ø"/>
            </a:pPr>
            <a:r>
              <a:rPr lang="en-AU" sz="2000" dirty="0" smtClean="0"/>
              <a:t>Governance system for the plain English consumer information - ISLHD Procedure OPS 61 </a:t>
            </a:r>
            <a:r>
              <a:rPr lang="en-AU" sz="2000" i="1" dirty="0" smtClean="0"/>
              <a:t>Development and Publishing of Plain English Consumer Information </a:t>
            </a:r>
          </a:p>
          <a:p>
            <a:pPr eaLnBrk="1" hangingPunct="1">
              <a:spcBef>
                <a:spcPts val="0"/>
              </a:spcBef>
              <a:spcAft>
                <a:spcPts val="600"/>
              </a:spcAft>
              <a:buFont typeface="Wingdings" pitchFamily="2" charset="2"/>
              <a:buChar char="Ø"/>
            </a:pPr>
            <a:r>
              <a:rPr lang="en-AU" sz="2000" dirty="0" smtClean="0"/>
              <a:t>ISLHD Patient Information Portal (PIP) went live November 2013 </a:t>
            </a:r>
          </a:p>
          <a:p>
            <a:pPr eaLnBrk="1" hangingPunct="1">
              <a:spcBef>
                <a:spcPts val="0"/>
              </a:spcBef>
              <a:spcAft>
                <a:spcPts val="600"/>
              </a:spcAft>
              <a:buFont typeface="Wingdings" pitchFamily="2" charset="2"/>
              <a:buChar char="Ø"/>
            </a:pPr>
            <a:endParaRPr lang="en-AU" sz="2000" dirty="0" smtClean="0"/>
          </a:p>
          <a:p>
            <a:pPr>
              <a:spcBef>
                <a:spcPts val="600"/>
              </a:spcBef>
              <a:spcAft>
                <a:spcPts val="600"/>
              </a:spcAft>
              <a:buFont typeface="Wingdings" pitchFamily="2" charset="2"/>
              <a:buChar char="Ø"/>
            </a:pPr>
            <a:r>
              <a:rPr lang="en-AU" sz="2000" dirty="0" smtClean="0"/>
              <a:t>Toolkit - writing guides, testing tools and templates</a:t>
            </a:r>
          </a:p>
          <a:p>
            <a:pPr>
              <a:spcBef>
                <a:spcPts val="600"/>
              </a:spcBef>
              <a:buFont typeface="Wingdings" pitchFamily="2" charset="2"/>
              <a:buChar char="Ø"/>
            </a:pPr>
            <a:r>
              <a:rPr lang="en-AU" sz="2000" dirty="0" smtClean="0"/>
              <a:t>Over 4,800 visits to the PIP site, and over 221,000 pages viewed since November 2013</a:t>
            </a:r>
          </a:p>
          <a:p>
            <a:pPr>
              <a:spcBef>
                <a:spcPts val="600"/>
              </a:spcBef>
              <a:buFont typeface="Wingdings" pitchFamily="2" charset="2"/>
              <a:buChar char="Ø"/>
            </a:pPr>
            <a:r>
              <a:rPr lang="en-AU" sz="2000" dirty="0" smtClean="0"/>
              <a:t>We have engaged over 900 consumers in the testing of health information</a:t>
            </a:r>
          </a:p>
          <a:p>
            <a:pPr eaLnBrk="1" hangingPunct="1">
              <a:spcBef>
                <a:spcPts val="0"/>
              </a:spcBef>
              <a:spcAft>
                <a:spcPts val="600"/>
              </a:spcAft>
              <a:buFont typeface="Wingdings" pitchFamily="2" charset="2"/>
              <a:buChar char="Ø"/>
            </a:pPr>
            <a:endParaRPr lang="en-AU" sz="2000" dirty="0" smtClean="0"/>
          </a:p>
          <a:p>
            <a:pPr eaLnBrk="1" hangingPunct="1">
              <a:spcBef>
                <a:spcPts val="0"/>
              </a:spcBef>
              <a:spcAft>
                <a:spcPts val="600"/>
              </a:spcAft>
              <a:buFont typeface="Wingdings" pitchFamily="2" charset="2"/>
              <a:buChar char="Ø"/>
            </a:pPr>
            <a:endParaRPr lang="en-AU" sz="2000" dirty="0" smtClean="0"/>
          </a:p>
        </p:txBody>
      </p:sp>
      <p:pic>
        <p:nvPicPr>
          <p:cNvPr id="4" name="Picture 2" descr="http://islhnweb/Patient_Information_Portal/images/PIP_120.png"/>
          <p:cNvPicPr>
            <a:picLocks noChangeAspect="1" noChangeArrowheads="1"/>
          </p:cNvPicPr>
          <p:nvPr/>
        </p:nvPicPr>
        <p:blipFill>
          <a:blip r:embed="rId2" cstate="print"/>
          <a:srcRect/>
          <a:stretch>
            <a:fillRect/>
          </a:stretch>
        </p:blipFill>
        <p:spPr bwMode="auto">
          <a:xfrm>
            <a:off x="3384277" y="2881635"/>
            <a:ext cx="1023184" cy="733282"/>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071" y="177966"/>
            <a:ext cx="7497917" cy="5640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0875" y="5837019"/>
            <a:ext cx="4877618" cy="369332"/>
          </a:xfrm>
          <a:prstGeom prst="rect">
            <a:avLst/>
          </a:prstGeom>
          <a:noFill/>
        </p:spPr>
        <p:txBody>
          <a:bodyPr wrap="square" rtlCol="0">
            <a:spAutoFit/>
          </a:bodyPr>
          <a:lstStyle/>
          <a:p>
            <a:r>
              <a:rPr lang="en-AU" sz="1800" dirty="0">
                <a:solidFill>
                  <a:srgbClr val="4C4C4C"/>
                </a:solidFill>
                <a:latin typeface="Arial"/>
                <a:hlinkClick r:id="rId4"/>
              </a:rPr>
              <a:t>http://islhnintranet/Patient_Information_Portal/</a:t>
            </a:r>
            <a:endParaRPr lang="en-AU" sz="1800" dirty="0">
              <a:solidFill>
                <a:srgbClr val="4C4C4C"/>
              </a:solidFill>
              <a:latin typeface="Arial"/>
            </a:endParaRPr>
          </a:p>
        </p:txBody>
      </p:sp>
    </p:spTree>
    <p:extLst>
      <p:ext uri="{BB962C8B-B14F-4D97-AF65-F5344CB8AC3E}">
        <p14:creationId xmlns:p14="http://schemas.microsoft.com/office/powerpoint/2010/main" val="157783202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Outcomes </a:t>
            </a:r>
            <a:endParaRPr lang="en-AU" dirty="0"/>
          </a:p>
        </p:txBody>
      </p:sp>
      <p:sp>
        <p:nvSpPr>
          <p:cNvPr id="3" name="Content Placeholder 2"/>
          <p:cNvSpPr>
            <a:spLocks noGrp="1"/>
          </p:cNvSpPr>
          <p:nvPr>
            <p:ph idx="1"/>
          </p:nvPr>
        </p:nvSpPr>
        <p:spPr>
          <a:xfrm>
            <a:off x="575965" y="1513483"/>
            <a:ext cx="4320480" cy="3962400"/>
          </a:xfrm>
        </p:spPr>
        <p:txBody>
          <a:bodyPr/>
          <a:lstStyle/>
          <a:p>
            <a:pPr eaLnBrk="1" hangingPunct="1">
              <a:spcBef>
                <a:spcPts val="0"/>
              </a:spcBef>
              <a:spcAft>
                <a:spcPts val="600"/>
              </a:spcAft>
              <a:buFont typeface="Wingdings" pitchFamily="2" charset="2"/>
              <a:buChar char="Ø"/>
            </a:pPr>
            <a:r>
              <a:rPr lang="en-AU" sz="2000" dirty="0" smtClean="0"/>
              <a:t>Provision of Health Literacy Ambassador training and resources</a:t>
            </a:r>
          </a:p>
          <a:p>
            <a:pPr eaLnBrk="1" hangingPunct="1">
              <a:spcBef>
                <a:spcPts val="0"/>
              </a:spcBef>
              <a:spcAft>
                <a:spcPts val="600"/>
              </a:spcAft>
              <a:buFont typeface="Wingdings" pitchFamily="2" charset="2"/>
              <a:buChar char="Ø"/>
            </a:pPr>
            <a:r>
              <a:rPr lang="en-AU" sz="2000" dirty="0" smtClean="0"/>
              <a:t>Over 70 HLAs recruited</a:t>
            </a:r>
          </a:p>
          <a:p>
            <a:pPr eaLnBrk="1" hangingPunct="1">
              <a:spcBef>
                <a:spcPts val="0"/>
              </a:spcBef>
              <a:spcAft>
                <a:spcPts val="600"/>
              </a:spcAft>
              <a:buFont typeface="Wingdings" pitchFamily="2" charset="2"/>
              <a:buChar char="Ø"/>
            </a:pPr>
            <a:r>
              <a:rPr lang="en-AU" sz="2000" dirty="0" smtClean="0"/>
              <a:t>Health literacy information is provided to all new staff at general orientation </a:t>
            </a:r>
          </a:p>
          <a:p>
            <a:pPr eaLnBrk="1" hangingPunct="1">
              <a:spcBef>
                <a:spcPts val="0"/>
              </a:spcBef>
              <a:spcAft>
                <a:spcPts val="600"/>
              </a:spcAft>
              <a:buFont typeface="Wingdings" pitchFamily="2" charset="2"/>
              <a:buChar char="Ø"/>
            </a:pPr>
            <a:r>
              <a:rPr lang="en-AU" sz="2000" dirty="0" smtClean="0"/>
              <a:t>Health literacy CPI project commenced to reduce cancellation and poor attendance rates</a:t>
            </a:r>
          </a:p>
          <a:p>
            <a:pPr eaLnBrk="1" hangingPunct="1">
              <a:spcBef>
                <a:spcPts val="0"/>
              </a:spcBef>
              <a:spcAft>
                <a:spcPts val="600"/>
              </a:spcAft>
              <a:buFont typeface="Wingdings" pitchFamily="2" charset="2"/>
              <a:buChar char="Ø"/>
            </a:pPr>
            <a:endParaRPr lang="en-AU" sz="2000" dirty="0" smtClean="0"/>
          </a:p>
        </p:txBody>
      </p:sp>
      <p:pic>
        <p:nvPicPr>
          <p:cNvPr id="4" name="Picture 2"/>
          <p:cNvPicPr>
            <a:picLocks noChangeAspect="1" noChangeArrowheads="1"/>
          </p:cNvPicPr>
          <p:nvPr/>
        </p:nvPicPr>
        <p:blipFill>
          <a:blip r:embed="rId2" cstate="print"/>
          <a:srcRect/>
          <a:stretch>
            <a:fillRect/>
          </a:stretch>
        </p:blipFill>
        <p:spPr bwMode="auto">
          <a:xfrm>
            <a:off x="5040461" y="2017539"/>
            <a:ext cx="3168353"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Outcomes </a:t>
            </a:r>
            <a:endParaRPr lang="en-AU" dirty="0"/>
          </a:p>
        </p:txBody>
      </p:sp>
      <p:sp>
        <p:nvSpPr>
          <p:cNvPr id="3" name="Content Placeholder 2"/>
          <p:cNvSpPr>
            <a:spLocks noGrp="1"/>
          </p:cNvSpPr>
          <p:nvPr>
            <p:ph idx="1"/>
          </p:nvPr>
        </p:nvSpPr>
        <p:spPr>
          <a:xfrm>
            <a:off x="359941" y="1441475"/>
            <a:ext cx="4464496" cy="3962400"/>
          </a:xfrm>
        </p:spPr>
        <p:txBody>
          <a:bodyPr/>
          <a:lstStyle/>
          <a:p>
            <a:pPr eaLnBrk="1" hangingPunct="1">
              <a:spcBef>
                <a:spcPts val="0"/>
              </a:spcBef>
              <a:spcAft>
                <a:spcPts val="600"/>
              </a:spcAft>
              <a:buFont typeface="Wingdings" pitchFamily="2" charset="2"/>
              <a:buChar char="Ø"/>
            </a:pPr>
            <a:r>
              <a:rPr lang="en-AU" sz="2000" dirty="0" smtClean="0"/>
              <a:t>Partnership with consumers and consumer advocacy groups to conduct ACCESS</a:t>
            </a:r>
            <a:r>
              <a:rPr lang="en-AU" sz="2000" i="1" dirty="0" smtClean="0"/>
              <a:t>Ability</a:t>
            </a:r>
            <a:r>
              <a:rPr lang="en-AU" sz="2000" dirty="0" smtClean="0"/>
              <a:t>  Way-Finding Audits at our sites</a:t>
            </a:r>
          </a:p>
          <a:p>
            <a:pPr eaLnBrk="1" hangingPunct="1">
              <a:spcBef>
                <a:spcPts val="0"/>
              </a:spcBef>
              <a:spcAft>
                <a:spcPts val="600"/>
              </a:spcAft>
              <a:buFont typeface="Wingdings" pitchFamily="2" charset="2"/>
              <a:buChar char="Ø"/>
            </a:pPr>
            <a:endParaRPr lang="en-AU" sz="2000" dirty="0" smtClean="0"/>
          </a:p>
          <a:p>
            <a:pPr eaLnBrk="1" hangingPunct="1">
              <a:spcBef>
                <a:spcPts val="0"/>
              </a:spcBef>
              <a:spcAft>
                <a:spcPts val="600"/>
              </a:spcAft>
              <a:buFont typeface="Wingdings" pitchFamily="2" charset="2"/>
              <a:buChar char="Ø"/>
            </a:pPr>
            <a:r>
              <a:rPr lang="en-AU" sz="2000" dirty="0" smtClean="0"/>
              <a:t>Audio-visual teach-back training resources developed and available on the Patient Information Portal (</a:t>
            </a:r>
            <a:r>
              <a:rPr lang="en-AU" sz="2000" dirty="0" err="1" smtClean="0"/>
              <a:t>PiP</a:t>
            </a:r>
            <a:r>
              <a:rPr lang="en-AU" sz="2000" dirty="0" smtClean="0"/>
              <a:t>) </a:t>
            </a:r>
          </a:p>
          <a:p>
            <a:pPr eaLnBrk="1" hangingPunct="1">
              <a:spcBef>
                <a:spcPts val="0"/>
              </a:spcBef>
              <a:spcAft>
                <a:spcPts val="600"/>
              </a:spcAft>
              <a:buFont typeface="Wingdings" pitchFamily="2" charset="2"/>
              <a:buChar char="Ø"/>
            </a:pPr>
            <a:endParaRPr lang="en-AU" sz="2000" dirty="0" smtClean="0"/>
          </a:p>
          <a:p>
            <a:pPr eaLnBrk="1" hangingPunct="1">
              <a:spcBef>
                <a:spcPts val="0"/>
              </a:spcBef>
              <a:spcAft>
                <a:spcPts val="600"/>
              </a:spcAft>
              <a:buFont typeface="Wingdings" pitchFamily="2" charset="2"/>
              <a:buChar char="Ø"/>
            </a:pPr>
            <a:endParaRPr lang="en-AU" sz="2000" dirty="0" smtClean="0"/>
          </a:p>
          <a:p>
            <a:pPr eaLnBrk="1" hangingPunct="1">
              <a:spcBef>
                <a:spcPts val="0"/>
              </a:spcBef>
              <a:spcAft>
                <a:spcPts val="600"/>
              </a:spcAft>
              <a:buFont typeface="Wingdings" pitchFamily="2" charset="2"/>
              <a:buChar char="Ø"/>
            </a:pPr>
            <a:endParaRPr lang="en-AU" sz="2000" dirty="0" smtClean="0"/>
          </a:p>
          <a:p>
            <a:pPr eaLnBrk="1" hangingPunct="1">
              <a:spcBef>
                <a:spcPts val="0"/>
              </a:spcBef>
              <a:spcAft>
                <a:spcPts val="600"/>
              </a:spcAft>
              <a:buFont typeface="Wingdings" pitchFamily="2" charset="2"/>
              <a:buChar char="Ø"/>
            </a:pPr>
            <a:endParaRPr lang="en-AU" sz="2000" dirty="0" smtClean="0"/>
          </a:p>
          <a:p>
            <a:pPr eaLnBrk="1" hangingPunct="1">
              <a:spcBef>
                <a:spcPts val="0"/>
              </a:spcBef>
              <a:spcAft>
                <a:spcPts val="600"/>
              </a:spcAft>
              <a:buFont typeface="Wingdings" pitchFamily="2" charset="2"/>
              <a:buChar char="Ø"/>
            </a:pPr>
            <a:endParaRPr lang="en-AU" sz="2000" dirty="0" smtClean="0"/>
          </a:p>
        </p:txBody>
      </p:sp>
      <p:pic>
        <p:nvPicPr>
          <p:cNvPr id="5" name="Picture 4"/>
          <p:cNvPicPr/>
          <p:nvPr/>
        </p:nvPicPr>
        <p:blipFill>
          <a:blip r:embed="rId2" cstate="print"/>
          <a:srcRect t="-1592" r="7256"/>
          <a:stretch>
            <a:fillRect/>
          </a:stretch>
        </p:blipFill>
        <p:spPr bwMode="auto">
          <a:xfrm>
            <a:off x="5040461" y="793403"/>
            <a:ext cx="3312368" cy="223224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5040461" y="3313683"/>
            <a:ext cx="3332941" cy="194421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215925" y="87313"/>
            <a:ext cx="8136904" cy="706090"/>
          </a:xfrm>
        </p:spPr>
        <p:txBody>
          <a:bodyPr/>
          <a:lstStyle/>
          <a:p>
            <a:pPr eaLnBrk="1" hangingPunct="1"/>
            <a:r>
              <a:rPr lang="en-AU" sz="2800" b="1" dirty="0" smtClean="0"/>
              <a:t>How will we know we are achieving our goals?</a:t>
            </a:r>
          </a:p>
        </p:txBody>
      </p:sp>
      <p:sp>
        <p:nvSpPr>
          <p:cNvPr id="9219" name="Rectangle 6"/>
          <p:cNvSpPr>
            <a:spLocks noGrp="1" noChangeArrowheads="1"/>
          </p:cNvSpPr>
          <p:nvPr>
            <p:ph type="body" idx="1"/>
          </p:nvPr>
        </p:nvSpPr>
        <p:spPr>
          <a:xfrm>
            <a:off x="503957" y="937419"/>
            <a:ext cx="7924460" cy="5224381"/>
          </a:xfrm>
        </p:spPr>
        <p:txBody>
          <a:bodyPr/>
          <a:lstStyle/>
          <a:p>
            <a:pPr indent="-360000">
              <a:spcBef>
                <a:spcPts val="0"/>
              </a:spcBef>
              <a:spcAft>
                <a:spcPts val="600"/>
              </a:spcAft>
              <a:buFont typeface="Wingdings" pitchFamily="2" charset="2"/>
              <a:buChar char="Ø"/>
            </a:pPr>
            <a:endParaRPr lang="en-AU" sz="2800" dirty="0" smtClean="0"/>
          </a:p>
          <a:p>
            <a:pPr indent="-360000">
              <a:spcBef>
                <a:spcPts val="0"/>
              </a:spcBef>
              <a:spcAft>
                <a:spcPts val="600"/>
              </a:spcAft>
              <a:buFont typeface="Wingdings" pitchFamily="2" charset="2"/>
              <a:buChar char="Ø"/>
            </a:pPr>
            <a:r>
              <a:rPr lang="en-AU" sz="2800" dirty="0" smtClean="0"/>
              <a:t>Number of </a:t>
            </a:r>
          </a:p>
          <a:p>
            <a:pPr lvl="1" indent="-360000">
              <a:spcBef>
                <a:spcPts val="0"/>
              </a:spcBef>
              <a:spcAft>
                <a:spcPts val="600"/>
              </a:spcAft>
              <a:buFont typeface="Arial" pitchFamily="34" charset="0"/>
              <a:buChar char="•"/>
            </a:pPr>
            <a:r>
              <a:rPr lang="en-AU" sz="2800" dirty="0" smtClean="0"/>
              <a:t>Staff using </a:t>
            </a:r>
            <a:r>
              <a:rPr lang="en-AU" sz="2800" dirty="0" err="1" smtClean="0"/>
              <a:t>PiP</a:t>
            </a:r>
            <a:endParaRPr lang="en-AU" sz="2800" dirty="0" smtClean="0"/>
          </a:p>
          <a:p>
            <a:pPr lvl="1" indent="-360000">
              <a:spcBef>
                <a:spcPts val="0"/>
              </a:spcBef>
              <a:spcAft>
                <a:spcPts val="600"/>
              </a:spcAft>
              <a:buFont typeface="Arial" pitchFamily="34" charset="0"/>
              <a:buChar char="•"/>
            </a:pPr>
            <a:r>
              <a:rPr lang="en-AU" sz="2800" dirty="0" smtClean="0"/>
              <a:t>Resources in plain English / language</a:t>
            </a:r>
          </a:p>
          <a:p>
            <a:pPr lvl="1" indent="-360000">
              <a:spcBef>
                <a:spcPts val="0"/>
              </a:spcBef>
              <a:spcAft>
                <a:spcPts val="600"/>
              </a:spcAft>
              <a:buFont typeface="Arial" pitchFamily="34" charset="0"/>
              <a:buChar char="•"/>
            </a:pPr>
            <a:r>
              <a:rPr lang="en-AU" sz="2800" dirty="0" smtClean="0"/>
              <a:t>Consumers consulted</a:t>
            </a:r>
          </a:p>
          <a:p>
            <a:pPr lvl="1" indent="-360000">
              <a:spcBef>
                <a:spcPts val="0"/>
              </a:spcBef>
              <a:spcAft>
                <a:spcPts val="600"/>
              </a:spcAft>
              <a:buFont typeface="Arial" pitchFamily="34" charset="0"/>
              <a:buChar char="•"/>
            </a:pPr>
            <a:r>
              <a:rPr lang="en-AU" sz="2800" dirty="0" smtClean="0"/>
              <a:t>ACCESS</a:t>
            </a:r>
            <a:r>
              <a:rPr lang="en-AU" sz="2800" i="1" dirty="0" smtClean="0"/>
              <a:t>Ability</a:t>
            </a:r>
            <a:r>
              <a:rPr lang="en-AU" sz="2800" dirty="0" smtClean="0"/>
              <a:t> Audits &amp; site improvements</a:t>
            </a:r>
          </a:p>
          <a:p>
            <a:pPr lvl="1" indent="-360000">
              <a:spcBef>
                <a:spcPts val="0"/>
              </a:spcBef>
              <a:spcAft>
                <a:spcPts val="600"/>
              </a:spcAft>
              <a:buFont typeface="Arial" pitchFamily="34" charset="0"/>
              <a:buChar char="•"/>
            </a:pPr>
            <a:r>
              <a:rPr lang="en-AU" sz="2800" dirty="0" smtClean="0"/>
              <a:t>HLAs recruited and trained</a:t>
            </a:r>
          </a:p>
          <a:p>
            <a:pPr lvl="1" indent="-360000">
              <a:spcBef>
                <a:spcPts val="0"/>
              </a:spcBef>
              <a:spcAft>
                <a:spcPts val="600"/>
              </a:spcAft>
              <a:buFont typeface="Arial" pitchFamily="34" charset="0"/>
              <a:buChar char="•"/>
            </a:pPr>
            <a:r>
              <a:rPr lang="en-AU" sz="2800" dirty="0" smtClean="0"/>
              <a:t>Consumer information inventories completed</a:t>
            </a:r>
          </a:p>
          <a:p>
            <a:pPr lvl="1" indent="-360000">
              <a:spcBef>
                <a:spcPts val="0"/>
              </a:spcBef>
              <a:spcAft>
                <a:spcPts val="600"/>
              </a:spcAft>
              <a:buNone/>
            </a:pPr>
            <a:endParaRPr lang="en-AU" sz="2200" dirty="0" smtClean="0"/>
          </a:p>
          <a:p>
            <a:pPr marL="0" lvl="0" indent="0" eaLnBrk="1" hangingPunct="1">
              <a:spcBef>
                <a:spcPts val="0"/>
              </a:spcBef>
              <a:spcAft>
                <a:spcPts val="1200"/>
              </a:spcAft>
              <a:buNone/>
            </a:pPr>
            <a:endParaRPr lang="en-AU" dirty="0"/>
          </a:p>
          <a:p>
            <a:pPr>
              <a:spcBef>
                <a:spcPts val="0"/>
              </a:spcBef>
              <a:spcAft>
                <a:spcPts val="0"/>
              </a:spcAft>
              <a:buNone/>
            </a:pPr>
            <a:r>
              <a:rPr lang="en-AU" sz="2200" dirty="0" smtClean="0"/>
              <a:t>                             </a:t>
            </a:r>
          </a:p>
        </p:txBody>
      </p:sp>
      <p:cxnSp>
        <p:nvCxnSpPr>
          <p:cNvPr id="9220" name="Straight Connector 3"/>
          <p:cNvCxnSpPr>
            <a:cxnSpLocks noChangeShapeType="1"/>
          </p:cNvCxnSpPr>
          <p:nvPr/>
        </p:nvCxnSpPr>
        <p:spPr bwMode="auto">
          <a:xfrm>
            <a:off x="-3970" y="865411"/>
            <a:ext cx="8640763" cy="0"/>
          </a:xfrm>
          <a:prstGeom prst="line">
            <a:avLst/>
          </a:prstGeom>
          <a:noFill/>
          <a:ln w="9525" algn="ctr">
            <a:solidFill>
              <a:srgbClr val="133880"/>
            </a:solidFill>
            <a:round/>
            <a:headEnd type="none" w="sm" len="sm"/>
            <a:tailEnd type="none" w="sm" len="sm"/>
          </a:ln>
        </p:spPr>
      </p:cxnSp>
      <p:pic>
        <p:nvPicPr>
          <p:cNvPr id="1003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309" y="5689947"/>
            <a:ext cx="1656184" cy="637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4">
      <a:dk1>
        <a:srgbClr val="4C4C4C"/>
      </a:dk1>
      <a:lt1>
        <a:srgbClr val="FFFFFF"/>
      </a:lt1>
      <a:dk2>
        <a:srgbClr val="8996DE"/>
      </a:dk2>
      <a:lt2>
        <a:srgbClr val="FFFFFF"/>
      </a:lt2>
      <a:accent1>
        <a:srgbClr val="0066CC"/>
      </a:accent1>
      <a:accent2>
        <a:srgbClr val="0099CC"/>
      </a:accent2>
      <a:accent3>
        <a:srgbClr val="C4C9EC"/>
      </a:accent3>
      <a:accent4>
        <a:srgbClr val="DADADA"/>
      </a:accent4>
      <a:accent5>
        <a:srgbClr val="AAB8E2"/>
      </a:accent5>
      <a:accent6>
        <a:srgbClr val="008AB9"/>
      </a:accent6>
      <a:hlink>
        <a:srgbClr val="6699FF"/>
      </a:hlink>
      <a:folHlink>
        <a:srgbClr val="6666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20"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20" charset="0"/>
          </a:defRPr>
        </a:defPPr>
      </a:lstStyle>
    </a:lnDef>
  </a:objectDefaults>
  <a:extraClrSchemeLst>
    <a:extraClrScheme>
      <a:clrScheme name="Blank Presenta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Blank Presentation 4">
        <a:dk1>
          <a:srgbClr val="4C4C4C"/>
        </a:dk1>
        <a:lt1>
          <a:srgbClr val="FFFFFF"/>
        </a:lt1>
        <a:dk2>
          <a:srgbClr val="8996DE"/>
        </a:dk2>
        <a:lt2>
          <a:srgbClr val="FFFFFF"/>
        </a:lt2>
        <a:accent1>
          <a:srgbClr val="0066CC"/>
        </a:accent1>
        <a:accent2>
          <a:srgbClr val="0099CC"/>
        </a:accent2>
        <a:accent3>
          <a:srgbClr val="C4C9EC"/>
        </a:accent3>
        <a:accent4>
          <a:srgbClr val="DADADA"/>
        </a:accent4>
        <a:accent5>
          <a:srgbClr val="AAB8E2"/>
        </a:accent5>
        <a:accent6>
          <a:srgbClr val="008AB9"/>
        </a:accent6>
        <a:hlink>
          <a:srgbClr val="6699FF"/>
        </a:hlink>
        <a:folHlink>
          <a:srgbClr val="6666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11825</TotalTime>
  <Words>865</Words>
  <Application>Microsoft Office PowerPoint</Application>
  <PresentationFormat>Custom</PresentationFormat>
  <Paragraphs>178</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PowerPoint Presentation</vt:lpstr>
      <vt:lpstr>Key Principles of the ISLHD Health Literacy Framework </vt:lpstr>
      <vt:lpstr>Accreditation and National Standards</vt:lpstr>
      <vt:lpstr>PowerPoint Presentation</vt:lpstr>
      <vt:lpstr>Key Outcomes </vt:lpstr>
      <vt:lpstr>PowerPoint Presentation</vt:lpstr>
      <vt:lpstr>Key Outcomes </vt:lpstr>
      <vt:lpstr>Key Outcomes </vt:lpstr>
      <vt:lpstr>How will we know we are achieving our goals?</vt:lpstr>
      <vt:lpstr>How will we know we are achieving our goals?</vt:lpstr>
      <vt:lpstr> Collaboration to promote health literacy</vt:lpstr>
      <vt:lpstr>PowerPoint Presentation</vt:lpstr>
      <vt:lpstr>Collaboration to promote health literacy</vt:lpstr>
      <vt:lpstr>PowerPoint Presentation</vt:lpstr>
      <vt:lpstr>PowerPoint Presentation</vt:lpstr>
      <vt:lpstr>PowerPoint Presentation</vt:lpstr>
    </vt:vector>
  </TitlesOfParts>
  <Company>NSW Health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dpark</dc:creator>
  <cp:lastModifiedBy>Lillianna Crino</cp:lastModifiedBy>
  <cp:revision>356</cp:revision>
  <cp:lastPrinted>2014-11-23T18:42:01Z</cp:lastPrinted>
  <dcterms:created xsi:type="dcterms:W3CDTF">2005-09-23T06:03:41Z</dcterms:created>
  <dcterms:modified xsi:type="dcterms:W3CDTF">2015-02-16T00:03:20Z</dcterms:modified>
</cp:coreProperties>
</file>