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98" r:id="rId3"/>
    <p:sldId id="271" r:id="rId4"/>
    <p:sldId id="299" r:id="rId5"/>
    <p:sldId id="278" r:id="rId6"/>
    <p:sldId id="284" r:id="rId7"/>
    <p:sldId id="283" r:id="rId8"/>
    <p:sldId id="294" r:id="rId9"/>
    <p:sldId id="286" r:id="rId10"/>
    <p:sldId id="293" r:id="rId11"/>
    <p:sldId id="295" r:id="rId12"/>
    <p:sldId id="296" r:id="rId13"/>
    <p:sldId id="297" r:id="rId14"/>
    <p:sldId id="300" r:id="rId15"/>
    <p:sldId id="301"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8285"/>
    <a:srgbClr val="000000"/>
    <a:srgbClr val="AB1D82"/>
    <a:srgbClr val="0079A3"/>
    <a:srgbClr val="00B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8229" autoAdjust="0"/>
  </p:normalViewPr>
  <p:slideViewPr>
    <p:cSldViewPr snapToGrid="0" snapToObjects="1">
      <p:cViewPr>
        <p:scale>
          <a:sx n="100" d="100"/>
          <a:sy n="100" d="100"/>
        </p:scale>
        <p:origin x="-18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8"/>
    </p:cViewPr>
  </p:notesTextViewPr>
  <p:notesViewPr>
    <p:cSldViewPr snapToGrid="0" snapToObjects="1">
      <p:cViewPr varScale="1">
        <p:scale>
          <a:sx n="90" d="100"/>
          <a:sy n="90" d="100"/>
        </p:scale>
        <p:origin x="-376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8F3EABC-7EAE-470F-8311-1BDE6E8FC914}" type="datetimeFigureOut">
              <a:rPr lang="en-AU" smtClean="0"/>
              <a:t>12/03/2019</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82D4EDB-92F4-445E-8C79-F54395ADC349}" type="slidenum">
              <a:rPr lang="en-AU" smtClean="0"/>
              <a:t>‹#›</a:t>
            </a:fld>
            <a:endParaRPr lang="en-AU"/>
          </a:p>
        </p:txBody>
      </p:sp>
    </p:spTree>
    <p:extLst>
      <p:ext uri="{BB962C8B-B14F-4D97-AF65-F5344CB8AC3E}">
        <p14:creationId xmlns:p14="http://schemas.microsoft.com/office/powerpoint/2010/main" val="389064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F4DE9D-A557-FB4E-AACE-C707F4A4A067}" type="datetimeFigureOut">
              <a:rPr lang="en-US" smtClean="0"/>
              <a:t>3/12/2019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EA4601-368A-1440-A826-4147C7EF7E9B}" type="slidenum">
              <a:rPr lang="en-US" smtClean="0"/>
              <a:t>‹#›</a:t>
            </a:fld>
            <a:endParaRPr lang="en-US"/>
          </a:p>
        </p:txBody>
      </p:sp>
    </p:spTree>
    <p:extLst>
      <p:ext uri="{BB962C8B-B14F-4D97-AF65-F5344CB8AC3E}">
        <p14:creationId xmlns:p14="http://schemas.microsoft.com/office/powerpoint/2010/main" val="58984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 of the key drivers for safety and quality improvement in Australia are NSQHS Standards.</a:t>
            </a:r>
            <a:r>
              <a:rPr lang="en-AU" sz="1200" kern="1200" baseline="300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NSQHS Standards were developed by the Commission in collaboration with the Australian Government, state and territories, the private sector, clinical experts, patients and carers. The primary aims of the NSQHS Standards are to protect the public from harm and to improve the quality of health care provision. They provide a quality assurance mechanism that tests whether relevant systems are in place to ensure expected standards of safety and quality are met.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1</a:t>
            </a:fld>
            <a:endParaRPr lang="en-US"/>
          </a:p>
        </p:txBody>
      </p:sp>
    </p:spTree>
    <p:extLst>
      <p:ext uri="{BB962C8B-B14F-4D97-AF65-F5344CB8AC3E}">
        <p14:creationId xmlns:p14="http://schemas.microsoft.com/office/powerpoint/2010/main" val="383520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Identifying patients who may be at risk of harm, and mitigating risks for those patients is a core part of comprehensive care planning and treatment.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Comprehensive Care Standard requires the use of screening and assessment processes with patients, carers and families. In addition to these general screening and assessment processes, the Standard highlights the need to identify specific risks of harm in the areas of falls, pressure injuries, cognitive impairment, malnutrition, self-harm and suicide, violence and aggression, and seclusion and restraint. </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10</a:t>
            </a:fld>
            <a:endParaRPr lang="en-US"/>
          </a:p>
        </p:txBody>
      </p:sp>
    </p:spTree>
    <p:extLst>
      <p:ext uri="{BB962C8B-B14F-4D97-AF65-F5344CB8AC3E}">
        <p14:creationId xmlns:p14="http://schemas.microsoft.com/office/powerpoint/2010/main" val="19672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 comprehensive care plan is a single document describing the agreed personal and clinical goals of care, and outlining key aspects of planned medical, nursing and allied health activities for a patient to achieve those goals. Patients only need to have one comprehensive care plan; separate plans are not needed for different parts of health care.</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11</a:t>
            </a:fld>
            <a:endParaRPr lang="en-US"/>
          </a:p>
        </p:txBody>
      </p:sp>
    </p:spTree>
    <p:extLst>
      <p:ext uri="{BB962C8B-B14F-4D97-AF65-F5344CB8AC3E}">
        <p14:creationId xmlns:p14="http://schemas.microsoft.com/office/powerpoint/2010/main" val="19672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Patients will require different health care depending on their individual needs, preferences and goals. It is important that care is provided continuously and collaboratively in line with their diagnoses, agreed goals of care and the comprehensive care plan. </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12</a:t>
            </a:fld>
            <a:endParaRPr lang="en-US"/>
          </a:p>
        </p:txBody>
      </p:sp>
    </p:spTree>
    <p:extLst>
      <p:ext uri="{BB962C8B-B14F-4D97-AF65-F5344CB8AC3E}">
        <p14:creationId xmlns:p14="http://schemas.microsoft.com/office/powerpoint/2010/main" val="19672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Reviewing the delivery of comprehensive care is important for ensuring patients are receiving care that meets their clinical and personal needs; that risks are efficiently and effectively identified and mitigated; that the agreed comprehensive care plan is achieving what it aimed to; and that patient goals and expectations are being met. </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13</a:t>
            </a:fld>
            <a:endParaRPr lang="en-US"/>
          </a:p>
        </p:txBody>
      </p:sp>
    </p:spTree>
    <p:extLst>
      <p:ext uri="{BB962C8B-B14F-4D97-AF65-F5344CB8AC3E}">
        <p14:creationId xmlns:p14="http://schemas.microsoft.com/office/powerpoint/2010/main" val="19672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7F8EF85-857E-48BB-85B3-3FE552A3C346}" type="slidenum">
              <a:rPr lang="en-AU" smtClean="0"/>
              <a:pPr/>
              <a:t>14</a:t>
            </a:fld>
            <a:endParaRPr lang="en-AU" dirty="0"/>
          </a:p>
        </p:txBody>
      </p:sp>
    </p:spTree>
    <p:extLst>
      <p:ext uri="{BB962C8B-B14F-4D97-AF65-F5344CB8AC3E}">
        <p14:creationId xmlns:p14="http://schemas.microsoft.com/office/powerpoint/2010/main" val="136468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15</a:t>
            </a:fld>
            <a:endParaRPr lang="en-AU" dirty="0"/>
          </a:p>
        </p:txBody>
      </p:sp>
    </p:spTree>
    <p:extLst>
      <p:ext uri="{BB962C8B-B14F-4D97-AF65-F5344CB8AC3E}">
        <p14:creationId xmlns:p14="http://schemas.microsoft.com/office/powerpoint/2010/main" val="76720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r>
              <a:rPr lang="en-AU" dirty="0" smtClean="0"/>
              <a:t>The </a:t>
            </a:r>
            <a:r>
              <a:rPr lang="en-AU" dirty="0"/>
              <a:t>second edition of the NSQHS Standards</a:t>
            </a:r>
            <a:r>
              <a:rPr lang="en-AU" baseline="30000" dirty="0"/>
              <a:t>1 </a:t>
            </a:r>
            <a:r>
              <a:rPr lang="en-AU" dirty="0"/>
              <a:t>includes the following eight standards:</a:t>
            </a:r>
          </a:p>
          <a:p>
            <a:pPr lvl="0"/>
            <a:r>
              <a:rPr lang="en-AU" dirty="0"/>
              <a:t>Clinical Governance Standard</a:t>
            </a:r>
          </a:p>
          <a:p>
            <a:pPr lvl="0"/>
            <a:r>
              <a:rPr lang="en-AU" dirty="0"/>
              <a:t>Partnering with Consumers Standard</a:t>
            </a:r>
          </a:p>
          <a:p>
            <a:pPr lvl="0"/>
            <a:r>
              <a:rPr lang="en-AU" dirty="0"/>
              <a:t>Preventing and Controlling Healthcare-Associated Infection Standard</a:t>
            </a:r>
          </a:p>
          <a:p>
            <a:pPr lvl="0"/>
            <a:r>
              <a:rPr lang="en-AU" dirty="0"/>
              <a:t>Medication Safety Standard</a:t>
            </a:r>
          </a:p>
          <a:p>
            <a:pPr lvl="0"/>
            <a:r>
              <a:rPr lang="en-AU" dirty="0"/>
              <a:t>Comprehensive Care Standard</a:t>
            </a:r>
          </a:p>
          <a:p>
            <a:pPr lvl="0"/>
            <a:r>
              <a:rPr lang="en-AU" dirty="0"/>
              <a:t>Communicating for Safety Standard</a:t>
            </a:r>
          </a:p>
          <a:p>
            <a:pPr lvl="0"/>
            <a:r>
              <a:rPr lang="en-AU" dirty="0"/>
              <a:t>Blood Management Standard</a:t>
            </a:r>
          </a:p>
          <a:p>
            <a:pPr lvl="0"/>
            <a:r>
              <a:rPr lang="en-AU" dirty="0"/>
              <a:t>Recognising and Responding to Acute Deterioration Standard. </a:t>
            </a:r>
          </a:p>
          <a:p>
            <a:r>
              <a:rPr lang="en-AU" dirty="0"/>
              <a:t> </a:t>
            </a:r>
          </a:p>
          <a:p>
            <a:r>
              <a:rPr lang="en-AU" sz="1200" kern="1200" dirty="0" smtClean="0">
                <a:solidFill>
                  <a:schemeClr val="tx1"/>
                </a:solidFill>
                <a:effectLst/>
                <a:latin typeface="+mn-lt"/>
                <a:ea typeface="+mn-ea"/>
                <a:cs typeface="+mn-cs"/>
              </a:rPr>
              <a:t>The Comprehensive Care Standard, relates to the delivery of comprehensive care for patients within a health service organisation. Safety and quality gaps are frequently reported as failures to provide adequate care for specific conditions, or in specific situations or settings, or to achieve expected outcomes in particular populations. </a:t>
            </a:r>
            <a:endParaRPr lang="en-AU" sz="110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a:t>
            </a:fld>
            <a:endParaRPr lang="en-AU" dirty="0"/>
          </a:p>
        </p:txBody>
      </p:sp>
    </p:spTree>
    <p:extLst>
      <p:ext uri="{BB962C8B-B14F-4D97-AF65-F5344CB8AC3E}">
        <p14:creationId xmlns:p14="http://schemas.microsoft.com/office/powerpoint/2010/main" val="25712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intent of the Comprehensive Care Standard is to ensure that patients receive comprehensive care – that is, coordinated delivery of the total health care required or requested by a patient. This care is aligned with the patient’s expressed goals of care and healthcare needs, considers the impact of the patient’s health issues on their life and wellbeing, and is clinically appropriate. In addition, the Comprehensive Care Standard aims to ensure that risks of harm for patients during health care are prevented and managed. Clinicians identify patients at risk of specific harm during health care by applying the screening and assessment processes required in this standard. </a:t>
            </a:r>
          </a:p>
          <a:p>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Although the Comprehensive Care Standard refers to actions needed within a single episode of patient care, it is fundamental that each single episode or period of care is part of the continuum of care for a patient. Meaningful implementation of the Comprehensive Care Standard requires attention to the processes for partnering with patients in their own care, and for safely managing transitions between episodes of care. This requires that the systems and processes necessary to meet the requirements of this standard also meet the requirements of the Partnering with Consumers and Communicating for Safety standards.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a:t>
            </a:fld>
            <a:endParaRPr lang="en-US"/>
          </a:p>
        </p:txBody>
      </p:sp>
    </p:spTree>
    <p:extLst>
      <p:ext uri="{BB962C8B-B14F-4D97-AF65-F5344CB8AC3E}">
        <p14:creationId xmlns:p14="http://schemas.microsoft.com/office/powerpoint/2010/main" val="365724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dirty="0" smtClean="0"/>
          </a:p>
          <a:p>
            <a:r>
              <a:rPr lang="en-AU" dirty="0" smtClean="0"/>
              <a:t>Resources have been and continue to be developed to support implementation of the Comprehensive Care Standard.</a:t>
            </a:r>
          </a:p>
          <a:p>
            <a:r>
              <a:rPr lang="en-AU" dirty="0" smtClean="0"/>
              <a:t>As new resources are developed you will find them on the comprehensive</a:t>
            </a:r>
            <a:r>
              <a:rPr lang="en-AU" baseline="0" dirty="0" smtClean="0"/>
              <a:t> care webpages. The links are on the </a:t>
            </a:r>
            <a:r>
              <a:rPr lang="en-AU" baseline="0" dirty="0" smtClean="0"/>
              <a:t>last </a:t>
            </a:r>
            <a:r>
              <a:rPr lang="en-AU" baseline="0" dirty="0" smtClean="0"/>
              <a:t>slide</a:t>
            </a:r>
            <a:r>
              <a:rPr lang="en-AU" baseline="0" dirty="0" smtClean="0"/>
              <a:t>.</a:t>
            </a:r>
          </a:p>
          <a:p>
            <a:r>
              <a:rPr lang="en-AU" baseline="0" dirty="0" smtClean="0"/>
              <a:t>Currently available resources include:</a:t>
            </a:r>
          </a:p>
          <a:p>
            <a:pPr marL="228600" indent="-228600">
              <a:buFont typeface="+mj-lt"/>
              <a:buAutoNum type="arabicPeriod"/>
            </a:pPr>
            <a:r>
              <a:rPr lang="en-AU" baseline="0" dirty="0" smtClean="0"/>
              <a:t>A conceptual model for supporting comprehensive care delivery</a:t>
            </a:r>
          </a:p>
          <a:p>
            <a:pPr marL="228600" indent="-228600">
              <a:buFont typeface="+mj-lt"/>
              <a:buAutoNum type="arabicPeriod"/>
            </a:pPr>
            <a:r>
              <a:rPr lang="en-AU" baseline="0" dirty="0" smtClean="0"/>
              <a:t>Essential elements for delivering comprehensive care</a:t>
            </a:r>
          </a:p>
          <a:p>
            <a:pPr marL="228600" indent="-228600">
              <a:buFont typeface="+mj-lt"/>
              <a:buAutoNum type="arabicPeriod"/>
            </a:pPr>
            <a:r>
              <a:rPr lang="en-AU" baseline="0" dirty="0" smtClean="0"/>
              <a:t>Approaches to person-centred screening</a:t>
            </a:r>
          </a:p>
          <a:p>
            <a:pPr marL="0" indent="0">
              <a:buFont typeface="+mj-lt"/>
              <a:buNone/>
            </a:pPr>
            <a:endParaRPr lang="en-AU" baseline="0" dirty="0" smtClean="0"/>
          </a:p>
          <a:p>
            <a:pPr marL="0" indent="0">
              <a:buFont typeface="+mj-lt"/>
              <a:buNone/>
            </a:pPr>
            <a:r>
              <a:rPr lang="en-AU" baseline="0" dirty="0" smtClean="0"/>
              <a:t>Coming soon are short guides for the remaining essential elements. These </a:t>
            </a:r>
            <a:r>
              <a:rPr lang="en-AU" baseline="0" dirty="0" err="1" smtClean="0"/>
              <a:t>elemenst</a:t>
            </a:r>
            <a:r>
              <a:rPr lang="en-AU" baseline="0" dirty="0" smtClean="0"/>
              <a:t> will be described through this presentation</a:t>
            </a:r>
          </a:p>
          <a:p>
            <a:pPr marL="228600" indent="-228600">
              <a:buFont typeface="+mj-lt"/>
              <a:buAutoNum type="arabicPeriod"/>
            </a:pPr>
            <a:endParaRPr lang="en-AU" dirty="0" smtClean="0"/>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4</a:t>
            </a:fld>
            <a:endParaRPr lang="en-AU" dirty="0"/>
          </a:p>
        </p:txBody>
      </p:sp>
    </p:spTree>
    <p:extLst>
      <p:ext uri="{BB962C8B-B14F-4D97-AF65-F5344CB8AC3E}">
        <p14:creationId xmlns:p14="http://schemas.microsoft.com/office/powerpoint/2010/main" val="280844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400" b="1" dirty="0" smtClean="0"/>
              <a:t>Speaker notes: </a:t>
            </a:r>
          </a:p>
          <a:p>
            <a:endParaRPr lang="en-AU" sz="1400" b="1" dirty="0" smtClean="0"/>
          </a:p>
          <a:p>
            <a:r>
              <a:rPr lang="en-AU" sz="1200" kern="1200" dirty="0" smtClean="0">
                <a:solidFill>
                  <a:schemeClr val="tx1"/>
                </a:solidFill>
                <a:effectLst/>
                <a:latin typeface="+mn-lt"/>
                <a:ea typeface="+mn-ea"/>
                <a:cs typeface="+mn-cs"/>
              </a:rPr>
              <a:t>To support a shared understanding of the Comprehensive Care Standard, the Commission has developed a conceptual model describing the key organisational requirements for supporting the delivery of comprehensive care in health services. The organisational requirements in this conceptual model are grouped into three domains:</a:t>
            </a:r>
          </a:p>
          <a:p>
            <a:r>
              <a:rPr lang="en-AU" sz="1400" b="1" dirty="0" smtClean="0"/>
              <a:t> </a:t>
            </a:r>
          </a:p>
          <a:p>
            <a:r>
              <a:rPr lang="en-AU" sz="1400" b="1" dirty="0" smtClean="0"/>
              <a:t>A focus on patient experience: </a:t>
            </a:r>
          </a:p>
          <a:p>
            <a:r>
              <a:rPr lang="en-AU" sz="1200" dirty="0" smtClean="0"/>
              <a:t>having an organisation-wide commitment to the delivery of care that is person-centred, and working to improve the patient experience</a:t>
            </a:r>
          </a:p>
          <a:p>
            <a:endParaRPr lang="en-AU" sz="1200" dirty="0" smtClean="0"/>
          </a:p>
          <a:p>
            <a:r>
              <a:rPr lang="en-AU" sz="1400" b="1" dirty="0" smtClean="0"/>
              <a:t>Systems, processes and protocols to deliver comprehensive care: </a:t>
            </a:r>
          </a:p>
          <a:p>
            <a:r>
              <a:rPr lang="en-AU" sz="1200" dirty="0" smtClean="0"/>
              <a:t>having systems, processes and protocols to guide and support healthcare providers to deliver comprehensive care consistently and effectively</a:t>
            </a:r>
          </a:p>
          <a:p>
            <a:endParaRPr lang="en-AU" sz="1200" dirty="0" smtClean="0"/>
          </a:p>
          <a:p>
            <a:r>
              <a:rPr lang="en-AU" sz="1400" b="1" dirty="0" smtClean="0"/>
              <a:t>Organisational culture and governance to support a comprehensive care approach: </a:t>
            </a:r>
          </a:p>
          <a:p>
            <a:r>
              <a:rPr lang="en-AU" sz="1200" dirty="0" smtClean="0"/>
              <a:t>having organisation-wide governance, leadership and systems that embed the delivery of high-quality person-centred comprehensive care as the organisational standard.</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5</a:t>
            </a:fld>
            <a:endParaRPr lang="en-US"/>
          </a:p>
        </p:txBody>
      </p:sp>
    </p:spTree>
    <p:extLst>
      <p:ext uri="{BB962C8B-B14F-4D97-AF65-F5344CB8AC3E}">
        <p14:creationId xmlns:p14="http://schemas.microsoft.com/office/powerpoint/2010/main" val="224098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Commission has identified a set of six essential elements for comprehensive care delivery, which represent different stages or processes that a patient may experience when clinical care is delivered. Whereas the conceptual model provides an organisational perspective of comprehensive care, the essential elements for comprehensive care delivery integrate these organisational pre-requisites with the clinical processes required to care for individual patients. </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6</a:t>
            </a:fld>
            <a:endParaRPr lang="en-US"/>
          </a:p>
        </p:txBody>
      </p:sp>
    </p:spTree>
    <p:extLst>
      <p:ext uri="{BB962C8B-B14F-4D97-AF65-F5344CB8AC3E}">
        <p14:creationId xmlns:p14="http://schemas.microsoft.com/office/powerpoint/2010/main" val="404527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The figure</a:t>
            </a:r>
            <a:r>
              <a:rPr lang="en-AU" sz="1200" kern="1200" dirty="0" smtClean="0">
                <a:solidFill>
                  <a:schemeClr val="tx1"/>
                </a:solidFill>
                <a:effectLst/>
                <a:latin typeface="+mn-lt"/>
                <a:ea typeface="+mn-ea"/>
                <a:cs typeface="+mn-cs"/>
              </a:rPr>
              <a:t> provides a representation of how these six elements interact</a:t>
            </a:r>
            <a:r>
              <a:rPr lang="en-AU" sz="1200" kern="1200" baseline="0" dirty="0" smtClean="0">
                <a:solidFill>
                  <a:schemeClr val="tx1"/>
                </a:solidFill>
                <a:effectLst/>
                <a:latin typeface="+mn-lt"/>
                <a:ea typeface="+mn-ea"/>
                <a:cs typeface="+mn-cs"/>
              </a:rPr>
              <a:t> and</a:t>
            </a:r>
            <a:r>
              <a:rPr lang="en-AU" sz="1200" kern="1200" dirty="0" smtClean="0">
                <a:solidFill>
                  <a:schemeClr val="tx1"/>
                </a:solidFill>
                <a:effectLst/>
                <a:latin typeface="+mn-lt"/>
                <a:ea typeface="+mn-ea"/>
                <a:cs typeface="+mn-cs"/>
              </a:rPr>
              <a:t> where the patient is likely to come into contact with the elements along their healthcare journey. </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Dynamic care planning and delivery requires the identification of clinical and personal needs of every patient. The</a:t>
            </a:r>
            <a:r>
              <a:rPr lang="en-AU" sz="1200" kern="1200" baseline="0" dirty="0" smtClean="0">
                <a:solidFill>
                  <a:schemeClr val="tx1"/>
                </a:solidFill>
                <a:effectLst/>
                <a:latin typeface="+mn-lt"/>
                <a:ea typeface="+mn-ea"/>
                <a:cs typeface="+mn-cs"/>
              </a:rPr>
              <a:t> process is a continuing cycle to support delivery of high-quality care every time a patient attends any facility </a:t>
            </a:r>
            <a:r>
              <a:rPr lang="en-AU" sz="1200" kern="1200" baseline="0" smtClean="0">
                <a:solidFill>
                  <a:schemeClr val="tx1"/>
                </a:solidFill>
                <a:effectLst/>
                <a:latin typeface="+mn-lt"/>
                <a:ea typeface="+mn-ea"/>
                <a:cs typeface="+mn-cs"/>
              </a:rPr>
              <a:t>in Australia.</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7</a:t>
            </a:fld>
            <a:endParaRPr lang="en-US"/>
          </a:p>
        </p:txBody>
      </p:sp>
    </p:spTree>
    <p:extLst>
      <p:ext uri="{BB962C8B-B14F-4D97-AF65-F5344CB8AC3E}">
        <p14:creationId xmlns:p14="http://schemas.microsoft.com/office/powerpoint/2010/main" val="152463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first step in delivering comprehensive care is undertaking a clinical assessment. Clinical assessment should be based on the patient’s subjective report of the symptoms and course of the illness or condition, and objective findings from clinical assessment</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to determine provisional and differential diagnoses.</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8</a:t>
            </a:fld>
            <a:endParaRPr lang="en-US"/>
          </a:p>
        </p:txBody>
      </p:sp>
    </p:spTree>
    <p:extLst>
      <p:ext uri="{BB962C8B-B14F-4D97-AF65-F5344CB8AC3E}">
        <p14:creationId xmlns:p14="http://schemas.microsoft.com/office/powerpoint/2010/main" val="19672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t>Speaker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 focus on patient experience is critical to the delivery of comprehensive care. Talking with patients about their needs and preferences helps clarify what is important to them as an individual. Developing a shared understanding of these things can provide a foundation for trust, and a basis for discussion about healthcare options. Understanding a patient’s values and their expectations and aspirations for their health and wellbeing helps to establish their goals for care, and contributes to understanding the actions to be taken. </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9</a:t>
            </a:fld>
            <a:endParaRPr lang="en-US"/>
          </a:p>
        </p:txBody>
      </p:sp>
    </p:spTree>
    <p:extLst>
      <p:ext uri="{BB962C8B-B14F-4D97-AF65-F5344CB8AC3E}">
        <p14:creationId xmlns:p14="http://schemas.microsoft.com/office/powerpoint/2010/main" val="49680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970" y="-39760"/>
            <a:ext cx="9144000" cy="514350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baseline="0">
                <a:solidFill>
                  <a:schemeClr val="tx1"/>
                </a:solidFill>
                <a:latin typeface="Arial"/>
                <a:cs typeface="Arial"/>
              </a:defRPr>
            </a:lvl1pPr>
          </a:lstStyle>
          <a:p>
            <a:r>
              <a:rPr lang="en-US" dirty="0" smtClean="0"/>
              <a:t>June 10, 2014</a:t>
            </a:r>
            <a:endParaRPr lang="en-US" dirty="0"/>
          </a:p>
        </p:txBody>
      </p:sp>
      <p:pic>
        <p:nvPicPr>
          <p:cNvPr id="8" name="Picture 7" descr="ACSQHC.png"/>
          <p:cNvPicPr>
            <a:picLocks noChangeAspect="1"/>
          </p:cNvPicPr>
          <p:nvPr userDrawn="1"/>
        </p:nvPicPr>
        <p:blipFill>
          <a:blip r:embed="rId3"/>
          <a:stretch>
            <a:fillRect/>
          </a:stretch>
        </p:blipFill>
        <p:spPr>
          <a:xfrm>
            <a:off x="720593" y="5991354"/>
            <a:ext cx="2905125" cy="317500"/>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29539"/>
          <a:stretch/>
        </p:blipFill>
        <p:spPr>
          <a:xfrm>
            <a:off x="7451859" y="5883256"/>
            <a:ext cx="1352549" cy="5336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descr="ACSQHC.png">
            <a:extLst>
              <a:ext uri="{FF2B5EF4-FFF2-40B4-BE49-F238E27FC236}">
                <a16:creationId xmlns="" xmlns:a16="http://schemas.microsoft.com/office/drawing/2014/main" id="{7029393B-01E7-0C49-A200-2B33538AB519}"/>
              </a:ext>
            </a:extLst>
          </p:cNvPr>
          <p:cNvPicPr>
            <a:picLocks noChangeAspect="1"/>
          </p:cNvPicPr>
          <p:nvPr userDrawn="1"/>
        </p:nvPicPr>
        <p:blipFill>
          <a:blip r:embed="rId2"/>
          <a:stretch>
            <a:fillRect/>
          </a:stretch>
        </p:blipFill>
        <p:spPr>
          <a:xfrm>
            <a:off x="611560" y="6021289"/>
            <a:ext cx="3754760" cy="410356"/>
          </a:xfrm>
          <a:prstGeom prst="rect">
            <a:avLst/>
          </a:prstGeom>
        </p:spPr>
      </p:pic>
      <p:pic>
        <p:nvPicPr>
          <p:cNvPr id="9" name="Picture 8">
            <a:extLst>
              <a:ext uri="{FF2B5EF4-FFF2-40B4-BE49-F238E27FC236}">
                <a16:creationId xmlns="" xmlns:a16="http://schemas.microsoft.com/office/drawing/2014/main" id="{CC5DE298-303E-CF49-BC9A-B05C98F8E2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052737"/>
            <a:ext cx="1155700" cy="2730500"/>
          </a:xfrm>
          <a:prstGeom prst="rect">
            <a:avLst/>
          </a:prstGeom>
        </p:spPr>
      </p:pic>
      <p:sp>
        <p:nvSpPr>
          <p:cNvPr id="14" name="TextBox 13">
            <a:extLst>
              <a:ext uri="{FF2B5EF4-FFF2-40B4-BE49-F238E27FC236}">
                <a16:creationId xmlns="" xmlns:a16="http://schemas.microsoft.com/office/drawing/2014/main" id="{4CE58B9F-1CB4-6846-83AE-16F28E7CD68D}"/>
              </a:ext>
            </a:extLst>
          </p:cNvPr>
          <p:cNvSpPr txBox="1"/>
          <p:nvPr userDrawn="1"/>
        </p:nvSpPr>
        <p:spPr>
          <a:xfrm>
            <a:off x="1623244" y="1340769"/>
            <a:ext cx="3312368" cy="2092881"/>
          </a:xfrm>
          <a:prstGeom prst="rect">
            <a:avLst/>
          </a:prstGeom>
          <a:noFill/>
        </p:spPr>
        <p:txBody>
          <a:bodyPr wrap="square" rtlCol="0">
            <a:spAutoFit/>
          </a:bodyPr>
          <a:lstStyle/>
          <a:p>
            <a:pPr lvl="0">
              <a:spcAft>
                <a:spcPts val="1200"/>
              </a:spcAft>
            </a:pPr>
            <a:r>
              <a:rPr lang="en-US" b="1" dirty="0" err="1">
                <a:latin typeface="Cambria" panose="02040503050406030204" pitchFamily="18" charset="0"/>
              </a:rPr>
              <a:t>Safetyandquality.gov.au</a:t>
            </a:r>
            <a:endParaRPr lang="en-US" b="1" dirty="0">
              <a:latin typeface="Cambria" panose="02040503050406030204" pitchFamily="18" charset="0"/>
            </a:endParaRPr>
          </a:p>
          <a:p>
            <a:pPr lvl="0">
              <a:spcAft>
                <a:spcPts val="1200"/>
              </a:spcAft>
            </a:pPr>
            <a:endParaRPr lang="en-US" b="1" dirty="0">
              <a:latin typeface="Cambria" panose="02040503050406030204" pitchFamily="18" charset="0"/>
            </a:endParaRPr>
          </a:p>
          <a:p>
            <a:pPr lvl="0">
              <a:spcAft>
                <a:spcPts val="1200"/>
              </a:spcAft>
            </a:pPr>
            <a:r>
              <a:rPr lang="en-US" b="1" dirty="0" err="1">
                <a:latin typeface="Cambria" panose="02040503050406030204" pitchFamily="18" charset="0"/>
              </a:rPr>
              <a:t>Twitter.com</a:t>
            </a:r>
            <a:r>
              <a:rPr lang="en-US" b="1" dirty="0">
                <a:latin typeface="Cambria" panose="02040503050406030204" pitchFamily="18" charset="0"/>
              </a:rPr>
              <a:t>/ACSQHS</a:t>
            </a:r>
          </a:p>
          <a:p>
            <a:pPr lvl="0">
              <a:spcAft>
                <a:spcPts val="1200"/>
              </a:spcAft>
            </a:pPr>
            <a:endParaRPr lang="en-US" b="1" dirty="0">
              <a:latin typeface="Cambria" panose="02040503050406030204" pitchFamily="18" charset="0"/>
            </a:endParaRPr>
          </a:p>
          <a:p>
            <a:pPr lvl="0">
              <a:spcAft>
                <a:spcPts val="1200"/>
              </a:spcAft>
            </a:pPr>
            <a:r>
              <a:rPr lang="en-US" b="1" dirty="0" err="1">
                <a:latin typeface="Cambria" panose="02040503050406030204" pitchFamily="18" charset="0"/>
              </a:rPr>
              <a:t>Youtube.com</a:t>
            </a:r>
            <a:r>
              <a:rPr lang="en-US" b="1" dirty="0">
                <a:latin typeface="Cambria" panose="02040503050406030204" pitchFamily="18" charset="0"/>
              </a:rPr>
              <a:t>/user/ACSQHC</a:t>
            </a:r>
          </a:p>
        </p:txBody>
      </p:sp>
      <p:sp>
        <p:nvSpPr>
          <p:cNvPr id="17" name="Text Placeholder 4">
            <a:extLst>
              <a:ext uri="{FF2B5EF4-FFF2-40B4-BE49-F238E27FC236}">
                <a16:creationId xmlns="" xmlns:a16="http://schemas.microsoft.com/office/drawing/2014/main" id="{D56B1EF5-522D-0C42-9BDC-20CCA6633E00}"/>
              </a:ext>
            </a:extLst>
          </p:cNvPr>
          <p:cNvSpPr>
            <a:spLocks noGrp="1"/>
          </p:cNvSpPr>
          <p:nvPr>
            <p:ph type="body" sz="quarter" idx="13" hasCustomPrompt="1"/>
          </p:nvPr>
        </p:nvSpPr>
        <p:spPr>
          <a:xfrm>
            <a:off x="611188" y="4446346"/>
            <a:ext cx="5473700" cy="959237"/>
          </a:xfrm>
          <a:prstGeom prst="rect">
            <a:avLst/>
          </a:prstGeom>
        </p:spPr>
        <p:txBody>
          <a:bodyPr lIns="0" anchor="b" anchorCtr="0">
            <a:spAutoFit/>
          </a:bodyPr>
          <a:lstStyle>
            <a:lvl1pPr marL="0" indent="0">
              <a:spcBef>
                <a:spcPts val="500"/>
              </a:spcBef>
              <a:buFontTx/>
              <a:buNone/>
              <a:defRPr sz="1800">
                <a:solidFill>
                  <a:schemeClr val="bg2">
                    <a:lumMod val="50000"/>
                  </a:schemeClr>
                </a:solidFill>
                <a:latin typeface="+mn-lt"/>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spTree>
    <p:extLst>
      <p:ext uri="{BB962C8B-B14F-4D97-AF65-F5344CB8AC3E}">
        <p14:creationId xmlns:p14="http://schemas.microsoft.com/office/powerpoint/2010/main" val="164450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3/12/2019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241" y="409477"/>
            <a:ext cx="5027185" cy="4227127"/>
          </a:xfrm>
          <a:prstGeom prst="rect">
            <a:avLst/>
          </a:prstGeom>
        </p:spPr>
      </p:pic>
    </p:spTree>
    <p:extLst>
      <p:ext uri="{BB962C8B-B14F-4D97-AF65-F5344CB8AC3E}">
        <p14:creationId xmlns:p14="http://schemas.microsoft.com/office/powerpoint/2010/main" val="356176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AB610429-0052-C142-B9C4-834EC6B5547E}"/>
              </a:ext>
            </a:extLst>
          </p:cNvPr>
          <p:cNvSpPr>
            <a:spLocks noGrp="1"/>
          </p:cNvSpPr>
          <p:nvPr>
            <p:ph type="dt" sz="half" idx="10"/>
          </p:nvPr>
        </p:nvSpPr>
        <p:spPr>
          <a:xfrm>
            <a:off x="628651" y="6356351"/>
            <a:ext cx="1996363" cy="365125"/>
          </a:xfrm>
          <a:prstGeom prst="rect">
            <a:avLst/>
          </a:prstGeom>
        </p:spPr>
        <p:txBody>
          <a:bodyPr/>
          <a:lstStyle>
            <a:lvl1pPr>
              <a:defRPr sz="1000" b="0" i="0">
                <a:solidFill>
                  <a:schemeClr val="bg1">
                    <a:lumMod val="50000"/>
                  </a:schemeClr>
                </a:solidFill>
                <a:latin typeface="Cambria" panose="02040503050406030204" pitchFamily="18" charset="0"/>
              </a:defRPr>
            </a:lvl1pPr>
          </a:lstStyle>
          <a:p>
            <a:fld id="{6731C801-442D-3445-89B1-17C5491956E9}" type="datetimeFigureOut">
              <a:rPr lang="en-US" smtClean="0"/>
              <a:pPr/>
              <a:t>3/12/2019</a:t>
            </a:fld>
            <a:endParaRPr lang="en-US" dirty="0"/>
          </a:p>
        </p:txBody>
      </p:sp>
      <p:sp>
        <p:nvSpPr>
          <p:cNvPr id="5" name="Footer Placeholder 4">
            <a:extLst>
              <a:ext uri="{FF2B5EF4-FFF2-40B4-BE49-F238E27FC236}">
                <a16:creationId xmlns="" xmlns:a16="http://schemas.microsoft.com/office/drawing/2014/main" id="{9949492E-B4AC-0547-A8A7-147913944CC6}"/>
              </a:ext>
            </a:extLst>
          </p:cNvPr>
          <p:cNvSpPr>
            <a:spLocks noGrp="1"/>
          </p:cNvSpPr>
          <p:nvPr>
            <p:ph type="ftr" sz="quarter" idx="11"/>
          </p:nvPr>
        </p:nvSpPr>
        <p:spPr>
          <a:xfrm>
            <a:off x="2804279" y="6356351"/>
            <a:ext cx="3517590" cy="365125"/>
          </a:xfrm>
          <a:prstGeom prst="rect">
            <a:avLst/>
          </a:prstGeom>
        </p:spPr>
        <p:txBody>
          <a:bodyPr/>
          <a:lstStyle>
            <a:lvl1pPr>
              <a:defRPr sz="1000">
                <a:latin typeface="Cambria" panose="02040503050406030204" pitchFamily="18" charset="0"/>
              </a:defRPr>
            </a:lvl1pPr>
          </a:lstStyle>
          <a:p>
            <a:endParaRPr lang="en-US" dirty="0"/>
          </a:p>
        </p:txBody>
      </p:sp>
      <p:sp>
        <p:nvSpPr>
          <p:cNvPr id="6" name="Slide Number Placeholder 5">
            <a:extLst>
              <a:ext uri="{FF2B5EF4-FFF2-40B4-BE49-F238E27FC236}">
                <a16:creationId xmlns="" xmlns:a16="http://schemas.microsoft.com/office/drawing/2014/main" id="{65AD33F7-BFE4-FB4A-AFAA-CF72E499D3CF}"/>
              </a:ext>
            </a:extLst>
          </p:cNvPr>
          <p:cNvSpPr>
            <a:spLocks noGrp="1"/>
          </p:cNvSpPr>
          <p:nvPr>
            <p:ph type="sldNum" sz="quarter" idx="12"/>
          </p:nvPr>
        </p:nvSpPr>
        <p:spPr>
          <a:xfrm>
            <a:off x="6501136" y="6356351"/>
            <a:ext cx="1996752" cy="365125"/>
          </a:xfrm>
          <a:prstGeom prst="rect">
            <a:avLst/>
          </a:prstGeom>
        </p:spPr>
        <p:txBody>
          <a:bodyPr/>
          <a:lstStyle>
            <a:lvl1pPr>
              <a:defRPr sz="1000" b="0" i="0">
                <a:latin typeface="Cambria" panose="02040503050406030204" pitchFamily="18" charset="0"/>
              </a:defRPr>
            </a:lvl1pPr>
          </a:lstStyle>
          <a:p>
            <a:fld id="{98DE03F7-F82B-894C-A633-2EAA8A79CA00}" type="slidenum">
              <a:rPr lang="en-US" smtClean="0"/>
              <a:pPr/>
              <a:t>‹#›</a:t>
            </a:fld>
            <a:endParaRPr lang="en-US" dirty="0"/>
          </a:p>
        </p:txBody>
      </p:sp>
      <p:sp>
        <p:nvSpPr>
          <p:cNvPr id="8" name="Title 2">
            <a:extLst>
              <a:ext uri="{FF2B5EF4-FFF2-40B4-BE49-F238E27FC236}">
                <a16:creationId xmlns="" xmlns:a16="http://schemas.microsoft.com/office/drawing/2014/main" id="{0BD37AF4-060B-C744-8F29-E939BAFE4326}"/>
              </a:ext>
            </a:extLst>
          </p:cNvPr>
          <p:cNvSpPr>
            <a:spLocks noGrp="1"/>
          </p:cNvSpPr>
          <p:nvPr>
            <p:ph type="title"/>
          </p:nvPr>
        </p:nvSpPr>
        <p:spPr>
          <a:xfrm>
            <a:off x="611188" y="836714"/>
            <a:ext cx="7886700" cy="498598"/>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Trebuchet MS" panose="020B070302020209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348482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41592"/>
            <a:ext cx="9144000" cy="640447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safetyandquality.gov.au/wp-content/uploads/2017/12/National-Safety-and-Quality-Health-Service-Standards-Guide-for-Day-Procedure-Services.pdf" TargetMode="External"/><Relationship Id="rId13" Type="http://schemas.openxmlformats.org/officeDocument/2006/relationships/hyperlink" Target="https://www.safetyandquality.gov.au/wp-content/uploads/2017/11/Comprehensive-Care.pdf" TargetMode="External"/><Relationship Id="rId3" Type="http://schemas.openxmlformats.org/officeDocument/2006/relationships/hyperlink" Target="https://www.safetyandquality.gov.au/our-work/comprehensive-care/" TargetMode="External"/><Relationship Id="rId7" Type="http://schemas.openxmlformats.org/officeDocument/2006/relationships/hyperlink" Target="https://www.safetyandquality.gov.au/wp-content/uploads/2017/12/National-Safety-and-Quality-Health-Service-Standards-Guide-for-Hospitals.pdf" TargetMode="External"/><Relationship Id="rId12" Type="http://schemas.openxmlformats.org/officeDocument/2006/relationships/hyperlink" Target="https://www.safetyandquality.gov.au/wp-content/uploads/2017/12/National-Safety-and-Quality-Health-Service-Standards-Accreditation-Workbook.pdf"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safetyandquality.gov.au/our-work/assessment-to-the-nsqhs-standards/nsqhs-standards-second-edition/" TargetMode="External"/><Relationship Id="rId11" Type="http://schemas.openxmlformats.org/officeDocument/2006/relationships/hyperlink" Target="https://www.safetyandquality.gov.au/wp-content/uploads/2017/12/National-Model-Clinical-Governance-Framework.pdf" TargetMode="External"/><Relationship Id="rId5" Type="http://schemas.openxmlformats.org/officeDocument/2006/relationships/hyperlink" Target="https://www.safetyandquality.gov.au/wp-content/uploads/2018/10/Implementing-Comprehensive-care-Essential-Elements-Accessibility-PDF.pdf" TargetMode="External"/><Relationship Id="rId10" Type="http://schemas.openxmlformats.org/officeDocument/2006/relationships/hyperlink" Target="https://www.safetyandquality.gov.au/wp-content/uploads/2017/12/National-Safety-and-Quality-Health-Service-Standards-User-Guide-for-Aboriginal-and-Torres-Strait-Islander-Health.pdf" TargetMode="External"/><Relationship Id="rId4" Type="http://schemas.openxmlformats.org/officeDocument/2006/relationships/hyperlink" Target="https://www.safetyandquality.gov.au/our-work/comprehensive-care/essential-elements-for-comprehensive-care-delivery/" TargetMode="External"/><Relationship Id="rId9" Type="http://schemas.openxmlformats.org/officeDocument/2006/relationships/hyperlink" Target="https://www.safetyandquality.gov.au/wp-content/uploads/2017/12/National-Safety-and-Quality-Health-Service-Standards-Guide-for-Multi-Purpose-Services-and-Small-Hospitals.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22767" y="284168"/>
            <a:ext cx="1962150" cy="1793866"/>
          </a:xfrm>
          <a:prstGeom prst="rect">
            <a:avLst/>
          </a:prstGeom>
          <a:noFill/>
          <a:ln>
            <a:noFill/>
          </a:ln>
        </p:spPr>
      </p:pic>
      <p:sp>
        <p:nvSpPr>
          <p:cNvPr id="2" name="Title 1"/>
          <p:cNvSpPr>
            <a:spLocks noGrp="1"/>
          </p:cNvSpPr>
          <p:nvPr>
            <p:ph type="ctrTitle"/>
          </p:nvPr>
        </p:nvSpPr>
        <p:spPr/>
        <p:txBody>
          <a:bodyPr>
            <a:normAutofit fontScale="90000"/>
          </a:bodyPr>
          <a:lstStyle/>
          <a:p>
            <a:r>
              <a:rPr lang="en-AU" dirty="0"/>
              <a:t/>
            </a:r>
            <a:br>
              <a:rPr lang="en-AU" dirty="0"/>
            </a:br>
            <a:r>
              <a:rPr lang="en-AU" dirty="0"/>
              <a:t/>
            </a:r>
            <a:br>
              <a:rPr lang="en-AU" dirty="0"/>
            </a:br>
            <a:endParaRPr lang="en-US" dirty="0"/>
          </a:p>
        </p:txBody>
      </p:sp>
      <p:sp>
        <p:nvSpPr>
          <p:cNvPr id="3" name="Subtitle 2"/>
          <p:cNvSpPr>
            <a:spLocks noGrp="1"/>
          </p:cNvSpPr>
          <p:nvPr>
            <p:ph type="subTitle" idx="1"/>
          </p:nvPr>
        </p:nvSpPr>
        <p:spPr>
          <a:xfrm>
            <a:off x="622767" y="3503709"/>
            <a:ext cx="5055023" cy="593133"/>
          </a:xfrm>
        </p:spPr>
        <p:txBody>
          <a:bodyPr>
            <a:normAutofit fontScale="77500" lnSpcReduction="20000"/>
          </a:bodyPr>
          <a:lstStyle/>
          <a:p>
            <a:r>
              <a:rPr lang="en-AU" dirty="0" smtClean="0"/>
              <a:t>Implementing the Standard</a:t>
            </a:r>
            <a:endParaRPr lang="en-AU" dirty="0" smtClean="0"/>
          </a:p>
          <a:p>
            <a:endParaRPr lang="en-AU" dirty="0"/>
          </a:p>
        </p:txBody>
      </p:sp>
      <p:sp>
        <p:nvSpPr>
          <p:cNvPr id="6" name="Date Placeholder 3"/>
          <p:cNvSpPr>
            <a:spLocks noGrp="1"/>
          </p:cNvSpPr>
          <p:nvPr>
            <p:ph type="dt" sz="half" idx="10"/>
          </p:nvPr>
        </p:nvSpPr>
        <p:spPr>
          <a:prstGeom prst="rect">
            <a:avLst/>
          </a:prstGeom>
        </p:spPr>
        <p:txBody>
          <a:bodyPr lIns="0" tIns="0" rIns="0" bIns="0"/>
          <a:lstStyle>
            <a:lvl1pPr algn="r">
              <a:defRPr sz="900" b="1">
                <a:solidFill>
                  <a:schemeClr val="bg1"/>
                </a:solidFill>
                <a:latin typeface="Arial"/>
                <a:cs typeface="Arial"/>
              </a:defRPr>
            </a:lvl1pPr>
          </a:lstStyle>
          <a:p>
            <a:r>
              <a:rPr lang="en-US" dirty="0" smtClean="0"/>
              <a:t>18 January, 2016</a:t>
            </a:r>
            <a:endParaRPr lang="en-US" dirty="0"/>
          </a:p>
        </p:txBody>
      </p:sp>
      <p:sp>
        <p:nvSpPr>
          <p:cNvPr id="7" name="TextBox 6"/>
          <p:cNvSpPr txBox="1"/>
          <p:nvPr/>
        </p:nvSpPr>
        <p:spPr>
          <a:xfrm>
            <a:off x="527517" y="1860541"/>
            <a:ext cx="5648325" cy="1846659"/>
          </a:xfrm>
          <a:prstGeom prst="rect">
            <a:avLst/>
          </a:prstGeom>
          <a:noFill/>
        </p:spPr>
        <p:txBody>
          <a:bodyPr wrap="square" lIns="0" tIns="0" rIns="0" bIns="0" rtlCol="0">
            <a:spAutoFit/>
          </a:bodyPr>
          <a:lstStyle/>
          <a:p>
            <a:r>
              <a:rPr lang="en-US" sz="5000" b="1" dirty="0" smtClean="0">
                <a:solidFill>
                  <a:schemeClr val="accent2">
                    <a:lumMod val="75000"/>
                  </a:schemeClr>
                </a:solidFill>
                <a:latin typeface="Arial"/>
                <a:cs typeface="Arial"/>
              </a:rPr>
              <a:t>Comprehensive Care </a:t>
            </a:r>
          </a:p>
          <a:p>
            <a:endParaRPr lang="en-US" sz="2000" dirty="0" smtClean="0">
              <a:solidFill>
                <a:schemeClr val="accent2">
                  <a:lumMod val="75000"/>
                </a:schemeClr>
              </a:solidFill>
              <a:latin typeface="Arial"/>
              <a:cs typeface="Arial"/>
            </a:endParaRPr>
          </a:p>
        </p:txBody>
      </p:sp>
      <p:sp>
        <p:nvSpPr>
          <p:cNvPr id="4" name="TextBox 3"/>
          <p:cNvSpPr txBox="1"/>
          <p:nvPr/>
        </p:nvSpPr>
        <p:spPr>
          <a:xfrm>
            <a:off x="622767" y="4879169"/>
            <a:ext cx="5553075" cy="646331"/>
          </a:xfrm>
          <a:prstGeom prst="rect">
            <a:avLst/>
          </a:prstGeom>
          <a:noFill/>
        </p:spPr>
        <p:txBody>
          <a:bodyPr wrap="square" rtlCol="0">
            <a:spAutoFit/>
          </a:bodyPr>
          <a:lstStyle/>
          <a:p>
            <a:r>
              <a:rPr lang="en-AU" b="1" dirty="0" smtClean="0">
                <a:solidFill>
                  <a:srgbClr val="000000"/>
                </a:solidFill>
              </a:rPr>
              <a:t>Name</a:t>
            </a:r>
          </a:p>
          <a:p>
            <a:r>
              <a:rPr lang="en-AU" dirty="0" smtClean="0">
                <a:solidFill>
                  <a:srgbClr val="000000"/>
                </a:solidFill>
              </a:rPr>
              <a:t>Position</a:t>
            </a:r>
            <a:endParaRPr lang="en-AU"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0650" y="666525"/>
            <a:ext cx="7956150" cy="762225"/>
          </a:xfrm>
        </p:spPr>
        <p:txBody>
          <a:bodyPr/>
          <a:lstStyle/>
          <a:p>
            <a:r>
              <a:rPr lang="en-AU" dirty="0" smtClean="0">
                <a:solidFill>
                  <a:srgbClr val="AB1D82"/>
                </a:solidFill>
                <a:latin typeface="+mn-lt"/>
                <a:ea typeface="+mn-ea"/>
                <a:cs typeface="+mn-cs"/>
              </a:rPr>
              <a:t>Element 3: Risk screening and assessment</a:t>
            </a:r>
            <a:endParaRPr lang="en-AU" dirty="0">
              <a:solidFill>
                <a:srgbClr val="AB1D82"/>
              </a:solidFill>
              <a:latin typeface="+mn-lt"/>
              <a:ea typeface="+mn-ea"/>
              <a:cs typeface="+mn-cs"/>
            </a:endParaRPr>
          </a:p>
        </p:txBody>
      </p:sp>
      <p:sp>
        <p:nvSpPr>
          <p:cNvPr id="3" name="Content Placeholder 2"/>
          <p:cNvSpPr>
            <a:spLocks noGrp="1"/>
          </p:cNvSpPr>
          <p:nvPr>
            <p:ph sz="half" idx="4294967295"/>
          </p:nvPr>
        </p:nvSpPr>
        <p:spPr>
          <a:xfrm>
            <a:off x="914399" y="1933574"/>
            <a:ext cx="7477126" cy="3248025"/>
          </a:xfrm>
        </p:spPr>
        <p:txBody>
          <a:bodyPr>
            <a:normAutofit/>
          </a:bodyPr>
          <a:lstStyle/>
          <a:p>
            <a:pPr>
              <a:lnSpc>
                <a:spcPct val="94000"/>
              </a:lnSpc>
              <a:spcAft>
                <a:spcPts val="300"/>
              </a:spcAft>
              <a:buClr>
                <a:srgbClr val="AB1D82"/>
              </a:buClr>
            </a:pPr>
            <a:r>
              <a:rPr lang="en-AU" sz="2200" dirty="0"/>
              <a:t>To gain an understanding of the degree to which a patient might be at risk of harm, or poorer outcomes </a:t>
            </a:r>
          </a:p>
          <a:p>
            <a:pPr>
              <a:lnSpc>
                <a:spcPct val="94000"/>
              </a:lnSpc>
              <a:spcAft>
                <a:spcPts val="300"/>
              </a:spcAft>
              <a:buClr>
                <a:srgbClr val="AB1D82"/>
              </a:buClr>
            </a:pPr>
            <a:r>
              <a:rPr lang="en-AU" sz="2200" dirty="0"/>
              <a:t>To inform decisions about action the healthcare team needs to take immediately to address identified risks such as specific assessment processes, implementation of risk mitigation strategies, and escalation of care where needed</a:t>
            </a:r>
          </a:p>
          <a:p>
            <a:pPr>
              <a:lnSpc>
                <a:spcPct val="94000"/>
              </a:lnSpc>
              <a:spcAft>
                <a:spcPts val="300"/>
              </a:spcAft>
              <a:buClr>
                <a:srgbClr val="AB1D82"/>
              </a:buClr>
            </a:pPr>
            <a:r>
              <a:rPr lang="en-AU" sz="2200" dirty="0"/>
              <a:t>To inform the development of a comprehensive care plan with the patient</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4039" r="50518"/>
          <a:stretch/>
        </p:blipFill>
        <p:spPr>
          <a:xfrm>
            <a:off x="7658100" y="5443640"/>
            <a:ext cx="1228726" cy="1241221"/>
          </a:xfrm>
        </p:spPr>
      </p:pic>
    </p:spTree>
    <p:extLst>
      <p:ext uri="{BB962C8B-B14F-4D97-AF65-F5344CB8AC3E}">
        <p14:creationId xmlns:p14="http://schemas.microsoft.com/office/powerpoint/2010/main" val="247251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0650" y="666525"/>
            <a:ext cx="7956150" cy="762225"/>
          </a:xfrm>
        </p:spPr>
        <p:txBody>
          <a:bodyPr>
            <a:normAutofit fontScale="90000"/>
          </a:bodyPr>
          <a:lstStyle/>
          <a:p>
            <a:r>
              <a:rPr lang="en-AU" dirty="0" smtClean="0">
                <a:solidFill>
                  <a:srgbClr val="AB1D82"/>
                </a:solidFill>
                <a:latin typeface="+mn-lt"/>
                <a:ea typeface="+mn-ea"/>
                <a:cs typeface="+mn-cs"/>
              </a:rPr>
              <a:t>Element 4: Develop a comprehensive care plan</a:t>
            </a:r>
            <a:endParaRPr lang="en-AU" dirty="0">
              <a:solidFill>
                <a:srgbClr val="AB1D82"/>
              </a:solidFill>
              <a:latin typeface="+mn-lt"/>
              <a:ea typeface="+mn-ea"/>
              <a:cs typeface="+mn-cs"/>
            </a:endParaRPr>
          </a:p>
        </p:txBody>
      </p:sp>
      <p:sp>
        <p:nvSpPr>
          <p:cNvPr id="3" name="Content Placeholder 2"/>
          <p:cNvSpPr>
            <a:spLocks noGrp="1"/>
          </p:cNvSpPr>
          <p:nvPr>
            <p:ph sz="half" idx="4294967295"/>
          </p:nvPr>
        </p:nvSpPr>
        <p:spPr>
          <a:xfrm>
            <a:off x="914399" y="2000250"/>
            <a:ext cx="7477126" cy="3143250"/>
          </a:xfrm>
        </p:spPr>
        <p:txBody>
          <a:bodyPr>
            <a:normAutofit/>
          </a:bodyPr>
          <a:lstStyle/>
          <a:p>
            <a:pPr>
              <a:lnSpc>
                <a:spcPct val="94000"/>
              </a:lnSpc>
              <a:spcAft>
                <a:spcPts val="300"/>
              </a:spcAft>
              <a:buClr>
                <a:srgbClr val="AB1D82"/>
              </a:buClr>
            </a:pPr>
            <a:r>
              <a:rPr lang="en-AU" sz="2200" dirty="0"/>
              <a:t>To develop a single, clear and holistic plan that includes the goals of care, identified risks, action taken and key treatment information for the episode of care</a:t>
            </a:r>
          </a:p>
          <a:p>
            <a:pPr>
              <a:lnSpc>
                <a:spcPct val="94000"/>
              </a:lnSpc>
              <a:spcAft>
                <a:spcPts val="300"/>
              </a:spcAft>
              <a:buClr>
                <a:srgbClr val="AB1D82"/>
              </a:buClr>
            </a:pPr>
            <a:r>
              <a:rPr lang="en-AU" sz="2200" dirty="0"/>
              <a:t>Provide an accessible resource that can be shared, used and updated by the multidisciplinary team</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3325" y="5238905"/>
            <a:ext cx="1133475" cy="1272382"/>
          </a:xfrm>
        </p:spPr>
      </p:pic>
    </p:spTree>
    <p:extLst>
      <p:ext uri="{BB962C8B-B14F-4D97-AF65-F5344CB8AC3E}">
        <p14:creationId xmlns:p14="http://schemas.microsoft.com/office/powerpoint/2010/main" val="259840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0650" y="666525"/>
            <a:ext cx="7956150" cy="762225"/>
          </a:xfrm>
        </p:spPr>
        <p:txBody>
          <a:bodyPr>
            <a:normAutofit/>
          </a:bodyPr>
          <a:lstStyle/>
          <a:p>
            <a:r>
              <a:rPr lang="en-AU" dirty="0" smtClean="0">
                <a:solidFill>
                  <a:srgbClr val="AB1D82"/>
                </a:solidFill>
                <a:latin typeface="+mn-lt"/>
                <a:ea typeface="+mn-ea"/>
                <a:cs typeface="+mn-cs"/>
              </a:rPr>
              <a:t>Element </a:t>
            </a:r>
            <a:r>
              <a:rPr lang="en-AU" dirty="0">
                <a:solidFill>
                  <a:srgbClr val="AB1D82"/>
                </a:solidFill>
                <a:latin typeface="+mn-lt"/>
                <a:ea typeface="+mn-ea"/>
                <a:cs typeface="+mn-cs"/>
              </a:rPr>
              <a:t>5</a:t>
            </a:r>
            <a:r>
              <a:rPr lang="en-AU" dirty="0" smtClean="0">
                <a:solidFill>
                  <a:srgbClr val="AB1D82"/>
                </a:solidFill>
                <a:latin typeface="+mn-lt"/>
                <a:ea typeface="+mn-ea"/>
                <a:cs typeface="+mn-cs"/>
              </a:rPr>
              <a:t>: Deliver comprehensive care</a:t>
            </a:r>
            <a:endParaRPr lang="en-AU" dirty="0">
              <a:solidFill>
                <a:srgbClr val="AB1D82"/>
              </a:solidFill>
              <a:latin typeface="+mn-lt"/>
              <a:ea typeface="+mn-ea"/>
              <a:cs typeface="+mn-cs"/>
            </a:endParaRPr>
          </a:p>
        </p:txBody>
      </p:sp>
      <p:sp>
        <p:nvSpPr>
          <p:cNvPr id="3" name="Content Placeholder 2"/>
          <p:cNvSpPr>
            <a:spLocks noGrp="1"/>
          </p:cNvSpPr>
          <p:nvPr>
            <p:ph sz="half" idx="4294967295"/>
          </p:nvPr>
        </p:nvSpPr>
        <p:spPr>
          <a:xfrm>
            <a:off x="914399" y="1971674"/>
            <a:ext cx="7477126" cy="2686051"/>
          </a:xfrm>
        </p:spPr>
        <p:txBody>
          <a:bodyPr>
            <a:normAutofit/>
          </a:bodyPr>
          <a:lstStyle/>
          <a:p>
            <a:pPr>
              <a:lnSpc>
                <a:spcPct val="94000"/>
              </a:lnSpc>
              <a:spcBef>
                <a:spcPts val="428"/>
              </a:spcBef>
              <a:spcAft>
                <a:spcPts val="300"/>
              </a:spcAft>
              <a:buClr>
                <a:srgbClr val="AB1D82"/>
              </a:buClr>
            </a:pPr>
            <a:r>
              <a:rPr lang="en-AU" sz="2200" dirty="0"/>
              <a:t>To ensure patients receive coordinated delivery of the total health care required or requested</a:t>
            </a:r>
          </a:p>
          <a:p>
            <a:pPr>
              <a:lnSpc>
                <a:spcPct val="94000"/>
              </a:lnSpc>
              <a:spcBef>
                <a:spcPts val="428"/>
              </a:spcBef>
              <a:spcAft>
                <a:spcPts val="300"/>
              </a:spcAft>
              <a:buClr>
                <a:srgbClr val="AB1D82"/>
              </a:buClr>
            </a:pPr>
            <a:r>
              <a:rPr lang="en-AU" sz="2200" dirty="0"/>
              <a:t>To ensure the care provided meets the agreed clinical and personal goals of care as described in the care plan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81850" y="5049616"/>
            <a:ext cx="1703237" cy="1560736"/>
          </a:xfrm>
        </p:spPr>
      </p:pic>
    </p:spTree>
    <p:extLst>
      <p:ext uri="{BB962C8B-B14F-4D97-AF65-F5344CB8AC3E}">
        <p14:creationId xmlns:p14="http://schemas.microsoft.com/office/powerpoint/2010/main" val="337717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0650" y="666525"/>
            <a:ext cx="7956150" cy="762225"/>
          </a:xfrm>
        </p:spPr>
        <p:txBody>
          <a:bodyPr>
            <a:normAutofit fontScale="90000"/>
          </a:bodyPr>
          <a:lstStyle/>
          <a:p>
            <a:r>
              <a:rPr lang="en-AU" dirty="0" smtClean="0">
                <a:solidFill>
                  <a:srgbClr val="AB1D82"/>
                </a:solidFill>
                <a:latin typeface="+mn-lt"/>
                <a:ea typeface="+mn-ea"/>
                <a:cs typeface="+mn-cs"/>
              </a:rPr>
              <a:t>Element 6: Review and improve comprehensive care delivery</a:t>
            </a:r>
            <a:endParaRPr lang="en-AU" dirty="0">
              <a:solidFill>
                <a:srgbClr val="AB1D82"/>
              </a:solidFill>
              <a:latin typeface="+mn-lt"/>
              <a:ea typeface="+mn-ea"/>
              <a:cs typeface="+mn-cs"/>
            </a:endParaRPr>
          </a:p>
        </p:txBody>
      </p:sp>
      <p:sp>
        <p:nvSpPr>
          <p:cNvPr id="4" name="Content Placeholder 3"/>
          <p:cNvSpPr>
            <a:spLocks noGrp="1"/>
          </p:cNvSpPr>
          <p:nvPr>
            <p:ph idx="1"/>
          </p:nvPr>
        </p:nvSpPr>
        <p:spPr/>
        <p:txBody>
          <a:bodyPr>
            <a:normAutofit/>
          </a:bodyPr>
          <a:lstStyle/>
          <a:p>
            <a:pPr>
              <a:lnSpc>
                <a:spcPct val="94000"/>
              </a:lnSpc>
              <a:spcBef>
                <a:spcPts val="428"/>
              </a:spcBef>
              <a:spcAft>
                <a:spcPts val="300"/>
              </a:spcAft>
              <a:buClr>
                <a:srgbClr val="AB1D82"/>
              </a:buClr>
            </a:pPr>
            <a:r>
              <a:rPr lang="en-AU" sz="2200" dirty="0"/>
              <a:t>To confirm the care delivered aligns with the comprehensive care plan</a:t>
            </a:r>
          </a:p>
          <a:p>
            <a:pPr>
              <a:lnSpc>
                <a:spcPct val="94000"/>
              </a:lnSpc>
              <a:spcBef>
                <a:spcPts val="428"/>
              </a:spcBef>
              <a:spcAft>
                <a:spcPts val="300"/>
              </a:spcAft>
              <a:buClr>
                <a:srgbClr val="AB1D82"/>
              </a:buClr>
            </a:pPr>
            <a:r>
              <a:rPr lang="en-AU" sz="2200" dirty="0"/>
              <a:t>To allow for the revision or modification of the comprehensive care plan and delivery, in response to changes in patient health and circumstances</a:t>
            </a:r>
          </a:p>
          <a:p>
            <a:pPr>
              <a:lnSpc>
                <a:spcPct val="94000"/>
              </a:lnSpc>
              <a:spcBef>
                <a:spcPts val="428"/>
              </a:spcBef>
              <a:spcAft>
                <a:spcPts val="300"/>
              </a:spcAft>
              <a:buClr>
                <a:srgbClr val="AB1D82"/>
              </a:buClr>
            </a:pPr>
            <a:r>
              <a:rPr lang="en-AU" sz="2200" dirty="0"/>
              <a:t>To review the delivery of comprehensive care and support ongoing quality improvement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1" y="5217264"/>
            <a:ext cx="1452434" cy="1492967"/>
          </a:xfrm>
          <a:prstGeom prst="rect">
            <a:avLst/>
          </a:prstGeom>
        </p:spPr>
      </p:pic>
    </p:spTree>
    <p:extLst>
      <p:ext uri="{BB962C8B-B14F-4D97-AF65-F5344CB8AC3E}">
        <p14:creationId xmlns:p14="http://schemas.microsoft.com/office/powerpoint/2010/main" val="141662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11188" y="404664"/>
            <a:ext cx="7886700" cy="624037"/>
          </a:xfrm>
        </p:spPr>
        <p:txBody>
          <a:bodyPr>
            <a:normAutofit/>
          </a:bodyPr>
          <a:lstStyle/>
          <a:p>
            <a:r>
              <a:rPr lang="en-AU" sz="3000" dirty="0" smtClean="0">
                <a:solidFill>
                  <a:srgbClr val="AB1D82"/>
                </a:solidFill>
              </a:rPr>
              <a:t>Resources</a:t>
            </a:r>
            <a:endParaRPr lang="en-AU" sz="3000" dirty="0">
              <a:solidFill>
                <a:srgbClr val="AB1D82"/>
              </a:solidFill>
            </a:endParaRPr>
          </a:p>
        </p:txBody>
      </p:sp>
      <p:sp>
        <p:nvSpPr>
          <p:cNvPr id="4" name="Content Placeholder 2"/>
          <p:cNvSpPr txBox="1">
            <a:spLocks/>
          </p:cNvSpPr>
          <p:nvPr/>
        </p:nvSpPr>
        <p:spPr>
          <a:xfrm>
            <a:off x="107507" y="908720"/>
            <a:ext cx="8856983" cy="5320630"/>
          </a:xfrm>
          <a:prstGeom prst="rect">
            <a:avLst/>
          </a:prstGeom>
        </p:spPr>
        <p:txBody>
          <a:bodyPr vert="horz" lIns="0" tIns="0" rIns="0" bIns="0" rtlCol="0">
            <a:no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457200" indent="-457200">
              <a:buClr>
                <a:srgbClr val="AB1D82"/>
              </a:buClr>
              <a:buFont typeface="Arial" panose="020B0604020202020204" pitchFamily="34" charset="0"/>
              <a:buChar char="•"/>
            </a:pPr>
            <a:r>
              <a:rPr lang="en-AU" sz="1600" dirty="0" smtClean="0"/>
              <a:t>Web </a:t>
            </a:r>
            <a:r>
              <a:rPr lang="en-AU" sz="1600" dirty="0"/>
              <a:t>page</a:t>
            </a:r>
            <a:r>
              <a:rPr lang="en-AU" sz="1600" dirty="0" smtClean="0"/>
              <a:t>: </a:t>
            </a:r>
            <a:r>
              <a:rPr lang="en-AU" sz="1600" dirty="0" smtClean="0">
                <a:hlinkClick r:id="rId3"/>
              </a:rPr>
              <a:t>https</a:t>
            </a:r>
            <a:r>
              <a:rPr lang="en-AU" sz="1600" dirty="0">
                <a:hlinkClick r:id="rId3"/>
              </a:rPr>
              <a:t>://www.safetyandquality.gov.au/our-work/comprehensive-care</a:t>
            </a:r>
            <a:r>
              <a:rPr lang="en-AU" sz="1600" dirty="0" smtClean="0">
                <a:hlinkClick r:id="rId3"/>
              </a:rPr>
              <a:t>/</a:t>
            </a:r>
            <a:r>
              <a:rPr lang="en-AU" sz="1600" dirty="0" smtClean="0"/>
              <a:t> </a:t>
            </a:r>
          </a:p>
          <a:p>
            <a:pPr marL="457200" indent="-457200">
              <a:buClr>
                <a:srgbClr val="AB1D82"/>
              </a:buClr>
              <a:buFont typeface="Arial" panose="020B0604020202020204" pitchFamily="34" charset="0"/>
              <a:buChar char="•"/>
            </a:pPr>
            <a:endParaRPr lang="en-AU" sz="800" dirty="0"/>
          </a:p>
          <a:p>
            <a:pPr marL="457200" indent="-457200">
              <a:buClr>
                <a:srgbClr val="AB1D82"/>
              </a:buClr>
              <a:buFont typeface="Arial" panose="020B0604020202020204" pitchFamily="34" charset="0"/>
              <a:buChar char="•"/>
            </a:pPr>
            <a:r>
              <a:rPr lang="en-AU" sz="1600" dirty="0" smtClean="0"/>
              <a:t>Conceptual </a:t>
            </a:r>
            <a:r>
              <a:rPr lang="en-AU" sz="1600" dirty="0"/>
              <a:t>model</a:t>
            </a:r>
            <a:r>
              <a:rPr lang="en-AU" sz="1600" dirty="0" smtClean="0"/>
              <a:t>: </a:t>
            </a:r>
            <a:r>
              <a:rPr lang="en-AU" sz="1600" dirty="0">
                <a:hlinkClick r:id="rId4"/>
              </a:rPr>
              <a:t>https://www.safetyandquality.gov.au/our-work/comprehensive-care/essential-elements-for-comprehensive-care-delivery</a:t>
            </a:r>
            <a:r>
              <a:rPr lang="en-AU" sz="1600" dirty="0" smtClean="0">
                <a:hlinkClick r:id="rId4"/>
              </a:rPr>
              <a:t>/</a:t>
            </a:r>
            <a:r>
              <a:rPr lang="en-AU" sz="1600" dirty="0" smtClean="0"/>
              <a:t> </a:t>
            </a:r>
          </a:p>
          <a:p>
            <a:pPr marL="457200" indent="-457200">
              <a:buClr>
                <a:srgbClr val="AB1D82"/>
              </a:buClr>
              <a:buFont typeface="Arial" panose="020B0604020202020204" pitchFamily="34" charset="0"/>
              <a:buChar char="•"/>
            </a:pPr>
            <a:r>
              <a:rPr lang="en-AU" sz="1600" dirty="0"/>
              <a:t>Essential elements: </a:t>
            </a:r>
            <a:r>
              <a:rPr lang="en-AU" sz="1600" dirty="0">
                <a:hlinkClick r:id="rId5"/>
              </a:rPr>
              <a:t>https://</a:t>
            </a:r>
            <a:r>
              <a:rPr lang="en-AU" sz="1600" dirty="0" smtClean="0">
                <a:hlinkClick r:id="rId5"/>
              </a:rPr>
              <a:t>www.safetyandquality.gov.au/wp-content/uploads/2018/10/Implementing-Comprehensive-care-Essential-Elements-Accessibility-PDF.pdf</a:t>
            </a:r>
            <a:r>
              <a:rPr lang="en-AU" sz="1600" dirty="0" smtClean="0"/>
              <a:t> </a:t>
            </a:r>
          </a:p>
          <a:p>
            <a:pPr marL="457200" indent="-457200">
              <a:buClr>
                <a:srgbClr val="AB1D82"/>
              </a:buClr>
              <a:buFont typeface="Arial" panose="020B0604020202020204" pitchFamily="34" charset="0"/>
              <a:buChar char="•"/>
            </a:pPr>
            <a:endParaRPr lang="en-AU" sz="800" dirty="0" smtClean="0"/>
          </a:p>
          <a:p>
            <a:pPr marL="457200" indent="-457200">
              <a:buClr>
                <a:srgbClr val="AB1D82"/>
              </a:buClr>
              <a:buFont typeface="Arial" panose="020B0604020202020204" pitchFamily="34" charset="0"/>
              <a:buChar char="•"/>
            </a:pPr>
            <a:r>
              <a:rPr lang="en-AU" sz="1600" dirty="0" smtClean="0"/>
              <a:t>NSQHS Standards second edition: </a:t>
            </a:r>
            <a:r>
              <a:rPr lang="en-AU" sz="1600" dirty="0" smtClean="0">
                <a:hlinkClick r:id="rId6"/>
              </a:rPr>
              <a:t>https://www.safetyandquality.gov.au/our-work/assessment-to-the-nsqhs-standards/nsqhs-standards-second-edition/</a:t>
            </a:r>
            <a:r>
              <a:rPr lang="en-AU" sz="1600" dirty="0" smtClean="0"/>
              <a:t> </a:t>
            </a:r>
          </a:p>
          <a:p>
            <a:pPr lvl="1">
              <a:buClr>
                <a:srgbClr val="AB1D82"/>
              </a:buClr>
            </a:pPr>
            <a:endParaRPr lang="en-AU" sz="800" dirty="0" smtClean="0"/>
          </a:p>
          <a:p>
            <a:pPr marL="457200" indent="-457200">
              <a:buClr>
                <a:srgbClr val="AB1D82"/>
              </a:buClr>
              <a:buFont typeface="Arial" panose="020B0604020202020204" pitchFamily="34" charset="0"/>
              <a:buChar char="•"/>
            </a:pPr>
            <a:r>
              <a:rPr lang="en-AU" sz="1600" dirty="0" smtClean="0"/>
              <a:t>Guides: </a:t>
            </a:r>
            <a:r>
              <a:rPr lang="en-AU" sz="1600" dirty="0" smtClean="0">
                <a:hlinkClick r:id="rId7"/>
              </a:rPr>
              <a:t>Guide for Hospitals (PDF 7MB)</a:t>
            </a:r>
            <a:endParaRPr lang="en-AU" sz="1600" dirty="0" smtClean="0"/>
          </a:p>
          <a:p>
            <a:pPr lvl="1">
              <a:buClr>
                <a:srgbClr val="AB1D82"/>
              </a:buClr>
            </a:pPr>
            <a:r>
              <a:rPr lang="en-AU" sz="1600" dirty="0" smtClean="0">
                <a:hlinkClick r:id="rId8"/>
              </a:rPr>
              <a:t>Guide for Day Procedure Services (PDF 6MB)</a:t>
            </a:r>
            <a:endParaRPr lang="en-AU" sz="1600" dirty="0" smtClean="0"/>
          </a:p>
          <a:p>
            <a:pPr lvl="1">
              <a:buClr>
                <a:srgbClr val="AB1D82"/>
              </a:buClr>
            </a:pPr>
            <a:r>
              <a:rPr lang="en-AU" sz="1600" dirty="0" smtClean="0">
                <a:hlinkClick r:id="rId9"/>
              </a:rPr>
              <a:t>Guide for Multi-Purpose Services and Small Hospitals (PDF 6MB)</a:t>
            </a:r>
            <a:endParaRPr lang="en-AU" sz="1600" dirty="0" smtClean="0"/>
          </a:p>
          <a:p>
            <a:pPr lvl="1">
              <a:buClr>
                <a:srgbClr val="AB1D82"/>
              </a:buClr>
            </a:pPr>
            <a:endParaRPr lang="en-AU" sz="800" dirty="0" smtClean="0"/>
          </a:p>
          <a:p>
            <a:pPr marL="457200" indent="-457200">
              <a:buClr>
                <a:srgbClr val="AB1D82"/>
              </a:buClr>
              <a:buFont typeface="Arial" panose="020B0604020202020204" pitchFamily="34" charset="0"/>
              <a:buChar char="•"/>
            </a:pPr>
            <a:r>
              <a:rPr lang="en-AU" sz="1600" dirty="0" smtClean="0"/>
              <a:t>Others: </a:t>
            </a:r>
            <a:r>
              <a:rPr lang="en-AU" sz="1600" dirty="0" smtClean="0">
                <a:hlinkClick r:id="rId10"/>
              </a:rPr>
              <a:t>User Guide for Aboriginal and Torres Strait Islander Health (PDF 2MB)</a:t>
            </a:r>
            <a:endParaRPr lang="en-AU" sz="1600" dirty="0" smtClean="0"/>
          </a:p>
          <a:p>
            <a:pPr lvl="1">
              <a:buClr>
                <a:srgbClr val="AB1D82"/>
              </a:buClr>
            </a:pPr>
            <a:r>
              <a:rPr lang="en-AU" sz="1600" dirty="0" smtClean="0">
                <a:hlinkClick r:id="rId11"/>
              </a:rPr>
              <a:t>National Model Clinical Governance Framework (PDF 1MB)</a:t>
            </a:r>
            <a:endParaRPr lang="en-AU" sz="1600" dirty="0" smtClean="0"/>
          </a:p>
          <a:p>
            <a:pPr lvl="1">
              <a:buClr>
                <a:srgbClr val="AB1D82"/>
              </a:buClr>
            </a:pPr>
            <a:r>
              <a:rPr lang="en-AU" sz="1600" dirty="0" smtClean="0">
                <a:hlinkClick r:id="rId12"/>
              </a:rPr>
              <a:t>Accreditation Workbook (PDF 3MB)</a:t>
            </a:r>
            <a:endParaRPr lang="en-AU" sz="1600" dirty="0" smtClean="0"/>
          </a:p>
          <a:p>
            <a:pPr lvl="1">
              <a:buClr>
                <a:srgbClr val="AB1D82"/>
              </a:buClr>
            </a:pPr>
            <a:endParaRPr lang="en-AU" sz="800" dirty="0" smtClean="0"/>
          </a:p>
          <a:p>
            <a:pPr marL="457200" indent="-457200">
              <a:buClr>
                <a:srgbClr val="AB1D82"/>
              </a:buClr>
              <a:buFont typeface="Arial" panose="020B0604020202020204" pitchFamily="34" charset="0"/>
              <a:buChar char="•"/>
            </a:pPr>
            <a:r>
              <a:rPr lang="en-AU" sz="1600" dirty="0" smtClean="0"/>
              <a:t>Fact sheet: </a:t>
            </a:r>
            <a:r>
              <a:rPr lang="en-AU" sz="1600" dirty="0" smtClean="0">
                <a:hlinkClick r:id="rId13"/>
              </a:rPr>
              <a:t>Comprehensive Care (PDF 94KB)</a:t>
            </a:r>
            <a:endParaRPr lang="en-AU" sz="1600" dirty="0" smtClean="0"/>
          </a:p>
          <a:p>
            <a:endParaRPr lang="en-AU" sz="1100" dirty="0"/>
          </a:p>
        </p:txBody>
      </p:sp>
    </p:spTree>
    <p:extLst>
      <p:ext uri="{BB962C8B-B14F-4D97-AF65-F5344CB8AC3E}">
        <p14:creationId xmlns:p14="http://schemas.microsoft.com/office/powerpoint/2010/main" val="3854057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7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174" t="14149" r="22053" b="17065"/>
          <a:stretch/>
        </p:blipFill>
        <p:spPr>
          <a:xfrm>
            <a:off x="1940118" y="1749286"/>
            <a:ext cx="4850296" cy="5108713"/>
          </a:xfrm>
          <a:prstGeom prst="rect">
            <a:avLst/>
          </a:prstGeom>
        </p:spPr>
      </p:pic>
      <p:sp>
        <p:nvSpPr>
          <p:cNvPr id="2" name="Title 1"/>
          <p:cNvSpPr>
            <a:spLocks noGrp="1"/>
          </p:cNvSpPr>
          <p:nvPr>
            <p:ph type="title"/>
          </p:nvPr>
        </p:nvSpPr>
        <p:spPr>
          <a:xfrm>
            <a:off x="611188" y="476673"/>
            <a:ext cx="8281292" cy="1452705"/>
          </a:xfrm>
        </p:spPr>
        <p:txBody>
          <a:bodyPr/>
          <a:lstStyle/>
          <a:p>
            <a:r>
              <a:rPr lang="en-AU" dirty="0" smtClean="0"/>
              <a:t>National Safety and Quality Health </a:t>
            </a:r>
            <a:br>
              <a:rPr lang="en-AU" dirty="0" smtClean="0"/>
            </a:br>
            <a:r>
              <a:rPr lang="en-AU" dirty="0" smtClean="0"/>
              <a:t>Service Standards (2</a:t>
            </a:r>
            <a:r>
              <a:rPr lang="en-AU" baseline="30000" dirty="0" smtClean="0"/>
              <a:t>nd</a:t>
            </a:r>
            <a:r>
              <a:rPr lang="en-AU" dirty="0" smtClean="0"/>
              <a:t> edition)</a:t>
            </a:r>
            <a:endParaRPr lang="en-AU" dirty="0"/>
          </a:p>
        </p:txBody>
      </p:sp>
    </p:spTree>
    <p:extLst>
      <p:ext uri="{BB962C8B-B14F-4D97-AF65-F5344CB8AC3E}">
        <p14:creationId xmlns:p14="http://schemas.microsoft.com/office/powerpoint/2010/main" val="2484049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595828" y="450329"/>
            <a:ext cx="6610351" cy="759198"/>
          </a:xfrm>
          <a:prstGeom prst="rect">
            <a:avLst/>
          </a:prstGeom>
        </p:spPr>
        <p:txBody>
          <a:bodyPr vert="horz" lIns="0" tIns="0" rIns="0" bIns="0" rtlCol="0">
            <a:norm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AU" b="1" dirty="0" smtClean="0">
                <a:solidFill>
                  <a:srgbClr val="AB1D82"/>
                </a:solidFill>
              </a:rPr>
              <a:t>Comprehensive Care Standard </a:t>
            </a:r>
            <a:endParaRPr lang="en-AU" b="1" dirty="0">
              <a:solidFill>
                <a:srgbClr val="AB1D82"/>
              </a:solidFill>
            </a:endParaRPr>
          </a:p>
        </p:txBody>
      </p:sp>
      <p:sp>
        <p:nvSpPr>
          <p:cNvPr id="6" name="Content Placeholder 4"/>
          <p:cNvSpPr txBox="1">
            <a:spLocks/>
          </p:cNvSpPr>
          <p:nvPr/>
        </p:nvSpPr>
        <p:spPr>
          <a:xfrm>
            <a:off x="646370" y="1095080"/>
            <a:ext cx="7820095" cy="4806950"/>
          </a:xfrm>
          <a:prstGeom prst="rect">
            <a:avLst/>
          </a:prstGeom>
        </p:spPr>
        <p:txBody>
          <a:bodyPr vert="horz" lIns="0" tIns="0" rIns="0" bIns="0" rtlCol="0">
            <a:norm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457200" indent="-457200">
              <a:spcAft>
                <a:spcPts val="600"/>
              </a:spcAft>
              <a:buClr>
                <a:srgbClr val="AB1D82"/>
              </a:buClr>
              <a:buFont typeface="Arial" panose="020B0604020202020204" pitchFamily="34" charset="0"/>
              <a:buChar char="•"/>
            </a:pPr>
            <a:r>
              <a:rPr lang="en-AU" sz="2200" dirty="0" smtClean="0"/>
              <a:t>Addresses cross-cutting issues that underlie many adverse events</a:t>
            </a:r>
          </a:p>
          <a:p>
            <a:pPr marL="457200" indent="-457200">
              <a:spcAft>
                <a:spcPts val="600"/>
              </a:spcAft>
              <a:buClr>
                <a:srgbClr val="AB1D82"/>
              </a:buClr>
              <a:buFont typeface="Arial" panose="020B0604020202020204" pitchFamily="34" charset="0"/>
              <a:buChar char="•"/>
            </a:pPr>
            <a:r>
              <a:rPr lang="en-AU" sz="2200" dirty="0" smtClean="0"/>
              <a:t>Focuses on care that balances patient clinical and personal goals</a:t>
            </a:r>
          </a:p>
          <a:p>
            <a:pPr marL="457200" indent="-457200">
              <a:spcAft>
                <a:spcPts val="600"/>
              </a:spcAft>
              <a:buClr>
                <a:srgbClr val="AB1D82"/>
              </a:buClr>
              <a:buFont typeface="Arial" panose="020B0604020202020204" pitchFamily="34" charset="0"/>
              <a:buChar char="•"/>
            </a:pPr>
            <a:r>
              <a:rPr lang="en-AU" sz="2200" dirty="0" smtClean="0"/>
              <a:t>Recognises the importance of teamwork and collaboration in high quality care </a:t>
            </a:r>
          </a:p>
          <a:p>
            <a:pPr marL="457200" indent="-457200">
              <a:spcAft>
                <a:spcPts val="600"/>
              </a:spcAft>
              <a:buClr>
                <a:srgbClr val="AB1D82"/>
              </a:buClr>
              <a:buFont typeface="Arial" panose="020B0604020202020204" pitchFamily="34" charset="0"/>
              <a:buChar char="•"/>
            </a:pPr>
            <a:r>
              <a:rPr lang="en-AU" sz="2200" dirty="0" smtClean="0"/>
              <a:t>Introduces important safety and quality requirements for people with mental health and cognitive impairment, or people at the end of life</a:t>
            </a:r>
          </a:p>
          <a:p>
            <a:pPr marL="457200" indent="-457200">
              <a:spcAft>
                <a:spcPts val="600"/>
              </a:spcAft>
              <a:buClr>
                <a:srgbClr val="AB1D82"/>
              </a:buClr>
              <a:buFont typeface="Arial" panose="020B0604020202020204" pitchFamily="34" charset="0"/>
              <a:buChar char="•"/>
            </a:pPr>
            <a:r>
              <a:rPr lang="en-AU" sz="2200" dirty="0" smtClean="0"/>
              <a:t>Incorporates requirements from first edition for falls and pressure injuries </a:t>
            </a:r>
          </a:p>
          <a:p>
            <a:endParaRPr lang="en-AU" dirty="0" smtClean="0"/>
          </a:p>
          <a:p>
            <a:endParaRPr lang="en-AU" dirty="0" smtClean="0"/>
          </a:p>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881" y="5948227"/>
            <a:ext cx="692272" cy="692272"/>
          </a:xfrm>
          <a:prstGeom prst="rect">
            <a:avLst/>
          </a:prstGeom>
        </p:spPr>
      </p:pic>
      <p:pic>
        <p:nvPicPr>
          <p:cNvPr id="8"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705" y="5816897"/>
            <a:ext cx="929474" cy="92947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7231" y="5816897"/>
            <a:ext cx="929474" cy="929474"/>
          </a:xfrm>
          <a:prstGeom prst="rect">
            <a:avLst/>
          </a:prstGeom>
        </p:spPr>
      </p:pic>
      <p:pic>
        <p:nvPicPr>
          <p:cNvPr id="10" name="Picture 2" descr="http://cognitivecare.conceptbypercept.com/wp/wp-content/uploads/2017/07/Caring-for-CI-Campaign-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6722" y="5996223"/>
            <a:ext cx="685799" cy="5708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Users\Banksm\Appdata\Roaming\Hewlett-Packard\HP TRIM\TEMP\HPTRIM.5368\D17-38399  Aboriginal health icon - JPE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554" y="5956498"/>
            <a:ext cx="785825"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66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AU" sz="2700" dirty="0">
                <a:solidFill>
                  <a:srgbClr val="AB1D82"/>
                </a:solidFill>
                <a:latin typeface="+mn-lt"/>
                <a:ea typeface="+mn-ea"/>
                <a:cs typeface="+mn-cs"/>
              </a:rPr>
              <a:t>Supporting documents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6" y="1733550"/>
            <a:ext cx="2591122" cy="393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837" y="1733549"/>
            <a:ext cx="2591121" cy="393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9" y="1733549"/>
            <a:ext cx="2591121" cy="393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3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314450" y="1344705"/>
            <a:ext cx="6010275" cy="5179920"/>
          </a:xfrm>
          <a:prstGeom prst="rect">
            <a:avLst/>
          </a:prstGeom>
        </p:spPr>
      </p:pic>
      <p:sp>
        <p:nvSpPr>
          <p:cNvPr id="3" name="Title 1"/>
          <p:cNvSpPr>
            <a:spLocks noGrp="1"/>
          </p:cNvSpPr>
          <p:nvPr>
            <p:ph type="title"/>
          </p:nvPr>
        </p:nvSpPr>
        <p:spPr>
          <a:xfrm>
            <a:off x="457200" y="428400"/>
            <a:ext cx="7956150" cy="666975"/>
          </a:xfrm>
        </p:spPr>
        <p:txBody>
          <a:bodyPr>
            <a:normAutofit/>
          </a:bodyPr>
          <a:lstStyle/>
          <a:p>
            <a:pPr>
              <a:lnSpc>
                <a:spcPct val="80000"/>
              </a:lnSpc>
              <a:spcBef>
                <a:spcPct val="20000"/>
              </a:spcBef>
              <a:buClr>
                <a:srgbClr val="00B3E2"/>
              </a:buClr>
            </a:pPr>
            <a:r>
              <a:rPr lang="en-AU" sz="3000" dirty="0">
                <a:solidFill>
                  <a:srgbClr val="AB1D82"/>
                </a:solidFill>
                <a:latin typeface="+mn-lt"/>
                <a:ea typeface="+mn-ea"/>
                <a:cs typeface="+mn-cs"/>
              </a:rPr>
              <a:t>Conceptual model for Comprehensive Care</a:t>
            </a:r>
          </a:p>
        </p:txBody>
      </p:sp>
      <p:sp>
        <p:nvSpPr>
          <p:cNvPr id="4" name="Content Placeholder 2"/>
          <p:cNvSpPr txBox="1">
            <a:spLocks/>
          </p:cNvSpPr>
          <p:nvPr/>
        </p:nvSpPr>
        <p:spPr>
          <a:xfrm>
            <a:off x="657225" y="1344705"/>
            <a:ext cx="5029200" cy="4781457"/>
          </a:xfrm>
          <a:prstGeom prst="rect">
            <a:avLst/>
          </a:prstGeom>
        </p:spPr>
        <p:txBody>
          <a:bodyPr vert="horz" lIns="0" tIns="0" rIns="0" bIns="0" rtlCol="0">
            <a:no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endParaRPr lang="en-AU" sz="1600" dirty="0"/>
          </a:p>
        </p:txBody>
      </p:sp>
    </p:spTree>
    <p:extLst>
      <p:ext uri="{BB962C8B-B14F-4D97-AF65-F5344CB8AC3E}">
        <p14:creationId xmlns:p14="http://schemas.microsoft.com/office/powerpoint/2010/main" val="206923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64714" y="466725"/>
            <a:ext cx="7956150" cy="486000"/>
          </a:xfrm>
        </p:spPr>
        <p:txBody>
          <a:bodyPr>
            <a:normAutofit/>
          </a:bodyPr>
          <a:lstStyle/>
          <a:p>
            <a:pPr>
              <a:lnSpc>
                <a:spcPct val="80000"/>
              </a:lnSpc>
              <a:spcBef>
                <a:spcPct val="20000"/>
              </a:spcBef>
              <a:buClr>
                <a:srgbClr val="00B3E2"/>
              </a:buClr>
            </a:pPr>
            <a:r>
              <a:rPr lang="en-AU" sz="3000" dirty="0" smtClean="0">
                <a:solidFill>
                  <a:srgbClr val="AB1D82"/>
                </a:solidFill>
                <a:latin typeface="+mn-lt"/>
                <a:ea typeface="+mn-ea"/>
                <a:cs typeface="+mn-cs"/>
              </a:rPr>
              <a:t>Essential elements for </a:t>
            </a:r>
            <a:r>
              <a:rPr lang="en-AU" sz="3000" dirty="0">
                <a:solidFill>
                  <a:srgbClr val="AB1D82"/>
                </a:solidFill>
                <a:latin typeface="+mn-lt"/>
                <a:ea typeface="+mn-ea"/>
                <a:cs typeface="+mn-cs"/>
              </a:rPr>
              <a:t>Comprehensive Care</a:t>
            </a:r>
          </a:p>
        </p:txBody>
      </p:sp>
      <p:sp>
        <p:nvSpPr>
          <p:cNvPr id="4" name="Content Placeholder 2"/>
          <p:cNvSpPr txBox="1">
            <a:spLocks/>
          </p:cNvSpPr>
          <p:nvPr/>
        </p:nvSpPr>
        <p:spPr>
          <a:xfrm>
            <a:off x="714376" y="1314450"/>
            <a:ext cx="7501408" cy="5059363"/>
          </a:xfrm>
          <a:prstGeom prst="rect">
            <a:avLst/>
          </a:prstGeom>
        </p:spPr>
        <p:txBody>
          <a:bodyPr vert="horz" lIns="0" tIns="0" rIns="0" bIns="0" rtlCol="0">
            <a:noAutofit/>
          </a:bodyPr>
          <a:lstStyle>
            <a:lvl1pPr marL="0" indent="0" algn="l" defTabSz="457200" rtl="0" eaLnBrk="1" latinLnBrk="0" hangingPunct="1">
              <a:spcBef>
                <a:spcPct val="20000"/>
              </a:spcBef>
              <a:buClr>
                <a:srgbClr val="00B3E2"/>
              </a:buClr>
              <a:buFont typeface="Arial"/>
              <a:buNone/>
              <a:defRPr sz="3200" kern="1200">
                <a:solidFill>
                  <a:srgbClr val="818285"/>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818285"/>
                </a:solidFill>
                <a:latin typeface="+mn-lt"/>
                <a:ea typeface="+mn-ea"/>
                <a:cs typeface="+mn-cs"/>
              </a:defRPr>
            </a:lvl2pPr>
            <a:lvl3pPr marL="914400" indent="0" algn="l" defTabSz="457200" rtl="0" eaLnBrk="1" latinLnBrk="0" hangingPunct="1">
              <a:spcBef>
                <a:spcPct val="20000"/>
              </a:spcBef>
              <a:buClr>
                <a:srgbClr val="00B3E2"/>
              </a:buClr>
              <a:buFont typeface="Lucida Grande"/>
              <a:buNone/>
              <a:defRPr sz="2400" kern="1200">
                <a:solidFill>
                  <a:srgbClr val="818285"/>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818285"/>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818285"/>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285750" indent="-285750">
              <a:spcBef>
                <a:spcPts val="1200"/>
              </a:spcBef>
              <a:spcAft>
                <a:spcPts val="600"/>
              </a:spcAft>
              <a:buClr>
                <a:srgbClr val="AB1D82"/>
              </a:buClr>
              <a:buFont typeface="Arial" panose="020B0604020202020204" pitchFamily="34" charset="0"/>
              <a:buChar char="•"/>
            </a:pPr>
            <a:r>
              <a:rPr lang="en-AU" sz="2400" dirty="0" smtClean="0"/>
              <a:t>Element 1: </a:t>
            </a:r>
            <a:r>
              <a:rPr lang="en-AU" sz="2400" b="1" dirty="0" smtClean="0"/>
              <a:t>Clinical assessment and diagnosis</a:t>
            </a:r>
          </a:p>
          <a:p>
            <a:pPr marL="285750" indent="-285750">
              <a:spcBef>
                <a:spcPts val="1200"/>
              </a:spcBef>
              <a:spcAft>
                <a:spcPts val="600"/>
              </a:spcAft>
              <a:buClr>
                <a:srgbClr val="AB1D82"/>
              </a:buClr>
              <a:buFont typeface="Arial" panose="020B0604020202020204" pitchFamily="34" charset="0"/>
              <a:buChar char="•"/>
            </a:pPr>
            <a:r>
              <a:rPr lang="en-AU" sz="2400" dirty="0" smtClean="0"/>
              <a:t>Element 2: </a:t>
            </a:r>
            <a:r>
              <a:rPr lang="en-AU" sz="2400" b="1" dirty="0" smtClean="0"/>
              <a:t>Identify goals of care</a:t>
            </a:r>
          </a:p>
          <a:p>
            <a:pPr marL="285750" indent="-285750">
              <a:spcBef>
                <a:spcPts val="1200"/>
              </a:spcBef>
              <a:spcAft>
                <a:spcPts val="600"/>
              </a:spcAft>
              <a:buClr>
                <a:srgbClr val="AB1D82"/>
              </a:buClr>
              <a:buFont typeface="Arial" panose="020B0604020202020204" pitchFamily="34" charset="0"/>
              <a:buChar char="•"/>
            </a:pPr>
            <a:r>
              <a:rPr lang="en-AU" sz="2400" dirty="0" smtClean="0"/>
              <a:t>Element 3:</a:t>
            </a:r>
            <a:r>
              <a:rPr lang="en-AU" sz="2400" b="1" dirty="0" smtClean="0"/>
              <a:t> Risk screening and assessment</a:t>
            </a:r>
          </a:p>
          <a:p>
            <a:pPr marL="285750" indent="-285750">
              <a:spcBef>
                <a:spcPts val="1200"/>
              </a:spcBef>
              <a:spcAft>
                <a:spcPts val="600"/>
              </a:spcAft>
              <a:buClr>
                <a:srgbClr val="AB1D82"/>
              </a:buClr>
              <a:buFont typeface="Arial" panose="020B0604020202020204" pitchFamily="34" charset="0"/>
              <a:buChar char="•"/>
            </a:pPr>
            <a:r>
              <a:rPr lang="en-AU" sz="2400" dirty="0" smtClean="0"/>
              <a:t>Element 4:</a:t>
            </a:r>
            <a:r>
              <a:rPr lang="en-AU" sz="2400" b="1" dirty="0" smtClean="0"/>
              <a:t> Develop comprehensive care plan</a:t>
            </a:r>
          </a:p>
          <a:p>
            <a:pPr marL="285750" indent="-285750">
              <a:spcBef>
                <a:spcPts val="1200"/>
              </a:spcBef>
              <a:spcAft>
                <a:spcPts val="600"/>
              </a:spcAft>
              <a:buClr>
                <a:srgbClr val="AB1D82"/>
              </a:buClr>
              <a:buFont typeface="Arial" panose="020B0604020202020204" pitchFamily="34" charset="0"/>
              <a:buChar char="•"/>
            </a:pPr>
            <a:r>
              <a:rPr lang="en-AU" sz="2400" dirty="0" smtClean="0"/>
              <a:t>Element 5:</a:t>
            </a:r>
            <a:r>
              <a:rPr lang="en-AU" sz="2400" b="1" dirty="0" smtClean="0"/>
              <a:t> Deliver comprehensive care</a:t>
            </a:r>
          </a:p>
          <a:p>
            <a:pPr marL="285750" indent="-285750">
              <a:spcBef>
                <a:spcPts val="1200"/>
              </a:spcBef>
              <a:spcAft>
                <a:spcPts val="600"/>
              </a:spcAft>
              <a:buClr>
                <a:srgbClr val="AB1D82"/>
              </a:buClr>
              <a:buFont typeface="Arial" panose="020B0604020202020204" pitchFamily="34" charset="0"/>
              <a:buChar char="•"/>
            </a:pPr>
            <a:r>
              <a:rPr lang="en-AU" sz="2400" dirty="0" smtClean="0"/>
              <a:t>Element 6:</a:t>
            </a:r>
            <a:r>
              <a:rPr lang="en-AU" sz="2400" b="1" dirty="0" smtClean="0"/>
              <a:t> Review and evaluate comprehensive                                           care delivery</a:t>
            </a:r>
            <a:endParaRPr lang="en-AU" sz="2400" dirty="0" smtClean="0"/>
          </a:p>
          <a:p>
            <a:endParaRPr lang="en-AU" sz="1600" dirty="0"/>
          </a:p>
        </p:txBody>
      </p:sp>
      <p:grpSp>
        <p:nvGrpSpPr>
          <p:cNvPr id="11" name="Group 10"/>
          <p:cNvGrpSpPr/>
          <p:nvPr/>
        </p:nvGrpSpPr>
        <p:grpSpPr>
          <a:xfrm>
            <a:off x="1405005" y="5336807"/>
            <a:ext cx="6319770" cy="1037006"/>
            <a:chOff x="0" y="5365000"/>
            <a:chExt cx="9144000" cy="142884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629" y="5431586"/>
              <a:ext cx="1400371" cy="128605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836" r="79387" b="8836"/>
            <a:stretch/>
          </p:blipFill>
          <p:spPr>
            <a:xfrm>
              <a:off x="0" y="5431586"/>
              <a:ext cx="1409700" cy="12860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097" y="5454694"/>
              <a:ext cx="1352550" cy="123983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7159" t="9147" r="2646"/>
            <a:stretch/>
          </p:blipFill>
          <p:spPr>
            <a:xfrm>
              <a:off x="4667990" y="5365000"/>
              <a:ext cx="1381126" cy="141922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6047" t="15244" r="53897" b="2427"/>
            <a:stretch/>
          </p:blipFill>
          <p:spPr>
            <a:xfrm>
              <a:off x="1580681" y="5507786"/>
              <a:ext cx="1371601" cy="128605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1918" t="9147" r="27995"/>
            <a:stretch/>
          </p:blipFill>
          <p:spPr>
            <a:xfrm>
              <a:off x="3123263" y="5365001"/>
              <a:ext cx="1373746" cy="1419225"/>
            </a:xfrm>
            <a:prstGeom prst="rect">
              <a:avLst/>
            </a:prstGeom>
          </p:spPr>
        </p:pic>
      </p:grpSp>
    </p:spTree>
    <p:extLst>
      <p:ext uri="{BB962C8B-B14F-4D97-AF65-F5344CB8AC3E}">
        <p14:creationId xmlns:p14="http://schemas.microsoft.com/office/powerpoint/2010/main" val="306597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64714" y="466725"/>
            <a:ext cx="7956150" cy="486000"/>
          </a:xfrm>
        </p:spPr>
        <p:txBody>
          <a:bodyPr>
            <a:normAutofit/>
          </a:bodyPr>
          <a:lstStyle/>
          <a:p>
            <a:pPr>
              <a:lnSpc>
                <a:spcPct val="80000"/>
              </a:lnSpc>
              <a:spcBef>
                <a:spcPct val="20000"/>
              </a:spcBef>
              <a:buClr>
                <a:srgbClr val="00B3E2"/>
              </a:buClr>
            </a:pPr>
            <a:r>
              <a:rPr lang="en-AU" sz="3000" dirty="0" smtClean="0">
                <a:solidFill>
                  <a:srgbClr val="AB1D82"/>
                </a:solidFill>
                <a:latin typeface="+mn-lt"/>
                <a:ea typeface="+mn-ea"/>
                <a:cs typeface="+mn-cs"/>
              </a:rPr>
              <a:t>Essential elements for </a:t>
            </a:r>
            <a:r>
              <a:rPr lang="en-AU" sz="3000" dirty="0">
                <a:solidFill>
                  <a:srgbClr val="AB1D82"/>
                </a:solidFill>
                <a:latin typeface="+mn-lt"/>
                <a:ea typeface="+mn-ea"/>
                <a:cs typeface="+mn-cs"/>
              </a:rPr>
              <a:t>Comprehensive Care</a:t>
            </a:r>
          </a:p>
        </p:txBody>
      </p:sp>
      <p:sp>
        <p:nvSpPr>
          <p:cNvPr id="21"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en-AU"/>
          </a:p>
        </p:txBody>
      </p:sp>
      <p:sp>
        <p:nvSpPr>
          <p:cNvPr id="23" name="Rectangle 2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smtClean="0">
                <a:ln>
                  <a:noFill/>
                </a:ln>
                <a:solidFill>
                  <a:schemeClr val="tx1"/>
                </a:solidFill>
                <a:effectLst/>
                <a:latin typeface="Arial" pitchFamily="34" charset="0"/>
                <a:cs typeface="Arial" pitchFamily="34" charset="0"/>
              </a:rPr>
              <a:t/>
            </a:r>
            <a:br>
              <a:rPr kumimoji="0" lang="en-AU" altLang="en-US" sz="1800" b="0" i="0" u="none" strike="noStrike" cap="none" normalizeH="0" baseline="0" smtClean="0">
                <a:ln>
                  <a:noFill/>
                </a:ln>
                <a:solidFill>
                  <a:schemeClr val="tx1"/>
                </a:solidFill>
                <a:effectLst/>
                <a:latin typeface="Arial" pitchFamily="34" charset="0"/>
                <a:cs typeface="Arial" pitchFamily="34" charset="0"/>
              </a:rPr>
            </a:b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3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339975"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550" y="1228725"/>
            <a:ext cx="5776490" cy="5629274"/>
          </a:xfrm>
          <a:prstGeom prst="rect">
            <a:avLst/>
          </a:prstGeom>
        </p:spPr>
      </p:pic>
    </p:spTree>
    <p:extLst>
      <p:ext uri="{BB962C8B-B14F-4D97-AF65-F5344CB8AC3E}">
        <p14:creationId xmlns:p14="http://schemas.microsoft.com/office/powerpoint/2010/main" val="306597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0650" y="666525"/>
            <a:ext cx="7956150" cy="762225"/>
          </a:xfrm>
        </p:spPr>
        <p:txBody>
          <a:bodyPr>
            <a:normAutofit fontScale="90000"/>
          </a:bodyPr>
          <a:lstStyle/>
          <a:p>
            <a:r>
              <a:rPr lang="en-AU" dirty="0" smtClean="0">
                <a:solidFill>
                  <a:srgbClr val="AB1D82"/>
                </a:solidFill>
                <a:latin typeface="+mn-lt"/>
                <a:ea typeface="+mn-ea"/>
                <a:cs typeface="+mn-cs"/>
              </a:rPr>
              <a:t>Element 1: Clinical assessment and diagnosis</a:t>
            </a:r>
            <a:endParaRPr lang="en-AU" dirty="0">
              <a:solidFill>
                <a:srgbClr val="AB1D82"/>
              </a:solidFill>
              <a:latin typeface="+mn-lt"/>
              <a:ea typeface="+mn-ea"/>
              <a:cs typeface="+mn-cs"/>
            </a:endParaRPr>
          </a:p>
        </p:txBody>
      </p:sp>
      <p:sp>
        <p:nvSpPr>
          <p:cNvPr id="3" name="Content Placeholder 2"/>
          <p:cNvSpPr>
            <a:spLocks noGrp="1"/>
          </p:cNvSpPr>
          <p:nvPr>
            <p:ph sz="half" idx="4294967295"/>
          </p:nvPr>
        </p:nvSpPr>
        <p:spPr>
          <a:xfrm>
            <a:off x="914399" y="1352551"/>
            <a:ext cx="7477126" cy="3305176"/>
          </a:xfrm>
        </p:spPr>
        <p:txBody>
          <a:bodyPr>
            <a:noAutofit/>
          </a:bodyPr>
          <a:lstStyle/>
          <a:p>
            <a:pPr>
              <a:lnSpc>
                <a:spcPct val="114000"/>
              </a:lnSpc>
              <a:spcBef>
                <a:spcPts val="600"/>
              </a:spcBef>
              <a:spcAft>
                <a:spcPts val="300"/>
              </a:spcAft>
              <a:buClr>
                <a:srgbClr val="AB1D82"/>
              </a:buClr>
            </a:pPr>
            <a:r>
              <a:rPr lang="en-AU" sz="2200" dirty="0"/>
              <a:t>To evaluate the clinical information and make a provisional, and possible differential diagnoses</a:t>
            </a:r>
          </a:p>
          <a:p>
            <a:pPr>
              <a:lnSpc>
                <a:spcPct val="114000"/>
              </a:lnSpc>
              <a:spcBef>
                <a:spcPts val="600"/>
              </a:spcBef>
              <a:spcAft>
                <a:spcPts val="300"/>
              </a:spcAft>
              <a:buClr>
                <a:srgbClr val="AB1D82"/>
              </a:buClr>
            </a:pPr>
            <a:r>
              <a:rPr lang="en-AU" sz="2200" dirty="0"/>
              <a:t>To determine appropriate investigations and actions required by the healthcare team</a:t>
            </a:r>
          </a:p>
          <a:p>
            <a:pPr>
              <a:lnSpc>
                <a:spcPct val="114000"/>
              </a:lnSpc>
              <a:spcBef>
                <a:spcPts val="600"/>
              </a:spcBef>
              <a:spcAft>
                <a:spcPts val="300"/>
              </a:spcAft>
              <a:buClr>
                <a:srgbClr val="AB1D82"/>
              </a:buClr>
            </a:pPr>
            <a:r>
              <a:rPr lang="en-AU" sz="2200" dirty="0"/>
              <a:t>To prioritise and delegate interventions, timeframes and appropriate escalation processes</a:t>
            </a:r>
          </a:p>
          <a:p>
            <a:pPr>
              <a:lnSpc>
                <a:spcPct val="114000"/>
              </a:lnSpc>
              <a:spcBef>
                <a:spcPts val="600"/>
              </a:spcBef>
              <a:spcAft>
                <a:spcPts val="300"/>
              </a:spcAft>
              <a:buClr>
                <a:srgbClr val="AB1D82"/>
              </a:buClr>
            </a:pPr>
            <a:r>
              <a:rPr lang="en-AU" sz="2200" dirty="0"/>
              <a:t>To commence the development of an appropriate and effective comprehensive care plan with the patient, families, carers and other support people and the multidisciplinary team</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84637"/>
          <a:stretch/>
        </p:blipFill>
        <p:spPr>
          <a:xfrm>
            <a:off x="7464425" y="5238750"/>
            <a:ext cx="1367872" cy="1388961"/>
          </a:xfrm>
        </p:spPr>
      </p:pic>
    </p:spTree>
    <p:extLst>
      <p:ext uri="{BB962C8B-B14F-4D97-AF65-F5344CB8AC3E}">
        <p14:creationId xmlns:p14="http://schemas.microsoft.com/office/powerpoint/2010/main" val="398081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solidFill>
                  <a:srgbClr val="AB1D82"/>
                </a:solidFill>
                <a:latin typeface="+mn-lt"/>
                <a:ea typeface="+mn-ea"/>
                <a:cs typeface="+mn-cs"/>
              </a:rPr>
              <a:t>Element 2: Identify goals of care</a:t>
            </a:r>
            <a:endParaRPr lang="en-AU" dirty="0">
              <a:solidFill>
                <a:srgbClr val="AB1D82"/>
              </a:solidFill>
              <a:latin typeface="+mn-lt"/>
              <a:ea typeface="+mn-ea"/>
              <a:cs typeface="+mn-cs"/>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27913" y="5292269"/>
            <a:ext cx="1335088" cy="1318081"/>
          </a:xfrm>
        </p:spPr>
      </p:pic>
      <p:sp>
        <p:nvSpPr>
          <p:cNvPr id="3" name="Content Placeholder 2"/>
          <p:cNvSpPr>
            <a:spLocks noGrp="1"/>
          </p:cNvSpPr>
          <p:nvPr>
            <p:ph sz="half" idx="4294967295"/>
          </p:nvPr>
        </p:nvSpPr>
        <p:spPr>
          <a:xfrm>
            <a:off x="914399" y="1600200"/>
            <a:ext cx="7477126" cy="3400425"/>
          </a:xfrm>
        </p:spPr>
        <p:txBody>
          <a:bodyPr>
            <a:noAutofit/>
          </a:bodyPr>
          <a:lstStyle/>
          <a:p>
            <a:pPr marL="0" indent="0">
              <a:buClr>
                <a:srgbClr val="AB1D82"/>
              </a:buClr>
              <a:buNone/>
            </a:pPr>
            <a:r>
              <a:rPr lang="en-AU" sz="2200" dirty="0"/>
              <a:t>Develop a </a:t>
            </a:r>
            <a:r>
              <a:rPr lang="en-AU" sz="2200" b="1" dirty="0"/>
              <a:t>shared understanding </a:t>
            </a:r>
            <a:r>
              <a:rPr lang="en-AU" sz="2200" dirty="0"/>
              <a:t>of</a:t>
            </a:r>
            <a:r>
              <a:rPr lang="en-AU" sz="2200" dirty="0" smtClean="0"/>
              <a:t>:</a:t>
            </a:r>
          </a:p>
          <a:p>
            <a:pPr marL="0" indent="0">
              <a:buClr>
                <a:srgbClr val="AB1D82"/>
              </a:buClr>
              <a:buNone/>
            </a:pPr>
            <a:endParaRPr lang="en-AU" sz="1400" dirty="0" smtClean="0"/>
          </a:p>
          <a:p>
            <a:pPr>
              <a:lnSpc>
                <a:spcPct val="94000"/>
              </a:lnSpc>
              <a:spcBef>
                <a:spcPts val="428"/>
              </a:spcBef>
              <a:spcAft>
                <a:spcPts val="300"/>
              </a:spcAft>
              <a:buClr>
                <a:srgbClr val="AB1D82"/>
              </a:buClr>
            </a:pPr>
            <a:r>
              <a:rPr lang="en-AU" sz="2200" dirty="0" smtClean="0"/>
              <a:t>The </a:t>
            </a:r>
            <a:r>
              <a:rPr lang="en-AU" sz="2200" dirty="0"/>
              <a:t>patient’s goals for their health care in the short, medium and long term</a:t>
            </a:r>
          </a:p>
          <a:p>
            <a:pPr>
              <a:lnSpc>
                <a:spcPct val="94000"/>
              </a:lnSpc>
              <a:spcBef>
                <a:spcPts val="428"/>
              </a:spcBef>
              <a:spcAft>
                <a:spcPts val="300"/>
              </a:spcAft>
              <a:buClr>
                <a:srgbClr val="AB1D82"/>
              </a:buClr>
            </a:pPr>
            <a:r>
              <a:rPr lang="en-AU" sz="2200" dirty="0"/>
              <a:t>The clinical situation, including diagnoses, treatment options and clinical goals</a:t>
            </a:r>
          </a:p>
          <a:p>
            <a:pPr>
              <a:lnSpc>
                <a:spcPct val="94000"/>
              </a:lnSpc>
              <a:spcBef>
                <a:spcPts val="428"/>
              </a:spcBef>
              <a:spcAft>
                <a:spcPts val="300"/>
              </a:spcAft>
              <a:buClr>
                <a:srgbClr val="AB1D82"/>
              </a:buClr>
            </a:pPr>
            <a:r>
              <a:rPr lang="en-AU" sz="2200" dirty="0"/>
              <a:t>The patient’s values, needs and preferences about their health and care</a:t>
            </a:r>
          </a:p>
          <a:p>
            <a:pPr>
              <a:lnSpc>
                <a:spcPct val="94000"/>
              </a:lnSpc>
              <a:spcBef>
                <a:spcPts val="428"/>
              </a:spcBef>
              <a:spcAft>
                <a:spcPts val="300"/>
              </a:spcAft>
              <a:buClr>
                <a:srgbClr val="AB1D82"/>
              </a:buClr>
            </a:pPr>
            <a:r>
              <a:rPr lang="en-AU" sz="2200" dirty="0"/>
              <a:t>The patient’s expectations about the care episode and treatment outcomes</a:t>
            </a:r>
          </a:p>
        </p:txBody>
      </p:sp>
    </p:spTree>
    <p:extLst>
      <p:ext uri="{BB962C8B-B14F-4D97-AF65-F5344CB8AC3E}">
        <p14:creationId xmlns:p14="http://schemas.microsoft.com/office/powerpoint/2010/main" val="2136035054"/>
      </p:ext>
    </p:extLst>
  </p:cSld>
  <p:clrMapOvr>
    <a:masterClrMapping/>
  </p:clrMapOvr>
</p:sld>
</file>

<file path=ppt/theme/theme1.xml><?xml version="1.0" encoding="utf-8"?>
<a:theme xmlns:a="http://schemas.openxmlformats.org/drawingml/2006/main" name="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10240</TotalTime>
  <Words>1742</Words>
  <Application>Microsoft Office PowerPoint</Application>
  <PresentationFormat>On-screen Show (4:3)</PresentationFormat>
  <Paragraphs>154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vt:lpstr>
      <vt:lpstr>National Safety and Quality Health  Service Standards (2nd edition)</vt:lpstr>
      <vt:lpstr>PowerPoint Presentation</vt:lpstr>
      <vt:lpstr>Supporting documents</vt:lpstr>
      <vt:lpstr>Conceptual model for Comprehensive Care</vt:lpstr>
      <vt:lpstr>Essential elements for Comprehensive Care</vt:lpstr>
      <vt:lpstr>Essential elements for Comprehensive Care</vt:lpstr>
      <vt:lpstr>Element 1: Clinical assessment and diagnosis</vt:lpstr>
      <vt:lpstr>Element 2: Identify goals of care</vt:lpstr>
      <vt:lpstr>Element 3: Risk screening and assessment</vt:lpstr>
      <vt:lpstr>Element 4: Develop a comprehensive care plan</vt:lpstr>
      <vt:lpstr>Element 5: Deliver comprehensive care</vt:lpstr>
      <vt:lpstr>Element 6: Review and improve comprehensive care delivery</vt:lpstr>
      <vt:lpstr>Resources</vt:lpstr>
      <vt:lpstr>PowerPoint Presentation</vt:lpstr>
    </vt:vector>
  </TitlesOfParts>
  <Company>Impress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Olivia Falvey</dc:creator>
  <cp:lastModifiedBy>MURGO, Marghie</cp:lastModifiedBy>
  <cp:revision>104</cp:revision>
  <cp:lastPrinted>2018-08-12T23:51:32Z</cp:lastPrinted>
  <dcterms:created xsi:type="dcterms:W3CDTF">2014-06-10T02:00:35Z</dcterms:created>
  <dcterms:modified xsi:type="dcterms:W3CDTF">2019-03-11T23:46:01Z</dcterms:modified>
</cp:coreProperties>
</file>