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797675" cy="9926638"/>
  <p:custDataLst>
    <p:tags r:id="rId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kern="1200" baseline="-250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kern="1200" baseline="-250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kern="1200" baseline="-250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kern="1200" baseline="-250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arnshaw, Leia" initials="E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4A9"/>
    <a:srgbClr val="D0EBEB"/>
    <a:srgbClr val="00B1B0"/>
    <a:srgbClr val="F6BC1D"/>
    <a:srgbClr val="4D4D4D"/>
    <a:srgbClr val="9F003B"/>
    <a:srgbClr val="300B35"/>
    <a:srgbClr val="00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1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5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5965E-B56F-4C17-A63B-1810CD736503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AD6F2-60B3-4905-9D81-6A7E5CA3D2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8803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AD6F2-60B3-4905-9D81-6A7E5CA3D24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519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DCB9E-8919-7348-88D5-84EEB12357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FC37D-B1C5-3345-BD6E-09BE7B4AC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4F435-9D41-E847-AF69-B3E5F7BE04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53632B-282A-2448-BA81-05FF7AFD44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C2E671-319E-B34F-AFB1-9F65D5E53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C71E0E-ABF5-1046-B94B-0066B2A489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A16B8-E02F-184E-85D1-495E484E2A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EC5DC-8D1E-E14F-BA73-2DEFAC8CC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0680A-14E4-1B48-9928-0E63FC46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E9DD7-2492-A641-8C1A-2176508A27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8091D6-0872-E24A-88F8-66D61297A3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ea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ea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521E7783-8171-AC46-9E3A-67C8B71354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.au/url?sa=i&amp;rct=j&amp;q=&amp;esrc=s&amp;source=images&amp;cd=&amp;cad=rja&amp;uact=8&amp;ved=0ahUKEwiqosbNiYHLAhWCJJQKHbKtDJ8QjRwIBw&amp;url=http://www.safetyandquality.gov.au/national-priorities/pbm-collaborative/&amp;psig=AFQjCNFJ_pVLPneYucecbJj35mLsHMTQZQ&amp;ust=1455876679513450" TargetMode="External"/><Relationship Id="rId5" Type="http://schemas.openxmlformats.org/officeDocument/2006/relationships/hyperlink" Target="mailto:Susan.MacCallum@health.nsw.gov.au" TargetMode="External"/><Relationship Id="rId4" Type="http://schemas.openxmlformats.org/officeDocument/2006/relationships/hyperlink" Target="mailto:Elizabeth.McGill@health.nsw.gov.au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01328" y="0"/>
            <a:ext cx="9183038" cy="6868976"/>
            <a:chOff x="201328" y="0"/>
            <a:chExt cx="9183038" cy="6868976"/>
          </a:xfrm>
        </p:grpSpPr>
        <p:pic>
          <p:nvPicPr>
            <p:cNvPr id="91" name="Picture 90" descr="ppt_bg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28" y="0"/>
              <a:ext cx="8655413" cy="6858000"/>
            </a:xfrm>
            <a:prstGeom prst="rect">
              <a:avLst/>
            </a:prstGeom>
            <a:ln w="6350">
              <a:solidFill>
                <a:schemeClr val="tx1"/>
              </a:solidFill>
            </a:ln>
            <a:effectLst>
              <a:outerShdw blurRad="50800" dist="50800" dir="5400000" sx="1000" sy="1000" algn="ctr" rotWithShape="0">
                <a:srgbClr val="000000">
                  <a:alpha val="43137"/>
                </a:srgbClr>
              </a:outerShdw>
            </a:effectLst>
          </p:spPr>
        </p:pic>
        <p:sp>
          <p:nvSpPr>
            <p:cNvPr id="166" name="Rectangle 165"/>
            <p:cNvSpPr/>
            <p:nvPr/>
          </p:nvSpPr>
          <p:spPr>
            <a:xfrm>
              <a:off x="5311775" y="3111009"/>
              <a:ext cx="3270250" cy="558800"/>
            </a:xfrm>
            <a:prstGeom prst="rect">
              <a:avLst/>
            </a:prstGeom>
            <a:solidFill>
              <a:srgbClr val="0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aseline="0" dirty="0" smtClean="0">
                  <a:solidFill>
                    <a:schemeClr val="bg1"/>
                  </a:solidFill>
                </a:rPr>
                <a:t>Is the patient anaemic?</a:t>
              </a:r>
            </a:p>
            <a:p>
              <a:pPr algn="ctr"/>
              <a:r>
                <a:rPr lang="en-US" sz="1000" baseline="0" dirty="0" smtClean="0">
                  <a:solidFill>
                    <a:schemeClr val="bg1"/>
                  </a:solidFill>
                </a:rPr>
                <a:t>Hb &lt;130 g/L (male) or</a:t>
              </a:r>
            </a:p>
            <a:p>
              <a:pPr algn="ctr"/>
              <a:r>
                <a:rPr lang="en-US" sz="1000" baseline="0" dirty="0" smtClean="0">
                  <a:solidFill>
                    <a:schemeClr val="bg1"/>
                  </a:solidFill>
                </a:rPr>
                <a:t>Hb &lt;120 g/L (female)</a:t>
              </a:r>
            </a:p>
          </p:txBody>
        </p:sp>
        <p:sp>
          <p:nvSpPr>
            <p:cNvPr id="2055" name="AutoShape 54"/>
            <p:cNvSpPr>
              <a:spLocks noChangeArrowheads="1"/>
            </p:cNvSpPr>
            <p:nvPr/>
          </p:nvSpPr>
          <p:spPr bwMode="auto">
            <a:xfrm>
              <a:off x="5292725" y="1875927"/>
              <a:ext cx="3289300" cy="660944"/>
            </a:xfrm>
            <a:prstGeom prst="roundRect">
              <a:avLst>
                <a:gd name="adj" fmla="val 16667"/>
              </a:avLst>
            </a:prstGeom>
            <a:solidFill>
              <a:srgbClr val="D0EBEB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wrap="none" numCol="1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 b="1" baseline="0" dirty="0" smtClean="0"/>
                <a:t>Please ensure the following have been taken in the </a:t>
              </a:r>
            </a:p>
            <a:p>
              <a:r>
                <a:rPr lang="en-US" sz="1000" b="1" baseline="0" dirty="0"/>
                <a:t>l</a:t>
              </a:r>
              <a:r>
                <a:rPr lang="en-US" sz="1000" b="1" baseline="0" dirty="0" smtClean="0"/>
                <a:t>ast 6 months:</a:t>
              </a:r>
            </a:p>
            <a:p>
              <a:pPr algn="ctr"/>
              <a:r>
                <a:rPr lang="en-US" sz="1000" baseline="0" dirty="0" smtClean="0"/>
                <a:t>• Full blood count • Iron studies </a:t>
              </a:r>
            </a:p>
            <a:p>
              <a:pPr algn="ctr"/>
              <a:r>
                <a:rPr lang="en-US" sz="1000" baseline="0" dirty="0" smtClean="0"/>
                <a:t>• CRP &amp; renal function</a:t>
              </a:r>
              <a:endParaRPr lang="en-AU" sz="1000" baseline="0" dirty="0"/>
            </a:p>
          </p:txBody>
        </p:sp>
        <p:sp>
          <p:nvSpPr>
            <p:cNvPr id="2059" name="Rectangle 2"/>
            <p:cNvSpPr>
              <a:spLocks noChangeArrowheads="1"/>
            </p:cNvSpPr>
            <p:nvPr/>
          </p:nvSpPr>
          <p:spPr bwMode="auto">
            <a:xfrm>
              <a:off x="1438855" y="152400"/>
              <a:ext cx="7019326" cy="325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 baseline="0" dirty="0" smtClean="0">
                  <a:solidFill>
                    <a:schemeClr val="bg1"/>
                  </a:solidFill>
                </a:rPr>
                <a:t>Preoperative </a:t>
              </a:r>
              <a:r>
                <a:rPr lang="en-US" b="1" baseline="0" dirty="0" err="1" smtClean="0">
                  <a:solidFill>
                    <a:schemeClr val="bg1"/>
                  </a:solidFill>
                </a:rPr>
                <a:t>haemoglobin</a:t>
              </a:r>
              <a:r>
                <a:rPr lang="en-US" b="1" baseline="0" dirty="0" smtClean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b="1" baseline="0" dirty="0" smtClean="0">
                  <a:solidFill>
                    <a:schemeClr val="bg1"/>
                  </a:solidFill>
                </a:rPr>
                <a:t>assessment and </a:t>
              </a:r>
              <a:r>
                <a:rPr lang="en-US" b="1" baseline="0" dirty="0" err="1" smtClean="0">
                  <a:solidFill>
                    <a:schemeClr val="bg1"/>
                  </a:solidFill>
                </a:rPr>
                <a:t>optimisation</a:t>
              </a:r>
              <a:endParaRPr lang="en-US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688215" y="3524797"/>
              <a:ext cx="584200" cy="254000"/>
            </a:xfrm>
            <a:prstGeom prst="rect">
              <a:avLst/>
            </a:prstGeom>
            <a:solidFill>
              <a:srgbClr val="0084A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1200" baseline="0" dirty="0" smtClean="0"/>
                <a:t>NO</a:t>
              </a:r>
              <a:endParaRPr lang="en-US" sz="1200" baseline="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612292" y="3827245"/>
              <a:ext cx="577850" cy="254000"/>
            </a:xfrm>
            <a:prstGeom prst="rect">
              <a:avLst/>
            </a:prstGeom>
            <a:solidFill>
              <a:srgbClr val="0084A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1200" baseline="0" dirty="0" smtClean="0"/>
                <a:t>YES</a:t>
              </a:r>
              <a:endParaRPr lang="en-US" sz="1200" baseline="0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 rot="5400000">
              <a:off x="6816286" y="3743015"/>
              <a:ext cx="171450" cy="1588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6393753" y="4494065"/>
              <a:ext cx="0" cy="292705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708375" y="4491186"/>
              <a:ext cx="0" cy="286506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hape 76"/>
            <p:cNvCxnSpPr>
              <a:stCxn id="166" idx="1"/>
              <a:endCxn id="47" idx="0"/>
            </p:cNvCxnSpPr>
            <p:nvPr/>
          </p:nvCxnSpPr>
          <p:spPr>
            <a:xfrm rot="10800000" flipV="1">
              <a:off x="1980315" y="3390409"/>
              <a:ext cx="3331460" cy="134388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hape 81"/>
            <p:cNvCxnSpPr/>
            <p:nvPr/>
          </p:nvCxnSpPr>
          <p:spPr>
            <a:xfrm>
              <a:off x="7190142" y="3978108"/>
              <a:ext cx="876558" cy="295529"/>
            </a:xfrm>
            <a:prstGeom prst="bentConnector3">
              <a:avLst>
                <a:gd name="adj1" fmla="val 101136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AutoShape 54"/>
            <p:cNvSpPr>
              <a:spLocks noChangeArrowheads="1"/>
            </p:cNvSpPr>
            <p:nvPr/>
          </p:nvSpPr>
          <p:spPr bwMode="auto">
            <a:xfrm>
              <a:off x="252212" y="4755689"/>
              <a:ext cx="1587500" cy="1604584"/>
            </a:xfrm>
            <a:prstGeom prst="roundRect">
              <a:avLst>
                <a:gd name="adj" fmla="val 8427"/>
              </a:avLst>
            </a:prstGeom>
            <a:solidFill>
              <a:srgbClr val="00B050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wrap="square" lIns="38100" rIns="38100" numCol="1" anchor="t" anchorCtr="0">
              <a:prstTxWarp prst="textNoShape">
                <a:avLst/>
              </a:prstTxWarp>
            </a:bodyPr>
            <a:lstStyle/>
            <a:p>
              <a:pPr>
                <a:spcAft>
                  <a:spcPts val="0"/>
                </a:spcAft>
              </a:pPr>
              <a:r>
                <a:rPr lang="en-US" sz="800" b="1" baseline="0" dirty="0">
                  <a:solidFill>
                    <a:schemeClr val="bg1"/>
                  </a:solidFill>
                </a:rPr>
                <a:t>No </a:t>
              </a:r>
              <a:r>
                <a:rPr lang="en-US" sz="800" b="1" baseline="0" dirty="0" smtClean="0">
                  <a:solidFill>
                    <a:schemeClr val="bg1"/>
                  </a:solidFill>
                </a:rPr>
                <a:t>treatment necessary</a:t>
              </a:r>
              <a:endParaRPr lang="en-US" sz="800" b="1" baseline="0" dirty="0">
                <a:solidFill>
                  <a:schemeClr val="bg1"/>
                </a:solidFill>
              </a:endParaRPr>
            </a:p>
          </p:txBody>
        </p:sp>
        <p:sp>
          <p:nvSpPr>
            <p:cNvPr id="50" name="AutoShape 54"/>
            <p:cNvSpPr>
              <a:spLocks noChangeArrowheads="1"/>
            </p:cNvSpPr>
            <p:nvPr/>
          </p:nvSpPr>
          <p:spPr bwMode="auto">
            <a:xfrm>
              <a:off x="5708129" y="4251699"/>
              <a:ext cx="1314064" cy="243216"/>
            </a:xfrm>
            <a:prstGeom prst="roundRect">
              <a:avLst>
                <a:gd name="adj" fmla="val 16667"/>
              </a:avLst>
            </a:prstGeom>
            <a:solidFill>
              <a:srgbClr val="D0EBEB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vert="horz" wrap="none" numCol="1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 baseline="0" dirty="0" smtClean="0"/>
                <a:t>Ferritin 30–100 mcg/L</a:t>
              </a:r>
              <a:endParaRPr lang="en-US" sz="1000" baseline="30000" dirty="0"/>
            </a:p>
          </p:txBody>
        </p:sp>
        <p:sp>
          <p:nvSpPr>
            <p:cNvPr id="33" name="AutoShape 54"/>
            <p:cNvSpPr>
              <a:spLocks noChangeArrowheads="1"/>
            </p:cNvSpPr>
            <p:nvPr/>
          </p:nvSpPr>
          <p:spPr bwMode="auto">
            <a:xfrm>
              <a:off x="252212" y="694786"/>
              <a:ext cx="8556736" cy="648000"/>
            </a:xfrm>
            <a:prstGeom prst="roundRect">
              <a:avLst>
                <a:gd name="adj" fmla="val 16667"/>
              </a:avLst>
            </a:prstGeom>
            <a:solidFill>
              <a:srgbClr val="D0EBEB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wrap="none" numCol="1" anchor="ctr">
              <a:prstTxWarp prst="textNoShape">
                <a:avLst/>
              </a:prstTxWarp>
            </a:bodyPr>
            <a:lstStyle/>
            <a:p>
              <a:pPr algn="ctr"/>
              <a:endParaRPr lang="en-US" sz="1000" b="1" baseline="0" dirty="0" smtClean="0"/>
            </a:p>
            <a:p>
              <a:pPr algn="ctr"/>
              <a:r>
                <a:rPr lang="en-US" sz="1000" b="1" baseline="0" dirty="0" smtClean="0"/>
                <a:t>Is your patient having major </a:t>
              </a:r>
              <a:r>
                <a:rPr lang="en-US" sz="1000" b="1" baseline="0" dirty="0" err="1" smtClean="0"/>
                <a:t>orthopaedic</a:t>
              </a:r>
              <a:r>
                <a:rPr lang="en-US" sz="1000" b="1" baseline="0" dirty="0" smtClean="0"/>
                <a:t> surgery (</a:t>
              </a:r>
              <a:r>
                <a:rPr lang="en-US" sz="1000" b="1" baseline="0" dirty="0" err="1" smtClean="0"/>
                <a:t>ie</a:t>
              </a:r>
              <a:r>
                <a:rPr lang="en-US" sz="1000" b="1" baseline="0" dirty="0" smtClean="0"/>
                <a:t> hip/knee replacement or back surgery)?</a:t>
              </a:r>
            </a:p>
            <a:p>
              <a:pPr algn="ctr"/>
              <a:endParaRPr lang="en-US" sz="1000" b="1" baseline="0" dirty="0" smtClean="0"/>
            </a:p>
            <a:p>
              <a:pPr algn="ctr"/>
              <a:r>
                <a:rPr lang="en-US" sz="1000" b="1" baseline="0" dirty="0" smtClean="0"/>
                <a:t>Is your patient having a rectal resection, colectomy, gastrectomy, </a:t>
              </a:r>
              <a:r>
                <a:rPr lang="en-US" sz="1000" b="1" baseline="0" dirty="0" err="1" smtClean="0"/>
                <a:t>oesophagectomy</a:t>
              </a:r>
              <a:r>
                <a:rPr lang="en-US" sz="1000" b="1" baseline="0" dirty="0" smtClean="0"/>
                <a:t> or major small bowel surgery?</a:t>
              </a:r>
            </a:p>
            <a:p>
              <a:pPr algn="ctr"/>
              <a:endParaRPr lang="en-AU" sz="1000" baseline="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89269" y="1497974"/>
              <a:ext cx="584200" cy="254000"/>
            </a:xfrm>
            <a:prstGeom prst="rect">
              <a:avLst/>
            </a:prstGeom>
            <a:solidFill>
              <a:srgbClr val="0084A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1200" baseline="0" dirty="0" smtClean="0"/>
                <a:t>NO</a:t>
              </a:r>
              <a:endParaRPr lang="en-US" sz="1200" baseline="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612292" y="1499328"/>
              <a:ext cx="584200" cy="254000"/>
            </a:xfrm>
            <a:prstGeom prst="rect">
              <a:avLst/>
            </a:prstGeom>
            <a:solidFill>
              <a:srgbClr val="0084A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1200" baseline="0" dirty="0" smtClean="0"/>
                <a:t>YES</a:t>
              </a:r>
              <a:endParaRPr lang="en-US" sz="1200" baseline="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18676" y="1882333"/>
              <a:ext cx="1720578" cy="234950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aseline="0" dirty="0" smtClean="0">
                  <a:solidFill>
                    <a:schemeClr val="tx1"/>
                  </a:solidFill>
                </a:rPr>
                <a:t>No change to current plan</a:t>
              </a:r>
            </a:p>
          </p:txBody>
        </p:sp>
        <p:sp>
          <p:nvSpPr>
            <p:cNvPr id="37" name="AutoShape 54"/>
            <p:cNvSpPr>
              <a:spLocks noChangeArrowheads="1"/>
            </p:cNvSpPr>
            <p:nvPr/>
          </p:nvSpPr>
          <p:spPr bwMode="auto">
            <a:xfrm>
              <a:off x="5311775" y="2685027"/>
              <a:ext cx="3289300" cy="280971"/>
            </a:xfrm>
            <a:prstGeom prst="roundRect">
              <a:avLst>
                <a:gd name="adj" fmla="val 16667"/>
              </a:avLst>
            </a:prstGeom>
            <a:solidFill>
              <a:srgbClr val="D0EBEB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wrap="none" numCol="1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 b="1" baseline="0" dirty="0" err="1" smtClean="0"/>
                <a:t>Anaesthetist</a:t>
              </a:r>
              <a:r>
                <a:rPr lang="en-US" sz="1000" b="1" baseline="0" dirty="0" smtClean="0"/>
                <a:t> checks result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1281369" y="1360827"/>
              <a:ext cx="2404" cy="142082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1278965" y="1734434"/>
              <a:ext cx="2404" cy="142082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6900483" y="1365066"/>
              <a:ext cx="2404" cy="142082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6891601" y="1736573"/>
              <a:ext cx="2404" cy="142082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6895629" y="2543559"/>
              <a:ext cx="2404" cy="142082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hape 81"/>
            <p:cNvCxnSpPr>
              <a:endCxn id="103" idx="0"/>
            </p:cNvCxnSpPr>
            <p:nvPr/>
          </p:nvCxnSpPr>
          <p:spPr>
            <a:xfrm rot="10800000" flipV="1">
              <a:off x="4708375" y="3961660"/>
              <a:ext cx="1888368" cy="279621"/>
            </a:xfrm>
            <a:prstGeom prst="bentConnector2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hape 81"/>
            <p:cNvCxnSpPr/>
            <p:nvPr/>
          </p:nvCxnSpPr>
          <p:spPr>
            <a:xfrm rot="16200000" flipH="1">
              <a:off x="6645482" y="4171926"/>
              <a:ext cx="187970" cy="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8067811" y="4507322"/>
              <a:ext cx="1" cy="279448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6898813" y="2976586"/>
              <a:ext cx="2404" cy="142082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AutoShape 54"/>
            <p:cNvSpPr>
              <a:spLocks noChangeArrowheads="1"/>
            </p:cNvSpPr>
            <p:nvPr/>
          </p:nvSpPr>
          <p:spPr bwMode="auto">
            <a:xfrm>
              <a:off x="757704" y="3969615"/>
              <a:ext cx="2274438" cy="254000"/>
            </a:xfrm>
            <a:prstGeom prst="roundRect">
              <a:avLst>
                <a:gd name="adj" fmla="val 16667"/>
              </a:avLst>
            </a:prstGeom>
            <a:solidFill>
              <a:srgbClr val="D0EBEB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vert="horz" wrap="none" numCol="1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 baseline="0" dirty="0" smtClean="0"/>
                <a:t>Ferritin  &lt;100 mcg/L</a:t>
              </a:r>
              <a:endParaRPr lang="en-US" sz="1000" baseline="0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53084" y="4389725"/>
              <a:ext cx="584200" cy="254000"/>
            </a:xfrm>
            <a:prstGeom prst="rect">
              <a:avLst/>
            </a:prstGeom>
            <a:solidFill>
              <a:srgbClr val="0084A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1200" baseline="0" dirty="0" smtClean="0"/>
                <a:t>NO</a:t>
              </a:r>
              <a:endParaRPr lang="en-US" sz="1200" baseline="0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494432" y="4389725"/>
              <a:ext cx="577850" cy="254000"/>
            </a:xfrm>
            <a:prstGeom prst="rect">
              <a:avLst/>
            </a:prstGeom>
            <a:solidFill>
              <a:srgbClr val="0084A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1200" baseline="0" dirty="0" smtClean="0"/>
                <a:t>YES</a:t>
              </a:r>
              <a:endParaRPr lang="en-US" sz="1200" baseline="0" dirty="0"/>
            </a:p>
          </p:txBody>
        </p:sp>
        <p:sp>
          <p:nvSpPr>
            <p:cNvPr id="98" name="AutoShape 54"/>
            <p:cNvSpPr>
              <a:spLocks noChangeArrowheads="1"/>
            </p:cNvSpPr>
            <p:nvPr/>
          </p:nvSpPr>
          <p:spPr bwMode="auto">
            <a:xfrm>
              <a:off x="1980317" y="4751910"/>
              <a:ext cx="1587500" cy="1604584"/>
            </a:xfrm>
            <a:prstGeom prst="roundRect">
              <a:avLst>
                <a:gd name="adj" fmla="val 8427"/>
              </a:avLst>
            </a:prstGeom>
            <a:solidFill>
              <a:srgbClr val="FF0000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wrap="square" lIns="38100" rIns="38100" numCol="1" anchor="t" anchorCtr="0">
              <a:prstTxWarp prst="textNoShape">
                <a:avLst/>
              </a:prstTxWarp>
            </a:bodyPr>
            <a:lstStyle/>
            <a:p>
              <a:r>
                <a:rPr lang="en-AU" sz="800" b="1" baseline="0" dirty="0">
                  <a:solidFill>
                    <a:schemeClr val="bg1"/>
                  </a:solidFill>
                </a:rPr>
                <a:t>Will benefit from iron        replacement</a:t>
              </a:r>
            </a:p>
            <a:p>
              <a:endParaRPr lang="en-AU" sz="800" b="1" baseline="0" dirty="0">
                <a:solidFill>
                  <a:schemeClr val="bg1"/>
                </a:solidFill>
              </a:endParaRPr>
            </a:p>
            <a:p>
              <a:pPr marL="88900" indent="-88900">
                <a:spcBef>
                  <a:spcPts val="100"/>
                </a:spcBef>
                <a:spcAft>
                  <a:spcPts val="0"/>
                </a:spcAft>
                <a:buFont typeface="Arial"/>
                <a:buChar char="•"/>
              </a:pPr>
              <a:r>
                <a:rPr lang="en-AU" sz="800" baseline="0" dirty="0"/>
                <a:t>Ring 22600 and book patient in to see Dr Susan MacCallum* (Haematologist) under the </a:t>
              </a:r>
              <a:r>
                <a:rPr lang="en-AU" sz="800" baseline="0" dirty="0" smtClean="0"/>
                <a:t>‘PBMC’</a:t>
              </a:r>
            </a:p>
            <a:p>
              <a:pPr marL="88900" indent="-88900">
                <a:spcBef>
                  <a:spcPts val="100"/>
                </a:spcBef>
                <a:spcAft>
                  <a:spcPts val="0"/>
                </a:spcAft>
                <a:buFont typeface="Arial"/>
                <a:buChar char="•"/>
              </a:pPr>
              <a:r>
                <a:rPr lang="en-AU" sz="800" baseline="0" dirty="0" smtClean="0"/>
                <a:t>Fax </a:t>
              </a:r>
              <a:r>
                <a:rPr lang="en-AU" sz="800" baseline="0" dirty="0"/>
                <a:t>referral </a:t>
              </a:r>
              <a:r>
                <a:rPr lang="en-AU" sz="800" baseline="0" dirty="0" smtClean="0"/>
                <a:t>form to </a:t>
              </a:r>
              <a:r>
                <a:rPr lang="en-AU" sz="800" baseline="0" dirty="0"/>
                <a:t>23420 </a:t>
              </a:r>
              <a:endParaRPr lang="en-AU" sz="800" baseline="0" dirty="0" smtClean="0"/>
            </a:p>
            <a:p>
              <a:pPr marL="88900" indent="-88900">
                <a:spcBef>
                  <a:spcPts val="100"/>
                </a:spcBef>
                <a:spcAft>
                  <a:spcPts val="0"/>
                </a:spcAft>
                <a:buFont typeface="Arial"/>
                <a:buChar char="•"/>
              </a:pPr>
              <a:r>
                <a:rPr lang="en-AU" sz="800" baseline="0" dirty="0" smtClean="0"/>
                <a:t>*</a:t>
              </a:r>
              <a:r>
                <a:rPr lang="en-AU" sz="800" baseline="0" dirty="0"/>
                <a:t>if not available due to leave book in to see Dr Annmarie </a:t>
              </a:r>
              <a:r>
                <a:rPr lang="en-AU" sz="800" baseline="0" dirty="0" smtClean="0"/>
                <a:t>Bosco under the ‘PBMC’</a:t>
              </a:r>
              <a:endParaRPr lang="en-AU" sz="800" baseline="0" dirty="0"/>
            </a:p>
          </p:txBody>
        </p:sp>
        <p:sp>
          <p:nvSpPr>
            <p:cNvPr id="99" name="AutoShape 54"/>
            <p:cNvSpPr>
              <a:spLocks noChangeArrowheads="1"/>
            </p:cNvSpPr>
            <p:nvPr/>
          </p:nvSpPr>
          <p:spPr bwMode="auto">
            <a:xfrm>
              <a:off x="3914625" y="4798780"/>
              <a:ext cx="1587500" cy="1571041"/>
            </a:xfrm>
            <a:prstGeom prst="roundRect">
              <a:avLst>
                <a:gd name="adj" fmla="val 8427"/>
              </a:avLst>
            </a:prstGeom>
            <a:solidFill>
              <a:srgbClr val="FF0000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wrap="square" lIns="38100" rIns="38100" numCol="1" anchor="t" anchorCtr="0">
              <a:prstTxWarp prst="textNoShape">
                <a:avLst/>
              </a:prstTxWarp>
            </a:bodyPr>
            <a:lstStyle/>
            <a:p>
              <a:r>
                <a:rPr lang="en-AU" sz="800" b="1" baseline="0" dirty="0">
                  <a:solidFill>
                    <a:schemeClr val="bg1"/>
                  </a:solidFill>
                </a:rPr>
                <a:t>Will benefit from iron        replacement</a:t>
              </a:r>
            </a:p>
            <a:p>
              <a:endParaRPr lang="en-AU" sz="800" b="1" baseline="0" dirty="0">
                <a:solidFill>
                  <a:schemeClr val="bg1"/>
                </a:solidFill>
              </a:endParaRPr>
            </a:p>
            <a:p>
              <a:pPr marL="88900" indent="-88900">
                <a:spcBef>
                  <a:spcPts val="100"/>
                </a:spcBef>
                <a:spcAft>
                  <a:spcPts val="0"/>
                </a:spcAft>
                <a:buFont typeface="Arial"/>
                <a:buChar char="•"/>
              </a:pPr>
              <a:r>
                <a:rPr lang="en-AU" sz="800" baseline="0" dirty="0"/>
                <a:t>Ring 22600 and book patient in to see Dr Susan MacCallum* (Haematologist) under the </a:t>
              </a:r>
              <a:r>
                <a:rPr lang="en-AU" sz="800" baseline="0" dirty="0" smtClean="0"/>
                <a:t>‘PBMC’</a:t>
              </a:r>
              <a:endParaRPr lang="en-AU" sz="800" baseline="0" dirty="0"/>
            </a:p>
            <a:p>
              <a:pPr marL="88900" indent="-88900">
                <a:spcBef>
                  <a:spcPts val="100"/>
                </a:spcBef>
                <a:spcAft>
                  <a:spcPts val="0"/>
                </a:spcAft>
                <a:buFont typeface="Arial"/>
                <a:buChar char="•"/>
              </a:pPr>
              <a:r>
                <a:rPr lang="en-AU" sz="800" baseline="0" dirty="0" smtClean="0"/>
                <a:t>Fax referral form </a:t>
              </a:r>
              <a:r>
                <a:rPr lang="en-AU" sz="800" baseline="0" dirty="0"/>
                <a:t>to 23420 </a:t>
              </a:r>
              <a:endParaRPr lang="en-AU" sz="800" baseline="0" dirty="0" smtClean="0"/>
            </a:p>
            <a:p>
              <a:pPr marL="88900" indent="-88900">
                <a:spcBef>
                  <a:spcPts val="100"/>
                </a:spcBef>
                <a:spcAft>
                  <a:spcPts val="0"/>
                </a:spcAft>
                <a:buFont typeface="Arial"/>
                <a:buChar char="•"/>
              </a:pPr>
              <a:r>
                <a:rPr lang="en-AU" sz="800" baseline="0" dirty="0" smtClean="0"/>
                <a:t>*</a:t>
              </a:r>
              <a:r>
                <a:rPr lang="en-AU" sz="800" baseline="0" dirty="0"/>
                <a:t>if not available due to leave book in to see Dr Annmarie </a:t>
              </a:r>
              <a:r>
                <a:rPr lang="en-AU" sz="800" baseline="0" dirty="0" smtClean="0"/>
                <a:t>Bosco under the ‘PBMC’</a:t>
              </a:r>
              <a:endParaRPr lang="en-AU" sz="800" baseline="0" dirty="0"/>
            </a:p>
          </p:txBody>
        </p:sp>
        <p:sp>
          <p:nvSpPr>
            <p:cNvPr id="100" name="AutoShape 54"/>
            <p:cNvSpPr>
              <a:spLocks noChangeArrowheads="1"/>
            </p:cNvSpPr>
            <p:nvPr/>
          </p:nvSpPr>
          <p:spPr bwMode="auto">
            <a:xfrm>
              <a:off x="5592831" y="4786770"/>
              <a:ext cx="1587500" cy="1575962"/>
            </a:xfrm>
            <a:prstGeom prst="roundRect">
              <a:avLst>
                <a:gd name="adj" fmla="val 8427"/>
              </a:avLst>
            </a:prstGeom>
            <a:solidFill>
              <a:srgbClr val="FFC000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wrap="square" lIns="38100" rIns="38100" numCol="1" anchor="t" anchorCtr="0">
              <a:prstTxWarp prst="textNoShape">
                <a:avLst/>
              </a:prstTxWarp>
            </a:bodyPr>
            <a:lstStyle/>
            <a:p>
              <a:r>
                <a:rPr lang="en-AU" sz="800" b="1" baseline="0" dirty="0" smtClean="0">
                  <a:solidFill>
                    <a:schemeClr val="bg1"/>
                  </a:solidFill>
                </a:rPr>
                <a:t>Very likely to benefit </a:t>
              </a:r>
              <a:r>
                <a:rPr lang="en-AU" sz="800" b="1" baseline="0" dirty="0">
                  <a:solidFill>
                    <a:schemeClr val="bg1"/>
                  </a:solidFill>
                </a:rPr>
                <a:t>from iron </a:t>
              </a:r>
              <a:r>
                <a:rPr lang="en-AU" sz="800" b="1" baseline="0" dirty="0" smtClean="0">
                  <a:solidFill>
                    <a:schemeClr val="bg1"/>
                  </a:solidFill>
                </a:rPr>
                <a:t>replacement</a:t>
              </a:r>
              <a:endParaRPr lang="en-AU" sz="800" b="1" baseline="0" dirty="0">
                <a:solidFill>
                  <a:schemeClr val="bg1"/>
                </a:solidFill>
              </a:endParaRPr>
            </a:p>
            <a:p>
              <a:endParaRPr lang="en-AU" sz="800" b="1" baseline="0" dirty="0">
                <a:solidFill>
                  <a:schemeClr val="bg1"/>
                </a:solidFill>
              </a:endParaRPr>
            </a:p>
            <a:p>
              <a:pPr marL="88900" indent="-88900">
                <a:spcBef>
                  <a:spcPts val="100"/>
                </a:spcBef>
                <a:spcAft>
                  <a:spcPts val="0"/>
                </a:spcAft>
                <a:buFont typeface="Arial"/>
                <a:buChar char="•"/>
              </a:pPr>
              <a:r>
                <a:rPr lang="en-AU" sz="800" baseline="0" dirty="0"/>
                <a:t>Ring 22600 and book patient in to see Dr Susan MacCallum* (Haematologist) under the </a:t>
              </a:r>
              <a:r>
                <a:rPr lang="en-AU" sz="800" baseline="0" dirty="0" smtClean="0"/>
                <a:t>‘PBMC’</a:t>
              </a:r>
              <a:endParaRPr lang="en-AU" sz="800" baseline="0" dirty="0"/>
            </a:p>
            <a:p>
              <a:pPr marL="88900" indent="-88900">
                <a:spcBef>
                  <a:spcPts val="100"/>
                </a:spcBef>
                <a:spcAft>
                  <a:spcPts val="0"/>
                </a:spcAft>
                <a:buFont typeface="Arial"/>
                <a:buChar char="•"/>
              </a:pPr>
              <a:r>
                <a:rPr lang="en-AU" sz="800" baseline="0" dirty="0" smtClean="0"/>
                <a:t>Fax </a:t>
              </a:r>
              <a:r>
                <a:rPr lang="en-AU" sz="800" baseline="0" dirty="0"/>
                <a:t>referral </a:t>
              </a:r>
              <a:r>
                <a:rPr lang="en-AU" sz="800" baseline="0" dirty="0" smtClean="0"/>
                <a:t>form to </a:t>
              </a:r>
              <a:r>
                <a:rPr lang="en-AU" sz="800" baseline="0" dirty="0"/>
                <a:t>23420 </a:t>
              </a:r>
              <a:endParaRPr lang="en-AU" sz="800" baseline="0" dirty="0" smtClean="0"/>
            </a:p>
            <a:p>
              <a:pPr marL="88900" indent="-88900">
                <a:spcBef>
                  <a:spcPts val="100"/>
                </a:spcBef>
                <a:spcAft>
                  <a:spcPts val="0"/>
                </a:spcAft>
                <a:buFont typeface="Arial"/>
                <a:buChar char="•"/>
              </a:pPr>
              <a:r>
                <a:rPr lang="en-AU" sz="800" baseline="0" dirty="0" smtClean="0"/>
                <a:t>*</a:t>
              </a:r>
              <a:r>
                <a:rPr lang="en-AU" sz="800" baseline="0" dirty="0"/>
                <a:t>if not available due to leave book in to see Dr Annmarie </a:t>
              </a:r>
              <a:r>
                <a:rPr lang="en-AU" sz="800" baseline="0" dirty="0" smtClean="0"/>
                <a:t>Bosco under the ‘PBMC’</a:t>
              </a:r>
              <a:endParaRPr lang="en-AU" sz="800" baseline="0" dirty="0"/>
            </a:p>
          </p:txBody>
        </p:sp>
        <p:sp>
          <p:nvSpPr>
            <p:cNvPr id="101" name="AutoShape 54"/>
            <p:cNvSpPr>
              <a:spLocks noChangeArrowheads="1"/>
            </p:cNvSpPr>
            <p:nvPr/>
          </p:nvSpPr>
          <p:spPr bwMode="auto">
            <a:xfrm>
              <a:off x="7269241" y="4786770"/>
              <a:ext cx="1587500" cy="1595063"/>
            </a:xfrm>
            <a:prstGeom prst="roundRect">
              <a:avLst>
                <a:gd name="adj" fmla="val 8427"/>
              </a:avLst>
            </a:prstGeom>
            <a:solidFill>
              <a:srgbClr val="00B050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wrap="square" lIns="38100" rIns="38100" numCol="1" anchor="t" anchorCtr="0">
              <a:prstTxWarp prst="textNoShape">
                <a:avLst/>
              </a:prstTxWarp>
            </a:bodyPr>
            <a:lstStyle/>
            <a:p>
              <a:pPr>
                <a:spcAft>
                  <a:spcPts val="0"/>
                </a:spcAft>
              </a:pPr>
              <a:r>
                <a:rPr lang="en-US" sz="800" b="1" baseline="0" dirty="0">
                  <a:solidFill>
                    <a:schemeClr val="bg1"/>
                  </a:solidFill>
                </a:rPr>
                <a:t>Less likely to benefit </a:t>
              </a:r>
              <a:r>
                <a:rPr lang="en-US" sz="800" b="1" baseline="0" dirty="0" smtClean="0">
                  <a:solidFill>
                    <a:schemeClr val="bg1"/>
                  </a:solidFill>
                </a:rPr>
                <a:t>from iron replacement  </a:t>
              </a:r>
              <a:endParaRPr lang="en-US" sz="800" b="1" baseline="0" dirty="0">
                <a:solidFill>
                  <a:schemeClr val="bg1"/>
                </a:solidFill>
              </a:endParaRPr>
            </a:p>
            <a:p>
              <a:pPr>
                <a:spcAft>
                  <a:spcPts val="0"/>
                </a:spcAft>
              </a:pPr>
              <a:endParaRPr lang="en-US" sz="800" baseline="0" dirty="0"/>
            </a:p>
            <a:p>
              <a:pPr marL="88900" indent="-88900">
                <a:spcBef>
                  <a:spcPts val="100"/>
                </a:spcBef>
                <a:spcAft>
                  <a:spcPts val="0"/>
                </a:spcAft>
                <a:buFont typeface="Arial"/>
                <a:buChar char="•"/>
              </a:pPr>
              <a:r>
                <a:rPr lang="en-US" sz="800" baseline="0" dirty="0" smtClean="0"/>
                <a:t>As per chronic care team</a:t>
              </a:r>
              <a:endParaRPr lang="en-AU" sz="800" baseline="0" dirty="0"/>
            </a:p>
          </p:txBody>
        </p:sp>
        <p:sp>
          <p:nvSpPr>
            <p:cNvPr id="102" name="AutoShape 54"/>
            <p:cNvSpPr>
              <a:spLocks noChangeArrowheads="1"/>
            </p:cNvSpPr>
            <p:nvPr/>
          </p:nvSpPr>
          <p:spPr bwMode="auto">
            <a:xfrm>
              <a:off x="7463853" y="4264106"/>
              <a:ext cx="1314064" cy="243216"/>
            </a:xfrm>
            <a:prstGeom prst="roundRect">
              <a:avLst>
                <a:gd name="adj" fmla="val 16667"/>
              </a:avLst>
            </a:prstGeom>
            <a:solidFill>
              <a:srgbClr val="D0EBEB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vert="horz" wrap="none" numCol="1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 baseline="0" dirty="0" smtClean="0"/>
                <a:t>Ferritin  ≥100 mcg/L</a:t>
              </a:r>
              <a:endParaRPr lang="en-US" sz="1000" baseline="30000" dirty="0"/>
            </a:p>
          </p:txBody>
        </p:sp>
        <p:sp>
          <p:nvSpPr>
            <p:cNvPr id="103" name="AutoShape 54"/>
            <p:cNvSpPr>
              <a:spLocks noChangeArrowheads="1"/>
            </p:cNvSpPr>
            <p:nvPr/>
          </p:nvSpPr>
          <p:spPr bwMode="auto">
            <a:xfrm>
              <a:off x="4051343" y="4241282"/>
              <a:ext cx="1314064" cy="243216"/>
            </a:xfrm>
            <a:prstGeom prst="roundRect">
              <a:avLst>
                <a:gd name="adj" fmla="val 16667"/>
              </a:avLst>
            </a:prstGeom>
            <a:solidFill>
              <a:srgbClr val="D0EBEB"/>
            </a:solidFill>
            <a:ln w="3175">
              <a:solidFill>
                <a:srgbClr val="00B1B0"/>
              </a:solidFill>
              <a:round/>
              <a:headEnd/>
              <a:tailEnd/>
            </a:ln>
          </p:spPr>
          <p:txBody>
            <a:bodyPr vert="horz" wrap="none" numCol="1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 baseline="0" dirty="0" smtClean="0"/>
                <a:t>Ferritin ≤30 mcg/L</a:t>
              </a:r>
              <a:endParaRPr lang="en-US" sz="1000" baseline="30000" dirty="0"/>
            </a:p>
          </p:txBody>
        </p:sp>
        <p:cxnSp>
          <p:nvCxnSpPr>
            <p:cNvPr id="108" name="Straight Connector 107"/>
            <p:cNvCxnSpPr/>
            <p:nvPr/>
          </p:nvCxnSpPr>
          <p:spPr>
            <a:xfrm>
              <a:off x="2750252" y="4634439"/>
              <a:ext cx="0" cy="117471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1045962" y="4634439"/>
              <a:ext cx="0" cy="117471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1056994" y="4243207"/>
              <a:ext cx="0" cy="147025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endCxn id="97" idx="0"/>
            </p:cNvCxnSpPr>
            <p:nvPr/>
          </p:nvCxnSpPr>
          <p:spPr>
            <a:xfrm>
              <a:off x="2783357" y="4223615"/>
              <a:ext cx="0" cy="16611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AutoShape 54"/>
            <p:cNvSpPr>
              <a:spLocks noChangeArrowheads="1"/>
            </p:cNvSpPr>
            <p:nvPr/>
          </p:nvSpPr>
          <p:spPr bwMode="auto">
            <a:xfrm>
              <a:off x="263089" y="6400692"/>
              <a:ext cx="4685429" cy="437025"/>
            </a:xfrm>
            <a:prstGeom prst="roundRect">
              <a:avLst>
                <a:gd name="adj" fmla="val 8427"/>
              </a:avLst>
            </a:prstGeom>
            <a:ln w="6350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38100" rIns="38100" numCol="1" anchor="t" anchorCtr="0">
              <a:prstTxWarp prst="textNoShape">
                <a:avLst/>
              </a:prstTxWarp>
            </a:bodyPr>
            <a:lstStyle/>
            <a:p>
              <a:pPr>
                <a:spcAft>
                  <a:spcPts val="0"/>
                </a:spcAft>
              </a:pPr>
              <a:r>
                <a:rPr lang="en-US" sz="700" b="1" baseline="0" dirty="0" smtClean="0"/>
                <a:t>For further information please contact:</a:t>
              </a:r>
            </a:p>
            <a:p>
              <a:pPr>
                <a:spcAft>
                  <a:spcPts val="0"/>
                </a:spcAft>
              </a:pPr>
              <a:r>
                <a:rPr lang="en-US" sz="700" b="1" baseline="0" dirty="0" smtClean="0"/>
                <a:t>Elizabeth McGill (</a:t>
              </a:r>
              <a:r>
                <a:rPr lang="en-US" sz="700" b="1" baseline="0" dirty="0"/>
                <a:t>Transfusion CNC)  </a:t>
              </a:r>
              <a:r>
                <a:rPr lang="en-US" sz="700" b="1" baseline="0" dirty="0" smtClean="0"/>
                <a:t>     </a:t>
              </a:r>
              <a:r>
                <a:rPr lang="en-US" sz="700" b="1" baseline="0" dirty="0" smtClean="0">
                  <a:hlinkClick r:id="rId4"/>
                </a:rPr>
                <a:t>Elizabeth.McGill@health.nsw.gov.au</a:t>
              </a:r>
              <a:r>
                <a:rPr lang="en-US" sz="700" b="1" baseline="0" dirty="0" smtClean="0"/>
                <a:t>      Pager 45155</a:t>
              </a:r>
            </a:p>
            <a:p>
              <a:pPr>
                <a:spcAft>
                  <a:spcPts val="0"/>
                </a:spcAft>
              </a:pPr>
              <a:r>
                <a:rPr lang="en-US" sz="700" b="1" baseline="0" dirty="0" err="1" smtClean="0"/>
                <a:t>Dr</a:t>
              </a:r>
              <a:r>
                <a:rPr lang="en-US" sz="700" b="1" baseline="0" dirty="0" smtClean="0"/>
                <a:t> Susan MacCallum (</a:t>
              </a:r>
              <a:r>
                <a:rPr lang="en-US" sz="700" b="1" baseline="0" dirty="0" err="1" smtClean="0"/>
                <a:t>Haematologist</a:t>
              </a:r>
              <a:r>
                <a:rPr lang="en-US" sz="700" b="1" baseline="0" dirty="0" smtClean="0"/>
                <a:t>)     </a:t>
              </a:r>
              <a:r>
                <a:rPr lang="en-US" sz="700" b="1" baseline="0" dirty="0" smtClean="0">
                  <a:hlinkClick r:id="rId5"/>
                </a:rPr>
                <a:t>Susan.MacCallum@health.nsw.gov.au</a:t>
              </a:r>
              <a:r>
                <a:rPr lang="en-US" sz="700" b="1" baseline="0" dirty="0" smtClean="0"/>
                <a:t>   22600 </a:t>
              </a:r>
              <a:endParaRPr lang="en-US" sz="700" b="1" baseline="0" dirty="0"/>
            </a:p>
          </p:txBody>
        </p:sp>
        <p:pic>
          <p:nvPicPr>
            <p:cNvPr id="116" name="Picture 115" descr="http://www.safetyandquality.gov.au/wp-content/uploads/2014/12/PBM-Collaborative-Logo-V1-MASTER-D15-4506-265x81.jpg">
              <a:hlinkClick r:id="rId6"/>
            </p:cNvPr>
            <p:cNvPicPr/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3306" y="6311802"/>
              <a:ext cx="1413435" cy="432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" name="Picture 116" descr="POWH_2.jpg"/>
            <p:cNvPicPr/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7320936" y="152400"/>
              <a:ext cx="1375335" cy="373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5" name="Shape 81"/>
            <p:cNvCxnSpPr/>
            <p:nvPr/>
          </p:nvCxnSpPr>
          <p:spPr>
            <a:xfrm rot="16200000" flipH="1">
              <a:off x="1886331" y="3877019"/>
              <a:ext cx="187970" cy="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7779684" y="6653532"/>
              <a:ext cx="160468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b="1" baseline="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September 2016</a:t>
              </a:r>
            </a:p>
          </p:txBody>
        </p:sp>
        <p:pic>
          <p:nvPicPr>
            <p:cNvPr id="52" name="Picture 51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89" y="152400"/>
              <a:ext cx="2669219" cy="37379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5" name="TextBox 54"/>
          <p:cNvSpPr txBox="1"/>
          <p:nvPr/>
        </p:nvSpPr>
        <p:spPr>
          <a:xfrm rot="19666562">
            <a:off x="151333" y="2726288"/>
            <a:ext cx="959437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440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SAMPLE RESOURCE FOR IMPROVED PBM</a:t>
            </a:r>
            <a:endParaRPr lang="en-AU" sz="4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&quot;/&gt;&lt;property id=&quot;20307&quot; value=&quot;262&quot;/&gt;&lt;/object&gt;&lt;object type=&quot;3&quot; unique_id=&quot;10006&quot;&gt;&lt;property id=&quot;20148&quot; value=&quot;5&quot;/&gt;&lt;property id=&quot;20300&quot; value=&quot;Slide 2&quot;/&gt;&lt;property id=&quot;20307&quot; value=&quot;261&quot;/&gt;&lt;/object&gt;&lt;object type=&quot;3&quot; unique_id=&quot;10011&quot;&gt;&lt;property id=&quot;20148&quot; value=&quot;5&quot;/&gt;&lt;property id=&quot;20300&quot; value=&quot;Slide 3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0EBEB"/>
        </a:solidFill>
        <a:ln w="3175">
          <a:solidFill>
            <a:srgbClr val="00B1B0"/>
          </a:solidFill>
          <a:round/>
          <a:headEnd/>
          <a:tailEnd/>
        </a:ln>
      </a:spPr>
      <a:bodyPr wrap="none" numCol="4" anchor="ctr">
        <a:prstTxWarp prst="textNoShape">
          <a:avLst/>
        </a:prstTxWarp>
      </a:bodyPr>
      <a:lstStyle>
        <a:defPPr algn="dist">
          <a:defRPr dirty="0"/>
        </a:defPPr>
      </a:lst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2329</TotalTime>
  <Words>308</Words>
  <Application>Microsoft Office PowerPoint</Application>
  <PresentationFormat>On-screen Show (4:3)</PresentationFormat>
  <Paragraphs>50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National Blood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NBA</dc:title>
  <dc:creator>Earnshaw, Leia</dc:creator>
  <cp:lastModifiedBy>MERTENS, Kate</cp:lastModifiedBy>
  <cp:revision>249</cp:revision>
  <cp:lastPrinted>2017-04-04T02:17:07Z</cp:lastPrinted>
  <dcterms:created xsi:type="dcterms:W3CDTF">2012-01-16T05:31:28Z</dcterms:created>
  <dcterms:modified xsi:type="dcterms:W3CDTF">2017-04-04T02:17:12Z</dcterms:modified>
</cp:coreProperties>
</file>