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6" r:id="rId2"/>
  </p:sldMasterIdLst>
  <p:notesMasterIdLst>
    <p:notesMasterId r:id="rId33"/>
  </p:notesMasterIdLst>
  <p:sldIdLst>
    <p:sldId id="280" r:id="rId3"/>
    <p:sldId id="303" r:id="rId4"/>
    <p:sldId id="310" r:id="rId5"/>
    <p:sldId id="292" r:id="rId6"/>
    <p:sldId id="288" r:id="rId7"/>
    <p:sldId id="293" r:id="rId8"/>
    <p:sldId id="302" r:id="rId9"/>
    <p:sldId id="307" r:id="rId10"/>
    <p:sldId id="299" r:id="rId11"/>
    <p:sldId id="315" r:id="rId12"/>
    <p:sldId id="298" r:id="rId13"/>
    <p:sldId id="295" r:id="rId14"/>
    <p:sldId id="282" r:id="rId15"/>
    <p:sldId id="304" r:id="rId16"/>
    <p:sldId id="316" r:id="rId17"/>
    <p:sldId id="305" r:id="rId18"/>
    <p:sldId id="308" r:id="rId19"/>
    <p:sldId id="306" r:id="rId20"/>
    <p:sldId id="296" r:id="rId21"/>
    <p:sldId id="312" r:id="rId22"/>
    <p:sldId id="313" r:id="rId23"/>
    <p:sldId id="286" r:id="rId24"/>
    <p:sldId id="311" r:id="rId25"/>
    <p:sldId id="287" r:id="rId26"/>
    <p:sldId id="309" r:id="rId27"/>
    <p:sldId id="314" r:id="rId28"/>
    <p:sldId id="294" r:id="rId29"/>
    <p:sldId id="301" r:id="rId30"/>
    <p:sldId id="317" r:id="rId31"/>
    <p:sldId id="284"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5" userDrawn="1">
          <p15:clr>
            <a:srgbClr val="A4A3A4"/>
          </p15:clr>
        </p15:guide>
        <p15:guide id="3" orient="horz" pos="5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WART, Kim" initials="SK" lastIdx="8" clrIdx="0"/>
  <p:cmAuthor id="1" name="XENOS, Kristin" initials="XK" lastIdx="0" clrIdx="1"/>
  <p:cmAuthor id="2" name="DAVESON, Kathryn" initials="DK" lastIdx="7" clrIdx="2"/>
  <p:cmAuthor id="3" name="Lolita Tu" initials="LT"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8A2"/>
    <a:srgbClr val="005470"/>
    <a:srgbClr val="00A8DE"/>
    <a:srgbClr val="FF5050"/>
    <a:srgbClr val="2B7770"/>
    <a:srgbClr val="00B0F0"/>
    <a:srgbClr val="E69C18"/>
    <a:srgbClr val="00B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40" autoAdjust="0"/>
    <p:restoredTop sz="74857" autoAdjust="0"/>
  </p:normalViewPr>
  <p:slideViewPr>
    <p:cSldViewPr>
      <p:cViewPr>
        <p:scale>
          <a:sx n="75" d="100"/>
          <a:sy n="75" d="100"/>
        </p:scale>
        <p:origin x="-3066" y="-342"/>
      </p:cViewPr>
      <p:guideLst>
        <p:guide orient="horz" pos="527"/>
        <p:guide pos="3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b="0" i="0">
                <a:latin typeface="Trebuchet MS Regular" panose="020B0603020202020204" pitchFamily="34" charset="0"/>
              </a:defRPr>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b="0" i="0">
                <a:latin typeface="Trebuchet MS Regular" panose="020B0603020202020204" pitchFamily="34" charset="0"/>
              </a:defRPr>
            </a:lvl1pPr>
          </a:lstStyle>
          <a:p>
            <a:fld id="{85A4AFB6-7DEA-42A7-8BC5-503BE8A3E058}" type="datetimeFigureOut">
              <a:rPr lang="en-AU" smtClean="0"/>
              <a:pPr/>
              <a:t>28/03/2019</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b="0" i="0">
                <a:latin typeface="Trebuchet MS Regular" panose="020B0603020202020204" pitchFamily="34" charset="0"/>
              </a:defRPr>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b="0" i="0">
                <a:latin typeface="Trebuchet MS Regular" panose="020B0603020202020204" pitchFamily="34" charset="0"/>
              </a:defRPr>
            </a:lvl1pPr>
          </a:lstStyle>
          <a:p>
            <a:fld id="{97F8EF85-857E-48BB-85B3-3FE552A3C346}" type="slidenum">
              <a:rPr lang="en-AU" smtClean="0"/>
              <a:pPr/>
              <a:t>‹#›</a:t>
            </a:fld>
            <a:endParaRPr lang="en-AU" dirty="0"/>
          </a:p>
        </p:txBody>
      </p:sp>
    </p:spTree>
    <p:extLst>
      <p:ext uri="{BB962C8B-B14F-4D97-AF65-F5344CB8AC3E}">
        <p14:creationId xmlns:p14="http://schemas.microsoft.com/office/powerpoint/2010/main" val="406422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ebuchet MS Regular" panose="020B0603020202020204" pitchFamily="34" charset="0"/>
        <a:ea typeface="+mn-ea"/>
        <a:cs typeface="+mn-cs"/>
      </a:defRPr>
    </a:lvl1pPr>
    <a:lvl2pPr marL="457200" algn="l" defTabSz="914400" rtl="0" eaLnBrk="1" latinLnBrk="0" hangingPunct="1">
      <a:defRPr sz="1200" b="0" i="0" kern="1200">
        <a:solidFill>
          <a:schemeClr val="tx1"/>
        </a:solidFill>
        <a:latin typeface="Trebuchet MS Regular" panose="020B0603020202020204" pitchFamily="34" charset="0"/>
        <a:ea typeface="+mn-ea"/>
        <a:cs typeface="+mn-cs"/>
      </a:defRPr>
    </a:lvl2pPr>
    <a:lvl3pPr marL="914400" algn="l" defTabSz="914400" rtl="0" eaLnBrk="1" latinLnBrk="0" hangingPunct="1">
      <a:defRPr sz="1200" b="0" i="0" kern="1200">
        <a:solidFill>
          <a:schemeClr val="tx1"/>
        </a:solidFill>
        <a:latin typeface="Trebuchet MS Regular" panose="020B0603020202020204" pitchFamily="34" charset="0"/>
        <a:ea typeface="+mn-ea"/>
        <a:cs typeface="+mn-cs"/>
      </a:defRPr>
    </a:lvl3pPr>
    <a:lvl4pPr marL="1371600" algn="l" defTabSz="914400" rtl="0" eaLnBrk="1" latinLnBrk="0" hangingPunct="1">
      <a:defRPr sz="1200" b="0" i="0" kern="1200">
        <a:solidFill>
          <a:schemeClr val="tx1"/>
        </a:solidFill>
        <a:latin typeface="Trebuchet MS Regular" panose="020B0603020202020204" pitchFamily="34" charset="0"/>
        <a:ea typeface="+mn-ea"/>
        <a:cs typeface="+mn-cs"/>
      </a:defRPr>
    </a:lvl4pPr>
    <a:lvl5pPr marL="1828800" algn="l" defTabSz="914400" rtl="0" eaLnBrk="1" latinLnBrk="0" hangingPunct="1">
      <a:defRPr sz="1200" b="0" i="0" kern="1200">
        <a:solidFill>
          <a:schemeClr val="tx1"/>
        </a:solidFill>
        <a:latin typeface="Trebuchet MS Regular"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nps.org.au/mod/page/view.php?id=428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These slides have been produced by the Australian Commission on Safety and Quality in Health Care’s Surgical Antimicrobial Prophylaxis Working Group with representatives from the Royal Australasian College of Surgeons; Australian and New Zealand College of Anaesthetists; Australian College of Perioperative Nursing; Australian Private </a:t>
            </a:r>
            <a:r>
              <a:rPr lang="en-AU" baseline="0" smtClean="0"/>
              <a:t>Hospitals Association; </a:t>
            </a:r>
            <a:r>
              <a:rPr lang="en-AU" baseline="0" dirty="0" smtClean="0"/>
              <a:t>National Centre for Antimicrobial Stewardship; Safer Care Victoria and, the NSW Health Clinical Excellence Commission  </a:t>
            </a:r>
            <a:endParaRPr lang="en-AU" dirty="0" smtClean="0"/>
          </a:p>
          <a:p>
            <a:endParaRPr lang="en-AU" dirty="0" smtClean="0"/>
          </a:p>
          <a:p>
            <a:r>
              <a:rPr lang="en-AU" dirty="0" smtClean="0"/>
              <a:t>The content within this presentation can be modified, expanded upon, or points/slides deleted to tailor it to clinical audiences within local hospitals and healthcare facilities where antibiotics are prescribed and used. </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a:t>
            </a:fld>
            <a:endParaRPr lang="en-AU" dirty="0"/>
          </a:p>
        </p:txBody>
      </p:sp>
    </p:spTree>
    <p:extLst>
      <p:ext uri="{BB962C8B-B14F-4D97-AF65-F5344CB8AC3E}">
        <p14:creationId xmlns:p14="http://schemas.microsoft.com/office/powerpoint/2010/main" val="182073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Trebuchet MS Regular" panose="020B0603020202020204" pitchFamily="34" charset="0"/>
                <a:ea typeface="+mn-ea"/>
                <a:cs typeface="+mn-cs"/>
              </a:rPr>
              <a:t>The </a:t>
            </a:r>
            <a:r>
              <a:rPr lang="en-AU" sz="1200" b="0" i="1" kern="1200" dirty="0" smtClean="0">
                <a:solidFill>
                  <a:schemeClr val="tx1"/>
                </a:solidFill>
                <a:effectLst/>
                <a:latin typeface="Trebuchet MS Regular" panose="020B0603020202020204" pitchFamily="34" charset="0"/>
                <a:ea typeface="+mn-ea"/>
                <a:cs typeface="+mn-cs"/>
              </a:rPr>
              <a:t>Antimicrobial Stewardship Clinical Care Standard</a:t>
            </a:r>
            <a:r>
              <a:rPr lang="en-AU" sz="1200" b="0" i="0" kern="1200" dirty="0" smtClean="0">
                <a:solidFill>
                  <a:schemeClr val="tx1"/>
                </a:solidFill>
                <a:effectLst/>
                <a:latin typeface="Trebuchet MS Regular" panose="020B0603020202020204" pitchFamily="34" charset="0"/>
                <a:ea typeface="+mn-ea"/>
                <a:cs typeface="+mn-cs"/>
              </a:rPr>
              <a:t> aims to ensure that a patient with a bacterial infection receives optimal treatment with antibiotics. ‘Optimal treatment’ means the right antibiotic to treat their condition, the right dose, by the right route, at the right time and for the right duration based on accurate assessment and timely review.</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10</a:t>
            </a:fld>
            <a:endParaRPr lang="en-AU" dirty="0"/>
          </a:p>
        </p:txBody>
      </p:sp>
    </p:spTree>
    <p:extLst>
      <p:ext uri="{BB962C8B-B14F-4D97-AF65-F5344CB8AC3E}">
        <p14:creationId xmlns:p14="http://schemas.microsoft.com/office/powerpoint/2010/main" val="4212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response to successive</a:t>
            </a:r>
            <a:r>
              <a:rPr lang="en-AU" baseline="0" dirty="0" smtClean="0"/>
              <a:t> National Antimicrobial Prescribing Surveys (NAPS) showing sustained levels of inappropriate prescribing of antimicrobials the Australian Commission on Safety and Quality in Health Care circulated an Advisory notice to draw attention to the issue. NAPS is one example of an activity organisations may do to assess their surgical prophylaxis. Organisations may develop their own local audit or adapt one that is already available such the NSW CEC 5x5 audit (http://www.cec.health.nsw.gov.au/patient-safety-programs/medication-safety/antimicrobial-stewardship/quah/5x5-antimicrobial-audit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11</a:t>
            </a:fld>
            <a:endParaRPr lang="en-AU" dirty="0"/>
          </a:p>
        </p:txBody>
      </p:sp>
    </p:spTree>
    <p:extLst>
      <p:ext uri="{BB962C8B-B14F-4D97-AF65-F5344CB8AC3E}">
        <p14:creationId xmlns:p14="http://schemas.microsoft.com/office/powerpoint/2010/main" val="84351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many</a:t>
            </a:r>
            <a:r>
              <a:rPr lang="en-AU" baseline="0" dirty="0" smtClean="0"/>
              <a:t> options for auditing surgical antimicrobial prophylaxis depending on the facilities context, </a:t>
            </a:r>
            <a:r>
              <a:rPr lang="en-AU" baseline="0" dirty="0" err="1" smtClean="0"/>
              <a:t>casemix</a:t>
            </a:r>
            <a:r>
              <a:rPr lang="en-AU" baseline="0" dirty="0" smtClean="0"/>
              <a:t> and resources available. </a:t>
            </a:r>
          </a:p>
          <a:p>
            <a:endParaRPr lang="en-AU" baseline="0" dirty="0" smtClean="0"/>
          </a:p>
          <a:p>
            <a:r>
              <a:rPr lang="en-AU" baseline="0" dirty="0" smtClean="0"/>
              <a:t>Hospital NAPS captures surgical prophylaxis greater than 24 hours as an indicator – but it does not capture timing of administration with respect to incision, or re-dosing in relation to procedure duration</a:t>
            </a:r>
          </a:p>
          <a:p>
            <a:endParaRPr lang="en-AU" baseline="0" dirty="0" smtClean="0"/>
          </a:p>
          <a:p>
            <a:pPr marL="0" lvl="1"/>
            <a:r>
              <a:rPr lang="en-AU" baseline="0" dirty="0" smtClean="0"/>
              <a:t>Surgical NAPS </a:t>
            </a:r>
            <a:r>
              <a:rPr lang="en-AU" dirty="0" smtClean="0"/>
              <a:t>is specifically designed for surgical (and non-surgical) procedures -</a:t>
            </a:r>
            <a:r>
              <a:rPr lang="en-AU" baseline="0" dirty="0" smtClean="0"/>
              <a:t> c</a:t>
            </a:r>
            <a:r>
              <a:rPr lang="en-AU" dirty="0" smtClean="0"/>
              <a:t>aptures more comprehensive data on the quantity and quality of antimicrobial prescribing in this setting. </a:t>
            </a:r>
          </a:p>
        </p:txBody>
      </p:sp>
      <p:sp>
        <p:nvSpPr>
          <p:cNvPr id="4" name="Slide Number Placeholder 3"/>
          <p:cNvSpPr>
            <a:spLocks noGrp="1"/>
          </p:cNvSpPr>
          <p:nvPr>
            <p:ph type="sldNum" sz="quarter" idx="10"/>
          </p:nvPr>
        </p:nvSpPr>
        <p:spPr/>
        <p:txBody>
          <a:bodyPr/>
          <a:lstStyle/>
          <a:p>
            <a:fld id="{97F8EF85-857E-48BB-85B3-3FE552A3C346}" type="slidenum">
              <a:rPr lang="en-AU" smtClean="0"/>
              <a:pPr/>
              <a:t>12</a:t>
            </a:fld>
            <a:endParaRPr lang="en-AU" dirty="0"/>
          </a:p>
        </p:txBody>
      </p:sp>
    </p:spTree>
    <p:extLst>
      <p:ext uri="{BB962C8B-B14F-4D97-AF65-F5344CB8AC3E}">
        <p14:creationId xmlns:p14="http://schemas.microsoft.com/office/powerpoint/2010/main" val="2943621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Hospital NAPS 2017 report demonstrated that surgical prophylaxis remained an issue of concern. </a:t>
            </a:r>
          </a:p>
          <a:p>
            <a:endParaRPr lang="en-AU" dirty="0" smtClean="0"/>
          </a:p>
          <a:p>
            <a:r>
              <a:rPr lang="en-AU" dirty="0" smtClean="0"/>
              <a:t>The Hospital</a:t>
            </a:r>
            <a:r>
              <a:rPr lang="en-AU" baseline="0" dirty="0" smtClean="0"/>
              <a:t> NAPS 2015 report demonstration that the most commonly identified reasons for inappropriateness were incorrect duration, incorrect dose and the procedure not requiring antimicrobials.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13</a:t>
            </a:fld>
            <a:endParaRPr lang="en-AU" dirty="0"/>
          </a:p>
        </p:txBody>
      </p:sp>
    </p:spTree>
    <p:extLst>
      <p:ext uri="{BB962C8B-B14F-4D97-AF65-F5344CB8AC3E}">
        <p14:creationId xmlns:p14="http://schemas.microsoft.com/office/powerpoint/2010/main" val="346452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F8EF85-857E-48BB-85B3-3FE552A3C346}" type="slidenum">
              <a:rPr lang="en-AU" smtClean="0"/>
              <a:pPr/>
              <a:t>14</a:t>
            </a:fld>
            <a:endParaRPr lang="en-AU" dirty="0"/>
          </a:p>
        </p:txBody>
      </p:sp>
    </p:spTree>
    <p:extLst>
      <p:ext uri="{BB962C8B-B14F-4D97-AF65-F5344CB8AC3E}">
        <p14:creationId xmlns:p14="http://schemas.microsoft.com/office/powerpoint/2010/main" val="2147086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SNAPS</a:t>
            </a:r>
            <a:r>
              <a:rPr lang="en-AU" baseline="0" dirty="0" smtClean="0"/>
              <a:t> was developed to collect more detailed information about prescribing practices for surgical antimicrobial prophylaxis.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15</a:t>
            </a:fld>
            <a:endParaRPr lang="en-AU" dirty="0"/>
          </a:p>
        </p:txBody>
      </p:sp>
    </p:spTree>
    <p:extLst>
      <p:ext uri="{BB962C8B-B14F-4D97-AF65-F5344CB8AC3E}">
        <p14:creationId xmlns:p14="http://schemas.microsoft.com/office/powerpoint/2010/main" val="4037176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F8EF85-857E-48BB-85B3-3FE552A3C346}" type="slidenum">
              <a:rPr lang="en-AU" smtClean="0"/>
              <a:pPr/>
              <a:t>16</a:t>
            </a:fld>
            <a:endParaRPr lang="en-AU" dirty="0"/>
          </a:p>
        </p:txBody>
      </p:sp>
    </p:spTree>
    <p:extLst>
      <p:ext uri="{BB962C8B-B14F-4D97-AF65-F5344CB8AC3E}">
        <p14:creationId xmlns:p14="http://schemas.microsoft.com/office/powerpoint/2010/main" val="1244634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Locally designed audits have the benefit of being appropriate for the local context and resources available to complete them</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17</a:t>
            </a:fld>
            <a:endParaRPr lang="en-AU" dirty="0"/>
          </a:p>
        </p:txBody>
      </p:sp>
    </p:spTree>
    <p:extLst>
      <p:ext uri="{BB962C8B-B14F-4D97-AF65-F5344CB8AC3E}">
        <p14:creationId xmlns:p14="http://schemas.microsoft.com/office/powerpoint/2010/main" val="1175627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are many complex factors for variation amongst surgical prophylaxis practices.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18</a:t>
            </a:fld>
            <a:endParaRPr lang="en-AU" dirty="0"/>
          </a:p>
        </p:txBody>
      </p:sp>
    </p:spTree>
    <p:extLst>
      <p:ext uri="{BB962C8B-B14F-4D97-AF65-F5344CB8AC3E}">
        <p14:creationId xmlns:p14="http://schemas.microsoft.com/office/powerpoint/2010/main" val="72060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a:t>
            </a:r>
            <a:r>
              <a:rPr lang="en-AU" baseline="0" dirty="0" smtClean="0"/>
              <a:t> many reasons for variation on surgical antimicrobial prophylaxis. Recent literature has considered why this might be. The reasons may vary depending on the context of the organisation.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19</a:t>
            </a:fld>
            <a:endParaRPr lang="en-AU" dirty="0"/>
          </a:p>
        </p:txBody>
      </p:sp>
    </p:spTree>
    <p:extLst>
      <p:ext uri="{BB962C8B-B14F-4D97-AF65-F5344CB8AC3E}">
        <p14:creationId xmlns:p14="http://schemas.microsoft.com/office/powerpoint/2010/main" val="68948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an overview of the content covered in this presentation.</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a:t>
            </a:fld>
            <a:endParaRPr lang="en-AU" dirty="0"/>
          </a:p>
        </p:txBody>
      </p:sp>
    </p:spTree>
    <p:extLst>
      <p:ext uri="{BB962C8B-B14F-4D97-AF65-F5344CB8AC3E}">
        <p14:creationId xmlns:p14="http://schemas.microsoft.com/office/powerpoint/2010/main" val="378972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are actions surgeons can take to improve antimicrobial stewardship.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22</a:t>
            </a:fld>
            <a:endParaRPr lang="en-AU" dirty="0"/>
          </a:p>
        </p:txBody>
      </p:sp>
    </p:spTree>
    <p:extLst>
      <p:ext uri="{BB962C8B-B14F-4D97-AF65-F5344CB8AC3E}">
        <p14:creationId xmlns:p14="http://schemas.microsoft.com/office/powerpoint/2010/main" val="71382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23</a:t>
            </a:fld>
            <a:endParaRPr lang="en-AU" dirty="0"/>
          </a:p>
        </p:txBody>
      </p:sp>
    </p:spTree>
    <p:extLst>
      <p:ext uri="{BB962C8B-B14F-4D97-AF65-F5344CB8AC3E}">
        <p14:creationId xmlns:p14="http://schemas.microsoft.com/office/powerpoint/2010/main" val="2393479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some uniform</a:t>
            </a:r>
            <a:r>
              <a:rPr lang="en-AU" baseline="0" dirty="0" smtClean="0"/>
              <a:t> considerations that can be applied to every surgical antimicrobial prescription. </a:t>
            </a:r>
          </a:p>
          <a:p>
            <a:endParaRPr lang="en-AU" baseline="0" dirty="0" smtClean="0"/>
          </a:p>
          <a:p>
            <a:r>
              <a:rPr lang="en-AU" baseline="0" dirty="0" smtClean="0"/>
              <a:t>Optimising surgical antimicrobial prophylaxis can begin before the procedure, this may involve discussions with the AMS team regarding the value of urine screening and the best approach to asymptomatic bacteriuria.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24</a:t>
            </a:fld>
            <a:endParaRPr lang="en-AU" dirty="0"/>
          </a:p>
        </p:txBody>
      </p:sp>
    </p:spTree>
    <p:extLst>
      <p:ext uri="{BB962C8B-B14F-4D97-AF65-F5344CB8AC3E}">
        <p14:creationId xmlns:p14="http://schemas.microsoft.com/office/powerpoint/2010/main" val="1928869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Any effort</a:t>
            </a:r>
            <a:r>
              <a:rPr lang="en-AU" baseline="0" dirty="0" smtClean="0"/>
              <a:t> to improve surgical antimicrobial prophylaxis should be a multi-faceted approach to increase changes of success and sustainability.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25</a:t>
            </a:fld>
            <a:endParaRPr lang="en-AU" dirty="0"/>
          </a:p>
        </p:txBody>
      </p:sp>
    </p:spTree>
    <p:extLst>
      <p:ext uri="{BB962C8B-B14F-4D97-AF65-F5344CB8AC3E}">
        <p14:creationId xmlns:p14="http://schemas.microsoft.com/office/powerpoint/2010/main" val="1547484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Australian Commission on Safety and Quality in Health Care along with NPS MedicineWise have developed online modules for antimicrobial prescribing. There is a module on Surgical Prophylaxis. An updated version is due for release in early 2019.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hlinkClick r:id="rId3"/>
              </a:rPr>
              <a:t>https://learn.nps.org.au/mod/page/view.php?id=4282</a:t>
            </a:r>
            <a:r>
              <a:rPr lang="en-AU" sz="1200" dirty="0" smtClean="0"/>
              <a:t> </a:t>
            </a:r>
          </a:p>
          <a:p>
            <a:r>
              <a:rPr lang="en-AU" smtClean="0"/>
              <a:t>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27</a:t>
            </a:fld>
            <a:endParaRPr lang="en-AU" dirty="0"/>
          </a:p>
        </p:txBody>
      </p:sp>
    </p:spTree>
    <p:extLst>
      <p:ext uri="{BB962C8B-B14F-4D97-AF65-F5344CB8AC3E}">
        <p14:creationId xmlns:p14="http://schemas.microsoft.com/office/powerpoint/2010/main" val="2364194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NSW CEC has developed a suite of resources</a:t>
            </a:r>
            <a:r>
              <a:rPr lang="en-AU" baseline="0" dirty="0" smtClean="0"/>
              <a:t> to support facilities improve surgical antimicrobial prophylaxis. </a:t>
            </a:r>
          </a:p>
          <a:p>
            <a:endParaRPr lang="en-AU" baseline="0" dirty="0" smtClean="0"/>
          </a:p>
          <a:p>
            <a:r>
              <a:rPr lang="en-AU" dirty="0" smtClean="0"/>
              <a:t>http://www.cec.health.nsw.gov.au/patient-safety-programs/medication-safety/antimicrobial-stewardship/quah/surgical-antibiotic-prophylaxis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28</a:t>
            </a:fld>
            <a:endParaRPr lang="en-AU" dirty="0"/>
          </a:p>
        </p:txBody>
      </p:sp>
    </p:spTree>
    <p:extLst>
      <p:ext uri="{BB962C8B-B14F-4D97-AF65-F5344CB8AC3E}">
        <p14:creationId xmlns:p14="http://schemas.microsoft.com/office/powerpoint/2010/main" val="2580281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F8EF85-857E-48BB-85B3-3FE552A3C346}" type="slidenum">
              <a:rPr lang="en-AU" smtClean="0"/>
              <a:pPr/>
              <a:t>29</a:t>
            </a:fld>
            <a:endParaRPr lang="en-AU" dirty="0"/>
          </a:p>
        </p:txBody>
      </p:sp>
    </p:spTree>
    <p:extLst>
      <p:ext uri="{BB962C8B-B14F-4D97-AF65-F5344CB8AC3E}">
        <p14:creationId xmlns:p14="http://schemas.microsoft.com/office/powerpoint/2010/main" val="1052435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F8EF85-857E-48BB-85B3-3FE552A3C346}" type="slidenum">
              <a:rPr lang="en-AU" smtClean="0"/>
              <a:pPr/>
              <a:t>30</a:t>
            </a:fld>
            <a:endParaRPr lang="en-AU" dirty="0"/>
          </a:p>
        </p:txBody>
      </p:sp>
    </p:spTree>
    <p:extLst>
      <p:ext uri="{BB962C8B-B14F-4D97-AF65-F5344CB8AC3E}">
        <p14:creationId xmlns:p14="http://schemas.microsoft.com/office/powerpoint/2010/main" val="367042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primary aim of Surgical</a:t>
            </a:r>
            <a:r>
              <a:rPr lang="en-AU" baseline="0" dirty="0" smtClean="0"/>
              <a:t> Antimicrobial Prophylaxis is to reduce surgical site infections whilst minimising costs and adverse effects. </a:t>
            </a:r>
          </a:p>
          <a:p>
            <a:endParaRPr lang="en-AU" baseline="0" dirty="0" smtClean="0"/>
          </a:p>
          <a:p>
            <a:r>
              <a:rPr lang="en-AU" baseline="0" dirty="0" smtClean="0"/>
              <a:t>Some risks can be patient level and/or population level.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Adverse effects may include adverse drug reactions from the antibiotic, such as ototoxicity from gentamicin. Selection pressure for resistant organisms can develop within a patient over time when they have prolonged surgical prophylaxis to an antibiotic such as cefazolin. The patient can develop an overgrowth of cefazolin resistant organisms. </a:t>
            </a:r>
            <a:r>
              <a:rPr lang="en-AU" sz="1200" b="0" i="0" kern="1200" dirty="0" smtClean="0">
                <a:solidFill>
                  <a:schemeClr val="tx1"/>
                </a:solidFill>
                <a:effectLst/>
                <a:latin typeface="Trebuchet MS Regular" panose="020B0603020202020204" pitchFamily="34" charset="0"/>
                <a:ea typeface="+mn-ea"/>
                <a:cs typeface="+mn-cs"/>
              </a:rPr>
              <a:t>When cefazolin (or other antibiotics) are administered for prolonged periods without clear benefit, organisms that are already present in the surgical site in low numbers and unlikely to cause infection at the time of surgery, overgrow the organisms that will be killed by the administered antibiotic (antibiotic selective pressure).  These can be considered colonisers or contaminants despite sometimes being isolated on swabs after surgery.  These organisms are often resistant in the laboratory to cefazolin (</a:t>
            </a:r>
            <a:r>
              <a:rPr lang="en-AU" sz="1200" b="0" i="0" kern="1200" dirty="0" err="1" smtClean="0">
                <a:solidFill>
                  <a:schemeClr val="tx1"/>
                </a:solidFill>
                <a:effectLst/>
                <a:latin typeface="Trebuchet MS Regular" panose="020B0603020202020204" pitchFamily="34" charset="0"/>
                <a:ea typeface="+mn-ea"/>
                <a:cs typeface="+mn-cs"/>
              </a:rPr>
              <a:t>eg</a:t>
            </a:r>
            <a:r>
              <a:rPr lang="en-AU" sz="1200" b="0" i="0" kern="1200" dirty="0" smtClean="0">
                <a:solidFill>
                  <a:schemeClr val="tx1"/>
                </a:solidFill>
                <a:effectLst/>
                <a:latin typeface="Trebuchet MS Regular" panose="020B0603020202020204" pitchFamily="34" charset="0"/>
                <a:ea typeface="+mn-ea"/>
                <a:cs typeface="+mn-cs"/>
              </a:rPr>
              <a:t> </a:t>
            </a:r>
            <a:r>
              <a:rPr lang="en-AU" sz="1200" b="0" i="1" kern="1200" dirty="0" smtClean="0">
                <a:solidFill>
                  <a:schemeClr val="tx1"/>
                </a:solidFill>
                <a:effectLst/>
                <a:latin typeface="Trebuchet MS Regular" panose="020B0603020202020204" pitchFamily="34" charset="0"/>
                <a:ea typeface="+mn-ea"/>
                <a:cs typeface="+mn-cs"/>
              </a:rPr>
              <a:t>Enterococcus</a:t>
            </a:r>
            <a:r>
              <a:rPr lang="en-AU" sz="1200" b="0" i="0" kern="1200" dirty="0" smtClean="0">
                <a:solidFill>
                  <a:schemeClr val="tx1"/>
                </a:solidFill>
                <a:effectLst/>
                <a:latin typeface="Trebuchet MS Regular" panose="020B0603020202020204" pitchFamily="34" charset="0"/>
                <a:ea typeface="+mn-ea"/>
                <a:cs typeface="+mn-cs"/>
              </a:rPr>
              <a:t> or </a:t>
            </a:r>
            <a:r>
              <a:rPr lang="en-AU" sz="1200" b="0" i="1" kern="1200" dirty="0" smtClean="0">
                <a:solidFill>
                  <a:schemeClr val="tx1"/>
                </a:solidFill>
                <a:effectLst/>
                <a:latin typeface="Trebuchet MS Regular" panose="020B0603020202020204" pitchFamily="34" charset="0"/>
                <a:ea typeface="+mn-ea"/>
                <a:cs typeface="+mn-cs"/>
              </a:rPr>
              <a:t>Pseudomonas</a:t>
            </a:r>
            <a:r>
              <a:rPr lang="en-AU" sz="1200" b="0" i="0" kern="1200" dirty="0" smtClean="0">
                <a:solidFill>
                  <a:schemeClr val="tx1"/>
                </a:solidFill>
                <a:effectLst/>
                <a:latin typeface="Trebuchet MS Regular" panose="020B0603020202020204" pitchFamily="34" charset="0"/>
                <a:ea typeface="+mn-ea"/>
                <a:cs typeface="+mn-cs"/>
              </a:rPr>
              <a:t>) and can be more difficult to treat if they eventually cause a surgical site infection than the normal skin organisms.  Ceasing surgical prophylaxis when it has no clear benefit allows the skin (or surgical site) to return to its normal healthy balance over time and maintain a healthy environment for continued wound healing. Continuing prophylaxis therefore does not mean there will be no growth of organisms in a surgical site. </a:t>
            </a:r>
            <a:endParaRPr lang="en-AU" baseline="0" dirty="0" smtClean="0"/>
          </a:p>
          <a:p>
            <a:endParaRPr lang="en-AU" baseline="0" dirty="0" smtClean="0"/>
          </a:p>
          <a:p>
            <a:r>
              <a:rPr lang="en-AU" baseline="0" dirty="0" smtClean="0"/>
              <a:t>Complications can include the patient developing Clostridium difficile infection (recent antibiotic use is a risk factor for this) or the patient developing a cannula site infection due to the prolonged administration of IV surgical prophylaxis.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3</a:t>
            </a:fld>
            <a:endParaRPr lang="en-AU" dirty="0"/>
          </a:p>
        </p:txBody>
      </p:sp>
    </p:spTree>
    <p:extLst>
      <p:ext uri="{BB962C8B-B14F-4D97-AF65-F5344CB8AC3E}">
        <p14:creationId xmlns:p14="http://schemas.microsoft.com/office/powerpoint/2010/main" val="73156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surgical site infection is defined as an infection that occurs within</a:t>
            </a:r>
            <a:r>
              <a:rPr lang="en-AU" baseline="0" dirty="0" smtClean="0"/>
              <a:t> 30 days after the procedure or 1 year if a prosthesis is inserted. There are many contributing factors to the development of surgical site infections of which antimicrobial prophylaxis is one of them. Further information can be found in the Commission’s Surgical Site Infection Definition document (https://www.safetyandquality.gov.au/former-publications/surgical-site-infection-ssi-definition-pdf-196-kb/) or Approaches to Surgical Site Infection Surveillance document (https://www.safetyandquality.gov.au/publications/approaches-to-surgical-site-infection-surveillance/ )</a:t>
            </a:r>
          </a:p>
          <a:p>
            <a:endParaRPr lang="en-AU" baseline="0" dirty="0" smtClean="0"/>
          </a:p>
        </p:txBody>
      </p:sp>
      <p:sp>
        <p:nvSpPr>
          <p:cNvPr id="4" name="Slide Number Placeholder 3"/>
          <p:cNvSpPr>
            <a:spLocks noGrp="1"/>
          </p:cNvSpPr>
          <p:nvPr>
            <p:ph type="sldNum" sz="quarter" idx="10"/>
          </p:nvPr>
        </p:nvSpPr>
        <p:spPr/>
        <p:txBody>
          <a:bodyPr/>
          <a:lstStyle/>
          <a:p>
            <a:fld id="{97F8EF85-857E-48BB-85B3-3FE552A3C346}" type="slidenum">
              <a:rPr lang="en-AU" smtClean="0"/>
              <a:pPr/>
              <a:t>4</a:t>
            </a:fld>
            <a:endParaRPr lang="en-AU" dirty="0"/>
          </a:p>
        </p:txBody>
      </p:sp>
    </p:spTree>
    <p:extLst>
      <p:ext uri="{BB962C8B-B14F-4D97-AF65-F5344CB8AC3E}">
        <p14:creationId xmlns:p14="http://schemas.microsoft.com/office/powerpoint/2010/main" val="127673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Antimicrobials are a key factor</a:t>
            </a:r>
            <a:r>
              <a:rPr lang="en-AU" baseline="0" dirty="0" smtClean="0"/>
              <a:t> in the prevention of surgical site infections. This is why the development of antimicrobial resistance is of significant concern, because if antibiotics lose the ability to prevent infections, then the risk of surgery may outweigh the benefits of it.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5</a:t>
            </a:fld>
            <a:endParaRPr lang="en-AU" dirty="0"/>
          </a:p>
        </p:txBody>
      </p:sp>
    </p:spTree>
    <p:extLst>
      <p:ext uri="{BB962C8B-B14F-4D97-AF65-F5344CB8AC3E}">
        <p14:creationId xmlns:p14="http://schemas.microsoft.com/office/powerpoint/2010/main" val="273888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Australian Therapeutic</a:t>
            </a:r>
            <a:r>
              <a:rPr lang="en-AU" baseline="0" dirty="0" smtClean="0"/>
              <a:t> Guidelines are the main reference for evidence based guidelines in Australia and have in depth coverage of surgical prophylaxis.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6</a:t>
            </a:fld>
            <a:endParaRPr lang="en-AU" dirty="0"/>
          </a:p>
        </p:txBody>
      </p:sp>
    </p:spTree>
    <p:extLst>
      <p:ext uri="{BB962C8B-B14F-4D97-AF65-F5344CB8AC3E}">
        <p14:creationId xmlns:p14="http://schemas.microsoft.com/office/powerpoint/2010/main" val="185737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Centres</a:t>
            </a:r>
            <a:r>
              <a:rPr lang="en-AU" baseline="0" dirty="0" smtClean="0"/>
              <a:t> for Diseases Control in America advocated that low risk procedures do not need antibiotics once the surgical incision is closed. This is shorter duration than the currently advocated “less than 24 hours”.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7</a:t>
            </a:fld>
            <a:endParaRPr lang="en-AU" dirty="0"/>
          </a:p>
        </p:txBody>
      </p:sp>
    </p:spTree>
    <p:extLst>
      <p:ext uri="{BB962C8B-B14F-4D97-AF65-F5344CB8AC3E}">
        <p14:creationId xmlns:p14="http://schemas.microsoft.com/office/powerpoint/2010/main" val="141872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8</a:t>
            </a:fld>
            <a:endParaRPr lang="en-AU" dirty="0"/>
          </a:p>
        </p:txBody>
      </p:sp>
    </p:spTree>
    <p:extLst>
      <p:ext uri="{BB962C8B-B14F-4D97-AF65-F5344CB8AC3E}">
        <p14:creationId xmlns:p14="http://schemas.microsoft.com/office/powerpoint/2010/main" val="204299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Australian Commission on Safety and Quality In Health Care developed the National Safety and Quality Health Service Standards to drive the implementation of safety and quality systems to improve patient care. Surgical Prophylaxis is a key consideration within the Antimicrobial Stewardship criterion.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9</a:t>
            </a:fld>
            <a:endParaRPr lang="en-AU" dirty="0"/>
          </a:p>
        </p:txBody>
      </p:sp>
    </p:spTree>
    <p:extLst>
      <p:ext uri="{BB962C8B-B14F-4D97-AF65-F5344CB8AC3E}">
        <p14:creationId xmlns:p14="http://schemas.microsoft.com/office/powerpoint/2010/main" val="346284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AA17A8A-419D-6D40-A044-64C4E71058A0}"/>
              </a:ext>
            </a:extLst>
          </p:cNvPr>
          <p:cNvSpPr>
            <a:spLocks noGrp="1"/>
          </p:cNvSpPr>
          <p:nvPr>
            <p:ph type="title"/>
          </p:nvPr>
        </p:nvSpPr>
        <p:spPr>
          <a:xfrm>
            <a:off x="611560" y="2133600"/>
            <a:ext cx="7886700" cy="590931"/>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Trebuchet MS" panose="020B0703020202090204" pitchFamily="34" charset="0"/>
                <a:ea typeface="+mj-ea"/>
                <a:cs typeface="+mj-cs"/>
              </a:defRPr>
            </a:lvl1pPr>
          </a:lstStyle>
          <a:p>
            <a:r>
              <a:rPr lang="en-US" smtClean="0"/>
              <a:t>Click to edit Master title style</a:t>
            </a:r>
            <a:endParaRPr lang="en-US" dirty="0"/>
          </a:p>
        </p:txBody>
      </p:sp>
      <p:sp>
        <p:nvSpPr>
          <p:cNvPr id="10" name="Text Placeholder 9">
            <a:extLst>
              <a:ext uri="{FF2B5EF4-FFF2-40B4-BE49-F238E27FC236}">
                <a16:creationId xmlns:a16="http://schemas.microsoft.com/office/drawing/2014/main" xmlns="" id="{CF5E2F92-08D8-6048-B8C5-E361814A135E}"/>
              </a:ext>
            </a:extLst>
          </p:cNvPr>
          <p:cNvSpPr>
            <a:spLocks noGrp="1"/>
          </p:cNvSpPr>
          <p:nvPr>
            <p:ph type="body" sz="quarter" idx="11" hasCustomPrompt="1"/>
          </p:nvPr>
        </p:nvSpPr>
        <p:spPr>
          <a:xfrm>
            <a:off x="611188" y="3212976"/>
            <a:ext cx="7886700" cy="369332"/>
          </a:xfrm>
          <a:prstGeom prst="rect">
            <a:avLst/>
          </a:prstGeom>
        </p:spPr>
        <p:txBody>
          <a:bodyPr lIns="0">
            <a:spAutoFit/>
          </a:bodyPr>
          <a:lstStyle>
            <a:lvl1pPr marL="0" indent="0">
              <a:buFontTx/>
              <a:buNone/>
              <a:defRPr sz="2000" b="1" i="0">
                <a:latin typeface="Trebuchet MS" panose="020B070302020209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xmlns="" id="{7C9EEC38-31C8-F445-9362-57B69C1B2581}"/>
              </a:ext>
            </a:extLst>
          </p:cNvPr>
          <p:cNvSpPr>
            <a:spLocks noGrp="1"/>
          </p:cNvSpPr>
          <p:nvPr>
            <p:ph type="body" sz="quarter" idx="13" hasCustomPrompt="1"/>
          </p:nvPr>
        </p:nvSpPr>
        <p:spPr>
          <a:xfrm>
            <a:off x="611188" y="5085184"/>
            <a:ext cx="5473700" cy="431800"/>
          </a:xfrm>
          <a:prstGeom prst="rect">
            <a:avLst/>
          </a:prstGeom>
        </p:spPr>
        <p:txBody>
          <a:bodyPr lIns="0"/>
          <a:lstStyle>
            <a:lvl1pPr marL="0" indent="0">
              <a:buFontTx/>
              <a:buNone/>
              <a:defRPr sz="1800">
                <a:solidFill>
                  <a:schemeClr val="bg2">
                    <a:lumMod val="50000"/>
                  </a:schemeClr>
                </a:solidFill>
                <a:latin typeface="+mn-lt"/>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xmlns="" id="{51594A2E-2D23-2C45-9E10-EB87A1CBC0F8}"/>
              </a:ext>
            </a:extLst>
          </p:cNvPr>
          <p:cNvSpPr>
            <a:spLocks noGrp="1"/>
          </p:cNvSpPr>
          <p:nvPr>
            <p:ph type="dt" sz="half" idx="2"/>
          </p:nvPr>
        </p:nvSpPr>
        <p:spPr>
          <a:xfrm>
            <a:off x="6156176" y="6093296"/>
            <a:ext cx="2341712" cy="365125"/>
          </a:xfrm>
          <a:prstGeom prst="rect">
            <a:avLst/>
          </a:prstGeom>
        </p:spPr>
        <p:txBody>
          <a:bodyPr vert="horz" lIns="91440" tIns="45720" rIns="0" bIns="0" rtlCol="0" anchor="b" anchorCtr="0"/>
          <a:lstStyle>
            <a:lvl1pPr algn="r">
              <a:defRPr sz="1000" b="0" i="0">
                <a:solidFill>
                  <a:schemeClr val="bg1">
                    <a:lumMod val="50000"/>
                  </a:schemeClr>
                </a:solidFill>
                <a:latin typeface="Cambria" panose="02040503050406030204" pitchFamily="18" charset="0"/>
              </a:defRPr>
            </a:lvl1pPr>
          </a:lstStyle>
          <a:p>
            <a:r>
              <a:rPr lang="en-AU" sz="1100" dirty="0"/>
              <a:t>12 April 2018</a:t>
            </a:r>
            <a:endParaRPr lang="en-US" sz="1100" dirty="0"/>
          </a:p>
        </p:txBody>
      </p:sp>
    </p:spTree>
    <p:extLst>
      <p:ext uri="{BB962C8B-B14F-4D97-AF65-F5344CB8AC3E}">
        <p14:creationId xmlns:p14="http://schemas.microsoft.com/office/powerpoint/2010/main" val="4084714649"/>
      </p:ext>
    </p:extLst>
  </p:cSld>
  <p:clrMapOvr>
    <a:masterClrMapping/>
  </p:clrMapOvr>
  <p:extLst mod="1">
    <p:ext uri="{DCECCB84-F9BA-43D5-87BE-67443E8EF086}">
      <p15:sldGuideLst xmlns:p15="http://schemas.microsoft.com/office/powerpoint/2012/main" xmlns="">
        <p15:guide id="1" orient="horz" pos="1344" userDrawn="1">
          <p15:clr>
            <a:srgbClr val="FBAE40"/>
          </p15:clr>
        </p15:guide>
        <p15:guide id="2" pos="38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B610429-0052-C142-B9C4-834EC6B5547E}"/>
              </a:ext>
            </a:extLst>
          </p:cNvPr>
          <p:cNvSpPr>
            <a:spLocks noGrp="1"/>
          </p:cNvSpPr>
          <p:nvPr>
            <p:ph type="dt" sz="half" idx="10"/>
          </p:nvPr>
        </p:nvSpPr>
        <p:spPr>
          <a:xfrm>
            <a:off x="628649" y="6356350"/>
            <a:ext cx="1996363" cy="365125"/>
          </a:xfrm>
        </p:spPr>
        <p:txBody>
          <a:bodyPr/>
          <a:lstStyle>
            <a:lvl1pPr>
              <a:defRPr sz="1000" b="0" i="0">
                <a:solidFill>
                  <a:schemeClr val="bg1">
                    <a:lumMod val="50000"/>
                  </a:schemeClr>
                </a:solidFill>
                <a:latin typeface="Cambria" panose="02040503050406030204" pitchFamily="18" charset="0"/>
              </a:defRPr>
            </a:lvl1pPr>
          </a:lstStyle>
          <a:p>
            <a:fld id="{6731C801-442D-3445-89B1-17C5491956E9}" type="datetimeFigureOut">
              <a:rPr lang="en-US" smtClean="0"/>
              <a:pPr/>
              <a:t>3/28/2019</a:t>
            </a:fld>
            <a:endParaRPr lang="en-US" dirty="0"/>
          </a:p>
        </p:txBody>
      </p:sp>
      <p:sp>
        <p:nvSpPr>
          <p:cNvPr id="5" name="Footer Placeholder 4">
            <a:extLst>
              <a:ext uri="{FF2B5EF4-FFF2-40B4-BE49-F238E27FC236}">
                <a16:creationId xmlns:a16="http://schemas.microsoft.com/office/drawing/2014/main" xmlns="" id="{9949492E-B4AC-0547-A8A7-147913944CC6}"/>
              </a:ext>
            </a:extLst>
          </p:cNvPr>
          <p:cNvSpPr>
            <a:spLocks noGrp="1"/>
          </p:cNvSpPr>
          <p:nvPr>
            <p:ph type="ftr" sz="quarter" idx="11"/>
          </p:nvPr>
        </p:nvSpPr>
        <p:spPr>
          <a:xfrm>
            <a:off x="2782602" y="6356350"/>
            <a:ext cx="3517590" cy="365125"/>
          </a:xfrm>
        </p:spPr>
        <p:txBody>
          <a:bodyPr/>
          <a:lstStyle>
            <a:lvl1pPr>
              <a:defRPr sz="1000">
                <a:latin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xmlns="" id="{65AD33F7-BFE4-FB4A-AFAA-CF72E499D3CF}"/>
              </a:ext>
            </a:extLst>
          </p:cNvPr>
          <p:cNvSpPr>
            <a:spLocks noGrp="1"/>
          </p:cNvSpPr>
          <p:nvPr>
            <p:ph type="sldNum" sz="quarter" idx="12"/>
          </p:nvPr>
        </p:nvSpPr>
        <p:spPr>
          <a:xfrm>
            <a:off x="6469224" y="6356350"/>
            <a:ext cx="1996752" cy="365125"/>
          </a:xfrm>
        </p:spPr>
        <p:txBody>
          <a:bodyPr/>
          <a:lstStyle>
            <a:lvl1pPr>
              <a:defRPr sz="1000" b="0" i="0">
                <a:latin typeface="Cambria" panose="02040503050406030204" pitchFamily="18" charset="0"/>
              </a:defRPr>
            </a:lvl1pPr>
          </a:lstStyle>
          <a:p>
            <a:fld id="{98DE03F7-F82B-894C-A633-2EAA8A79CA00}" type="slidenum">
              <a:rPr lang="en-US" smtClean="0"/>
              <a:pPr/>
              <a:t>‹#›</a:t>
            </a:fld>
            <a:endParaRPr lang="en-US" dirty="0"/>
          </a:p>
        </p:txBody>
      </p:sp>
      <p:sp>
        <p:nvSpPr>
          <p:cNvPr id="9" name="Text Placeholder 2">
            <a:extLst>
              <a:ext uri="{FF2B5EF4-FFF2-40B4-BE49-F238E27FC236}">
                <a16:creationId xmlns:a16="http://schemas.microsoft.com/office/drawing/2014/main" xmlns="" id="{72B63AD0-AF62-1C4D-9CAC-49A4FA3A603A}"/>
              </a:ext>
            </a:extLst>
          </p:cNvPr>
          <p:cNvSpPr>
            <a:spLocks noGrp="1"/>
          </p:cNvSpPr>
          <p:nvPr>
            <p:ph type="body" sz="quarter" idx="13"/>
          </p:nvPr>
        </p:nvSpPr>
        <p:spPr>
          <a:xfrm>
            <a:off x="611188" y="1844824"/>
            <a:ext cx="4896916" cy="424732"/>
          </a:xfrm>
          <a:prstGeom prst="rect">
            <a:avLst/>
          </a:prstGeom>
        </p:spPr>
        <p:txBody>
          <a:bodyPr>
            <a:spAutoFit/>
          </a:bodyPr>
          <a:lstStyle>
            <a:lvl1pPr marL="0" indent="0">
              <a:buFontTx/>
              <a:buNone/>
              <a:defRPr sz="2400">
                <a:latin typeface="Cambria" panose="02040503050406030204" pitchFamily="18" charset="0"/>
              </a:defRPr>
            </a:lvl1pPr>
          </a:lstStyle>
          <a:p>
            <a:pPr lvl="0"/>
            <a:r>
              <a:rPr lang="en-US" dirty="0"/>
              <a:t>Edit Master text styles</a:t>
            </a:r>
          </a:p>
        </p:txBody>
      </p:sp>
      <p:sp>
        <p:nvSpPr>
          <p:cNvPr id="10" name="Picture Placeholder 2">
            <a:extLst>
              <a:ext uri="{FF2B5EF4-FFF2-40B4-BE49-F238E27FC236}">
                <a16:creationId xmlns:a16="http://schemas.microsoft.com/office/drawing/2014/main" xmlns="" id="{B9641584-AA35-1943-8B7F-C2210544872A}"/>
              </a:ext>
            </a:extLst>
          </p:cNvPr>
          <p:cNvSpPr>
            <a:spLocks noGrp="1"/>
          </p:cNvSpPr>
          <p:nvPr>
            <p:ph type="pic" sz="quarter" idx="16" hasCustomPrompt="1"/>
          </p:nvPr>
        </p:nvSpPr>
        <p:spPr>
          <a:xfrm>
            <a:off x="5724128" y="3861047"/>
            <a:ext cx="2791222" cy="1800201"/>
          </a:xfrm>
          <a:prstGeom prst="rect">
            <a:avLst/>
          </a:prstGeom>
        </p:spPr>
        <p:txBody>
          <a:bodyPr/>
          <a:lstStyle>
            <a:lvl1pPr marL="0" indent="0">
              <a:buFontTx/>
              <a:buNone/>
              <a:defRPr sz="1600">
                <a:latin typeface="Cambria" panose="02040503050406030204" pitchFamily="18" charset="0"/>
              </a:defRPr>
            </a:lvl1pPr>
          </a:lstStyle>
          <a:p>
            <a:r>
              <a:rPr lang="en-US" sz="1600" dirty="0"/>
              <a:t>Insert picture</a:t>
            </a:r>
            <a:endParaRPr lang="en-US" dirty="0"/>
          </a:p>
        </p:txBody>
      </p:sp>
      <p:sp>
        <p:nvSpPr>
          <p:cNvPr id="11" name="Chart Placeholder 2">
            <a:extLst>
              <a:ext uri="{FF2B5EF4-FFF2-40B4-BE49-F238E27FC236}">
                <a16:creationId xmlns:a16="http://schemas.microsoft.com/office/drawing/2014/main" xmlns="" id="{C316484E-EDC0-9142-91E1-08CF64C7F0F6}"/>
              </a:ext>
            </a:extLst>
          </p:cNvPr>
          <p:cNvSpPr>
            <a:spLocks noGrp="1"/>
          </p:cNvSpPr>
          <p:nvPr>
            <p:ph type="chart" sz="quarter" idx="17" hasCustomPrompt="1"/>
          </p:nvPr>
        </p:nvSpPr>
        <p:spPr>
          <a:xfrm>
            <a:off x="5724128" y="1807698"/>
            <a:ext cx="2790825" cy="1837201"/>
          </a:xfrm>
          <a:prstGeom prst="rect">
            <a:avLst/>
          </a:prstGeom>
        </p:spPr>
        <p:txBody>
          <a:bodyPr/>
          <a:lstStyle>
            <a:lvl1pPr marL="0" indent="0">
              <a:buFontTx/>
              <a:buNone/>
              <a:defRPr sz="1800">
                <a:latin typeface="Cambria" panose="02040503050406030204" pitchFamily="18" charset="0"/>
              </a:defRPr>
            </a:lvl1pPr>
          </a:lstStyle>
          <a:p>
            <a:r>
              <a:rPr lang="en-US" dirty="0"/>
              <a:t>Insert chart</a:t>
            </a:r>
          </a:p>
        </p:txBody>
      </p:sp>
      <p:sp>
        <p:nvSpPr>
          <p:cNvPr id="12" name="Title 2">
            <a:extLst>
              <a:ext uri="{FF2B5EF4-FFF2-40B4-BE49-F238E27FC236}">
                <a16:creationId xmlns:a16="http://schemas.microsoft.com/office/drawing/2014/main" xmlns="" id="{FDFC5FC3-0231-2B49-97AB-79B351D7E728}"/>
              </a:ext>
            </a:extLst>
          </p:cNvPr>
          <p:cNvSpPr>
            <a:spLocks noGrp="1"/>
          </p:cNvSpPr>
          <p:nvPr>
            <p:ph type="title"/>
          </p:nvPr>
        </p:nvSpPr>
        <p:spPr>
          <a:xfrm>
            <a:off x="611188" y="836712"/>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83457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9CD6B6D-E5BB-8F48-BBD2-1C6331794AD5}"/>
              </a:ext>
            </a:extLst>
          </p:cNvPr>
          <p:cNvSpPr>
            <a:spLocks noGrp="1"/>
          </p:cNvSpPr>
          <p:nvPr>
            <p:ph type="body" sz="half" idx="2" hasCustomPrompt="1"/>
          </p:nvPr>
        </p:nvSpPr>
        <p:spPr>
          <a:xfrm>
            <a:off x="630238" y="2057400"/>
            <a:ext cx="3653730" cy="313932"/>
          </a:xfrm>
          <a:prstGeom prst="rect">
            <a:avLst/>
          </a:prstGeom>
        </p:spPr>
        <p:txBody>
          <a:bodyPr lIns="0">
            <a:spAutoFit/>
          </a:bodyPr>
          <a:lstStyle>
            <a:lvl1pPr marL="0" indent="0">
              <a:buNone/>
              <a:defRPr sz="1600">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3A92CAC-00FA-BB49-A55D-7813FD11C96F}"/>
              </a:ext>
            </a:extLst>
          </p:cNvPr>
          <p:cNvSpPr>
            <a:spLocks noGrp="1"/>
          </p:cNvSpPr>
          <p:nvPr>
            <p:ph type="dt" sz="half" idx="10"/>
          </p:nvPr>
        </p:nvSpPr>
        <p:spPr/>
        <p:txBody>
          <a:bodyPr/>
          <a:lstStyle/>
          <a:p>
            <a:fld id="{6731C801-442D-3445-89B1-17C5491956E9}" type="datetimeFigureOut">
              <a:rPr lang="en-US" smtClean="0"/>
              <a:t>3/28/2019</a:t>
            </a:fld>
            <a:endParaRPr lang="en-US" dirty="0"/>
          </a:p>
        </p:txBody>
      </p:sp>
      <p:sp>
        <p:nvSpPr>
          <p:cNvPr id="6" name="Footer Placeholder 5">
            <a:extLst>
              <a:ext uri="{FF2B5EF4-FFF2-40B4-BE49-F238E27FC236}">
                <a16:creationId xmlns:a16="http://schemas.microsoft.com/office/drawing/2014/main" xmlns="" id="{14E7F12D-41F4-1045-A0DF-DDFAF3F2C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837C84-D920-CF4A-AD5E-0D3A4463BC44}"/>
              </a:ext>
            </a:extLst>
          </p:cNvPr>
          <p:cNvSpPr>
            <a:spLocks noGrp="1"/>
          </p:cNvSpPr>
          <p:nvPr>
            <p:ph type="sldNum" sz="quarter" idx="12"/>
          </p:nvPr>
        </p:nvSpPr>
        <p:spPr/>
        <p:txBody>
          <a:bodyPr/>
          <a:lstStyle/>
          <a:p>
            <a:fld id="{98DE03F7-F82B-894C-A633-2EAA8A79CA00}" type="slidenum">
              <a:rPr lang="en-US" smtClean="0"/>
              <a:t>‹#›</a:t>
            </a:fld>
            <a:endParaRPr lang="en-US"/>
          </a:p>
        </p:txBody>
      </p:sp>
      <p:sp>
        <p:nvSpPr>
          <p:cNvPr id="12" name="Title 1">
            <a:extLst>
              <a:ext uri="{FF2B5EF4-FFF2-40B4-BE49-F238E27FC236}">
                <a16:creationId xmlns:a16="http://schemas.microsoft.com/office/drawing/2014/main" xmlns="" id="{87274511-D8B3-2E4B-916E-9A428FCCB4A4}"/>
              </a:ext>
            </a:extLst>
          </p:cNvPr>
          <p:cNvSpPr txBox="1">
            <a:spLocks/>
          </p:cNvSpPr>
          <p:nvPr userDrawn="1"/>
        </p:nvSpPr>
        <p:spPr>
          <a:xfrm>
            <a:off x="611560" y="987425"/>
            <a:ext cx="3672408" cy="978729"/>
          </a:xfrm>
          <a:prstGeom prst="rect">
            <a:avLst/>
          </a:prstGeom>
        </p:spPr>
        <p:txBody>
          <a:bodyPr wrap="square"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t>Click to edit Master title style</a:t>
            </a:r>
          </a:p>
        </p:txBody>
      </p:sp>
      <p:sp>
        <p:nvSpPr>
          <p:cNvPr id="13" name="Picture Placeholder 2">
            <a:extLst>
              <a:ext uri="{FF2B5EF4-FFF2-40B4-BE49-F238E27FC236}">
                <a16:creationId xmlns:a16="http://schemas.microsoft.com/office/drawing/2014/main" xmlns="" id="{050DA104-2C03-7048-A02B-113AF64E1569}"/>
              </a:ext>
            </a:extLst>
          </p:cNvPr>
          <p:cNvSpPr>
            <a:spLocks noGrp="1"/>
          </p:cNvSpPr>
          <p:nvPr>
            <p:ph type="pic" sz="quarter" idx="15" hasCustomPrompt="1"/>
          </p:nvPr>
        </p:nvSpPr>
        <p:spPr>
          <a:xfrm>
            <a:off x="4643438" y="987425"/>
            <a:ext cx="3871912" cy="4881563"/>
          </a:xfrm>
          <a:prstGeom prst="rect">
            <a:avLst/>
          </a:prstGeom>
        </p:spPr>
        <p:txBody>
          <a:bodyPr/>
          <a:lstStyle>
            <a:lvl1pPr marL="0" indent="0">
              <a:buFontTx/>
              <a:buNone/>
              <a:defRPr sz="1600">
                <a:latin typeface="Cambria" panose="02040503050406030204" pitchFamily="18" charset="0"/>
              </a:defRPr>
            </a:lvl1pPr>
          </a:lstStyle>
          <a:p>
            <a:r>
              <a:rPr lang="en-US" sz="1600" dirty="0"/>
              <a:t>Insert picture</a:t>
            </a:r>
            <a:endParaRPr lang="en-US" dirty="0"/>
          </a:p>
        </p:txBody>
      </p:sp>
    </p:spTree>
    <p:extLst>
      <p:ext uri="{BB962C8B-B14F-4D97-AF65-F5344CB8AC3E}">
        <p14:creationId xmlns:p14="http://schemas.microsoft.com/office/powerpoint/2010/main" val="337690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9CD6B6D-E5BB-8F48-BBD2-1C6331794AD5}"/>
              </a:ext>
            </a:extLst>
          </p:cNvPr>
          <p:cNvSpPr>
            <a:spLocks noGrp="1"/>
          </p:cNvSpPr>
          <p:nvPr>
            <p:ph type="body" sz="half" idx="2"/>
          </p:nvPr>
        </p:nvSpPr>
        <p:spPr>
          <a:xfrm>
            <a:off x="630238" y="2057400"/>
            <a:ext cx="3365698" cy="313932"/>
          </a:xfrm>
          <a:prstGeom prst="rect">
            <a:avLst/>
          </a:prstGeom>
        </p:spPr>
        <p:txBody>
          <a:bodyPr lIns="0">
            <a:spAutoFit/>
          </a:bodyPr>
          <a:lstStyle>
            <a:lvl1pPr marL="0" indent="0">
              <a:buNone/>
              <a:defRPr sz="1600">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xmlns="" id="{B3A92CAC-00FA-BB49-A55D-7813FD11C96F}"/>
              </a:ext>
            </a:extLst>
          </p:cNvPr>
          <p:cNvSpPr>
            <a:spLocks noGrp="1"/>
          </p:cNvSpPr>
          <p:nvPr>
            <p:ph type="dt" sz="half" idx="10"/>
          </p:nvPr>
        </p:nvSpPr>
        <p:spPr/>
        <p:txBody>
          <a:bodyPr/>
          <a:lstStyle/>
          <a:p>
            <a:fld id="{6731C801-442D-3445-89B1-17C5491956E9}" type="datetimeFigureOut">
              <a:rPr lang="en-US" smtClean="0"/>
              <a:t>3/28/2019</a:t>
            </a:fld>
            <a:endParaRPr lang="en-US" dirty="0"/>
          </a:p>
        </p:txBody>
      </p:sp>
      <p:sp>
        <p:nvSpPr>
          <p:cNvPr id="6" name="Footer Placeholder 5">
            <a:extLst>
              <a:ext uri="{FF2B5EF4-FFF2-40B4-BE49-F238E27FC236}">
                <a16:creationId xmlns:a16="http://schemas.microsoft.com/office/drawing/2014/main" xmlns="" id="{14E7F12D-41F4-1045-A0DF-DDFAF3F2C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837C84-D920-CF4A-AD5E-0D3A4463BC44}"/>
              </a:ext>
            </a:extLst>
          </p:cNvPr>
          <p:cNvSpPr>
            <a:spLocks noGrp="1"/>
          </p:cNvSpPr>
          <p:nvPr>
            <p:ph type="sldNum" sz="quarter" idx="12"/>
          </p:nvPr>
        </p:nvSpPr>
        <p:spPr/>
        <p:txBody>
          <a:bodyPr/>
          <a:lstStyle/>
          <a:p>
            <a:fld id="{98DE03F7-F82B-894C-A633-2EAA8A79CA00}" type="slidenum">
              <a:rPr lang="en-US" smtClean="0"/>
              <a:t>‹#›</a:t>
            </a:fld>
            <a:endParaRPr lang="en-US" dirty="0"/>
          </a:p>
        </p:txBody>
      </p:sp>
      <p:sp>
        <p:nvSpPr>
          <p:cNvPr id="10" name="Text Placeholder 4">
            <a:extLst>
              <a:ext uri="{FF2B5EF4-FFF2-40B4-BE49-F238E27FC236}">
                <a16:creationId xmlns:a16="http://schemas.microsoft.com/office/drawing/2014/main" xmlns="" id="{073DCD6B-8643-024A-90F3-A33435884B8F}"/>
              </a:ext>
            </a:extLst>
          </p:cNvPr>
          <p:cNvSpPr>
            <a:spLocks noGrp="1" noChangeAspect="1"/>
          </p:cNvSpPr>
          <p:nvPr>
            <p:ph type="body" sz="quarter" idx="3" hasCustomPrompt="1"/>
          </p:nvPr>
        </p:nvSpPr>
        <p:spPr>
          <a:xfrm>
            <a:off x="4629150" y="1350352"/>
            <a:ext cx="3887788" cy="369332"/>
          </a:xfrm>
          <a:prstGeom prst="rect">
            <a:avLst/>
          </a:prstGeom>
        </p:spPr>
        <p:txBody>
          <a:bodyPr anchor="b">
            <a:spAutoFit/>
          </a:bodyPr>
          <a:lstStyle>
            <a:lvl1pPr marL="0" indent="0">
              <a:buNone/>
              <a:defRPr lang="en-US" sz="2000" b="1" i="0" kern="1200" dirty="0">
                <a:solidFill>
                  <a:srgbClr val="1178A2"/>
                </a:solidFill>
                <a:latin typeface="Trebuchet MS" panose="020B070302020209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xmlns="" id="{7EA3BA9A-CF68-024A-B96F-821FAE15048F}"/>
              </a:ext>
            </a:extLst>
          </p:cNvPr>
          <p:cNvSpPr>
            <a:spLocks noGrp="1"/>
          </p:cNvSpPr>
          <p:nvPr>
            <p:ph idx="14"/>
          </p:nvPr>
        </p:nvSpPr>
        <p:spPr>
          <a:xfrm>
            <a:off x="4629150" y="1779514"/>
            <a:ext cx="3886200" cy="1364989"/>
          </a:xfrm>
          <a:prstGeom prst="rect">
            <a:avLst/>
          </a:prstGeom>
        </p:spPr>
        <p:txBody>
          <a:bodyPr lIns="0">
            <a:spAutoFit/>
          </a:bodyPr>
          <a:lstStyle>
            <a:lvl1pPr>
              <a:defRPr sz="2400" b="0" i="0">
                <a:latin typeface="Cambria" panose="02040503050406030204" pitchFamily="18" charset="0"/>
              </a:defRPr>
            </a:lvl1pPr>
            <a:lvl2pPr marL="685800" indent="-228600">
              <a:buFont typeface="AppleSymbols" panose="02000000000000000000" pitchFamily="2" charset="-79"/>
              <a:buChar char="⎻"/>
              <a:defRPr sz="2000" b="0" i="0">
                <a:latin typeface="Cambria" panose="02040503050406030204" pitchFamily="18" charset="0"/>
              </a:defRPr>
            </a:lvl2pPr>
            <a:lvl3pPr marL="1143000" indent="-228600">
              <a:buFont typeface="Wingdings" pitchFamily="2" charset="2"/>
              <a:buChar char="§"/>
              <a:defRPr sz="1800" b="0" i="0">
                <a:latin typeface="Cambria" panose="02040503050406030204" pitchFamily="18" charset="0"/>
              </a:defRPr>
            </a:lvl3pPr>
            <a:lvl4pPr marL="1600200" indent="-228600">
              <a:buFont typeface="Courier New" panose="02070309020205020404" pitchFamily="49" charset="0"/>
              <a:buChar char="o"/>
              <a:defRPr sz="1600" b="0" i="0">
                <a:latin typeface="Cambria" panose="02040503050406030204" pitchFamily="18"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xmlns="" id="{87274511-D8B3-2E4B-916E-9A428FCCB4A4}"/>
              </a:ext>
            </a:extLst>
          </p:cNvPr>
          <p:cNvSpPr txBox="1">
            <a:spLocks/>
          </p:cNvSpPr>
          <p:nvPr userDrawn="1"/>
        </p:nvSpPr>
        <p:spPr>
          <a:xfrm>
            <a:off x="611560" y="987425"/>
            <a:ext cx="3384376" cy="978729"/>
          </a:xfrm>
          <a:prstGeom prst="rect">
            <a:avLst/>
          </a:prstGeom>
        </p:spPr>
        <p:txBody>
          <a:bodyPr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t>Click to edit Master title style</a:t>
            </a:r>
          </a:p>
        </p:txBody>
      </p:sp>
    </p:spTree>
    <p:extLst>
      <p:ext uri="{BB962C8B-B14F-4D97-AF65-F5344CB8AC3E}">
        <p14:creationId xmlns:p14="http://schemas.microsoft.com/office/powerpoint/2010/main" val="213146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CSQHC.png">
            <a:extLst>
              <a:ext uri="{FF2B5EF4-FFF2-40B4-BE49-F238E27FC236}">
                <a16:creationId xmlns:a16="http://schemas.microsoft.com/office/drawing/2014/main" xmlns="" id="{7029393B-01E7-0C49-A200-2B33538AB519}"/>
              </a:ext>
            </a:extLst>
          </p:cNvPr>
          <p:cNvPicPr>
            <a:picLocks noChangeAspect="1"/>
          </p:cNvPicPr>
          <p:nvPr userDrawn="1"/>
        </p:nvPicPr>
        <p:blipFill>
          <a:blip r:embed="rId2"/>
          <a:stretch>
            <a:fillRect/>
          </a:stretch>
        </p:blipFill>
        <p:spPr>
          <a:xfrm>
            <a:off x="611560" y="6021288"/>
            <a:ext cx="3754760" cy="410356"/>
          </a:xfrm>
          <a:prstGeom prst="rect">
            <a:avLst/>
          </a:prstGeom>
        </p:spPr>
      </p:pic>
      <p:pic>
        <p:nvPicPr>
          <p:cNvPr id="9" name="Picture 8">
            <a:extLst>
              <a:ext uri="{FF2B5EF4-FFF2-40B4-BE49-F238E27FC236}">
                <a16:creationId xmlns:a16="http://schemas.microsoft.com/office/drawing/2014/main" xmlns="" id="{CC5DE298-303E-CF49-BC9A-B05C98F8E2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1052736"/>
            <a:ext cx="1155700" cy="2730500"/>
          </a:xfrm>
          <a:prstGeom prst="rect">
            <a:avLst/>
          </a:prstGeom>
        </p:spPr>
      </p:pic>
      <p:sp>
        <p:nvSpPr>
          <p:cNvPr id="14" name="TextBox 13">
            <a:extLst>
              <a:ext uri="{FF2B5EF4-FFF2-40B4-BE49-F238E27FC236}">
                <a16:creationId xmlns:a16="http://schemas.microsoft.com/office/drawing/2014/main" xmlns="" id="{4CE58B9F-1CB4-6846-83AE-16F28E7CD68D}"/>
              </a:ext>
            </a:extLst>
          </p:cNvPr>
          <p:cNvSpPr txBox="1"/>
          <p:nvPr userDrawn="1"/>
        </p:nvSpPr>
        <p:spPr>
          <a:xfrm>
            <a:off x="1623244" y="1340768"/>
            <a:ext cx="3312368" cy="2144177"/>
          </a:xfrm>
          <a:prstGeom prst="rect">
            <a:avLst/>
          </a:prstGeom>
          <a:noFill/>
        </p:spPr>
        <p:txBody>
          <a:bodyPr wrap="square" rtlCol="0">
            <a:spAutoFit/>
          </a:bodyPr>
          <a:lstStyle/>
          <a:p>
            <a:pPr lvl="0">
              <a:spcAft>
                <a:spcPts val="1200"/>
              </a:spcAft>
            </a:pPr>
            <a:r>
              <a:rPr lang="en-US" b="1" dirty="0" err="1">
                <a:latin typeface="Cambria" panose="02040503050406030204" pitchFamily="18" charset="0"/>
              </a:rPr>
              <a:t>Safetyandquality.gov.au</a:t>
            </a:r>
            <a:endParaRPr lang="en-US" b="1" dirty="0">
              <a:latin typeface="Cambria" panose="02040503050406030204" pitchFamily="18" charset="0"/>
            </a:endParaRPr>
          </a:p>
          <a:p>
            <a:pPr lvl="0">
              <a:spcAft>
                <a:spcPts val="1200"/>
              </a:spcAft>
            </a:pPr>
            <a:endParaRPr lang="en-US" b="1" dirty="0">
              <a:latin typeface="Cambria" panose="02040503050406030204" pitchFamily="18" charset="0"/>
            </a:endParaRPr>
          </a:p>
          <a:p>
            <a:pPr lvl="0">
              <a:spcAft>
                <a:spcPts val="1200"/>
              </a:spcAft>
            </a:pPr>
            <a:r>
              <a:rPr lang="en-US" b="1" dirty="0" err="1">
                <a:latin typeface="Cambria" panose="02040503050406030204" pitchFamily="18" charset="0"/>
              </a:rPr>
              <a:t>Twitter.com</a:t>
            </a:r>
            <a:r>
              <a:rPr lang="en-US" b="1" dirty="0">
                <a:latin typeface="Cambria" panose="02040503050406030204" pitchFamily="18" charset="0"/>
              </a:rPr>
              <a:t>/ACSQHS</a:t>
            </a:r>
          </a:p>
          <a:p>
            <a:pPr lvl="0">
              <a:spcAft>
                <a:spcPts val="1200"/>
              </a:spcAft>
            </a:pPr>
            <a:endParaRPr lang="en-US" b="1" dirty="0">
              <a:latin typeface="Cambria" panose="02040503050406030204" pitchFamily="18" charset="0"/>
            </a:endParaRPr>
          </a:p>
          <a:p>
            <a:pPr lvl="0">
              <a:spcAft>
                <a:spcPts val="1200"/>
              </a:spcAft>
            </a:pPr>
            <a:r>
              <a:rPr lang="en-US" b="1" dirty="0" err="1">
                <a:latin typeface="Cambria" panose="02040503050406030204" pitchFamily="18" charset="0"/>
              </a:rPr>
              <a:t>Youtube.com</a:t>
            </a:r>
            <a:r>
              <a:rPr lang="en-US" b="1" dirty="0">
                <a:latin typeface="Cambria" panose="02040503050406030204" pitchFamily="18" charset="0"/>
              </a:rPr>
              <a:t>/user/ACSQHC</a:t>
            </a:r>
          </a:p>
        </p:txBody>
      </p:sp>
      <p:sp>
        <p:nvSpPr>
          <p:cNvPr id="17" name="Text Placeholder 4">
            <a:extLst>
              <a:ext uri="{FF2B5EF4-FFF2-40B4-BE49-F238E27FC236}">
                <a16:creationId xmlns:a16="http://schemas.microsoft.com/office/drawing/2014/main" xmlns="" id="{D56B1EF5-522D-0C42-9BDC-20CCA6633E00}"/>
              </a:ext>
            </a:extLst>
          </p:cNvPr>
          <p:cNvSpPr>
            <a:spLocks noGrp="1"/>
          </p:cNvSpPr>
          <p:nvPr>
            <p:ph type="body" sz="quarter" idx="13" hasCustomPrompt="1"/>
          </p:nvPr>
        </p:nvSpPr>
        <p:spPr>
          <a:xfrm>
            <a:off x="611188" y="4437112"/>
            <a:ext cx="5473700" cy="968470"/>
          </a:xfrm>
          <a:prstGeom prst="rect">
            <a:avLst/>
          </a:prstGeom>
        </p:spPr>
        <p:txBody>
          <a:bodyPr lIns="0" anchor="b" anchorCtr="0">
            <a:spAutoFit/>
          </a:bodyPr>
          <a:lstStyle>
            <a:lvl1pPr marL="0" indent="0">
              <a:spcBef>
                <a:spcPts val="500"/>
              </a:spcBef>
              <a:buFontTx/>
              <a:buNone/>
              <a:defRPr sz="1800">
                <a:solidFill>
                  <a:schemeClr val="bg2">
                    <a:lumMod val="50000"/>
                  </a:schemeClr>
                </a:solidFill>
                <a:latin typeface="+mn-lt"/>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Staff name</a:t>
            </a:r>
          </a:p>
          <a:p>
            <a:pPr lvl="0"/>
            <a:r>
              <a:rPr lang="en-US" dirty="0" err="1"/>
              <a:t>staffname@safetyandquality.gov.au</a:t>
            </a:r>
            <a:endParaRPr lang="en-US" dirty="0"/>
          </a:p>
          <a:p>
            <a:pPr lvl="0"/>
            <a:r>
              <a:rPr lang="en-US" dirty="0" err="1"/>
              <a:t>www.safetyandquality.gov.au</a:t>
            </a:r>
            <a:endParaRPr lang="en-US" dirty="0"/>
          </a:p>
        </p:txBody>
      </p:sp>
    </p:spTree>
    <p:extLst>
      <p:ext uri="{BB962C8B-B14F-4D97-AF65-F5344CB8AC3E}">
        <p14:creationId xmlns:p14="http://schemas.microsoft.com/office/powerpoint/2010/main" val="33422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EA924-DF15-4140-95AC-C4DDA4990AF2}"/>
              </a:ext>
            </a:extLst>
          </p:cNvPr>
          <p:cNvSpPr>
            <a:spLocks noGrp="1"/>
          </p:cNvSpPr>
          <p:nvPr>
            <p:ph idx="1" hasCustomPrompt="1"/>
          </p:nvPr>
        </p:nvSpPr>
        <p:spPr>
          <a:xfrm>
            <a:off x="611560" y="3140968"/>
            <a:ext cx="7886700" cy="1364989"/>
          </a:xfrm>
          <a:prstGeom prst="rect">
            <a:avLst/>
          </a:prstGeom>
        </p:spPr>
        <p:txBody>
          <a:bodyPr lIns="0">
            <a:spAutoFit/>
          </a:bodyPr>
          <a:lstStyle>
            <a:lvl1pPr>
              <a:defRPr sz="2400" b="0" i="0">
                <a:latin typeface="+mn-lt"/>
              </a:defRPr>
            </a:lvl1pPr>
            <a:lvl2pPr marL="685800" indent="-228600">
              <a:buFont typeface="AppleSymbols" panose="02000000000000000000" pitchFamily="2" charset="-79"/>
              <a:buChar char="⎻"/>
              <a:defRPr sz="2000" b="0" i="0">
                <a:latin typeface="+mn-lt"/>
              </a:defRPr>
            </a:lvl2pPr>
            <a:lvl3pPr marL="1143000" indent="-228600">
              <a:buFont typeface="Wingdings" pitchFamily="2" charset="2"/>
              <a:buChar char="§"/>
              <a:defRPr sz="1800" b="0" i="0">
                <a:latin typeface="+mn-lt"/>
              </a:defRPr>
            </a:lvl3pPr>
            <a:lvl4pPr marL="1600200" indent="-228600">
              <a:buFont typeface="Courier New" panose="02070309020205020404" pitchFamily="49" charset="0"/>
              <a:buChar char="o"/>
              <a:defRPr sz="1600" b="0" i="0">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5" name="Title 2">
            <a:extLst>
              <a:ext uri="{FF2B5EF4-FFF2-40B4-BE49-F238E27FC236}">
                <a16:creationId xmlns:a16="http://schemas.microsoft.com/office/drawing/2014/main" xmlns="" id="{CC7E182D-B2DD-1F46-9E2A-0652D155BABD}"/>
              </a:ext>
            </a:extLst>
          </p:cNvPr>
          <p:cNvSpPr>
            <a:spLocks noGrp="1"/>
          </p:cNvSpPr>
          <p:nvPr>
            <p:ph type="title"/>
          </p:nvPr>
        </p:nvSpPr>
        <p:spPr>
          <a:xfrm>
            <a:off x="611560" y="2133600"/>
            <a:ext cx="7886700" cy="590931"/>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Trebuchet MS" panose="020B0703020202090204" pitchFamily="34" charset="0"/>
                <a:ea typeface="+mj-ea"/>
                <a:cs typeface="+mj-cs"/>
              </a:defRPr>
            </a:lvl1pPr>
          </a:lstStyle>
          <a:p>
            <a:r>
              <a:rPr lang="en-US" smtClean="0"/>
              <a:t>Click to edit Master title style</a:t>
            </a:r>
            <a:endParaRPr lang="en-US" dirty="0"/>
          </a:p>
        </p:txBody>
      </p:sp>
      <p:sp>
        <p:nvSpPr>
          <p:cNvPr id="9" name="Date Placeholder 3">
            <a:extLst>
              <a:ext uri="{FF2B5EF4-FFF2-40B4-BE49-F238E27FC236}">
                <a16:creationId xmlns:a16="http://schemas.microsoft.com/office/drawing/2014/main" xmlns="" id="{478A943B-B381-944A-AC17-F268A1DAE59A}"/>
              </a:ext>
            </a:extLst>
          </p:cNvPr>
          <p:cNvSpPr>
            <a:spLocks noGrp="1"/>
          </p:cNvSpPr>
          <p:nvPr>
            <p:ph type="dt" sz="half" idx="2"/>
          </p:nvPr>
        </p:nvSpPr>
        <p:spPr>
          <a:xfrm>
            <a:off x="6156176" y="6093296"/>
            <a:ext cx="2341712" cy="365125"/>
          </a:xfrm>
          <a:prstGeom prst="rect">
            <a:avLst/>
          </a:prstGeom>
        </p:spPr>
        <p:txBody>
          <a:bodyPr vert="horz" lIns="91440" tIns="45720" rIns="0" bIns="0" rtlCol="0" anchor="b" anchorCtr="0"/>
          <a:lstStyle>
            <a:lvl1pPr algn="r">
              <a:defRPr sz="1000" b="0" i="0">
                <a:solidFill>
                  <a:schemeClr val="bg1">
                    <a:lumMod val="50000"/>
                  </a:schemeClr>
                </a:solidFill>
                <a:latin typeface="Cambria" panose="02040503050406030204" pitchFamily="18" charset="0"/>
              </a:defRPr>
            </a:lvl1pPr>
          </a:lstStyle>
          <a:p>
            <a:r>
              <a:rPr lang="en-AU" sz="1100" dirty="0"/>
              <a:t>12 April 2018</a:t>
            </a:r>
            <a:endParaRPr lang="en-US" sz="1100" dirty="0"/>
          </a:p>
        </p:txBody>
      </p:sp>
    </p:spTree>
    <p:extLst>
      <p:ext uri="{BB962C8B-B14F-4D97-AF65-F5344CB8AC3E}">
        <p14:creationId xmlns:p14="http://schemas.microsoft.com/office/powerpoint/2010/main" val="314541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xmlns="" id="{8A652448-ED6A-8A40-9228-101F4C7AD60A}"/>
              </a:ext>
            </a:extLst>
          </p:cNvPr>
          <p:cNvSpPr>
            <a:spLocks noGrp="1"/>
          </p:cNvSpPr>
          <p:nvPr>
            <p:ph type="body" sz="quarter" idx="10" hasCustomPrompt="1"/>
          </p:nvPr>
        </p:nvSpPr>
        <p:spPr>
          <a:xfrm>
            <a:off x="611188" y="3140969"/>
            <a:ext cx="7886700" cy="341632"/>
          </a:xfrm>
          <a:prstGeom prst="rect">
            <a:avLst/>
          </a:prstGeom>
        </p:spPr>
        <p:txBody>
          <a:bodyPr lIns="0">
            <a:spAutoFit/>
          </a:bodyPr>
          <a:lstStyle>
            <a:lvl1pPr marL="0" indent="0">
              <a:buFontTx/>
              <a:buNone/>
              <a:defRPr sz="1800">
                <a:solidFill>
                  <a:srgbClr val="1178A2"/>
                </a:solidFill>
              </a:defRPr>
            </a:lvl1pPr>
          </a:lstStyle>
          <a:p>
            <a:pPr lvl="0"/>
            <a:r>
              <a:rPr lang="en-US" dirty="0"/>
              <a:t>Click to edit Master text styles</a:t>
            </a:r>
          </a:p>
        </p:txBody>
      </p:sp>
      <p:sp>
        <p:nvSpPr>
          <p:cNvPr id="5" name="Title 2">
            <a:extLst>
              <a:ext uri="{FF2B5EF4-FFF2-40B4-BE49-F238E27FC236}">
                <a16:creationId xmlns:a16="http://schemas.microsoft.com/office/drawing/2014/main" xmlns="" id="{B2CD8210-A177-0D45-93D7-FA1FE895ACBD}"/>
              </a:ext>
            </a:extLst>
          </p:cNvPr>
          <p:cNvSpPr>
            <a:spLocks noGrp="1"/>
          </p:cNvSpPr>
          <p:nvPr>
            <p:ph type="title"/>
          </p:nvPr>
        </p:nvSpPr>
        <p:spPr>
          <a:xfrm>
            <a:off x="611560" y="2133600"/>
            <a:ext cx="7886700" cy="590931"/>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Trebuchet MS" panose="020B0703020202090204" pitchFamily="34" charset="0"/>
                <a:ea typeface="+mj-ea"/>
                <a:cs typeface="+mj-cs"/>
              </a:defRPr>
            </a:lvl1pPr>
          </a:lstStyle>
          <a:p>
            <a:r>
              <a:rPr lang="en-US" smtClean="0"/>
              <a:t>Click to edit Master title style</a:t>
            </a:r>
            <a:endParaRPr lang="en-US" dirty="0"/>
          </a:p>
        </p:txBody>
      </p:sp>
      <p:sp>
        <p:nvSpPr>
          <p:cNvPr id="8" name="Date Placeholder 3">
            <a:extLst>
              <a:ext uri="{FF2B5EF4-FFF2-40B4-BE49-F238E27FC236}">
                <a16:creationId xmlns:a16="http://schemas.microsoft.com/office/drawing/2014/main" xmlns="" id="{6EA8A563-6749-E545-B250-FF5D15F10C0A}"/>
              </a:ext>
            </a:extLst>
          </p:cNvPr>
          <p:cNvSpPr>
            <a:spLocks noGrp="1"/>
          </p:cNvSpPr>
          <p:nvPr>
            <p:ph type="dt" sz="half" idx="2"/>
          </p:nvPr>
        </p:nvSpPr>
        <p:spPr>
          <a:xfrm>
            <a:off x="6156176" y="6093296"/>
            <a:ext cx="2341712" cy="365125"/>
          </a:xfrm>
          <a:prstGeom prst="rect">
            <a:avLst/>
          </a:prstGeom>
        </p:spPr>
        <p:txBody>
          <a:bodyPr vert="horz" lIns="91440" tIns="45720" rIns="0" bIns="0" rtlCol="0" anchor="b" anchorCtr="0"/>
          <a:lstStyle>
            <a:lvl1pPr algn="r">
              <a:defRPr sz="1000" b="0" i="0">
                <a:solidFill>
                  <a:schemeClr val="bg1">
                    <a:lumMod val="50000"/>
                  </a:schemeClr>
                </a:solidFill>
                <a:latin typeface="Cambria" panose="02040503050406030204" pitchFamily="18" charset="0"/>
              </a:defRPr>
            </a:lvl1pPr>
          </a:lstStyle>
          <a:p>
            <a:r>
              <a:rPr lang="en-AU" sz="1100" dirty="0"/>
              <a:t>12 April 2018</a:t>
            </a:r>
            <a:endParaRPr lang="en-US" sz="1100" dirty="0"/>
          </a:p>
        </p:txBody>
      </p:sp>
    </p:spTree>
    <p:extLst>
      <p:ext uri="{BB962C8B-B14F-4D97-AF65-F5344CB8AC3E}">
        <p14:creationId xmlns:p14="http://schemas.microsoft.com/office/powerpoint/2010/main" val="129690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xmlns="" id="{93826A2E-E6FC-8A48-8FF1-9FCDA5DAFDE1}"/>
              </a:ext>
            </a:extLst>
          </p:cNvPr>
          <p:cNvSpPr>
            <a:spLocks noGrp="1"/>
          </p:cNvSpPr>
          <p:nvPr>
            <p:ph type="title"/>
          </p:nvPr>
        </p:nvSpPr>
        <p:spPr>
          <a:xfrm>
            <a:off x="611188" y="836712"/>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
        <p:nvSpPr>
          <p:cNvPr id="12" name="Text Placeholder 2">
            <a:extLst>
              <a:ext uri="{FF2B5EF4-FFF2-40B4-BE49-F238E27FC236}">
                <a16:creationId xmlns:a16="http://schemas.microsoft.com/office/drawing/2014/main" xmlns="" id="{9E67337A-22F7-C447-862E-B67C2F74465E}"/>
              </a:ext>
            </a:extLst>
          </p:cNvPr>
          <p:cNvSpPr>
            <a:spLocks noGrp="1"/>
          </p:cNvSpPr>
          <p:nvPr>
            <p:ph type="body" sz="quarter" idx="13"/>
          </p:nvPr>
        </p:nvSpPr>
        <p:spPr>
          <a:xfrm>
            <a:off x="611188" y="2492896"/>
            <a:ext cx="7886700" cy="369332"/>
          </a:xfrm>
          <a:prstGeom prst="rect">
            <a:avLst/>
          </a:prstGeom>
        </p:spPr>
        <p:txBody>
          <a:bodyPr lIns="0">
            <a:spAutoFit/>
          </a:bodyPr>
          <a:lstStyle>
            <a:lvl1pPr marL="0" indent="0">
              <a:buFontTx/>
              <a:buNone/>
              <a:defRPr sz="2000">
                <a:latin typeface="Cambria" panose="02040503050406030204" pitchFamily="18" charset="0"/>
              </a:defRPr>
            </a:lvl1pPr>
          </a:lstStyle>
          <a:p>
            <a:pPr lvl="0"/>
            <a:r>
              <a:rPr lang="en-US" dirty="0"/>
              <a:t>Edit Master text styles</a:t>
            </a:r>
          </a:p>
        </p:txBody>
      </p:sp>
      <p:sp>
        <p:nvSpPr>
          <p:cNvPr id="13" name="Date Placeholder 3">
            <a:extLst>
              <a:ext uri="{FF2B5EF4-FFF2-40B4-BE49-F238E27FC236}">
                <a16:creationId xmlns:a16="http://schemas.microsoft.com/office/drawing/2014/main" xmlns="" id="{64E0E7E2-05DA-554B-A2DE-07D448E9C988}"/>
              </a:ext>
            </a:extLst>
          </p:cNvPr>
          <p:cNvSpPr>
            <a:spLocks noGrp="1"/>
          </p:cNvSpPr>
          <p:nvPr>
            <p:ph type="dt" sz="half" idx="2"/>
          </p:nvPr>
        </p:nvSpPr>
        <p:spPr>
          <a:xfrm>
            <a:off x="611188" y="6356350"/>
            <a:ext cx="2057400" cy="365125"/>
          </a:xfrm>
          <a:prstGeom prst="rect">
            <a:avLst/>
          </a:prstGeom>
        </p:spPr>
        <p:txBody>
          <a:bodyPr vert="horz" lIns="91440" tIns="45720" rIns="91440" bIns="45720" rtlCol="0" anchor="ctr"/>
          <a:lstStyle>
            <a:lvl1pPr algn="l">
              <a:defRPr sz="1000" b="0" i="0">
                <a:solidFill>
                  <a:schemeClr val="tx1">
                    <a:tint val="75000"/>
                  </a:schemeClr>
                </a:solidFill>
                <a:latin typeface="Cambria" panose="02040503050406030204" pitchFamily="18" charset="0"/>
              </a:defRPr>
            </a:lvl1pPr>
          </a:lstStyle>
          <a:p>
            <a:fld id="{6731C801-442D-3445-89B1-17C5491956E9}" type="datetimeFigureOut">
              <a:rPr lang="en-US" smtClean="0"/>
              <a:pPr/>
              <a:t>3/28/2019</a:t>
            </a:fld>
            <a:endParaRPr lang="en-US" dirty="0"/>
          </a:p>
        </p:txBody>
      </p:sp>
      <p:sp>
        <p:nvSpPr>
          <p:cNvPr id="14" name="Footer Placeholder 4">
            <a:extLst>
              <a:ext uri="{FF2B5EF4-FFF2-40B4-BE49-F238E27FC236}">
                <a16:creationId xmlns:a16="http://schemas.microsoft.com/office/drawing/2014/main" xmlns="" id="{2DADD251-F7D5-DF4B-8C49-3E97A31EA03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b="0" i="0">
                <a:solidFill>
                  <a:schemeClr val="tx1">
                    <a:tint val="75000"/>
                  </a:schemeClr>
                </a:solidFill>
                <a:latin typeface="Cambria" panose="02040503050406030204" pitchFamily="18" charset="0"/>
              </a:defRPr>
            </a:lvl1pPr>
          </a:lstStyle>
          <a:p>
            <a:endParaRPr lang="en-US" dirty="0"/>
          </a:p>
        </p:txBody>
      </p:sp>
      <p:sp>
        <p:nvSpPr>
          <p:cNvPr id="15" name="Slide Number Placeholder 5">
            <a:extLst>
              <a:ext uri="{FF2B5EF4-FFF2-40B4-BE49-F238E27FC236}">
                <a16:creationId xmlns:a16="http://schemas.microsoft.com/office/drawing/2014/main" xmlns="" id="{4CACC1B0-EC7C-8146-961C-8D1FB9A55C9A}"/>
              </a:ext>
            </a:extLst>
          </p:cNvPr>
          <p:cNvSpPr>
            <a:spLocks noGrp="1"/>
          </p:cNvSpPr>
          <p:nvPr>
            <p:ph type="sldNum" sz="quarter" idx="4"/>
          </p:nvPr>
        </p:nvSpPr>
        <p:spPr>
          <a:xfrm>
            <a:off x="6440488" y="6356350"/>
            <a:ext cx="2057400" cy="365125"/>
          </a:xfrm>
          <a:prstGeom prst="rect">
            <a:avLst/>
          </a:prstGeom>
        </p:spPr>
        <p:txBody>
          <a:bodyPr vert="horz" lIns="91440" tIns="45720" rIns="91440" bIns="45720" rtlCol="0" anchor="ctr"/>
          <a:lstStyle>
            <a:lvl1pPr algn="r">
              <a:defRPr sz="1000" b="0" i="0">
                <a:solidFill>
                  <a:schemeClr val="tx1">
                    <a:tint val="75000"/>
                  </a:schemeClr>
                </a:solidFill>
                <a:latin typeface="Cambria" panose="02040503050406030204" pitchFamily="18" charset="0"/>
              </a:defRPr>
            </a:lvl1pPr>
          </a:lstStyle>
          <a:p>
            <a:fld id="{98DE03F7-F82B-894C-A633-2EAA8A79CA00}" type="slidenum">
              <a:rPr lang="en-US" smtClean="0"/>
              <a:pPr/>
              <a:t>‹#›</a:t>
            </a:fld>
            <a:endParaRPr lang="en-US" dirty="0"/>
          </a:p>
        </p:txBody>
      </p:sp>
      <p:sp>
        <p:nvSpPr>
          <p:cNvPr id="9" name="Text Placeholder 2">
            <a:extLst>
              <a:ext uri="{FF2B5EF4-FFF2-40B4-BE49-F238E27FC236}">
                <a16:creationId xmlns:a16="http://schemas.microsoft.com/office/drawing/2014/main" xmlns="" id="{8F850901-9D8B-9044-9C15-354145AF5740}"/>
              </a:ext>
            </a:extLst>
          </p:cNvPr>
          <p:cNvSpPr>
            <a:spLocks noGrp="1"/>
          </p:cNvSpPr>
          <p:nvPr>
            <p:ph type="body" idx="1" hasCustomPrompt="1"/>
          </p:nvPr>
        </p:nvSpPr>
        <p:spPr>
          <a:xfrm>
            <a:off x="611188" y="1916832"/>
            <a:ext cx="7867650" cy="369332"/>
          </a:xfrm>
          <a:prstGeom prst="rect">
            <a:avLst/>
          </a:prstGeom>
        </p:spPr>
        <p:txBody>
          <a:bodyPr wrap="square" lIns="0" anchor="b">
            <a:spAutoFit/>
          </a:bodyPr>
          <a:lstStyle>
            <a:lvl1pPr marL="0" indent="0">
              <a:buNone/>
              <a:defRPr sz="2000" b="1" i="0">
                <a:solidFill>
                  <a:srgbClr val="1178A2"/>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Tree>
    <p:extLst>
      <p:ext uri="{BB962C8B-B14F-4D97-AF65-F5344CB8AC3E}">
        <p14:creationId xmlns:p14="http://schemas.microsoft.com/office/powerpoint/2010/main" val="173151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xmlns="" id="{9E67337A-22F7-C447-862E-B67C2F74465E}"/>
              </a:ext>
            </a:extLst>
          </p:cNvPr>
          <p:cNvSpPr>
            <a:spLocks noGrp="1"/>
          </p:cNvSpPr>
          <p:nvPr>
            <p:ph type="body" sz="quarter" idx="13"/>
          </p:nvPr>
        </p:nvSpPr>
        <p:spPr>
          <a:xfrm>
            <a:off x="611188" y="1916832"/>
            <a:ext cx="7886700" cy="424732"/>
          </a:xfrm>
          <a:prstGeom prst="rect">
            <a:avLst/>
          </a:prstGeom>
        </p:spPr>
        <p:txBody>
          <a:bodyPr lIns="0" rIns="90000">
            <a:spAutoFit/>
          </a:bodyPr>
          <a:lstStyle>
            <a:lvl1pPr marL="0" indent="0">
              <a:buFontTx/>
              <a:buNone/>
              <a:defRPr sz="2400">
                <a:latin typeface="Cambria" panose="02040503050406030204" pitchFamily="18" charset="0"/>
              </a:defRPr>
            </a:lvl1pPr>
          </a:lstStyle>
          <a:p>
            <a:pPr lvl="0"/>
            <a:r>
              <a:rPr lang="en-US" dirty="0"/>
              <a:t>Edit Master text styles</a:t>
            </a:r>
          </a:p>
        </p:txBody>
      </p:sp>
      <p:sp>
        <p:nvSpPr>
          <p:cNvPr id="13" name="Date Placeholder 3">
            <a:extLst>
              <a:ext uri="{FF2B5EF4-FFF2-40B4-BE49-F238E27FC236}">
                <a16:creationId xmlns:a16="http://schemas.microsoft.com/office/drawing/2014/main" xmlns="" id="{64E0E7E2-05DA-554B-A2DE-07D448E9C988}"/>
              </a:ext>
            </a:extLst>
          </p:cNvPr>
          <p:cNvSpPr>
            <a:spLocks noGrp="1"/>
          </p:cNvSpPr>
          <p:nvPr>
            <p:ph type="dt" sz="half" idx="2"/>
          </p:nvPr>
        </p:nvSpPr>
        <p:spPr>
          <a:xfrm>
            <a:off x="611188" y="6356350"/>
            <a:ext cx="2057400" cy="365125"/>
          </a:xfrm>
          <a:prstGeom prst="rect">
            <a:avLst/>
          </a:prstGeom>
        </p:spPr>
        <p:txBody>
          <a:bodyPr vert="horz" lIns="91440" tIns="45720" rIns="91440" bIns="45720" rtlCol="0" anchor="ctr"/>
          <a:lstStyle>
            <a:lvl1pPr algn="l">
              <a:defRPr sz="1000" b="0" i="0">
                <a:solidFill>
                  <a:schemeClr val="tx1">
                    <a:tint val="75000"/>
                  </a:schemeClr>
                </a:solidFill>
                <a:latin typeface="Cambria" panose="02040503050406030204" pitchFamily="18" charset="0"/>
              </a:defRPr>
            </a:lvl1pPr>
          </a:lstStyle>
          <a:p>
            <a:fld id="{6731C801-442D-3445-89B1-17C5491956E9}" type="datetimeFigureOut">
              <a:rPr lang="en-US" smtClean="0"/>
              <a:pPr/>
              <a:t>3/28/2019</a:t>
            </a:fld>
            <a:endParaRPr lang="en-US" dirty="0"/>
          </a:p>
        </p:txBody>
      </p:sp>
      <p:sp>
        <p:nvSpPr>
          <p:cNvPr id="14" name="Footer Placeholder 4">
            <a:extLst>
              <a:ext uri="{FF2B5EF4-FFF2-40B4-BE49-F238E27FC236}">
                <a16:creationId xmlns:a16="http://schemas.microsoft.com/office/drawing/2014/main" xmlns="" id="{2DADD251-F7D5-DF4B-8C49-3E97A31EA03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b="0" i="0">
                <a:solidFill>
                  <a:schemeClr val="tx1">
                    <a:tint val="75000"/>
                  </a:schemeClr>
                </a:solidFill>
                <a:latin typeface="Cambria" panose="02040503050406030204" pitchFamily="18" charset="0"/>
              </a:defRPr>
            </a:lvl1pPr>
          </a:lstStyle>
          <a:p>
            <a:endParaRPr lang="en-US" dirty="0"/>
          </a:p>
        </p:txBody>
      </p:sp>
      <p:sp>
        <p:nvSpPr>
          <p:cNvPr id="15" name="Slide Number Placeholder 5">
            <a:extLst>
              <a:ext uri="{FF2B5EF4-FFF2-40B4-BE49-F238E27FC236}">
                <a16:creationId xmlns:a16="http://schemas.microsoft.com/office/drawing/2014/main" xmlns="" id="{4CACC1B0-EC7C-8146-961C-8D1FB9A55C9A}"/>
              </a:ext>
            </a:extLst>
          </p:cNvPr>
          <p:cNvSpPr>
            <a:spLocks noGrp="1"/>
          </p:cNvSpPr>
          <p:nvPr>
            <p:ph type="sldNum" sz="quarter" idx="4"/>
          </p:nvPr>
        </p:nvSpPr>
        <p:spPr>
          <a:xfrm>
            <a:off x="6440488" y="6356350"/>
            <a:ext cx="2057400" cy="365125"/>
          </a:xfrm>
          <a:prstGeom prst="rect">
            <a:avLst/>
          </a:prstGeom>
        </p:spPr>
        <p:txBody>
          <a:bodyPr vert="horz" lIns="91440" tIns="45720" rIns="91440" bIns="45720" rtlCol="0" anchor="ctr"/>
          <a:lstStyle>
            <a:lvl1pPr algn="r">
              <a:defRPr sz="1000" b="0" i="0">
                <a:solidFill>
                  <a:schemeClr val="tx1">
                    <a:tint val="75000"/>
                  </a:schemeClr>
                </a:solidFill>
                <a:latin typeface="Cambria" panose="02040503050406030204" pitchFamily="18" charset="0"/>
              </a:defRPr>
            </a:lvl1pPr>
          </a:lstStyle>
          <a:p>
            <a:fld id="{98DE03F7-F82B-894C-A633-2EAA8A79CA00}" type="slidenum">
              <a:rPr lang="en-US" smtClean="0"/>
              <a:pPr/>
              <a:t>‹#›</a:t>
            </a:fld>
            <a:endParaRPr lang="en-US" dirty="0"/>
          </a:p>
        </p:txBody>
      </p:sp>
      <p:sp>
        <p:nvSpPr>
          <p:cNvPr id="9" name="Title 2">
            <a:extLst>
              <a:ext uri="{FF2B5EF4-FFF2-40B4-BE49-F238E27FC236}">
                <a16:creationId xmlns:a16="http://schemas.microsoft.com/office/drawing/2014/main" xmlns="" id="{35D60D2A-DD7A-B444-BFBF-0E1639D3712E}"/>
              </a:ext>
            </a:extLst>
          </p:cNvPr>
          <p:cNvSpPr>
            <a:spLocks noGrp="1"/>
          </p:cNvSpPr>
          <p:nvPr>
            <p:ph type="title"/>
          </p:nvPr>
        </p:nvSpPr>
        <p:spPr>
          <a:xfrm>
            <a:off x="611188" y="836712"/>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38349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xmlns="" id="{9DFEB3C6-813E-9E4A-9266-FA299C5BC06A}"/>
              </a:ext>
            </a:extLst>
          </p:cNvPr>
          <p:cNvSpPr>
            <a:spLocks noGrp="1"/>
          </p:cNvSpPr>
          <p:nvPr>
            <p:ph idx="1" hasCustomPrompt="1"/>
          </p:nvPr>
        </p:nvSpPr>
        <p:spPr>
          <a:xfrm>
            <a:off x="611560" y="1916832"/>
            <a:ext cx="7886700" cy="1364989"/>
          </a:xfrm>
          <a:prstGeom prst="rect">
            <a:avLst/>
          </a:prstGeom>
        </p:spPr>
        <p:txBody>
          <a:bodyPr lIns="0">
            <a:spAutoFit/>
          </a:bodyPr>
          <a:lstStyle>
            <a:lvl1pPr>
              <a:defRPr sz="2400" b="0" i="0">
                <a:latin typeface="Cambria" panose="02040503050406030204" pitchFamily="18" charset="0"/>
              </a:defRPr>
            </a:lvl1pPr>
            <a:lvl2pPr marL="685800" indent="-228600">
              <a:buFont typeface="AppleSymbols" panose="02000000000000000000" pitchFamily="2" charset="-79"/>
              <a:buChar char="⎻"/>
              <a:defRPr sz="2000" b="0" i="0">
                <a:latin typeface="Cambria" panose="02040503050406030204" pitchFamily="18" charset="0"/>
              </a:defRPr>
            </a:lvl2pPr>
            <a:lvl3pPr marL="1143000" indent="-228600">
              <a:buFont typeface="Wingdings" pitchFamily="2" charset="2"/>
              <a:buChar char="§"/>
              <a:defRPr sz="1800" b="0" i="0">
                <a:latin typeface="Cambria" panose="02040503050406030204" pitchFamily="18" charset="0"/>
              </a:defRPr>
            </a:lvl3pPr>
            <a:lvl4pPr marL="1600200" indent="-228600">
              <a:buFont typeface="Courier New" panose="02070309020205020404" pitchFamily="49" charset="0"/>
              <a:buChar char="o"/>
              <a:defRPr sz="1600" b="0" i="0">
                <a:latin typeface="Cambria" panose="02040503050406030204" pitchFamily="18"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Date Placeholder 3">
            <a:extLst>
              <a:ext uri="{FF2B5EF4-FFF2-40B4-BE49-F238E27FC236}">
                <a16:creationId xmlns:a16="http://schemas.microsoft.com/office/drawing/2014/main" xmlns="" id="{58198E4D-50DA-DB45-A541-A480C4A1B403}"/>
              </a:ext>
            </a:extLst>
          </p:cNvPr>
          <p:cNvSpPr>
            <a:spLocks noGrp="1"/>
          </p:cNvSpPr>
          <p:nvPr>
            <p:ph type="dt" sz="half" idx="2"/>
          </p:nvPr>
        </p:nvSpPr>
        <p:spPr>
          <a:xfrm>
            <a:off x="611188" y="6356350"/>
            <a:ext cx="2057400" cy="365125"/>
          </a:xfrm>
          <a:prstGeom prst="rect">
            <a:avLst/>
          </a:prstGeom>
        </p:spPr>
        <p:txBody>
          <a:bodyPr vert="horz" lIns="91440" tIns="45720" rIns="91440" bIns="45720" rtlCol="0" anchor="ctr"/>
          <a:lstStyle>
            <a:lvl1pPr algn="l">
              <a:defRPr sz="1000" b="0" i="0">
                <a:solidFill>
                  <a:schemeClr val="tx1">
                    <a:tint val="75000"/>
                  </a:schemeClr>
                </a:solidFill>
                <a:latin typeface="Cambria" panose="02040503050406030204" pitchFamily="18" charset="0"/>
              </a:defRPr>
            </a:lvl1pPr>
          </a:lstStyle>
          <a:p>
            <a:fld id="{6731C801-442D-3445-89B1-17C5491956E9}" type="datetimeFigureOut">
              <a:rPr lang="en-US" smtClean="0"/>
              <a:pPr/>
              <a:t>3/28/2019</a:t>
            </a:fld>
            <a:endParaRPr lang="en-US" dirty="0"/>
          </a:p>
        </p:txBody>
      </p:sp>
      <p:sp>
        <p:nvSpPr>
          <p:cNvPr id="15" name="Footer Placeholder 4">
            <a:extLst>
              <a:ext uri="{FF2B5EF4-FFF2-40B4-BE49-F238E27FC236}">
                <a16:creationId xmlns:a16="http://schemas.microsoft.com/office/drawing/2014/main" xmlns="" id="{C5BB5E54-E54C-C643-83B4-1B72980D36B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b="0" i="0">
                <a:solidFill>
                  <a:schemeClr val="tx1">
                    <a:tint val="75000"/>
                  </a:schemeClr>
                </a:solidFill>
                <a:latin typeface="Cambria" panose="02040503050406030204" pitchFamily="18" charset="0"/>
              </a:defRPr>
            </a:lvl1pPr>
          </a:lstStyle>
          <a:p>
            <a:endParaRPr lang="en-US" dirty="0"/>
          </a:p>
        </p:txBody>
      </p:sp>
      <p:sp>
        <p:nvSpPr>
          <p:cNvPr id="16" name="Slide Number Placeholder 5">
            <a:extLst>
              <a:ext uri="{FF2B5EF4-FFF2-40B4-BE49-F238E27FC236}">
                <a16:creationId xmlns:a16="http://schemas.microsoft.com/office/drawing/2014/main" xmlns="" id="{825A3393-8D31-3D44-9F7A-F19669EA73E8}"/>
              </a:ext>
            </a:extLst>
          </p:cNvPr>
          <p:cNvSpPr>
            <a:spLocks noGrp="1"/>
          </p:cNvSpPr>
          <p:nvPr>
            <p:ph type="sldNum" sz="quarter" idx="4"/>
          </p:nvPr>
        </p:nvSpPr>
        <p:spPr>
          <a:xfrm>
            <a:off x="6440488" y="6356350"/>
            <a:ext cx="2057400" cy="365125"/>
          </a:xfrm>
          <a:prstGeom prst="rect">
            <a:avLst/>
          </a:prstGeom>
        </p:spPr>
        <p:txBody>
          <a:bodyPr vert="horz" lIns="91440" tIns="45720" rIns="91440" bIns="45720" rtlCol="0" anchor="ctr"/>
          <a:lstStyle>
            <a:lvl1pPr algn="r">
              <a:defRPr sz="1000" b="0" i="0">
                <a:solidFill>
                  <a:schemeClr val="tx1">
                    <a:tint val="75000"/>
                  </a:schemeClr>
                </a:solidFill>
                <a:latin typeface="Cambria" panose="02040503050406030204" pitchFamily="18" charset="0"/>
              </a:defRPr>
            </a:lvl1pPr>
          </a:lstStyle>
          <a:p>
            <a:fld id="{98DE03F7-F82B-894C-A633-2EAA8A79CA00}" type="slidenum">
              <a:rPr lang="en-US" smtClean="0"/>
              <a:pPr/>
              <a:t>‹#›</a:t>
            </a:fld>
            <a:endParaRPr lang="en-US" dirty="0"/>
          </a:p>
        </p:txBody>
      </p:sp>
      <p:sp>
        <p:nvSpPr>
          <p:cNvPr id="7" name="Title 2">
            <a:extLst>
              <a:ext uri="{FF2B5EF4-FFF2-40B4-BE49-F238E27FC236}">
                <a16:creationId xmlns:a16="http://schemas.microsoft.com/office/drawing/2014/main" xmlns="" id="{6009CD25-577F-3343-A6D7-8667675A55CA}"/>
              </a:ext>
            </a:extLst>
          </p:cNvPr>
          <p:cNvSpPr>
            <a:spLocks noGrp="1"/>
          </p:cNvSpPr>
          <p:nvPr>
            <p:ph type="title"/>
          </p:nvPr>
        </p:nvSpPr>
        <p:spPr>
          <a:xfrm>
            <a:off x="611188" y="836712"/>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42101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B610429-0052-C142-B9C4-834EC6B5547E}"/>
              </a:ext>
            </a:extLst>
          </p:cNvPr>
          <p:cNvSpPr>
            <a:spLocks noGrp="1"/>
          </p:cNvSpPr>
          <p:nvPr>
            <p:ph type="dt" sz="half" idx="10"/>
          </p:nvPr>
        </p:nvSpPr>
        <p:spPr>
          <a:xfrm>
            <a:off x="628649" y="6356350"/>
            <a:ext cx="1996363" cy="365125"/>
          </a:xfrm>
        </p:spPr>
        <p:txBody>
          <a:bodyPr/>
          <a:lstStyle>
            <a:lvl1pPr>
              <a:defRPr sz="1000" b="0" i="0">
                <a:solidFill>
                  <a:schemeClr val="bg1">
                    <a:lumMod val="50000"/>
                  </a:schemeClr>
                </a:solidFill>
                <a:latin typeface="Cambria" panose="02040503050406030204" pitchFamily="18" charset="0"/>
              </a:defRPr>
            </a:lvl1pPr>
          </a:lstStyle>
          <a:p>
            <a:fld id="{6731C801-442D-3445-89B1-17C5491956E9}" type="datetimeFigureOut">
              <a:rPr lang="en-US" smtClean="0"/>
              <a:pPr/>
              <a:t>3/28/2019</a:t>
            </a:fld>
            <a:endParaRPr lang="en-US" dirty="0"/>
          </a:p>
        </p:txBody>
      </p:sp>
      <p:sp>
        <p:nvSpPr>
          <p:cNvPr id="5" name="Footer Placeholder 4">
            <a:extLst>
              <a:ext uri="{FF2B5EF4-FFF2-40B4-BE49-F238E27FC236}">
                <a16:creationId xmlns:a16="http://schemas.microsoft.com/office/drawing/2014/main" xmlns="" id="{9949492E-B4AC-0547-A8A7-147913944CC6}"/>
              </a:ext>
            </a:extLst>
          </p:cNvPr>
          <p:cNvSpPr>
            <a:spLocks noGrp="1"/>
          </p:cNvSpPr>
          <p:nvPr>
            <p:ph type="ftr" sz="quarter" idx="11"/>
          </p:nvPr>
        </p:nvSpPr>
        <p:spPr>
          <a:xfrm>
            <a:off x="2804279" y="6356350"/>
            <a:ext cx="3517590" cy="365125"/>
          </a:xfrm>
        </p:spPr>
        <p:txBody>
          <a:bodyPr/>
          <a:lstStyle>
            <a:lvl1pPr>
              <a:defRPr sz="1000">
                <a:latin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xmlns="" id="{65AD33F7-BFE4-FB4A-AFAA-CF72E499D3CF}"/>
              </a:ext>
            </a:extLst>
          </p:cNvPr>
          <p:cNvSpPr>
            <a:spLocks noGrp="1"/>
          </p:cNvSpPr>
          <p:nvPr>
            <p:ph type="sldNum" sz="quarter" idx="12"/>
          </p:nvPr>
        </p:nvSpPr>
        <p:spPr>
          <a:xfrm>
            <a:off x="6501136" y="6356350"/>
            <a:ext cx="1996752" cy="365125"/>
          </a:xfrm>
        </p:spPr>
        <p:txBody>
          <a:bodyPr/>
          <a:lstStyle>
            <a:lvl1pPr>
              <a:defRPr sz="1000" b="0" i="0">
                <a:latin typeface="Cambria" panose="02040503050406030204" pitchFamily="18" charset="0"/>
              </a:defRPr>
            </a:lvl1pPr>
          </a:lstStyle>
          <a:p>
            <a:fld id="{98DE03F7-F82B-894C-A633-2EAA8A79CA00}" type="slidenum">
              <a:rPr lang="en-US" smtClean="0"/>
              <a:pPr/>
              <a:t>‹#›</a:t>
            </a:fld>
            <a:endParaRPr lang="en-US" dirty="0"/>
          </a:p>
        </p:txBody>
      </p:sp>
      <p:sp>
        <p:nvSpPr>
          <p:cNvPr id="8" name="Title 2">
            <a:extLst>
              <a:ext uri="{FF2B5EF4-FFF2-40B4-BE49-F238E27FC236}">
                <a16:creationId xmlns:a16="http://schemas.microsoft.com/office/drawing/2014/main" xmlns="" id="{0BD37AF4-060B-C744-8F29-E939BAFE4326}"/>
              </a:ext>
            </a:extLst>
          </p:cNvPr>
          <p:cNvSpPr>
            <a:spLocks noGrp="1"/>
          </p:cNvSpPr>
          <p:nvPr>
            <p:ph type="title"/>
          </p:nvPr>
        </p:nvSpPr>
        <p:spPr>
          <a:xfrm>
            <a:off x="611188" y="836712"/>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90824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EE476-B05A-6043-8874-F009E7AA53E5}"/>
              </a:ext>
            </a:extLst>
          </p:cNvPr>
          <p:cNvSpPr>
            <a:spLocks noGrp="1"/>
          </p:cNvSpPr>
          <p:nvPr>
            <p:ph type="title"/>
          </p:nvPr>
        </p:nvSpPr>
        <p:spPr>
          <a:xfrm>
            <a:off x="630238" y="620688"/>
            <a:ext cx="7886700" cy="590931"/>
          </a:xfrm>
          <a:prstGeom prst="rect">
            <a:avLst/>
          </a:prstGeom>
        </p:spPr>
        <p:txBody>
          <a:bodyPr lIns="0">
            <a:spAutoFit/>
          </a:bodyPr>
          <a:lstStyle>
            <a:lvl1pPr>
              <a:defRPr sz="3600" b="1" i="0">
                <a:solidFill>
                  <a:srgbClr val="1178A2"/>
                </a:solidFill>
                <a:latin typeface="Trebuchet MS" panose="020B070302020209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569AF246-631B-EA42-B621-773962A4AB3B}"/>
              </a:ext>
            </a:extLst>
          </p:cNvPr>
          <p:cNvSpPr>
            <a:spLocks noGrp="1"/>
          </p:cNvSpPr>
          <p:nvPr>
            <p:ph type="body" idx="1" hasCustomPrompt="1"/>
          </p:nvPr>
        </p:nvSpPr>
        <p:spPr>
          <a:xfrm>
            <a:off x="630238" y="1858743"/>
            <a:ext cx="3868737" cy="646331"/>
          </a:xfrm>
          <a:prstGeom prst="rect">
            <a:avLst/>
          </a:prstGeom>
        </p:spPr>
        <p:txBody>
          <a:bodyPr lIns="0" anchor="b">
            <a:spAutoFit/>
          </a:bodyPr>
          <a:lstStyle>
            <a:lvl1pPr marL="0" indent="0">
              <a:buNone/>
              <a:defRPr sz="2000" b="1" i="0">
                <a:solidFill>
                  <a:srgbClr val="1178A2"/>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5" name="Text Placeholder 4">
            <a:extLst>
              <a:ext uri="{FF2B5EF4-FFF2-40B4-BE49-F238E27FC236}">
                <a16:creationId xmlns:a16="http://schemas.microsoft.com/office/drawing/2014/main" xmlns="" id="{4C168D6C-2494-A245-88D7-2840C4C6A1D5}"/>
              </a:ext>
            </a:extLst>
          </p:cNvPr>
          <p:cNvSpPr>
            <a:spLocks noGrp="1" noChangeAspect="1"/>
          </p:cNvSpPr>
          <p:nvPr>
            <p:ph type="body" sz="quarter" idx="3" hasCustomPrompt="1"/>
          </p:nvPr>
        </p:nvSpPr>
        <p:spPr>
          <a:xfrm>
            <a:off x="4629150" y="1858743"/>
            <a:ext cx="3887788" cy="646331"/>
          </a:xfrm>
          <a:prstGeom prst="rect">
            <a:avLst/>
          </a:prstGeom>
        </p:spPr>
        <p:txBody>
          <a:bodyPr anchor="b">
            <a:spAutoFit/>
          </a:bodyPr>
          <a:lstStyle>
            <a:lvl1pPr marL="0" indent="0">
              <a:buNone/>
              <a:defRPr lang="en-US" sz="2000" b="1" i="0" kern="1200" dirty="0">
                <a:solidFill>
                  <a:srgbClr val="1178A2"/>
                </a:solidFill>
                <a:latin typeface="Trebuchet MS" panose="020B070302020209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0" name="Date Placeholder 3">
            <a:extLst>
              <a:ext uri="{FF2B5EF4-FFF2-40B4-BE49-F238E27FC236}">
                <a16:creationId xmlns:a16="http://schemas.microsoft.com/office/drawing/2014/main" xmlns="" id="{8EA5AA3C-1D27-8E4D-A34F-761651CA2714}"/>
              </a:ext>
            </a:extLst>
          </p:cNvPr>
          <p:cNvSpPr>
            <a:spLocks noGrp="1"/>
          </p:cNvSpPr>
          <p:nvPr>
            <p:ph type="dt" sz="half" idx="10"/>
          </p:nvPr>
        </p:nvSpPr>
        <p:spPr>
          <a:xfrm>
            <a:off x="628649" y="6356350"/>
            <a:ext cx="1999135" cy="365125"/>
          </a:xfrm>
        </p:spPr>
        <p:txBody>
          <a:bodyPr/>
          <a:lstStyle>
            <a:lvl1pPr>
              <a:defRPr sz="1000" b="0" i="0">
                <a:solidFill>
                  <a:schemeClr val="bg1">
                    <a:lumMod val="50000"/>
                  </a:schemeClr>
                </a:solidFill>
                <a:latin typeface="Cambria" panose="02040503050406030204" pitchFamily="18" charset="0"/>
              </a:defRPr>
            </a:lvl1pPr>
          </a:lstStyle>
          <a:p>
            <a:fld id="{6731C801-442D-3445-89B1-17C5491956E9}" type="datetimeFigureOut">
              <a:rPr lang="en-US" smtClean="0"/>
              <a:pPr/>
              <a:t>3/28/2019</a:t>
            </a:fld>
            <a:endParaRPr lang="en-US" dirty="0"/>
          </a:p>
        </p:txBody>
      </p:sp>
      <p:sp>
        <p:nvSpPr>
          <p:cNvPr id="11" name="Footer Placeholder 4">
            <a:extLst>
              <a:ext uri="{FF2B5EF4-FFF2-40B4-BE49-F238E27FC236}">
                <a16:creationId xmlns:a16="http://schemas.microsoft.com/office/drawing/2014/main" xmlns="" id="{8C0C4049-2E8A-0642-A2C3-C35CDE1E6004}"/>
              </a:ext>
            </a:extLst>
          </p:cNvPr>
          <p:cNvSpPr>
            <a:spLocks noGrp="1"/>
          </p:cNvSpPr>
          <p:nvPr>
            <p:ph type="ftr" sz="quarter" idx="11"/>
          </p:nvPr>
        </p:nvSpPr>
        <p:spPr>
          <a:xfrm>
            <a:off x="2782601" y="6356350"/>
            <a:ext cx="3589599" cy="365125"/>
          </a:xfrm>
        </p:spPr>
        <p:txBody>
          <a:bodyPr/>
          <a:lstStyle>
            <a:lvl1pPr>
              <a:defRPr sz="1000">
                <a:latin typeface="Cambria" panose="02040503050406030204" pitchFamily="18" charset="0"/>
              </a:defRPr>
            </a:lvl1pPr>
          </a:lstStyle>
          <a:p>
            <a:endParaRPr lang="en-US" dirty="0"/>
          </a:p>
        </p:txBody>
      </p:sp>
      <p:sp>
        <p:nvSpPr>
          <p:cNvPr id="12" name="Slide Number Placeholder 5">
            <a:extLst>
              <a:ext uri="{FF2B5EF4-FFF2-40B4-BE49-F238E27FC236}">
                <a16:creationId xmlns:a16="http://schemas.microsoft.com/office/drawing/2014/main" xmlns="" id="{9F0347C9-B8EE-FF44-BB21-6D89E6393A44}"/>
              </a:ext>
            </a:extLst>
          </p:cNvPr>
          <p:cNvSpPr>
            <a:spLocks noGrp="1"/>
          </p:cNvSpPr>
          <p:nvPr>
            <p:ph type="sldNum" sz="quarter" idx="12"/>
          </p:nvPr>
        </p:nvSpPr>
        <p:spPr>
          <a:xfrm>
            <a:off x="6516216" y="6356350"/>
            <a:ext cx="2000722" cy="365125"/>
          </a:xfrm>
        </p:spPr>
        <p:txBody>
          <a:bodyPr/>
          <a:lstStyle>
            <a:lvl1pPr>
              <a:defRPr sz="1000" b="0" i="0">
                <a:latin typeface="Cambria" panose="02040503050406030204" pitchFamily="18" charset="0"/>
              </a:defRPr>
            </a:lvl1pPr>
          </a:lstStyle>
          <a:p>
            <a:fld id="{98DE03F7-F82B-894C-A633-2EAA8A79CA00}" type="slidenum">
              <a:rPr lang="en-US" smtClean="0"/>
              <a:pPr/>
              <a:t>‹#›</a:t>
            </a:fld>
            <a:endParaRPr lang="en-US" dirty="0"/>
          </a:p>
        </p:txBody>
      </p:sp>
      <p:sp>
        <p:nvSpPr>
          <p:cNvPr id="13" name="Content Placeholder 2">
            <a:extLst>
              <a:ext uri="{FF2B5EF4-FFF2-40B4-BE49-F238E27FC236}">
                <a16:creationId xmlns:a16="http://schemas.microsoft.com/office/drawing/2014/main" xmlns="" id="{5A936F2D-E01F-5C45-A80B-53C3EA0F6E08}"/>
              </a:ext>
            </a:extLst>
          </p:cNvPr>
          <p:cNvSpPr>
            <a:spLocks noGrp="1"/>
          </p:cNvSpPr>
          <p:nvPr>
            <p:ph idx="13" hasCustomPrompt="1"/>
          </p:nvPr>
        </p:nvSpPr>
        <p:spPr>
          <a:xfrm>
            <a:off x="630238" y="2564904"/>
            <a:ext cx="3879558" cy="1364989"/>
          </a:xfrm>
          <a:prstGeom prst="rect">
            <a:avLst/>
          </a:prstGeom>
        </p:spPr>
        <p:txBody>
          <a:bodyPr lIns="0">
            <a:spAutoFit/>
          </a:bodyPr>
          <a:lstStyle>
            <a:lvl1pPr>
              <a:defRPr sz="2400" b="0" i="0">
                <a:latin typeface="Cambria" panose="02040503050406030204" pitchFamily="18" charset="0"/>
              </a:defRPr>
            </a:lvl1pPr>
            <a:lvl2pPr marL="685800" indent="-228600">
              <a:buFont typeface="AppleSymbols" panose="02000000000000000000" pitchFamily="2" charset="-79"/>
              <a:buChar char="⎻"/>
              <a:defRPr sz="2000" b="0" i="0">
                <a:latin typeface="Cambria" panose="02040503050406030204" pitchFamily="18" charset="0"/>
              </a:defRPr>
            </a:lvl2pPr>
            <a:lvl3pPr marL="1143000" indent="-228600">
              <a:buFont typeface="Wingdings" pitchFamily="2" charset="2"/>
              <a:buChar char="§"/>
              <a:defRPr sz="1800" b="0" i="0">
                <a:latin typeface="Cambria" panose="02040503050406030204" pitchFamily="18" charset="0"/>
              </a:defRPr>
            </a:lvl3pPr>
            <a:lvl4pPr marL="1600200" indent="-228600">
              <a:buFont typeface="Courier New" panose="02070309020205020404" pitchFamily="49" charset="0"/>
              <a:buChar char="o"/>
              <a:defRPr sz="1600" b="0" i="0">
                <a:latin typeface="Cambria" panose="02040503050406030204" pitchFamily="18"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xmlns="" id="{051D3A3B-EDDF-CE42-BB62-C9FACE103B07}"/>
              </a:ext>
            </a:extLst>
          </p:cNvPr>
          <p:cNvSpPr>
            <a:spLocks noGrp="1"/>
          </p:cNvSpPr>
          <p:nvPr>
            <p:ph idx="14" hasCustomPrompt="1"/>
          </p:nvPr>
        </p:nvSpPr>
        <p:spPr>
          <a:xfrm>
            <a:off x="4636181" y="2564904"/>
            <a:ext cx="3879558" cy="1364989"/>
          </a:xfrm>
          <a:prstGeom prst="rect">
            <a:avLst/>
          </a:prstGeom>
        </p:spPr>
        <p:txBody>
          <a:bodyPr lIns="0">
            <a:spAutoFit/>
          </a:bodyPr>
          <a:lstStyle>
            <a:lvl1pPr>
              <a:defRPr sz="2400" b="0" i="0">
                <a:latin typeface="Cambria" panose="02040503050406030204" pitchFamily="18" charset="0"/>
              </a:defRPr>
            </a:lvl1pPr>
            <a:lvl2pPr marL="685800" indent="-228600">
              <a:buFont typeface="AppleSymbols" panose="02000000000000000000" pitchFamily="2" charset="-79"/>
              <a:buChar char="⎻"/>
              <a:defRPr sz="2000" b="0" i="0">
                <a:latin typeface="Cambria" panose="02040503050406030204" pitchFamily="18" charset="0"/>
              </a:defRPr>
            </a:lvl2pPr>
            <a:lvl3pPr marL="1143000" indent="-228600">
              <a:buFont typeface="Wingdings" pitchFamily="2" charset="2"/>
              <a:buChar char="§"/>
              <a:defRPr sz="1800" b="0" i="0">
                <a:latin typeface="Cambria" panose="02040503050406030204" pitchFamily="18" charset="0"/>
              </a:defRPr>
            </a:lvl3pPr>
            <a:lvl4pPr marL="1600200" indent="-228600">
              <a:buFont typeface="Courier New" panose="02070309020205020404" pitchFamily="49" charset="0"/>
              <a:buChar char="o"/>
              <a:defRPr sz="1600" b="0" i="0">
                <a:latin typeface="Cambria" panose="02040503050406030204" pitchFamily="18"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3172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xmlns="" id="{37AD8FF2-3F8A-9148-84FB-0F2597500AEC}"/>
              </a:ext>
            </a:extLst>
          </p:cNvPr>
          <p:cNvSpPr>
            <a:spLocks noGrp="1"/>
          </p:cNvSpPr>
          <p:nvPr>
            <p:ph idx="1" hasCustomPrompt="1"/>
          </p:nvPr>
        </p:nvSpPr>
        <p:spPr>
          <a:xfrm>
            <a:off x="628649" y="1825625"/>
            <a:ext cx="3806502" cy="1364989"/>
          </a:xfrm>
          <a:prstGeom prst="rect">
            <a:avLst/>
          </a:prstGeom>
        </p:spPr>
        <p:txBody>
          <a:bodyPr lIns="0">
            <a:spAutoFit/>
          </a:bodyPr>
          <a:lstStyle>
            <a:lvl1pPr>
              <a:defRPr sz="2400" b="0" i="0">
                <a:latin typeface="Cambria" panose="02040503050406030204" pitchFamily="18" charset="0"/>
              </a:defRPr>
            </a:lvl1pPr>
            <a:lvl2pPr marL="685800" indent="-228600">
              <a:buFont typeface="AppleSymbols" panose="02000000000000000000" pitchFamily="2" charset="-79"/>
              <a:buChar char="⎻"/>
              <a:defRPr sz="2000" b="0" i="0">
                <a:latin typeface="Cambria" panose="02040503050406030204" pitchFamily="18" charset="0"/>
              </a:defRPr>
            </a:lvl2pPr>
            <a:lvl3pPr marL="1143000" indent="-228600">
              <a:buFont typeface="Wingdings" pitchFamily="2" charset="2"/>
              <a:buChar char="§"/>
              <a:defRPr sz="1800" b="0" i="0">
                <a:latin typeface="Cambria" panose="02040503050406030204" pitchFamily="18" charset="0"/>
              </a:defRPr>
            </a:lvl3pPr>
            <a:lvl4pPr marL="1600200" indent="-228600">
              <a:buFont typeface="Courier New" panose="02070309020205020404" pitchFamily="49" charset="0"/>
              <a:buChar char="o"/>
              <a:defRPr sz="1600" b="0" i="0">
                <a:latin typeface="Cambria" panose="02040503050406030204" pitchFamily="18"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xmlns="" id="{5B5352FD-9513-004E-81AB-0E73BEF6F6FB}"/>
              </a:ext>
            </a:extLst>
          </p:cNvPr>
          <p:cNvSpPr>
            <a:spLocks noGrp="1"/>
          </p:cNvSpPr>
          <p:nvPr>
            <p:ph idx="13" hasCustomPrompt="1"/>
          </p:nvPr>
        </p:nvSpPr>
        <p:spPr>
          <a:xfrm>
            <a:off x="4674669" y="1825625"/>
            <a:ext cx="3842269" cy="1364989"/>
          </a:xfrm>
          <a:prstGeom prst="rect">
            <a:avLst/>
          </a:prstGeom>
        </p:spPr>
        <p:txBody>
          <a:bodyPr lIns="0">
            <a:spAutoFit/>
          </a:bodyPr>
          <a:lstStyle>
            <a:lvl1pPr>
              <a:defRPr sz="2400" b="0" i="0">
                <a:latin typeface="Cambria" panose="02040503050406030204" pitchFamily="18" charset="0"/>
              </a:defRPr>
            </a:lvl1pPr>
            <a:lvl2pPr marL="685800" indent="-228600">
              <a:buFont typeface="AppleSymbols" panose="02000000000000000000" pitchFamily="2" charset="-79"/>
              <a:buChar char="⎻"/>
              <a:defRPr sz="2000" b="0" i="0">
                <a:latin typeface="Cambria" panose="02040503050406030204" pitchFamily="18" charset="0"/>
              </a:defRPr>
            </a:lvl2pPr>
            <a:lvl3pPr marL="1143000" indent="-228600">
              <a:buFont typeface="Wingdings" pitchFamily="2" charset="2"/>
              <a:buChar char="§"/>
              <a:defRPr sz="1800" b="0" i="0">
                <a:latin typeface="Cambria" panose="02040503050406030204" pitchFamily="18" charset="0"/>
              </a:defRPr>
            </a:lvl3pPr>
            <a:lvl4pPr marL="1600200" indent="-228600">
              <a:buFont typeface="Courier New" panose="02070309020205020404" pitchFamily="49" charset="0"/>
              <a:buChar char="o"/>
              <a:defRPr sz="1600" b="0" i="0">
                <a:latin typeface="Cambria" panose="02040503050406030204" pitchFamily="18"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5" name="Title 1">
            <a:extLst>
              <a:ext uri="{FF2B5EF4-FFF2-40B4-BE49-F238E27FC236}">
                <a16:creationId xmlns:a16="http://schemas.microsoft.com/office/drawing/2014/main" xmlns="" id="{2BDD1E10-DFDB-D142-9921-56046D8F62D8}"/>
              </a:ext>
            </a:extLst>
          </p:cNvPr>
          <p:cNvSpPr>
            <a:spLocks noGrp="1"/>
          </p:cNvSpPr>
          <p:nvPr>
            <p:ph type="title"/>
          </p:nvPr>
        </p:nvSpPr>
        <p:spPr>
          <a:xfrm>
            <a:off x="630238" y="620688"/>
            <a:ext cx="7886700" cy="590931"/>
          </a:xfrm>
          <a:prstGeom prst="rect">
            <a:avLst/>
          </a:prstGeom>
        </p:spPr>
        <p:txBody>
          <a:bodyPr lIns="0">
            <a:spAutoFit/>
          </a:bodyPr>
          <a:lstStyle>
            <a:lvl1pPr>
              <a:defRPr sz="3600" b="1" i="0">
                <a:solidFill>
                  <a:srgbClr val="1178A2"/>
                </a:solidFill>
                <a:latin typeface="Trebuchet MS" panose="020B0703020202090204" pitchFamily="34" charset="0"/>
              </a:defRPr>
            </a:lvl1pPr>
          </a:lstStyle>
          <a:p>
            <a:r>
              <a:rPr lang="en-US" dirty="0"/>
              <a:t>Click to edit Master title style</a:t>
            </a:r>
          </a:p>
        </p:txBody>
      </p:sp>
      <p:sp>
        <p:nvSpPr>
          <p:cNvPr id="16" name="Date Placeholder 3">
            <a:extLst>
              <a:ext uri="{FF2B5EF4-FFF2-40B4-BE49-F238E27FC236}">
                <a16:creationId xmlns:a16="http://schemas.microsoft.com/office/drawing/2014/main" xmlns="" id="{6123519F-BB35-F445-9E52-3B5467C8C2EA}"/>
              </a:ext>
            </a:extLst>
          </p:cNvPr>
          <p:cNvSpPr>
            <a:spLocks noGrp="1"/>
          </p:cNvSpPr>
          <p:nvPr>
            <p:ph type="dt" sz="half" idx="10"/>
          </p:nvPr>
        </p:nvSpPr>
        <p:spPr>
          <a:xfrm>
            <a:off x="628649" y="6356350"/>
            <a:ext cx="1999135" cy="365125"/>
          </a:xfrm>
        </p:spPr>
        <p:txBody>
          <a:bodyPr/>
          <a:lstStyle>
            <a:lvl1pPr>
              <a:defRPr sz="1000" b="0" i="0">
                <a:solidFill>
                  <a:schemeClr val="bg1">
                    <a:lumMod val="50000"/>
                  </a:schemeClr>
                </a:solidFill>
                <a:latin typeface="Cambria" panose="02040503050406030204" pitchFamily="18" charset="0"/>
              </a:defRPr>
            </a:lvl1pPr>
          </a:lstStyle>
          <a:p>
            <a:fld id="{6731C801-442D-3445-89B1-17C5491956E9}" type="datetimeFigureOut">
              <a:rPr lang="en-US" smtClean="0"/>
              <a:pPr/>
              <a:t>3/28/2019</a:t>
            </a:fld>
            <a:endParaRPr lang="en-US" dirty="0"/>
          </a:p>
        </p:txBody>
      </p:sp>
      <p:sp>
        <p:nvSpPr>
          <p:cNvPr id="17" name="Footer Placeholder 4">
            <a:extLst>
              <a:ext uri="{FF2B5EF4-FFF2-40B4-BE49-F238E27FC236}">
                <a16:creationId xmlns:a16="http://schemas.microsoft.com/office/drawing/2014/main" xmlns="" id="{76E09DF7-46A6-E34C-A3E7-984FCE994D0B}"/>
              </a:ext>
            </a:extLst>
          </p:cNvPr>
          <p:cNvSpPr>
            <a:spLocks noGrp="1"/>
          </p:cNvSpPr>
          <p:nvPr>
            <p:ph type="ftr" sz="quarter" idx="11"/>
          </p:nvPr>
        </p:nvSpPr>
        <p:spPr>
          <a:xfrm>
            <a:off x="2782601" y="6356350"/>
            <a:ext cx="3589599" cy="365125"/>
          </a:xfrm>
        </p:spPr>
        <p:txBody>
          <a:bodyPr/>
          <a:lstStyle>
            <a:lvl1pPr>
              <a:defRPr sz="1000">
                <a:latin typeface="Cambria" panose="02040503050406030204" pitchFamily="18" charset="0"/>
              </a:defRPr>
            </a:lvl1pPr>
          </a:lstStyle>
          <a:p>
            <a:endParaRPr lang="en-US" dirty="0"/>
          </a:p>
        </p:txBody>
      </p:sp>
      <p:sp>
        <p:nvSpPr>
          <p:cNvPr id="18" name="Slide Number Placeholder 5">
            <a:extLst>
              <a:ext uri="{FF2B5EF4-FFF2-40B4-BE49-F238E27FC236}">
                <a16:creationId xmlns:a16="http://schemas.microsoft.com/office/drawing/2014/main" xmlns="" id="{1F6641F1-5F10-E542-AA3A-E4159D8FA764}"/>
              </a:ext>
            </a:extLst>
          </p:cNvPr>
          <p:cNvSpPr>
            <a:spLocks noGrp="1"/>
          </p:cNvSpPr>
          <p:nvPr>
            <p:ph type="sldNum" sz="quarter" idx="12"/>
          </p:nvPr>
        </p:nvSpPr>
        <p:spPr>
          <a:xfrm>
            <a:off x="6516216" y="6356350"/>
            <a:ext cx="2000722" cy="365125"/>
          </a:xfrm>
        </p:spPr>
        <p:txBody>
          <a:bodyPr/>
          <a:lstStyle>
            <a:lvl1pPr>
              <a:defRPr sz="1000" b="0" i="0">
                <a:latin typeface="Cambria" panose="02040503050406030204" pitchFamily="18"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314527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SQHC.png">
            <a:extLst>
              <a:ext uri="{FF2B5EF4-FFF2-40B4-BE49-F238E27FC236}">
                <a16:creationId xmlns:a16="http://schemas.microsoft.com/office/drawing/2014/main" xmlns="" id="{41AA49B3-9526-ED42-9661-41FB512025C8}"/>
              </a:ext>
            </a:extLst>
          </p:cNvPr>
          <p:cNvPicPr>
            <a:picLocks noChangeAspect="1"/>
          </p:cNvPicPr>
          <p:nvPr/>
        </p:nvPicPr>
        <p:blipFill>
          <a:blip r:embed="rId5"/>
          <a:stretch>
            <a:fillRect/>
          </a:stretch>
        </p:blipFill>
        <p:spPr>
          <a:xfrm>
            <a:off x="611560" y="6021288"/>
            <a:ext cx="3754760" cy="410356"/>
          </a:xfrm>
          <a:prstGeom prst="rect">
            <a:avLst/>
          </a:prstGeom>
        </p:spPr>
      </p:pic>
      <p:pic>
        <p:nvPicPr>
          <p:cNvPr id="10" name="Picture 9">
            <a:extLst>
              <a:ext uri="{FF2B5EF4-FFF2-40B4-BE49-F238E27FC236}">
                <a16:creationId xmlns:a16="http://schemas.microsoft.com/office/drawing/2014/main" xmlns="" id="{095B9E72-C399-F54D-BF80-F56BF4706B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7749"/>
            <a:ext cx="9144000" cy="1835598"/>
          </a:xfrm>
          <a:prstGeom prst="rect">
            <a:avLst/>
          </a:prstGeom>
        </p:spPr>
      </p:pic>
    </p:spTree>
    <p:extLst>
      <p:ext uri="{BB962C8B-B14F-4D97-AF65-F5344CB8AC3E}">
        <p14:creationId xmlns:p14="http://schemas.microsoft.com/office/powerpoint/2010/main" val="27858089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0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FD470BF-63D5-8B4B-B7F6-7E4B9AD5097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000" b="0" i="0">
                <a:solidFill>
                  <a:schemeClr val="tx1">
                    <a:tint val="75000"/>
                  </a:schemeClr>
                </a:solidFill>
                <a:latin typeface="Cambria" panose="02040503050406030204" pitchFamily="18" charset="0"/>
              </a:defRPr>
            </a:lvl1pPr>
          </a:lstStyle>
          <a:p>
            <a:fld id="{6731C801-442D-3445-89B1-17C5491956E9}" type="datetimeFigureOut">
              <a:rPr lang="en-US" smtClean="0"/>
              <a:pPr/>
              <a:t>3/28/2019</a:t>
            </a:fld>
            <a:endParaRPr lang="en-US" dirty="0"/>
          </a:p>
        </p:txBody>
      </p:sp>
      <p:sp>
        <p:nvSpPr>
          <p:cNvPr id="5" name="Footer Placeholder 4">
            <a:extLst>
              <a:ext uri="{FF2B5EF4-FFF2-40B4-BE49-F238E27FC236}">
                <a16:creationId xmlns:a16="http://schemas.microsoft.com/office/drawing/2014/main" xmlns="" id="{9B34F6D1-E2D4-2B4D-AFE6-BB0AB0CCF3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b="0" i="0">
                <a:solidFill>
                  <a:schemeClr val="tx1">
                    <a:tint val="75000"/>
                  </a:schemeClr>
                </a:solidFill>
                <a:latin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xmlns="" id="{7D3ABDE9-CB4E-7A42-938D-4466B34CDD0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000" b="0" i="0">
                <a:solidFill>
                  <a:schemeClr val="tx1">
                    <a:tint val="75000"/>
                  </a:schemeClr>
                </a:solidFill>
                <a:latin typeface="Cambria" panose="02040503050406030204" pitchFamily="18" charset="0"/>
              </a:defRPr>
            </a:lvl1pPr>
          </a:lstStyle>
          <a:p>
            <a:fld id="{98DE03F7-F82B-894C-A633-2EAA8A79CA00}" type="slidenum">
              <a:rPr lang="en-US" smtClean="0"/>
              <a:pPr/>
              <a:t>‹#›</a:t>
            </a:fld>
            <a:endParaRPr lang="en-US" dirty="0"/>
          </a:p>
        </p:txBody>
      </p:sp>
      <p:pic>
        <p:nvPicPr>
          <p:cNvPr id="10" name="Picture 9">
            <a:extLst>
              <a:ext uri="{FF2B5EF4-FFF2-40B4-BE49-F238E27FC236}">
                <a16:creationId xmlns:a16="http://schemas.microsoft.com/office/drawing/2014/main" xmlns="" id="{CE2E3D0C-83F0-3F44-8813-34C893E093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317264"/>
          </a:xfrm>
          <a:prstGeom prst="rect">
            <a:avLst/>
          </a:prstGeom>
        </p:spPr>
      </p:pic>
    </p:spTree>
    <p:extLst>
      <p:ext uri="{BB962C8B-B14F-4D97-AF65-F5344CB8AC3E}">
        <p14:creationId xmlns:p14="http://schemas.microsoft.com/office/powerpoint/2010/main" val="1804440424"/>
      </p:ext>
    </p:extLst>
  </p:cSld>
  <p:clrMap bg1="lt1" tx1="dk1" bg2="lt2" tx2="dk2" accent1="accent1" accent2="accent2" accent3="accent3" accent4="accent4" accent5="accent5" accent6="accent6" hlink="hlink" folHlink="folHlink"/>
  <p:sldLayoutIdLst>
    <p:sldLayoutId id="2147483719" r:id="rId1"/>
    <p:sldLayoutId id="2147483721" r:id="rId2"/>
    <p:sldLayoutId id="2147483708" r:id="rId3"/>
    <p:sldLayoutId id="2147483707" r:id="rId4"/>
    <p:sldLayoutId id="2147483711" r:id="rId5"/>
    <p:sldLayoutId id="2147483710" r:id="rId6"/>
    <p:sldLayoutId id="2147483720" r:id="rId7"/>
    <p:sldLayoutId id="2147483718" r:id="rId8"/>
    <p:sldLayoutId id="2147483714" r:id="rId9"/>
    <p:sldLayoutId id="214748372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www.cec.health.nsw.gov.au/patient-safety-programs/medication-safety/antimicrobial-stewardship/quah/surgical-antibiotic-prophylaxis" TargetMode="External"/><Relationship Id="rId3" Type="http://schemas.openxmlformats.org/officeDocument/2006/relationships/hyperlink" Target="https://www.cdc.gov/nhsn/pdfs/pscmanual/9pscssicurrent.pdf" TargetMode="External"/><Relationship Id="rId7" Type="http://schemas.openxmlformats.org/officeDocument/2006/relationships/hyperlink" Target="https://learn.nps.org.au/mod/page/view.php?id=4282"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ncbi.nlm.nih.gov/pubmed/10869263" TargetMode="External"/><Relationship Id="rId5" Type="http://schemas.openxmlformats.org/officeDocument/2006/relationships/hyperlink" Target="http://www.who.int/gpsc/appendix25.pdf" TargetMode="External"/><Relationship Id="rId4" Type="http://schemas.openxmlformats.org/officeDocument/2006/relationships/hyperlink" Target="http://www.who.int/gpsc/ssi-guidelines/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E6133862-27FD-394C-AC99-295B846BC534}"/>
              </a:ext>
            </a:extLst>
          </p:cNvPr>
          <p:cNvSpPr>
            <a:spLocks noGrp="1"/>
          </p:cNvSpPr>
          <p:nvPr>
            <p:ph type="title"/>
          </p:nvPr>
        </p:nvSpPr>
        <p:spPr>
          <a:xfrm>
            <a:off x="611560" y="2133600"/>
            <a:ext cx="7886700" cy="2087816"/>
          </a:xfrm>
        </p:spPr>
        <p:txBody>
          <a:bodyPr/>
          <a:lstStyle/>
          <a:p>
            <a:r>
              <a:rPr lang="en-US" dirty="0" smtClean="0"/>
              <a:t>Surgical Antimicrobial Prophylaxis</a:t>
            </a:r>
            <a:br>
              <a:rPr lang="en-US" dirty="0" smtClean="0"/>
            </a:br>
            <a:r>
              <a:rPr lang="en-US" dirty="0"/>
              <a:t/>
            </a:r>
            <a:br>
              <a:rPr lang="en-US" dirty="0"/>
            </a:br>
            <a:r>
              <a:rPr lang="en-US" smtClean="0"/>
              <a:t/>
            </a:r>
            <a:br>
              <a:rPr lang="en-US" smtClean="0"/>
            </a:br>
            <a:endParaRPr lang="en-US" dirty="0"/>
          </a:p>
        </p:txBody>
      </p:sp>
      <p:sp>
        <p:nvSpPr>
          <p:cNvPr id="7" name="Date Placeholder 3">
            <a:extLst>
              <a:ext uri="{FF2B5EF4-FFF2-40B4-BE49-F238E27FC236}">
                <a16:creationId xmlns:a16="http://schemas.microsoft.com/office/drawing/2014/main" xmlns="" id="{689310B1-9EB8-C648-963B-EAFA2B6A0D1D}"/>
              </a:ext>
            </a:extLst>
          </p:cNvPr>
          <p:cNvSpPr>
            <a:spLocks noGrp="1"/>
          </p:cNvSpPr>
          <p:nvPr>
            <p:ph type="dt" sz="half" idx="2"/>
          </p:nvPr>
        </p:nvSpPr>
        <p:spPr>
          <a:xfrm>
            <a:off x="6660232" y="6216487"/>
            <a:ext cx="2341712" cy="365125"/>
          </a:xfrm>
          <a:prstGeom prst="rect">
            <a:avLst/>
          </a:prstGeom>
        </p:spPr>
        <p:txBody>
          <a:bodyPr vert="horz" lIns="91440" tIns="45720" rIns="0" bIns="0" rtlCol="0" anchor="b" anchorCtr="0"/>
          <a:lstStyle>
            <a:lvl1pPr algn="r">
              <a:defRPr sz="1000" b="0" i="0">
                <a:solidFill>
                  <a:schemeClr val="bg1">
                    <a:lumMod val="50000"/>
                  </a:schemeClr>
                </a:solidFill>
                <a:latin typeface="Cambria" panose="02040503050406030204" pitchFamily="18" charset="0"/>
              </a:defRPr>
            </a:lvl1pPr>
          </a:lstStyle>
          <a:p>
            <a:r>
              <a:rPr lang="en-AU" sz="1100" dirty="0" smtClean="0"/>
              <a:t>November 2018</a:t>
            </a:r>
            <a:endParaRPr lang="en-US" sz="11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768" b="17766"/>
          <a:stretch/>
        </p:blipFill>
        <p:spPr bwMode="auto">
          <a:xfrm>
            <a:off x="4546031" y="5733256"/>
            <a:ext cx="2952750" cy="100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3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188" y="836712"/>
            <a:ext cx="7886700" cy="1089529"/>
          </a:xfrm>
        </p:spPr>
        <p:txBody>
          <a:bodyPr/>
          <a:lstStyle/>
          <a:p>
            <a:r>
              <a:rPr lang="en-AU" dirty="0" smtClean="0"/>
              <a:t>Antimicrobial Stewardship Clinical Care Standard </a:t>
            </a:r>
            <a:endParaRPr lang="en-AU"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33" t="34018" r="6890" b="57392"/>
          <a:stretch/>
        </p:blipFill>
        <p:spPr bwMode="auto">
          <a:xfrm>
            <a:off x="581654" y="4064435"/>
            <a:ext cx="5977036" cy="67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over image of Antimicrobial stewardship clinical care standard" title="Cover image of AMS clinical care standa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43064" y="1700808"/>
            <a:ext cx="2088232" cy="292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3528" y="1937943"/>
            <a:ext cx="6408712" cy="2031325"/>
          </a:xfrm>
          <a:prstGeom prst="rect">
            <a:avLst/>
          </a:prstGeom>
          <a:noFill/>
        </p:spPr>
        <p:txBody>
          <a:bodyPr wrap="square" rtlCol="0">
            <a:spAutoFit/>
          </a:bodyPr>
          <a:lstStyle/>
          <a:p>
            <a:pPr marL="342900" indent="-342900">
              <a:buFont typeface="Arial" panose="020B0604020202020204" pitchFamily="34" charset="0"/>
              <a:buChar char="•"/>
            </a:pPr>
            <a:r>
              <a:rPr lang="en-AU" sz="2100" dirty="0">
                <a:latin typeface="Cambria" panose="02040503050406030204" pitchFamily="18" charset="0"/>
              </a:rPr>
              <a:t>C</a:t>
            </a:r>
            <a:r>
              <a:rPr lang="en-AU" sz="2100" dirty="0" smtClean="0">
                <a:latin typeface="Cambria" panose="02040503050406030204" pitchFamily="18" charset="0"/>
              </a:rPr>
              <a:t>onsists of quality statements describing the clinical care that a patient should be offered for a specific clinical condition, and suggested indicators for monitoring</a:t>
            </a:r>
          </a:p>
          <a:p>
            <a:pPr marL="342900" indent="-342900">
              <a:buFont typeface="Arial" panose="020B0604020202020204" pitchFamily="34" charset="0"/>
              <a:buChar char="•"/>
            </a:pPr>
            <a:r>
              <a:rPr lang="en-AU" sz="2100" dirty="0" smtClean="0">
                <a:latin typeface="Cambria" panose="02040503050406030204" pitchFamily="18" charset="0"/>
              </a:rPr>
              <a:t>Quality statement 9 pertains to surgical antimicrobial prophylaxis:</a:t>
            </a:r>
            <a:endParaRPr lang="en-AU" sz="2100" dirty="0">
              <a:latin typeface="Cambria" panose="02040503050406030204" pitchFamily="18" charset="0"/>
            </a:endParaRPr>
          </a:p>
        </p:txBody>
      </p:sp>
      <p:sp>
        <p:nvSpPr>
          <p:cNvPr id="2" name="Rectangle 1"/>
          <p:cNvSpPr/>
          <p:nvPr/>
        </p:nvSpPr>
        <p:spPr>
          <a:xfrm>
            <a:off x="581654" y="4869160"/>
            <a:ext cx="8317859" cy="1815882"/>
          </a:xfrm>
          <a:prstGeom prst="rect">
            <a:avLst/>
          </a:prstGeom>
        </p:spPr>
        <p:txBody>
          <a:bodyPr wrap="square">
            <a:spAutoFit/>
          </a:bodyPr>
          <a:lstStyle/>
          <a:p>
            <a:r>
              <a:rPr lang="en-AU" sz="1600" dirty="0" smtClean="0">
                <a:latin typeface="Cambria" panose="02040503050406030204" pitchFamily="18" charset="0"/>
              </a:rPr>
              <a:t>Suggested indicators for surgical prophylaxis:</a:t>
            </a:r>
          </a:p>
          <a:p>
            <a:pPr marL="285750" indent="-285750">
              <a:buFont typeface="Arial" panose="020B0604020202020204" pitchFamily="34" charset="0"/>
              <a:buChar char="•"/>
            </a:pPr>
            <a:r>
              <a:rPr lang="en-AU" sz="1600" dirty="0" smtClean="0">
                <a:latin typeface="Cambria" panose="02040503050406030204" pitchFamily="18" charset="0"/>
              </a:rPr>
              <a:t>9a</a:t>
            </a:r>
            <a:r>
              <a:rPr lang="en-AU" sz="1600" dirty="0">
                <a:latin typeface="Cambria" panose="02040503050406030204" pitchFamily="18" charset="0"/>
              </a:rPr>
              <a:t>: Proportion of patients for whom surgical prophylaxis antibiotics were prescribed in accordance with </a:t>
            </a:r>
            <a:r>
              <a:rPr lang="en-AU" sz="1600" dirty="0" smtClean="0">
                <a:latin typeface="Cambria" panose="02040503050406030204" pitchFamily="18" charset="0"/>
              </a:rPr>
              <a:t>guidelines.</a:t>
            </a:r>
          </a:p>
          <a:p>
            <a:pPr marL="285750" indent="-285750">
              <a:buFont typeface="Arial" panose="020B0604020202020204" pitchFamily="34" charset="0"/>
              <a:buChar char="•"/>
            </a:pPr>
            <a:r>
              <a:rPr lang="en-AU" sz="1600" dirty="0" smtClean="0">
                <a:latin typeface="Cambria" panose="02040503050406030204" pitchFamily="18" charset="0"/>
              </a:rPr>
              <a:t>9b</a:t>
            </a:r>
            <a:r>
              <a:rPr lang="en-AU" sz="1600" dirty="0">
                <a:latin typeface="Cambria" panose="02040503050406030204" pitchFamily="18" charset="0"/>
              </a:rPr>
              <a:t>: Proportion of patients who are administered indicated prophylactic antibiotics within 2 hours before a surgical </a:t>
            </a:r>
            <a:r>
              <a:rPr lang="en-AU" sz="1600" dirty="0" smtClean="0">
                <a:latin typeface="Cambria" panose="02040503050406030204" pitchFamily="18" charset="0"/>
              </a:rPr>
              <a:t>procedure.</a:t>
            </a:r>
          </a:p>
          <a:p>
            <a:pPr marL="285750" indent="-285750">
              <a:buFont typeface="Arial" panose="020B0604020202020204" pitchFamily="34" charset="0"/>
              <a:buChar char="•"/>
            </a:pPr>
            <a:r>
              <a:rPr lang="en-AU" sz="1600" dirty="0" smtClean="0">
                <a:latin typeface="Cambria" panose="02040503050406030204" pitchFamily="18" charset="0"/>
              </a:rPr>
              <a:t>9c</a:t>
            </a:r>
            <a:r>
              <a:rPr lang="en-AU" sz="1600" dirty="0">
                <a:latin typeface="Cambria" panose="02040503050406030204" pitchFamily="18" charset="0"/>
              </a:rPr>
              <a:t>: Proportion of patients whose prophylactic antibiotics were discontinued within 24 hours after surgery, or 48 hours for vascular surgery. </a:t>
            </a:r>
          </a:p>
        </p:txBody>
      </p:sp>
      <p:sp>
        <p:nvSpPr>
          <p:cNvPr id="9" name="TextBox 8"/>
          <p:cNvSpPr txBox="1"/>
          <p:nvPr/>
        </p:nvSpPr>
        <p:spPr>
          <a:xfrm>
            <a:off x="0" y="6525344"/>
            <a:ext cx="827584" cy="369332"/>
          </a:xfrm>
          <a:prstGeom prst="rect">
            <a:avLst/>
          </a:prstGeom>
          <a:noFill/>
        </p:spPr>
        <p:txBody>
          <a:bodyPr wrap="square" rtlCol="0">
            <a:spAutoFit/>
          </a:bodyPr>
          <a:lstStyle/>
          <a:p>
            <a:r>
              <a:rPr lang="en-AU" dirty="0" smtClean="0"/>
              <a:t>Ref: 7</a:t>
            </a:r>
            <a:endParaRPr lang="en-AU" dirty="0"/>
          </a:p>
        </p:txBody>
      </p:sp>
    </p:spTree>
    <p:extLst>
      <p:ext uri="{BB962C8B-B14F-4D97-AF65-F5344CB8AC3E}">
        <p14:creationId xmlns:p14="http://schemas.microsoft.com/office/powerpoint/2010/main" val="333821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16832"/>
            <a:ext cx="7886700" cy="1089529"/>
          </a:xfrm>
        </p:spPr>
        <p:txBody>
          <a:bodyPr/>
          <a:lstStyle/>
          <a:p>
            <a:r>
              <a:rPr lang="en-AU" dirty="0" smtClean="0"/>
              <a:t>“Health service organisations should ensure surgical prophylaxis is included and addressed as part of their antimicrobial stewardship program”</a:t>
            </a:r>
            <a:endParaRPr lang="en-AU" dirty="0"/>
          </a:p>
        </p:txBody>
      </p:sp>
      <p:sp>
        <p:nvSpPr>
          <p:cNvPr id="3" name="Title 2"/>
          <p:cNvSpPr>
            <a:spLocks noGrp="1"/>
          </p:cNvSpPr>
          <p:nvPr>
            <p:ph type="title"/>
          </p:nvPr>
        </p:nvSpPr>
        <p:spPr/>
        <p:txBody>
          <a:bodyPr/>
          <a:lstStyle/>
          <a:p>
            <a:r>
              <a:rPr lang="en-AU" dirty="0" smtClean="0"/>
              <a:t>Advisory no: A17/01</a:t>
            </a:r>
            <a:endParaRPr lang="en-AU" dirty="0"/>
          </a:p>
        </p:txBody>
      </p:sp>
      <p:sp>
        <p:nvSpPr>
          <p:cNvPr id="4" name="TextBox 3"/>
          <p:cNvSpPr txBox="1"/>
          <p:nvPr/>
        </p:nvSpPr>
        <p:spPr>
          <a:xfrm>
            <a:off x="0" y="6525344"/>
            <a:ext cx="827584" cy="369332"/>
          </a:xfrm>
          <a:prstGeom prst="rect">
            <a:avLst/>
          </a:prstGeom>
          <a:noFill/>
        </p:spPr>
        <p:txBody>
          <a:bodyPr wrap="square" rtlCol="0">
            <a:spAutoFit/>
          </a:bodyPr>
          <a:lstStyle/>
          <a:p>
            <a:r>
              <a:rPr lang="en-AU" dirty="0" smtClean="0"/>
              <a:t>Ref: </a:t>
            </a:r>
            <a:r>
              <a:rPr lang="en-AU" dirty="0"/>
              <a:t>8</a:t>
            </a:r>
          </a:p>
        </p:txBody>
      </p:sp>
    </p:spTree>
    <p:extLst>
      <p:ext uri="{BB962C8B-B14F-4D97-AF65-F5344CB8AC3E}">
        <p14:creationId xmlns:p14="http://schemas.microsoft.com/office/powerpoint/2010/main" val="167321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492896"/>
            <a:ext cx="7886700" cy="3136243"/>
          </a:xfrm>
        </p:spPr>
        <p:txBody>
          <a:bodyPr/>
          <a:lstStyle/>
          <a:p>
            <a:r>
              <a:rPr lang="en-AU" dirty="0" smtClean="0"/>
              <a:t>HNAPS – Hospital National Antimicrobial Prescribing Survey </a:t>
            </a:r>
          </a:p>
          <a:p>
            <a:r>
              <a:rPr lang="en-AU" dirty="0" smtClean="0"/>
              <a:t>SNAPS – Surgical National Antimicrobial Prescribing Survey </a:t>
            </a:r>
          </a:p>
          <a:p>
            <a:r>
              <a:rPr lang="en-AU" dirty="0" smtClean="0"/>
              <a:t>Local audit tools e.g.  Simplified audits designed by the organisation to measure what they wish to target. </a:t>
            </a:r>
          </a:p>
          <a:p>
            <a:r>
              <a:rPr lang="en-AU" dirty="0" smtClean="0"/>
              <a:t>Monitoring antimicrobial use and surgical site infections continuously with Infection Prevention Staff </a:t>
            </a:r>
            <a:endParaRPr lang="en-AU" dirty="0"/>
          </a:p>
        </p:txBody>
      </p:sp>
      <p:sp>
        <p:nvSpPr>
          <p:cNvPr id="3" name="Title 2"/>
          <p:cNvSpPr>
            <a:spLocks noGrp="1"/>
          </p:cNvSpPr>
          <p:nvPr>
            <p:ph type="title"/>
          </p:nvPr>
        </p:nvSpPr>
        <p:spPr>
          <a:xfrm>
            <a:off x="611188" y="836712"/>
            <a:ext cx="7886700" cy="1588127"/>
          </a:xfrm>
        </p:spPr>
        <p:txBody>
          <a:bodyPr/>
          <a:lstStyle/>
          <a:p>
            <a:r>
              <a:rPr lang="en-AU" dirty="0" smtClean="0"/>
              <a:t>Auditing Surgical Antimicrobial Prophylaxis in your health service organisation </a:t>
            </a:r>
            <a:endParaRPr lang="en-AU" dirty="0"/>
          </a:p>
        </p:txBody>
      </p:sp>
    </p:spTree>
    <p:extLst>
      <p:ext uri="{BB962C8B-B14F-4D97-AF65-F5344CB8AC3E}">
        <p14:creationId xmlns:p14="http://schemas.microsoft.com/office/powerpoint/2010/main" val="47018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0E85639-F5FF-CC4B-878F-27DC3D6F4FB4}"/>
              </a:ext>
            </a:extLst>
          </p:cNvPr>
          <p:cNvSpPr>
            <a:spLocks noGrp="1"/>
          </p:cNvSpPr>
          <p:nvPr>
            <p:ph idx="1"/>
          </p:nvPr>
        </p:nvSpPr>
        <p:spPr>
          <a:xfrm>
            <a:off x="611560" y="1916832"/>
            <a:ext cx="7886700" cy="4057521"/>
          </a:xfrm>
        </p:spPr>
        <p:txBody>
          <a:bodyPr/>
          <a:lstStyle/>
          <a:p>
            <a:r>
              <a:rPr lang="en-US" sz="2000" dirty="0"/>
              <a:t>The Hospital National Antimicrobial Prescribing Survey is a voluntary survey assessing antimicrobial appropriateness in Australia </a:t>
            </a:r>
          </a:p>
          <a:p>
            <a:r>
              <a:rPr lang="en-US" sz="2000" dirty="0"/>
              <a:t>On average 30.5% of antimicrobial prophylaxis in inpatients extended 24 hours beyond the time of surgery (n = 26,227 prescriptions)</a:t>
            </a:r>
          </a:p>
          <a:p>
            <a:r>
              <a:rPr lang="en-US" sz="2000" dirty="0"/>
              <a:t>Private hospitals – 26.5% extended beyond 24 hours (n = 4,817 prescriptions)</a:t>
            </a:r>
          </a:p>
          <a:p>
            <a:r>
              <a:rPr lang="en-US" sz="2000" dirty="0"/>
              <a:t>Public hospitals – 36.4% extended beyond 24 hours (n = 21,410 prescriptions)</a:t>
            </a:r>
          </a:p>
          <a:p>
            <a:r>
              <a:rPr lang="en-US" sz="2000" dirty="0"/>
              <a:t>Women’s hospitals – 15.8% extended beyond 24 hours (n = 294 prescriptions)</a:t>
            </a:r>
          </a:p>
          <a:p>
            <a:r>
              <a:rPr lang="en-US" sz="2000" dirty="0"/>
              <a:t>South Australia – lowest rate (18.3%) of surgical prophylaxis beyond 24 hours (n = 1,420 prescriptions)</a:t>
            </a:r>
          </a:p>
        </p:txBody>
      </p:sp>
      <p:sp>
        <p:nvSpPr>
          <p:cNvPr id="3" name="Title 2">
            <a:extLst>
              <a:ext uri="{FF2B5EF4-FFF2-40B4-BE49-F238E27FC236}">
                <a16:creationId xmlns:a16="http://schemas.microsoft.com/office/drawing/2014/main" xmlns="" id="{EFE91E84-6E9C-7A4C-8CF2-AACBFF70EDE8}"/>
              </a:ext>
            </a:extLst>
          </p:cNvPr>
          <p:cNvSpPr>
            <a:spLocks noGrp="1"/>
          </p:cNvSpPr>
          <p:nvPr>
            <p:ph type="title"/>
          </p:nvPr>
        </p:nvSpPr>
        <p:spPr/>
        <p:txBody>
          <a:bodyPr/>
          <a:lstStyle/>
          <a:p>
            <a:r>
              <a:rPr lang="en-US" dirty="0" smtClean="0"/>
              <a:t>Hospital NAPS 2017</a:t>
            </a:r>
            <a:endParaRPr lang="en-US" dirty="0"/>
          </a:p>
        </p:txBody>
      </p:sp>
      <p:sp>
        <p:nvSpPr>
          <p:cNvPr id="4" name="TextBox 3"/>
          <p:cNvSpPr txBox="1"/>
          <p:nvPr/>
        </p:nvSpPr>
        <p:spPr>
          <a:xfrm>
            <a:off x="0" y="6525344"/>
            <a:ext cx="827584" cy="369332"/>
          </a:xfrm>
          <a:prstGeom prst="rect">
            <a:avLst/>
          </a:prstGeom>
          <a:noFill/>
        </p:spPr>
        <p:txBody>
          <a:bodyPr wrap="square" rtlCol="0">
            <a:spAutoFit/>
          </a:bodyPr>
          <a:lstStyle/>
          <a:p>
            <a:r>
              <a:rPr lang="en-AU" dirty="0" smtClean="0"/>
              <a:t>Ref: </a:t>
            </a:r>
            <a:r>
              <a:rPr lang="en-AU" dirty="0"/>
              <a:t>9</a:t>
            </a:r>
          </a:p>
        </p:txBody>
      </p:sp>
    </p:spTree>
    <p:extLst>
      <p:ext uri="{BB962C8B-B14F-4D97-AF65-F5344CB8AC3E}">
        <p14:creationId xmlns:p14="http://schemas.microsoft.com/office/powerpoint/2010/main" val="82766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88840"/>
            <a:ext cx="7886700" cy="1089529"/>
          </a:xfrm>
        </p:spPr>
        <p:txBody>
          <a:bodyPr/>
          <a:lstStyle/>
          <a:p>
            <a:r>
              <a:rPr lang="en-AU" dirty="0" smtClean="0">
                <a:solidFill>
                  <a:srgbClr val="FF0000"/>
                </a:solidFill>
              </a:rPr>
              <a:t>Organisations can use this slide to present their own Hospital NAPS data or equivalent local data on surgical prophylaxis</a:t>
            </a:r>
            <a:endParaRPr lang="en-AU" dirty="0">
              <a:solidFill>
                <a:srgbClr val="FF0000"/>
              </a:solidFill>
            </a:endParaRPr>
          </a:p>
        </p:txBody>
      </p:sp>
      <p:sp>
        <p:nvSpPr>
          <p:cNvPr id="3" name="Title 2"/>
          <p:cNvSpPr>
            <a:spLocks noGrp="1"/>
          </p:cNvSpPr>
          <p:nvPr>
            <p:ph type="title"/>
          </p:nvPr>
        </p:nvSpPr>
        <p:spPr>
          <a:xfrm>
            <a:off x="611188" y="836712"/>
            <a:ext cx="7886700" cy="1089529"/>
          </a:xfrm>
        </p:spPr>
        <p:txBody>
          <a:bodyPr/>
          <a:lstStyle/>
          <a:p>
            <a:r>
              <a:rPr lang="en-AU" dirty="0" smtClean="0"/>
              <a:t>Local Hospital NAPS Data on surgical prophylaxis</a:t>
            </a:r>
            <a:endParaRPr lang="en-AU" dirty="0"/>
          </a:p>
        </p:txBody>
      </p:sp>
    </p:spTree>
    <p:extLst>
      <p:ext uri="{BB962C8B-B14F-4D97-AF65-F5344CB8AC3E}">
        <p14:creationId xmlns:p14="http://schemas.microsoft.com/office/powerpoint/2010/main" val="368009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329" y="2636912"/>
            <a:ext cx="3816424" cy="3570721"/>
          </a:xfrm>
        </p:spPr>
        <p:txBody>
          <a:bodyPr/>
          <a:lstStyle/>
          <a:p>
            <a:r>
              <a:rPr lang="en-AU" dirty="0"/>
              <a:t>S</a:t>
            </a:r>
            <a:r>
              <a:rPr lang="en-AU" dirty="0" smtClean="0"/>
              <a:t>urvey specific for surgery</a:t>
            </a:r>
          </a:p>
          <a:p>
            <a:r>
              <a:rPr lang="en-AU" dirty="0" smtClean="0"/>
              <a:t>Results of the 2016 report:</a:t>
            </a:r>
          </a:p>
          <a:p>
            <a:pPr lvl="1"/>
            <a:r>
              <a:rPr lang="en-AU" dirty="0" smtClean="0"/>
              <a:t>43.4% inappropriate procedural prophylaxis      (n = 2,641 surgical episodes)</a:t>
            </a:r>
          </a:p>
          <a:p>
            <a:pPr lvl="1"/>
            <a:r>
              <a:rPr lang="en-AU" dirty="0" smtClean="0"/>
              <a:t>46.5% inappropriate post-procedural prophylaxis </a:t>
            </a:r>
            <a:r>
              <a:rPr lang="en-AU" dirty="0"/>
              <a:t> </a:t>
            </a:r>
            <a:r>
              <a:rPr lang="en-AU" dirty="0" smtClean="0"/>
              <a:t>    (n = 1,248 surgical episodes) </a:t>
            </a:r>
          </a:p>
          <a:p>
            <a:pPr lvl="1"/>
            <a:endParaRPr lang="en-AU" dirty="0"/>
          </a:p>
        </p:txBody>
      </p:sp>
      <p:sp>
        <p:nvSpPr>
          <p:cNvPr id="3" name="Title 2"/>
          <p:cNvSpPr>
            <a:spLocks noGrp="1"/>
          </p:cNvSpPr>
          <p:nvPr>
            <p:ph type="title"/>
          </p:nvPr>
        </p:nvSpPr>
        <p:spPr>
          <a:xfrm>
            <a:off x="436329" y="556329"/>
            <a:ext cx="3888804" cy="1865126"/>
          </a:xfrm>
        </p:spPr>
        <p:txBody>
          <a:bodyPr/>
          <a:lstStyle/>
          <a:p>
            <a:r>
              <a:rPr lang="en-AU" sz="3200" dirty="0" smtClean="0"/>
              <a:t>Surgical National Antimicrobial Prescribing Survey (SNAPS) </a:t>
            </a:r>
            <a:endParaRPr lang="en-AU" sz="32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71" t="12879" r="24775" b="23849"/>
          <a:stretch/>
        </p:blipFill>
        <p:spPr bwMode="auto">
          <a:xfrm>
            <a:off x="4499992" y="546931"/>
            <a:ext cx="4443815" cy="309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595" t="31440" r="24893" b="5490"/>
          <a:stretch/>
        </p:blipFill>
        <p:spPr bwMode="auto">
          <a:xfrm>
            <a:off x="4614729" y="3573016"/>
            <a:ext cx="4354570" cy="305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525344"/>
            <a:ext cx="1043608" cy="369332"/>
          </a:xfrm>
          <a:prstGeom prst="rect">
            <a:avLst/>
          </a:prstGeom>
          <a:noFill/>
        </p:spPr>
        <p:txBody>
          <a:bodyPr wrap="square" rtlCol="0">
            <a:spAutoFit/>
          </a:bodyPr>
          <a:lstStyle/>
          <a:p>
            <a:r>
              <a:rPr lang="en-AU" dirty="0" smtClean="0"/>
              <a:t>Ref: 10</a:t>
            </a:r>
            <a:endParaRPr lang="en-AU" dirty="0"/>
          </a:p>
        </p:txBody>
      </p:sp>
    </p:spTree>
    <p:extLst>
      <p:ext uri="{BB962C8B-B14F-4D97-AF65-F5344CB8AC3E}">
        <p14:creationId xmlns:p14="http://schemas.microsoft.com/office/powerpoint/2010/main" val="3006634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16832"/>
            <a:ext cx="7886700" cy="1089529"/>
          </a:xfrm>
        </p:spPr>
        <p:txBody>
          <a:bodyPr/>
          <a:lstStyle/>
          <a:p>
            <a:r>
              <a:rPr lang="en-AU" dirty="0" smtClean="0">
                <a:solidFill>
                  <a:srgbClr val="FF0000"/>
                </a:solidFill>
              </a:rPr>
              <a:t>Organisations can use this slide to present their own Surgical NAPS data (from either SNAPS or their own local audit tool)</a:t>
            </a:r>
            <a:endParaRPr lang="en-AU" dirty="0">
              <a:solidFill>
                <a:srgbClr val="FF0000"/>
              </a:solidFill>
            </a:endParaRPr>
          </a:p>
        </p:txBody>
      </p:sp>
      <p:sp>
        <p:nvSpPr>
          <p:cNvPr id="3" name="Title 2"/>
          <p:cNvSpPr>
            <a:spLocks noGrp="1"/>
          </p:cNvSpPr>
          <p:nvPr>
            <p:ph type="title"/>
          </p:nvPr>
        </p:nvSpPr>
        <p:spPr/>
        <p:txBody>
          <a:bodyPr/>
          <a:lstStyle/>
          <a:p>
            <a:r>
              <a:rPr lang="en-AU" dirty="0" smtClean="0"/>
              <a:t>Local Surgical NAPS Data </a:t>
            </a:r>
            <a:endParaRPr lang="en-AU" dirty="0"/>
          </a:p>
        </p:txBody>
      </p:sp>
    </p:spTree>
    <p:extLst>
      <p:ext uri="{BB962C8B-B14F-4D97-AF65-F5344CB8AC3E}">
        <p14:creationId xmlns:p14="http://schemas.microsoft.com/office/powerpoint/2010/main" val="82765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094" y="1434208"/>
            <a:ext cx="7488832" cy="1421928"/>
          </a:xfrm>
        </p:spPr>
        <p:txBody>
          <a:bodyPr/>
          <a:lstStyle/>
          <a:p>
            <a:r>
              <a:rPr lang="en-AU" dirty="0" smtClean="0">
                <a:solidFill>
                  <a:srgbClr val="FF0000"/>
                </a:solidFill>
              </a:rPr>
              <a:t>Organisations can use this slide to display local surgical audits or data from speciality registries such as the American College of Surgeons National Surgical Quality Improvement Program (NSQIP)</a:t>
            </a:r>
            <a:endParaRPr lang="en-AU" dirty="0">
              <a:solidFill>
                <a:srgbClr val="FF0000"/>
              </a:solidFill>
            </a:endParaRPr>
          </a:p>
        </p:txBody>
      </p:sp>
      <p:sp>
        <p:nvSpPr>
          <p:cNvPr id="3" name="Title 2"/>
          <p:cNvSpPr>
            <a:spLocks noGrp="1"/>
          </p:cNvSpPr>
          <p:nvPr>
            <p:ph type="title"/>
          </p:nvPr>
        </p:nvSpPr>
        <p:spPr/>
        <p:txBody>
          <a:bodyPr/>
          <a:lstStyle/>
          <a:p>
            <a:r>
              <a:rPr lang="en-AU" dirty="0" smtClean="0"/>
              <a:t>Local Audits</a:t>
            </a:r>
            <a:endParaRPr lang="en-AU"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50" t="17223" r="62106" b="64430"/>
          <a:stretch/>
        </p:blipFill>
        <p:spPr bwMode="auto">
          <a:xfrm>
            <a:off x="611560" y="2852936"/>
            <a:ext cx="8136904" cy="34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88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2042" y="1484784"/>
            <a:ext cx="7886700" cy="757130"/>
          </a:xfrm>
        </p:spPr>
        <p:txBody>
          <a:bodyPr/>
          <a:lstStyle/>
          <a:p>
            <a:pPr marL="0" indent="0">
              <a:buNone/>
            </a:pPr>
            <a:r>
              <a:rPr lang="en-AU" dirty="0" smtClean="0"/>
              <a:t>Many factors can influence variation in practice, some of these are highlighted below. </a:t>
            </a:r>
            <a:endParaRPr lang="en-AU" dirty="0"/>
          </a:p>
        </p:txBody>
      </p:sp>
      <p:sp>
        <p:nvSpPr>
          <p:cNvPr id="3" name="Title 2"/>
          <p:cNvSpPr>
            <a:spLocks noGrp="1"/>
          </p:cNvSpPr>
          <p:nvPr>
            <p:ph type="title"/>
          </p:nvPr>
        </p:nvSpPr>
        <p:spPr/>
        <p:txBody>
          <a:bodyPr/>
          <a:lstStyle/>
          <a:p>
            <a:r>
              <a:rPr lang="en-AU" dirty="0" smtClean="0"/>
              <a:t>Reasons for Variation </a:t>
            </a:r>
            <a:endParaRPr lang="en-AU" dirty="0"/>
          </a:p>
        </p:txBody>
      </p:sp>
      <p:pic>
        <p:nvPicPr>
          <p:cNvPr id="4" name="Picture 3"/>
          <p:cNvPicPr>
            <a:picLocks noChangeAspect="1"/>
          </p:cNvPicPr>
          <p:nvPr/>
        </p:nvPicPr>
        <p:blipFill rotWithShape="1">
          <a:blip r:embed="rId3"/>
          <a:srcRect l="51066" t="17704" r="6584" b="41447"/>
          <a:stretch/>
        </p:blipFill>
        <p:spPr>
          <a:xfrm>
            <a:off x="752519" y="2276872"/>
            <a:ext cx="8310772" cy="4509120"/>
          </a:xfrm>
          <a:prstGeom prst="rect">
            <a:avLst/>
          </a:prstGeom>
        </p:spPr>
      </p:pic>
      <p:sp>
        <p:nvSpPr>
          <p:cNvPr id="5" name="TextBox 4"/>
          <p:cNvSpPr txBox="1"/>
          <p:nvPr/>
        </p:nvSpPr>
        <p:spPr>
          <a:xfrm>
            <a:off x="0" y="6525344"/>
            <a:ext cx="1115616" cy="369332"/>
          </a:xfrm>
          <a:prstGeom prst="rect">
            <a:avLst/>
          </a:prstGeom>
          <a:noFill/>
        </p:spPr>
        <p:txBody>
          <a:bodyPr wrap="square" rtlCol="0">
            <a:spAutoFit/>
          </a:bodyPr>
          <a:lstStyle/>
          <a:p>
            <a:r>
              <a:rPr lang="en-AU" dirty="0" smtClean="0"/>
              <a:t>Ref: 11</a:t>
            </a:r>
            <a:endParaRPr lang="en-AU" dirty="0"/>
          </a:p>
        </p:txBody>
      </p:sp>
    </p:spTree>
    <p:extLst>
      <p:ext uri="{BB962C8B-B14F-4D97-AF65-F5344CB8AC3E}">
        <p14:creationId xmlns:p14="http://schemas.microsoft.com/office/powerpoint/2010/main" val="111988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16832"/>
            <a:ext cx="7886700" cy="2795124"/>
          </a:xfrm>
        </p:spPr>
        <p:txBody>
          <a:bodyPr/>
          <a:lstStyle/>
          <a:p>
            <a:r>
              <a:rPr lang="en-AU" sz="2800" dirty="0" smtClean="0"/>
              <a:t>Specific reasons for variation can be: </a:t>
            </a:r>
          </a:p>
          <a:p>
            <a:pPr lvl="1"/>
            <a:r>
              <a:rPr lang="en-AU" sz="2400" dirty="0" smtClean="0"/>
              <a:t>Ownership of risk for surgical site infections </a:t>
            </a:r>
          </a:p>
          <a:p>
            <a:pPr lvl="1"/>
            <a:r>
              <a:rPr lang="en-AU" sz="2400" dirty="0" smtClean="0"/>
              <a:t>Gaps in evidence for surgical prophylaxis</a:t>
            </a:r>
          </a:p>
          <a:p>
            <a:pPr lvl="1"/>
            <a:r>
              <a:rPr lang="en-AU" sz="2400" dirty="0" smtClean="0"/>
              <a:t>Workflow </a:t>
            </a:r>
          </a:p>
          <a:p>
            <a:pPr lvl="1"/>
            <a:r>
              <a:rPr lang="en-AU" sz="2400" dirty="0" smtClean="0"/>
              <a:t>Antimicrobial prophylaxis treated as low priority with competing demands of theatre</a:t>
            </a:r>
          </a:p>
          <a:p>
            <a:pPr lvl="1"/>
            <a:r>
              <a:rPr lang="en-AU" sz="2400" dirty="0" smtClean="0"/>
              <a:t>Surgeon’s benevolence for individual patient </a:t>
            </a:r>
            <a:endParaRPr lang="en-AU" sz="2400" dirty="0"/>
          </a:p>
        </p:txBody>
      </p:sp>
      <p:sp>
        <p:nvSpPr>
          <p:cNvPr id="3" name="Title 2"/>
          <p:cNvSpPr>
            <a:spLocks noGrp="1"/>
          </p:cNvSpPr>
          <p:nvPr>
            <p:ph type="title"/>
          </p:nvPr>
        </p:nvSpPr>
        <p:spPr/>
        <p:txBody>
          <a:bodyPr/>
          <a:lstStyle/>
          <a:p>
            <a:r>
              <a:rPr lang="en-AU" dirty="0" smtClean="0"/>
              <a:t>Reasons for Variation  </a:t>
            </a:r>
            <a:endParaRPr lang="en-AU" dirty="0"/>
          </a:p>
        </p:txBody>
      </p:sp>
      <p:sp>
        <p:nvSpPr>
          <p:cNvPr id="4" name="TextBox 3"/>
          <p:cNvSpPr txBox="1"/>
          <p:nvPr/>
        </p:nvSpPr>
        <p:spPr>
          <a:xfrm>
            <a:off x="0" y="6525344"/>
            <a:ext cx="1331640" cy="369332"/>
          </a:xfrm>
          <a:prstGeom prst="rect">
            <a:avLst/>
          </a:prstGeom>
          <a:noFill/>
        </p:spPr>
        <p:txBody>
          <a:bodyPr wrap="square" rtlCol="0">
            <a:spAutoFit/>
          </a:bodyPr>
          <a:lstStyle/>
          <a:p>
            <a:r>
              <a:rPr lang="en-AU" dirty="0" smtClean="0"/>
              <a:t>Ref: 11 &amp; 12</a:t>
            </a:r>
            <a:endParaRPr lang="en-AU" dirty="0"/>
          </a:p>
        </p:txBody>
      </p:sp>
    </p:spTree>
    <p:extLst>
      <p:ext uri="{BB962C8B-B14F-4D97-AF65-F5344CB8AC3E}">
        <p14:creationId xmlns:p14="http://schemas.microsoft.com/office/powerpoint/2010/main" val="97880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0DE3F-EA0D-6E43-8DF4-2C931E7F05ED}"/>
              </a:ext>
            </a:extLst>
          </p:cNvPr>
          <p:cNvSpPr>
            <a:spLocks noGrp="1"/>
          </p:cNvSpPr>
          <p:nvPr>
            <p:ph type="title"/>
          </p:nvPr>
        </p:nvSpPr>
        <p:spPr/>
        <p:txBody>
          <a:bodyPr/>
          <a:lstStyle/>
          <a:p>
            <a:r>
              <a:rPr lang="en-US" dirty="0" smtClean="0"/>
              <a:t>Overview</a:t>
            </a:r>
            <a:endParaRPr lang="en-US" dirty="0"/>
          </a:p>
        </p:txBody>
      </p:sp>
      <p:sp>
        <p:nvSpPr>
          <p:cNvPr id="3" name="Text Placeholder 2">
            <a:extLst>
              <a:ext uri="{FF2B5EF4-FFF2-40B4-BE49-F238E27FC236}">
                <a16:creationId xmlns:a16="http://schemas.microsoft.com/office/drawing/2014/main" xmlns="" id="{19F64D74-2D3E-1D4B-8856-AFA19A03E30E}"/>
              </a:ext>
            </a:extLst>
          </p:cNvPr>
          <p:cNvSpPr>
            <a:spLocks noGrp="1"/>
          </p:cNvSpPr>
          <p:nvPr>
            <p:ph type="body" sz="quarter" idx="13"/>
          </p:nvPr>
        </p:nvSpPr>
        <p:spPr>
          <a:xfrm>
            <a:off x="683568" y="1916832"/>
            <a:ext cx="7886700" cy="3611245"/>
          </a:xfrm>
        </p:spPr>
        <p:txBody>
          <a:bodyPr/>
          <a:lstStyle/>
          <a:p>
            <a:r>
              <a:rPr lang="en-US" dirty="0"/>
              <a:t>Principles of Antimicrobial Prophylaxis </a:t>
            </a:r>
          </a:p>
          <a:p>
            <a:r>
              <a:rPr lang="en-US" dirty="0"/>
              <a:t>Surgical Site Infections</a:t>
            </a:r>
          </a:p>
          <a:p>
            <a:r>
              <a:rPr lang="en-US" dirty="0" smtClean="0"/>
              <a:t>Consensus-Based </a:t>
            </a:r>
            <a:r>
              <a:rPr lang="en-US" dirty="0"/>
              <a:t>Guidelines </a:t>
            </a:r>
          </a:p>
          <a:p>
            <a:r>
              <a:rPr lang="en-US" dirty="0"/>
              <a:t>National Safety and Quality Health Service Standards</a:t>
            </a:r>
          </a:p>
          <a:p>
            <a:r>
              <a:rPr lang="en-US" dirty="0"/>
              <a:t>Auditing Surgical Antimicrobial Prophylaxis </a:t>
            </a:r>
          </a:p>
          <a:p>
            <a:r>
              <a:rPr lang="en-US" dirty="0"/>
              <a:t>Reasons for Variation </a:t>
            </a:r>
          </a:p>
          <a:p>
            <a:r>
              <a:rPr lang="en-US" dirty="0"/>
              <a:t>Improving Practice  </a:t>
            </a:r>
          </a:p>
          <a:p>
            <a:r>
              <a:rPr lang="en-US" dirty="0"/>
              <a:t>Resources</a:t>
            </a:r>
          </a:p>
          <a:p>
            <a:endParaRPr lang="en-US" dirty="0"/>
          </a:p>
        </p:txBody>
      </p:sp>
    </p:spTree>
    <p:extLst>
      <p:ext uri="{BB962C8B-B14F-4D97-AF65-F5344CB8AC3E}">
        <p14:creationId xmlns:p14="http://schemas.microsoft.com/office/powerpoint/2010/main" val="1933336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060848"/>
            <a:ext cx="7886700" cy="3340402"/>
          </a:xfrm>
        </p:spPr>
        <p:txBody>
          <a:bodyPr/>
          <a:lstStyle/>
          <a:p>
            <a:r>
              <a:rPr lang="en-AU" dirty="0" smtClean="0"/>
              <a:t>A meta-analysis of 44 RCTs demonstrated that prolonged postoperative antibiotic prophylaxis had no benefit when compared to a single dose of antibiotic prophylaxis in reducing surgical site infections after surgery </a:t>
            </a:r>
          </a:p>
          <a:p>
            <a:r>
              <a:rPr lang="en-AU" dirty="0" smtClean="0"/>
              <a:t>The </a:t>
            </a:r>
            <a:r>
              <a:rPr lang="en-AU" dirty="0"/>
              <a:t>odds of not receiving guideline concordant antibiotic prophylaxis were 6.7 times higher (95% CI: 2.9, 15.5) among those patients who developed an infection with </a:t>
            </a:r>
            <a:r>
              <a:rPr lang="en-AU" i="1" dirty="0"/>
              <a:t>C</a:t>
            </a:r>
            <a:r>
              <a:rPr lang="en-AU" dirty="0"/>
              <a:t>. </a:t>
            </a:r>
            <a:r>
              <a:rPr lang="en-AU" i="1" dirty="0"/>
              <a:t>difficile</a:t>
            </a:r>
            <a:r>
              <a:rPr lang="en-AU" dirty="0"/>
              <a:t> compared to those who did </a:t>
            </a:r>
            <a:r>
              <a:rPr lang="en-AU" dirty="0" smtClean="0"/>
              <a:t>not. </a:t>
            </a:r>
          </a:p>
          <a:p>
            <a:endParaRPr lang="en-AU" dirty="0"/>
          </a:p>
        </p:txBody>
      </p:sp>
      <p:sp>
        <p:nvSpPr>
          <p:cNvPr id="3" name="Title 2"/>
          <p:cNvSpPr>
            <a:spLocks noGrp="1"/>
          </p:cNvSpPr>
          <p:nvPr>
            <p:ph type="title"/>
          </p:nvPr>
        </p:nvSpPr>
        <p:spPr>
          <a:xfrm>
            <a:off x="611188" y="836712"/>
            <a:ext cx="7886700" cy="1089529"/>
          </a:xfrm>
        </p:spPr>
        <p:txBody>
          <a:bodyPr/>
          <a:lstStyle/>
          <a:p>
            <a:r>
              <a:rPr lang="en-AU" dirty="0" smtClean="0"/>
              <a:t>Risks of prolonged surgical prophylaxis </a:t>
            </a:r>
            <a:endParaRPr lang="en-AU" dirty="0"/>
          </a:p>
        </p:txBody>
      </p:sp>
      <p:sp>
        <p:nvSpPr>
          <p:cNvPr id="4" name="TextBox 3"/>
          <p:cNvSpPr txBox="1"/>
          <p:nvPr/>
        </p:nvSpPr>
        <p:spPr>
          <a:xfrm>
            <a:off x="0" y="6525344"/>
            <a:ext cx="2411760" cy="369332"/>
          </a:xfrm>
          <a:prstGeom prst="rect">
            <a:avLst/>
          </a:prstGeom>
          <a:noFill/>
        </p:spPr>
        <p:txBody>
          <a:bodyPr wrap="square" rtlCol="0">
            <a:spAutoFit/>
          </a:bodyPr>
          <a:lstStyle/>
          <a:p>
            <a:r>
              <a:rPr lang="en-AU" dirty="0" smtClean="0"/>
              <a:t>Ref: 13 &amp; 14</a:t>
            </a:r>
            <a:endParaRPr lang="en-AU" dirty="0"/>
          </a:p>
        </p:txBody>
      </p:sp>
    </p:spTree>
    <p:extLst>
      <p:ext uri="{BB962C8B-B14F-4D97-AF65-F5344CB8AC3E}">
        <p14:creationId xmlns:p14="http://schemas.microsoft.com/office/powerpoint/2010/main" val="4220660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772816"/>
            <a:ext cx="7886700" cy="4410438"/>
          </a:xfrm>
        </p:spPr>
        <p:txBody>
          <a:bodyPr/>
          <a:lstStyle/>
          <a:p>
            <a:r>
              <a:rPr lang="en-AU" sz="2000" dirty="0" err="1"/>
              <a:t>Harbarth</a:t>
            </a:r>
            <a:r>
              <a:rPr lang="en-AU" sz="2000" dirty="0"/>
              <a:t> et al. compared the effect of short (&lt;48 h) versus prolonged (&gt;48 h) perioperative antibiotic prophylaxis on surgical site infections and acquired antimicrobial resistance in an observational 4-year cohort study in 2,641 patients who underwent coronary artery bypass graft surgery. </a:t>
            </a:r>
            <a:endParaRPr lang="en-AU" sz="2000" dirty="0" smtClean="0"/>
          </a:p>
          <a:p>
            <a:r>
              <a:rPr lang="en-AU" sz="2000" dirty="0" smtClean="0"/>
              <a:t>After </a:t>
            </a:r>
            <a:r>
              <a:rPr lang="en-AU" sz="2000" dirty="0"/>
              <a:t>adjustment for possible confounding factors, prolonged perioperative antibiotic prophylaxis was not associated with a decreased risk of surgical site infections (adjusted odds ratio (OR): 1.2; confidence interval (CI): 0.8-1.6) </a:t>
            </a:r>
            <a:endParaRPr lang="en-AU" sz="2000" dirty="0" smtClean="0"/>
          </a:p>
          <a:p>
            <a:r>
              <a:rPr lang="en-AU" sz="2000" dirty="0" smtClean="0"/>
              <a:t>It was </a:t>
            </a:r>
            <a:r>
              <a:rPr lang="en-AU" sz="2000" dirty="0"/>
              <a:t>correlated with an increased risk of isolation of enterobacteriaceae or enterococci with acquired resistance to the administered prophylactic agent (i.e. cephalosporins or vancomycin) (adjusted OR: 1.6; CI: 1.1-2.6) </a:t>
            </a:r>
          </a:p>
          <a:p>
            <a:endParaRPr lang="en-AU" dirty="0"/>
          </a:p>
        </p:txBody>
      </p:sp>
      <p:sp>
        <p:nvSpPr>
          <p:cNvPr id="3" name="Title 2"/>
          <p:cNvSpPr>
            <a:spLocks noGrp="1"/>
          </p:cNvSpPr>
          <p:nvPr>
            <p:ph type="title"/>
          </p:nvPr>
        </p:nvSpPr>
        <p:spPr>
          <a:xfrm>
            <a:off x="611560" y="620688"/>
            <a:ext cx="7886700" cy="1089529"/>
          </a:xfrm>
        </p:spPr>
        <p:txBody>
          <a:bodyPr/>
          <a:lstStyle/>
          <a:p>
            <a:r>
              <a:rPr lang="en-AU" dirty="0"/>
              <a:t>Risks of prolonged surgical prophylaxis </a:t>
            </a:r>
          </a:p>
        </p:txBody>
      </p:sp>
      <p:sp>
        <p:nvSpPr>
          <p:cNvPr id="4" name="TextBox 3"/>
          <p:cNvSpPr txBox="1"/>
          <p:nvPr/>
        </p:nvSpPr>
        <p:spPr>
          <a:xfrm>
            <a:off x="0" y="6525344"/>
            <a:ext cx="2411760" cy="369332"/>
          </a:xfrm>
          <a:prstGeom prst="rect">
            <a:avLst/>
          </a:prstGeom>
          <a:noFill/>
        </p:spPr>
        <p:txBody>
          <a:bodyPr wrap="square" rtlCol="0">
            <a:spAutoFit/>
          </a:bodyPr>
          <a:lstStyle/>
          <a:p>
            <a:r>
              <a:rPr lang="en-AU" dirty="0" smtClean="0"/>
              <a:t>Ref: 15 </a:t>
            </a:r>
            <a:endParaRPr lang="en-AU" dirty="0"/>
          </a:p>
        </p:txBody>
      </p:sp>
    </p:spTree>
    <p:extLst>
      <p:ext uri="{BB962C8B-B14F-4D97-AF65-F5344CB8AC3E}">
        <p14:creationId xmlns:p14="http://schemas.microsoft.com/office/powerpoint/2010/main" val="2105361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Improving Practice</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12719" r="12193"/>
          <a:stretch>
            <a:fillRect/>
          </a:stretch>
        </p:blipFill>
        <p:spPr>
          <a:xfrm>
            <a:off x="1043608" y="1628800"/>
            <a:ext cx="6552728" cy="4906335"/>
          </a:xfrm>
        </p:spPr>
      </p:pic>
      <p:sp>
        <p:nvSpPr>
          <p:cNvPr id="5" name="TextBox 4"/>
          <p:cNvSpPr txBox="1"/>
          <p:nvPr/>
        </p:nvSpPr>
        <p:spPr>
          <a:xfrm>
            <a:off x="0" y="6525344"/>
            <a:ext cx="971600" cy="369332"/>
          </a:xfrm>
          <a:prstGeom prst="rect">
            <a:avLst/>
          </a:prstGeom>
          <a:noFill/>
        </p:spPr>
        <p:txBody>
          <a:bodyPr wrap="square" rtlCol="0">
            <a:spAutoFit/>
          </a:bodyPr>
          <a:lstStyle/>
          <a:p>
            <a:r>
              <a:rPr lang="en-AU" dirty="0" smtClean="0"/>
              <a:t>Ref: 16</a:t>
            </a:r>
            <a:endParaRPr lang="en-AU" dirty="0"/>
          </a:p>
        </p:txBody>
      </p:sp>
    </p:spTree>
    <p:extLst>
      <p:ext uri="{BB962C8B-B14F-4D97-AF65-F5344CB8AC3E}">
        <p14:creationId xmlns:p14="http://schemas.microsoft.com/office/powerpoint/2010/main" val="3149414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16832"/>
            <a:ext cx="7886700" cy="4436599"/>
          </a:xfrm>
        </p:spPr>
        <p:txBody>
          <a:bodyPr/>
          <a:lstStyle/>
          <a:p>
            <a:r>
              <a:rPr lang="en-AU" dirty="0" smtClean="0"/>
              <a:t>Opportunities for improving practice can be achieved by all clinicians including:</a:t>
            </a:r>
          </a:p>
          <a:p>
            <a:pPr lvl="1"/>
            <a:r>
              <a:rPr lang="en-AU" dirty="0" smtClean="0"/>
              <a:t>Surgeons/Anaesthetists/Medical Team</a:t>
            </a:r>
          </a:p>
          <a:p>
            <a:pPr lvl="2"/>
            <a:r>
              <a:rPr lang="en-AU" dirty="0" smtClean="0"/>
              <a:t>Prescribe procedural prophylaxis according to guidelines </a:t>
            </a:r>
          </a:p>
          <a:p>
            <a:pPr lvl="1"/>
            <a:r>
              <a:rPr lang="en-AU" dirty="0" smtClean="0"/>
              <a:t>Nurses</a:t>
            </a:r>
          </a:p>
          <a:p>
            <a:pPr lvl="2"/>
            <a:r>
              <a:rPr lang="en-AU" dirty="0" smtClean="0"/>
              <a:t>Facilitate the administration of procedural prophylaxis at the optimum time </a:t>
            </a:r>
          </a:p>
          <a:p>
            <a:pPr lvl="1"/>
            <a:r>
              <a:rPr lang="en-AU" dirty="0" smtClean="0"/>
              <a:t>Pharmacists </a:t>
            </a:r>
          </a:p>
          <a:p>
            <a:pPr lvl="2"/>
            <a:r>
              <a:rPr lang="en-AU" dirty="0" smtClean="0"/>
              <a:t>Review the duration of post-procedural prophylaxis and discuss with the medical team if it does not follow guidelines</a:t>
            </a:r>
          </a:p>
          <a:p>
            <a:pPr lvl="1"/>
            <a:r>
              <a:rPr lang="en-AU" dirty="0" smtClean="0"/>
              <a:t>Antimicrobial Stewardship Teams</a:t>
            </a:r>
            <a:endParaRPr lang="en-AU" dirty="0"/>
          </a:p>
          <a:p>
            <a:pPr lvl="2"/>
            <a:r>
              <a:rPr lang="en-AU" dirty="0" smtClean="0"/>
              <a:t>Provide timely multidisciplinary advice for patients who may not fit local guidelines eg: resistant organisms</a:t>
            </a:r>
            <a:endParaRPr lang="en-AU" dirty="0"/>
          </a:p>
          <a:p>
            <a:pPr lvl="2"/>
            <a:endParaRPr lang="en-AU" dirty="0"/>
          </a:p>
        </p:txBody>
      </p:sp>
      <p:sp>
        <p:nvSpPr>
          <p:cNvPr id="3" name="Title 2"/>
          <p:cNvSpPr>
            <a:spLocks noGrp="1"/>
          </p:cNvSpPr>
          <p:nvPr>
            <p:ph type="title"/>
          </p:nvPr>
        </p:nvSpPr>
        <p:spPr/>
        <p:txBody>
          <a:bodyPr/>
          <a:lstStyle/>
          <a:p>
            <a:r>
              <a:rPr lang="en-AU" dirty="0" smtClean="0"/>
              <a:t>Improving Practice</a:t>
            </a:r>
            <a:endParaRPr lang="en-AU" dirty="0"/>
          </a:p>
        </p:txBody>
      </p:sp>
    </p:spTree>
    <p:extLst>
      <p:ext uri="{BB962C8B-B14F-4D97-AF65-F5344CB8AC3E}">
        <p14:creationId xmlns:p14="http://schemas.microsoft.com/office/powerpoint/2010/main" val="4141038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Improving Practice</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3055011"/>
              </p:ext>
            </p:extLst>
          </p:nvPr>
        </p:nvGraphicFramePr>
        <p:xfrm>
          <a:off x="251520" y="1428820"/>
          <a:ext cx="8568950" cy="5186350"/>
        </p:xfrm>
        <a:graphic>
          <a:graphicData uri="http://schemas.openxmlformats.org/drawingml/2006/table">
            <a:tbl>
              <a:tblPr firstRow="1" bandRow="1">
                <a:tableStyleId>{5C22544A-7EE6-4342-B048-85BDC9FD1C3A}</a:tableStyleId>
              </a:tblPr>
              <a:tblGrid>
                <a:gridCol w="2859907"/>
                <a:gridCol w="2852726"/>
                <a:gridCol w="120015"/>
                <a:gridCol w="2736302"/>
              </a:tblGrid>
              <a:tr h="397590">
                <a:tc>
                  <a:txBody>
                    <a:bodyPr/>
                    <a:lstStyle/>
                    <a:p>
                      <a:endParaRPr lang="en-AU" dirty="0"/>
                    </a:p>
                  </a:txBody>
                  <a:tcPr/>
                </a:tc>
                <a:tc>
                  <a:txBody>
                    <a:bodyPr/>
                    <a:lstStyle/>
                    <a:p>
                      <a:r>
                        <a:rPr lang="en-AU" dirty="0" smtClean="0"/>
                        <a:t>Procedural</a:t>
                      </a:r>
                      <a:endParaRPr lang="en-AU" dirty="0"/>
                    </a:p>
                  </a:txBody>
                  <a:tcPr/>
                </a:tc>
                <a:tc gridSpan="2">
                  <a:txBody>
                    <a:bodyPr/>
                    <a:lstStyle/>
                    <a:p>
                      <a:r>
                        <a:rPr lang="en-AU" dirty="0" smtClean="0"/>
                        <a:t>Post-Operative </a:t>
                      </a:r>
                      <a:endParaRPr lang="en-AU" dirty="0"/>
                    </a:p>
                  </a:txBody>
                  <a:tcPr/>
                </a:tc>
                <a:tc hMerge="1">
                  <a:txBody>
                    <a:bodyPr/>
                    <a:lstStyle/>
                    <a:p>
                      <a:endParaRPr lang="en-AU"/>
                    </a:p>
                  </a:txBody>
                  <a:tcPr/>
                </a:tc>
              </a:tr>
              <a:tr h="785710">
                <a:tc>
                  <a:txBody>
                    <a:bodyPr/>
                    <a:lstStyle/>
                    <a:p>
                      <a:r>
                        <a:rPr lang="en-AU" dirty="0" smtClean="0"/>
                        <a:t>Indication</a:t>
                      </a:r>
                      <a:endParaRPr lang="en-AU" dirty="0"/>
                    </a:p>
                  </a:txBody>
                  <a:tcPr/>
                </a:tc>
                <a:tc>
                  <a:txBody>
                    <a:bodyPr/>
                    <a:lstStyle/>
                    <a:p>
                      <a:r>
                        <a:rPr lang="en-AU" sz="1600" dirty="0" smtClean="0"/>
                        <a:t>Is it needed at all?</a:t>
                      </a:r>
                      <a:endParaRPr lang="en-AU" sz="1600" dirty="0"/>
                    </a:p>
                  </a:txBody>
                  <a:tcPr/>
                </a:tc>
                <a:tc gridSpan="2">
                  <a:txBody>
                    <a:bodyPr/>
                    <a:lstStyle/>
                    <a:p>
                      <a:r>
                        <a:rPr lang="en-AU" sz="1600" dirty="0" smtClean="0"/>
                        <a:t>Is</a:t>
                      </a:r>
                      <a:r>
                        <a:rPr lang="en-AU" sz="1600" baseline="0" dirty="0" smtClean="0"/>
                        <a:t> it still needed?</a:t>
                      </a:r>
                      <a:endParaRPr lang="en-AU" sz="1600" dirty="0"/>
                    </a:p>
                  </a:txBody>
                  <a:tcPr/>
                </a:tc>
                <a:tc hMerge="1">
                  <a:txBody>
                    <a:bodyPr/>
                    <a:lstStyle/>
                    <a:p>
                      <a:endParaRPr lang="en-AU"/>
                    </a:p>
                  </a:txBody>
                  <a:tcPr/>
                </a:tc>
              </a:tr>
              <a:tr h="785710">
                <a:tc>
                  <a:txBody>
                    <a:bodyPr/>
                    <a:lstStyle/>
                    <a:p>
                      <a:r>
                        <a:rPr lang="en-AU" dirty="0" smtClean="0"/>
                        <a:t>Drug</a:t>
                      </a:r>
                      <a:endParaRPr lang="en-AU" dirty="0"/>
                    </a:p>
                  </a:txBody>
                  <a:tcPr/>
                </a:tc>
                <a:tc gridSpan="3">
                  <a:txBody>
                    <a:bodyPr/>
                    <a:lstStyle/>
                    <a:p>
                      <a:r>
                        <a:rPr lang="en-AU" sz="1600" dirty="0" smtClean="0"/>
                        <a:t>Considerations:</a:t>
                      </a:r>
                      <a:r>
                        <a:rPr lang="en-AU" sz="1600" baseline="0" dirty="0" smtClean="0"/>
                        <a:t> c</a:t>
                      </a:r>
                      <a:r>
                        <a:rPr lang="en-AU" sz="1600" dirty="0" smtClean="0"/>
                        <a:t>olonisation (</a:t>
                      </a:r>
                      <a:r>
                        <a:rPr lang="en-AU" sz="1600" dirty="0" err="1" smtClean="0"/>
                        <a:t>eg</a:t>
                      </a:r>
                      <a:r>
                        <a:rPr lang="en-AU" sz="1600" dirty="0" smtClean="0"/>
                        <a:t> MRSA); screening; allergies;</a:t>
                      </a:r>
                      <a:r>
                        <a:rPr lang="en-AU" sz="1600" baseline="0" dirty="0" smtClean="0"/>
                        <a:t> </a:t>
                      </a:r>
                      <a:r>
                        <a:rPr lang="en-AU" sz="1600" dirty="0" smtClean="0"/>
                        <a:t>guidelines;</a:t>
                      </a:r>
                      <a:r>
                        <a:rPr lang="en-AU" sz="1600" baseline="0" dirty="0" smtClean="0"/>
                        <a:t> pre-</a:t>
                      </a:r>
                      <a:r>
                        <a:rPr lang="en-AU" sz="1600" dirty="0" smtClean="0"/>
                        <a:t>existing </a:t>
                      </a:r>
                      <a:r>
                        <a:rPr lang="en-AU" sz="1600" baseline="0" dirty="0" smtClean="0"/>
                        <a:t>infection; recent antibiotic use; prolonged hospitalisation. What is available in theatre (imprest)?</a:t>
                      </a:r>
                      <a:endParaRPr lang="en-AU" sz="1600" dirty="0"/>
                    </a:p>
                  </a:txBody>
                  <a:tcPr/>
                </a:tc>
                <a:tc hMerge="1">
                  <a:txBody>
                    <a:bodyPr/>
                    <a:lstStyle/>
                    <a:p>
                      <a:endParaRPr lang="en-AU" dirty="0"/>
                    </a:p>
                  </a:txBody>
                  <a:tcPr/>
                </a:tc>
                <a:tc hMerge="1">
                  <a:txBody>
                    <a:bodyPr/>
                    <a:lstStyle/>
                    <a:p>
                      <a:endParaRPr lang="en-AU"/>
                    </a:p>
                  </a:txBody>
                  <a:tcPr/>
                </a:tc>
              </a:tr>
              <a:tr h="785710">
                <a:tc>
                  <a:txBody>
                    <a:bodyPr/>
                    <a:lstStyle/>
                    <a:p>
                      <a:r>
                        <a:rPr lang="en-AU" baseline="0" dirty="0" smtClean="0"/>
                        <a:t>Time </a:t>
                      </a:r>
                      <a:endParaRPr lang="en-AU" dirty="0"/>
                    </a:p>
                  </a:txBody>
                  <a:tcPr/>
                </a:tc>
                <a:tc>
                  <a:txBody>
                    <a:bodyPr/>
                    <a:lstStyle/>
                    <a:p>
                      <a:r>
                        <a:rPr lang="en-AU" sz="1600" dirty="0" smtClean="0"/>
                        <a:t>Admin within 60 mins knife to skin</a:t>
                      </a:r>
                      <a:endParaRPr lang="en-AU" sz="1600" dirty="0"/>
                    </a:p>
                  </a:txBody>
                  <a:tcPr/>
                </a:tc>
                <a:tc gridSpan="2">
                  <a:txBody>
                    <a:bodyPr/>
                    <a:lstStyle/>
                    <a:p>
                      <a:r>
                        <a:rPr lang="en-AU" sz="1600" dirty="0" smtClean="0"/>
                        <a:t>Defined documented</a:t>
                      </a:r>
                      <a:r>
                        <a:rPr lang="en-AU" sz="1600" baseline="0" dirty="0" smtClean="0"/>
                        <a:t> duration </a:t>
                      </a:r>
                      <a:endParaRPr lang="en-AU" sz="1600" dirty="0"/>
                    </a:p>
                  </a:txBody>
                  <a:tcPr/>
                </a:tc>
                <a:tc hMerge="1">
                  <a:txBody>
                    <a:bodyPr/>
                    <a:lstStyle/>
                    <a:p>
                      <a:endParaRPr lang="en-AU"/>
                    </a:p>
                  </a:txBody>
                  <a:tcPr/>
                </a:tc>
              </a:tr>
              <a:tr h="785710">
                <a:tc>
                  <a:txBody>
                    <a:bodyPr/>
                    <a:lstStyle/>
                    <a:p>
                      <a:r>
                        <a:rPr lang="en-AU" baseline="0" dirty="0" smtClean="0"/>
                        <a:t>Route</a:t>
                      </a:r>
                      <a:endParaRPr lang="en-AU" dirty="0"/>
                    </a:p>
                  </a:txBody>
                  <a:tcPr/>
                </a:tc>
                <a:tc gridSpan="3">
                  <a:txBody>
                    <a:bodyPr/>
                    <a:lstStyle/>
                    <a:p>
                      <a:r>
                        <a:rPr lang="en-AU" sz="1600" dirty="0" smtClean="0"/>
                        <a:t>Supported</a:t>
                      </a:r>
                      <a:r>
                        <a:rPr lang="en-AU" sz="1600" baseline="0" dirty="0" smtClean="0"/>
                        <a:t> by evidence – not topical administration (irrigation, pastes, cement and washes)</a:t>
                      </a:r>
                      <a:endParaRPr lang="en-AU" sz="1600" dirty="0"/>
                    </a:p>
                  </a:txBody>
                  <a:tcPr/>
                </a:tc>
                <a:tc hMerge="1">
                  <a:txBody>
                    <a:bodyPr/>
                    <a:lstStyle/>
                    <a:p>
                      <a:endParaRPr lang="en-AU" dirty="0"/>
                    </a:p>
                  </a:txBody>
                  <a:tcPr/>
                </a:tc>
                <a:tc hMerge="1">
                  <a:txBody>
                    <a:bodyPr/>
                    <a:lstStyle/>
                    <a:p>
                      <a:endParaRPr lang="en-AU"/>
                    </a:p>
                  </a:txBody>
                  <a:tcPr/>
                </a:tc>
              </a:tr>
              <a:tr h="785710">
                <a:tc>
                  <a:txBody>
                    <a:bodyPr/>
                    <a:lstStyle/>
                    <a:p>
                      <a:r>
                        <a:rPr lang="en-AU" dirty="0" smtClean="0"/>
                        <a:t>Infection Control </a:t>
                      </a:r>
                      <a:endParaRPr lang="en-AU" dirty="0"/>
                    </a:p>
                  </a:txBody>
                  <a:tcPr/>
                </a:tc>
                <a:tc gridSpan="3">
                  <a:txBody>
                    <a:bodyPr/>
                    <a:lstStyle/>
                    <a:p>
                      <a:r>
                        <a:rPr lang="en-AU" sz="1600" dirty="0" smtClean="0"/>
                        <a:t>Always</a:t>
                      </a:r>
                      <a:endParaRPr lang="en-AU" sz="1600" dirty="0"/>
                    </a:p>
                  </a:txBody>
                  <a:tcPr/>
                </a:tc>
                <a:tc hMerge="1">
                  <a:txBody>
                    <a:bodyPr/>
                    <a:lstStyle/>
                    <a:p>
                      <a:endParaRPr lang="en-AU" dirty="0"/>
                    </a:p>
                  </a:txBody>
                  <a:tcPr/>
                </a:tc>
                <a:tc hMerge="1">
                  <a:txBody>
                    <a:bodyPr/>
                    <a:lstStyle/>
                    <a:p>
                      <a:endParaRPr lang="en-AU"/>
                    </a:p>
                  </a:txBody>
                  <a:tcPr/>
                </a:tc>
              </a:tr>
              <a:tr h="785710">
                <a:tc>
                  <a:txBody>
                    <a:bodyPr/>
                    <a:lstStyle/>
                    <a:p>
                      <a:r>
                        <a:rPr lang="en-AU" baseline="0" dirty="0" smtClean="0"/>
                        <a:t>Dose</a:t>
                      </a:r>
                      <a:endParaRPr lang="en-AU" dirty="0"/>
                    </a:p>
                  </a:txBody>
                  <a:tcPr/>
                </a:tc>
                <a:tc gridSpan="2">
                  <a:txBody>
                    <a:bodyPr/>
                    <a:lstStyle/>
                    <a:p>
                      <a:r>
                        <a:rPr lang="en-AU" sz="1600" dirty="0" smtClean="0"/>
                        <a:t>Blood</a:t>
                      </a:r>
                      <a:r>
                        <a:rPr lang="en-AU" sz="1600" baseline="0" dirty="0" smtClean="0"/>
                        <a:t> loss/long procedure (consider repeat dosing) Weight (consider larger dose)</a:t>
                      </a:r>
                      <a:endParaRPr lang="en-AU" sz="1600" dirty="0"/>
                    </a:p>
                  </a:txBody>
                  <a:tcPr/>
                </a:tc>
                <a:tc hMerge="1">
                  <a:txBody>
                    <a:bodyPr/>
                    <a:lstStyle/>
                    <a:p>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Patient’s weight  </a:t>
                      </a:r>
                      <a:r>
                        <a:rPr lang="en-AU" sz="1600" baseline="0" dirty="0" smtClean="0"/>
                        <a:t>(consider larger dose)</a:t>
                      </a:r>
                      <a:endParaRPr lang="en-AU" sz="1600" dirty="0" smtClean="0"/>
                    </a:p>
                    <a:p>
                      <a:endParaRPr lang="en-AU" sz="1600" dirty="0"/>
                    </a:p>
                  </a:txBody>
                  <a:tcPr/>
                </a:tc>
              </a:tr>
            </a:tbl>
          </a:graphicData>
        </a:graphic>
      </p:graphicFrame>
      <p:pic>
        <p:nvPicPr>
          <p:cNvPr id="5" name="Picture 4"/>
          <p:cNvPicPr/>
          <p:nvPr/>
        </p:nvPicPr>
        <p:blipFill rotWithShape="1">
          <a:blip r:embed="rId3"/>
          <a:srcRect l="53505" t="23678" r="34652" b="55268"/>
          <a:stretch/>
        </p:blipFill>
        <p:spPr bwMode="auto">
          <a:xfrm>
            <a:off x="2172899" y="5805264"/>
            <a:ext cx="940837" cy="792088"/>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48837" t="42847" r="32135" b="30457"/>
          <a:stretch/>
        </p:blipFill>
        <p:spPr bwMode="auto">
          <a:xfrm>
            <a:off x="2172900" y="5032952"/>
            <a:ext cx="958940" cy="763576"/>
          </a:xfrm>
          <a:prstGeom prst="rect">
            <a:avLst/>
          </a:prstGeom>
          <a:ln>
            <a:noFill/>
          </a:ln>
          <a:extLst>
            <a:ext uri="{53640926-AAD7-44D8-BBD7-CCE9431645EC}">
              <a14:shadowObscured xmlns:a14="http://schemas.microsoft.com/office/drawing/2010/main"/>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741" t="18343" r="15951" b="15366"/>
          <a:stretch/>
        </p:blipFill>
        <p:spPr bwMode="auto">
          <a:xfrm>
            <a:off x="2172900" y="4221088"/>
            <a:ext cx="940898" cy="81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rotWithShape="1">
          <a:blip r:embed="rId6"/>
          <a:srcRect l="67686" t="51116" r="18777" b="25860"/>
          <a:stretch/>
        </p:blipFill>
        <p:spPr bwMode="auto">
          <a:xfrm>
            <a:off x="2172900" y="3429000"/>
            <a:ext cx="940898" cy="792088"/>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7"/>
          <a:srcRect l="45973" t="36458" r="38901" b="24715"/>
          <a:stretch/>
        </p:blipFill>
        <p:spPr bwMode="auto">
          <a:xfrm>
            <a:off x="2172899" y="1844824"/>
            <a:ext cx="940837" cy="778867"/>
          </a:xfrm>
          <a:prstGeom prst="rect">
            <a:avLst/>
          </a:prstGeom>
          <a:ln>
            <a:noFill/>
          </a:ln>
          <a:extLst>
            <a:ext uri="{53640926-AAD7-44D8-BBD7-CCE9431645EC}">
              <a14:shadowObscured xmlns:a14="http://schemas.microsoft.com/office/drawing/2010/main"/>
            </a:ext>
          </a:extLst>
        </p:spPr>
      </p:pic>
      <p:sp>
        <p:nvSpPr>
          <p:cNvPr id="2" name="AutoShape 2" descr="Image result for drug vial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2900" y="2623691"/>
            <a:ext cx="958940" cy="80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216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84784"/>
            <a:ext cx="7886700" cy="3432222"/>
          </a:xfrm>
        </p:spPr>
        <p:txBody>
          <a:bodyPr/>
          <a:lstStyle/>
          <a:p>
            <a:r>
              <a:rPr lang="en-AU" dirty="0" smtClean="0"/>
              <a:t>Surgeon/anaesthetic focused strategies:</a:t>
            </a:r>
          </a:p>
          <a:p>
            <a:pPr lvl="1"/>
            <a:r>
              <a:rPr lang="en-AU" dirty="0" smtClean="0"/>
              <a:t>Involve representatives from surgery and anaesthetics and operating theatres in your AMS Committee</a:t>
            </a:r>
          </a:p>
          <a:p>
            <a:pPr lvl="1"/>
            <a:r>
              <a:rPr lang="en-AU" dirty="0" smtClean="0"/>
              <a:t>Joint surgical and AMS team quality improvement projects </a:t>
            </a:r>
          </a:p>
          <a:p>
            <a:pPr lvl="1"/>
            <a:r>
              <a:rPr lang="en-AU" dirty="0" smtClean="0"/>
              <a:t>Write a local surgical antimicrobial prophylaxis guideline involving key stakeholders in your facility</a:t>
            </a:r>
          </a:p>
          <a:p>
            <a:pPr lvl="2"/>
            <a:r>
              <a:rPr lang="en-AU" dirty="0"/>
              <a:t>Many health care settings will not need to develop local guidelines but it may be a useful exercise to engage key stakeholders and create local endorsement. </a:t>
            </a:r>
            <a:endParaRPr lang="en-AU" dirty="0" smtClean="0"/>
          </a:p>
          <a:p>
            <a:pPr lvl="1"/>
            <a:r>
              <a:rPr lang="en-AU" dirty="0" smtClean="0"/>
              <a:t>Surveillance and feedback of progress in surgical antimicrobial prophylaxis quality improvement to key prescribers</a:t>
            </a:r>
          </a:p>
        </p:txBody>
      </p:sp>
      <p:sp>
        <p:nvSpPr>
          <p:cNvPr id="3" name="Title 2"/>
          <p:cNvSpPr>
            <a:spLocks noGrp="1"/>
          </p:cNvSpPr>
          <p:nvPr>
            <p:ph type="title"/>
          </p:nvPr>
        </p:nvSpPr>
        <p:spPr/>
        <p:txBody>
          <a:bodyPr/>
          <a:lstStyle/>
          <a:p>
            <a:r>
              <a:rPr lang="en-AU" dirty="0" smtClean="0"/>
              <a:t>Improving Practice	</a:t>
            </a:r>
            <a:endParaRPr lang="en-AU" dirty="0"/>
          </a:p>
        </p:txBody>
      </p:sp>
    </p:spTree>
    <p:extLst>
      <p:ext uri="{BB962C8B-B14F-4D97-AF65-F5344CB8AC3E}">
        <p14:creationId xmlns:p14="http://schemas.microsoft.com/office/powerpoint/2010/main" val="86271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16832"/>
            <a:ext cx="7886700" cy="3144964"/>
          </a:xfrm>
        </p:spPr>
        <p:txBody>
          <a:bodyPr/>
          <a:lstStyle/>
          <a:p>
            <a:r>
              <a:rPr lang="en-AU" dirty="0" smtClean="0"/>
              <a:t>Other strategies cont.</a:t>
            </a:r>
          </a:p>
          <a:p>
            <a:pPr lvl="1"/>
            <a:r>
              <a:rPr lang="en-AU" dirty="0" smtClean="0"/>
              <a:t>Surveillance </a:t>
            </a:r>
            <a:r>
              <a:rPr lang="en-AU" dirty="0"/>
              <a:t>of surgical site infections – via Infection Prevention Committee or combined AMS and infection prevention </a:t>
            </a:r>
            <a:r>
              <a:rPr lang="en-AU" dirty="0" smtClean="0"/>
              <a:t>activities </a:t>
            </a:r>
            <a:endParaRPr lang="en-AU" dirty="0"/>
          </a:p>
          <a:p>
            <a:pPr lvl="1"/>
            <a:r>
              <a:rPr lang="en-AU" dirty="0"/>
              <a:t>Develop a targeted action plan for your facility</a:t>
            </a:r>
          </a:p>
          <a:p>
            <a:pPr lvl="1"/>
            <a:r>
              <a:rPr lang="en-AU" dirty="0"/>
              <a:t>Circulate correspondence in your facility endorsed by hospital executive </a:t>
            </a:r>
          </a:p>
          <a:p>
            <a:pPr lvl="1"/>
            <a:r>
              <a:rPr lang="en-AU" dirty="0"/>
              <a:t>Display posters in theatre or anaesthetic bays </a:t>
            </a:r>
          </a:p>
          <a:p>
            <a:pPr lvl="1"/>
            <a:r>
              <a:rPr lang="en-AU" dirty="0"/>
              <a:t>Review what antimicrobials are available in theatre/imprest</a:t>
            </a:r>
          </a:p>
          <a:p>
            <a:endParaRPr lang="en-AU" dirty="0"/>
          </a:p>
        </p:txBody>
      </p:sp>
      <p:sp>
        <p:nvSpPr>
          <p:cNvPr id="3" name="Title 2"/>
          <p:cNvSpPr>
            <a:spLocks noGrp="1"/>
          </p:cNvSpPr>
          <p:nvPr>
            <p:ph type="title"/>
          </p:nvPr>
        </p:nvSpPr>
        <p:spPr/>
        <p:txBody>
          <a:bodyPr/>
          <a:lstStyle/>
          <a:p>
            <a:r>
              <a:rPr lang="en-AU" dirty="0"/>
              <a:t>Improving Practice</a:t>
            </a:r>
          </a:p>
        </p:txBody>
      </p:sp>
    </p:spTree>
    <p:extLst>
      <p:ext uri="{BB962C8B-B14F-4D97-AF65-F5344CB8AC3E}">
        <p14:creationId xmlns:p14="http://schemas.microsoft.com/office/powerpoint/2010/main" val="425443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8897" y="1268760"/>
            <a:ext cx="7886700" cy="424732"/>
          </a:xfrm>
        </p:spPr>
        <p:txBody>
          <a:bodyPr/>
          <a:lstStyle/>
          <a:p>
            <a:r>
              <a:rPr lang="en-AU" dirty="0" smtClean="0"/>
              <a:t>NPS MedicineWise Antimicrobial Prescribing Courses </a:t>
            </a:r>
            <a:endParaRPr lang="en-AU" dirty="0"/>
          </a:p>
        </p:txBody>
      </p:sp>
      <p:sp>
        <p:nvSpPr>
          <p:cNvPr id="3" name="Title 2"/>
          <p:cNvSpPr>
            <a:spLocks noGrp="1"/>
          </p:cNvSpPr>
          <p:nvPr>
            <p:ph type="title"/>
          </p:nvPr>
        </p:nvSpPr>
        <p:spPr>
          <a:xfrm>
            <a:off x="638897" y="692696"/>
            <a:ext cx="7886700" cy="590931"/>
          </a:xfrm>
        </p:spPr>
        <p:txBody>
          <a:bodyPr/>
          <a:lstStyle/>
          <a:p>
            <a:r>
              <a:rPr lang="en-AU" dirty="0" smtClean="0"/>
              <a:t>Resources</a:t>
            </a:r>
            <a:endParaRPr lang="en-AU"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18" t="8079" r="6631" b="8916"/>
          <a:stretch/>
        </p:blipFill>
        <p:spPr bwMode="auto">
          <a:xfrm>
            <a:off x="179512" y="1772816"/>
            <a:ext cx="8611919"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525344"/>
            <a:ext cx="1043608" cy="369332"/>
          </a:xfrm>
          <a:prstGeom prst="rect">
            <a:avLst/>
          </a:prstGeom>
          <a:noFill/>
        </p:spPr>
        <p:txBody>
          <a:bodyPr wrap="square" rtlCol="0">
            <a:spAutoFit/>
          </a:bodyPr>
          <a:lstStyle/>
          <a:p>
            <a:r>
              <a:rPr lang="en-AU" dirty="0" smtClean="0"/>
              <a:t>Ref: 17</a:t>
            </a:r>
            <a:endParaRPr lang="en-AU" dirty="0"/>
          </a:p>
        </p:txBody>
      </p:sp>
    </p:spTree>
    <p:extLst>
      <p:ext uri="{BB962C8B-B14F-4D97-AF65-F5344CB8AC3E}">
        <p14:creationId xmlns:p14="http://schemas.microsoft.com/office/powerpoint/2010/main" val="3754529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86872"/>
            <a:ext cx="3744416" cy="5229200"/>
          </a:xfrm>
        </p:spPr>
        <p:txBody>
          <a:bodyPr/>
          <a:lstStyle/>
          <a:p>
            <a:r>
              <a:rPr lang="en-AU" sz="2000" dirty="0"/>
              <a:t>Fact sheets and guides</a:t>
            </a:r>
          </a:p>
          <a:p>
            <a:pPr lvl="1"/>
            <a:r>
              <a:rPr lang="en-AU" sz="1600" dirty="0" smtClean="0"/>
              <a:t>Developing </a:t>
            </a:r>
            <a:r>
              <a:rPr lang="en-AU" sz="1600" dirty="0"/>
              <a:t>a Surgical Antibiotic Prophylaxis Guideline</a:t>
            </a:r>
          </a:p>
          <a:p>
            <a:pPr lvl="1"/>
            <a:r>
              <a:rPr lang="en-AU" sz="1600" dirty="0" smtClean="0"/>
              <a:t>Auditing </a:t>
            </a:r>
            <a:r>
              <a:rPr lang="en-AU" sz="1600" dirty="0"/>
              <a:t>Surgical Antibiotic Prophylaxis</a:t>
            </a:r>
          </a:p>
          <a:p>
            <a:r>
              <a:rPr lang="en-AU" sz="2000" dirty="0" smtClean="0"/>
              <a:t>Quality </a:t>
            </a:r>
            <a:r>
              <a:rPr lang="en-AU" sz="2000" dirty="0"/>
              <a:t>improvement tools</a:t>
            </a:r>
          </a:p>
          <a:p>
            <a:pPr lvl="1"/>
            <a:r>
              <a:rPr lang="en-AU" sz="1600" dirty="0" smtClean="0"/>
              <a:t>Cause </a:t>
            </a:r>
            <a:r>
              <a:rPr lang="en-AU" sz="1600" dirty="0"/>
              <a:t>&amp; Effect diagram</a:t>
            </a:r>
          </a:p>
          <a:p>
            <a:pPr lvl="1"/>
            <a:r>
              <a:rPr lang="en-AU" sz="1600" dirty="0" smtClean="0"/>
              <a:t>Process </a:t>
            </a:r>
            <a:r>
              <a:rPr lang="en-AU" sz="1600" dirty="0"/>
              <a:t>Map/Flow Chart</a:t>
            </a:r>
          </a:p>
          <a:p>
            <a:pPr lvl="1"/>
            <a:r>
              <a:rPr lang="en-AU" sz="1600" dirty="0" smtClean="0"/>
              <a:t>Driver </a:t>
            </a:r>
            <a:r>
              <a:rPr lang="en-AU" sz="1600" dirty="0"/>
              <a:t>Diagram</a:t>
            </a:r>
          </a:p>
          <a:p>
            <a:r>
              <a:rPr lang="en-AU" sz="2000" dirty="0" smtClean="0"/>
              <a:t>Templates </a:t>
            </a:r>
            <a:r>
              <a:rPr lang="en-AU" sz="2000" dirty="0"/>
              <a:t>for correspondence</a:t>
            </a:r>
          </a:p>
          <a:p>
            <a:pPr lvl="1"/>
            <a:r>
              <a:rPr lang="en-AU" sz="1600" dirty="0" smtClean="0"/>
              <a:t>Template </a:t>
            </a:r>
            <a:r>
              <a:rPr lang="en-AU" sz="1600" dirty="0"/>
              <a:t>memo: Improving antibiotic prescribing for surgical prophylaxis to decrease surgical site infection rates</a:t>
            </a:r>
          </a:p>
          <a:p>
            <a:pPr lvl="1"/>
            <a:r>
              <a:rPr lang="en-AU" sz="1600" dirty="0" smtClean="0"/>
              <a:t>Template </a:t>
            </a:r>
            <a:r>
              <a:rPr lang="en-AU" sz="1600" dirty="0"/>
              <a:t>letter – Evidence-based recommendations for preventing surgical site infections</a:t>
            </a:r>
          </a:p>
          <a:p>
            <a:pPr lvl="1"/>
            <a:r>
              <a:rPr lang="en-AU" sz="1600" dirty="0" smtClean="0"/>
              <a:t>Template </a:t>
            </a:r>
            <a:r>
              <a:rPr lang="en-AU" sz="1600" dirty="0"/>
              <a:t>position statement – topical use of antibiotics</a:t>
            </a:r>
          </a:p>
          <a:p>
            <a:endParaRPr lang="en-AU" dirty="0"/>
          </a:p>
        </p:txBody>
      </p:sp>
      <p:sp>
        <p:nvSpPr>
          <p:cNvPr id="3" name="Title 2"/>
          <p:cNvSpPr>
            <a:spLocks noGrp="1"/>
          </p:cNvSpPr>
          <p:nvPr>
            <p:ph type="title"/>
          </p:nvPr>
        </p:nvSpPr>
        <p:spPr/>
        <p:txBody>
          <a:bodyPr/>
          <a:lstStyle/>
          <a:p>
            <a:r>
              <a:rPr lang="en-AU" dirty="0" smtClean="0"/>
              <a:t>Resources: NSW Health CEC</a:t>
            </a:r>
            <a:endParaRPr lang="en-AU"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69" r="21726" b="5233"/>
          <a:stretch/>
        </p:blipFill>
        <p:spPr bwMode="auto">
          <a:xfrm>
            <a:off x="4283968" y="1556792"/>
            <a:ext cx="485498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525344"/>
            <a:ext cx="971600" cy="369332"/>
          </a:xfrm>
          <a:prstGeom prst="rect">
            <a:avLst/>
          </a:prstGeom>
          <a:noFill/>
        </p:spPr>
        <p:txBody>
          <a:bodyPr wrap="square" rtlCol="0">
            <a:spAutoFit/>
          </a:bodyPr>
          <a:lstStyle/>
          <a:p>
            <a:r>
              <a:rPr lang="en-AU" dirty="0" smtClean="0"/>
              <a:t>Ref: 18</a:t>
            </a:r>
            <a:endParaRPr lang="en-AU" dirty="0"/>
          </a:p>
        </p:txBody>
      </p:sp>
    </p:spTree>
    <p:extLst>
      <p:ext uri="{BB962C8B-B14F-4D97-AF65-F5344CB8AC3E}">
        <p14:creationId xmlns:p14="http://schemas.microsoft.com/office/powerpoint/2010/main" val="3802205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51327"/>
            <a:ext cx="7886700" cy="5766194"/>
          </a:xfrm>
        </p:spPr>
        <p:txBody>
          <a:bodyPr/>
          <a:lstStyle/>
          <a:p>
            <a:pPr marL="457200" indent="-457200">
              <a:buFont typeface="+mj-lt"/>
              <a:buAutoNum type="arabicPeriod"/>
            </a:pPr>
            <a:r>
              <a:rPr lang="en-AU" sz="900" dirty="0">
                <a:hlinkClick r:id="rId3"/>
              </a:rPr>
              <a:t>https://</a:t>
            </a:r>
            <a:r>
              <a:rPr lang="en-AU" sz="900" dirty="0" smtClean="0">
                <a:hlinkClick r:id="rId3"/>
              </a:rPr>
              <a:t>www.cdc.gov/nhsn/pdfs/pscmanual/9pscssicurrent.pdf</a:t>
            </a:r>
            <a:r>
              <a:rPr lang="en-AU" sz="900" dirty="0" smtClean="0"/>
              <a:t> </a:t>
            </a:r>
          </a:p>
          <a:p>
            <a:pPr marL="457200" indent="-457200">
              <a:buFont typeface="+mj-lt"/>
              <a:buAutoNum type="arabicPeriod"/>
            </a:pPr>
            <a:r>
              <a:rPr lang="en-AU" sz="900" dirty="0"/>
              <a:t>Australian Commission on Safety and Quality in Health Care. Approaches to Surgical Site Infection Surveillance. Sydney: ACSQHC; 2017  </a:t>
            </a:r>
          </a:p>
          <a:p>
            <a:pPr marL="457200" indent="-457200">
              <a:buFont typeface="+mj-lt"/>
              <a:buAutoNum type="arabicPeriod"/>
            </a:pPr>
            <a:r>
              <a:rPr lang="en-AU" sz="900" dirty="0" smtClean="0"/>
              <a:t>WHO </a:t>
            </a:r>
            <a:r>
              <a:rPr lang="en-AU" sz="900" dirty="0"/>
              <a:t>Global  guidelines on the prevention of surgical site infection:  </a:t>
            </a:r>
            <a:r>
              <a:rPr lang="en-AU" sz="900" dirty="0">
                <a:hlinkClick r:id="rId4"/>
              </a:rPr>
              <a:t>http://www.who.int/gpsc/ssi-guidelines/en</a:t>
            </a:r>
            <a:r>
              <a:rPr lang="en-AU" sz="900" dirty="0" smtClean="0">
                <a:hlinkClick r:id="rId4"/>
              </a:rPr>
              <a:t>/</a:t>
            </a:r>
            <a:endParaRPr lang="en-AU" sz="900" dirty="0"/>
          </a:p>
          <a:p>
            <a:pPr marL="457200" indent="-457200">
              <a:buFont typeface="+mj-lt"/>
              <a:buAutoNum type="arabicPeriod"/>
            </a:pPr>
            <a:r>
              <a:rPr lang="en-AU" sz="900" dirty="0"/>
              <a:t>Antibiotic Expert Group. Therapeutic guidelines: antibiotic. Version 15. Melbourne: Therapeutic Guidelines Limited; 2010. </a:t>
            </a:r>
          </a:p>
          <a:p>
            <a:pPr marL="457200" indent="-457200">
              <a:buFont typeface="+mj-lt"/>
              <a:buAutoNum type="arabicPeriod"/>
            </a:pPr>
            <a:r>
              <a:rPr lang="en-AU" sz="900" dirty="0" err="1"/>
              <a:t>Berríos</a:t>
            </a:r>
            <a:r>
              <a:rPr lang="en-AU" sz="900" dirty="0"/>
              <a:t>-Torres SI, </a:t>
            </a:r>
            <a:r>
              <a:rPr lang="en-AU" sz="900" dirty="0" err="1"/>
              <a:t>Umscheid</a:t>
            </a:r>
            <a:r>
              <a:rPr lang="en-AU" sz="900" dirty="0"/>
              <a:t> CA, </a:t>
            </a:r>
            <a:r>
              <a:rPr lang="en-AU" sz="900" dirty="0" err="1"/>
              <a:t>Bratzler</a:t>
            </a:r>
            <a:r>
              <a:rPr lang="en-AU" sz="900" dirty="0"/>
              <a:t> DW, et al. </a:t>
            </a:r>
            <a:r>
              <a:rPr lang="en-AU" sz="900" dirty="0" err="1"/>
              <a:t>Centers</a:t>
            </a:r>
            <a:r>
              <a:rPr lang="en-AU" sz="900" dirty="0"/>
              <a:t> for Disease Control and Prevention Guideline for the Prevention of Surgical Site Infection, 2017. </a:t>
            </a:r>
            <a:r>
              <a:rPr lang="en-AU" sz="900" i="1" dirty="0"/>
              <a:t>JAMA Surg.</a:t>
            </a:r>
            <a:r>
              <a:rPr lang="en-AU" sz="900" dirty="0"/>
              <a:t>2017;152(8):784–791. doi:10.1001/jamasurg.2017.0904 </a:t>
            </a:r>
          </a:p>
          <a:p>
            <a:pPr marL="457200" indent="-457200">
              <a:buFont typeface="+mj-lt"/>
              <a:buAutoNum type="arabicPeriod"/>
            </a:pPr>
            <a:r>
              <a:rPr lang="en-AU" sz="900" dirty="0"/>
              <a:t>Australian Commission on Safety and Quality in Health Care. National Safety and Quality Health Service Standards. 2nd ed. Sydney: ACSQHC; 2017 </a:t>
            </a:r>
          </a:p>
          <a:p>
            <a:pPr marL="457200" indent="-457200">
              <a:buFont typeface="+mj-lt"/>
              <a:buAutoNum type="arabicPeriod"/>
            </a:pPr>
            <a:r>
              <a:rPr lang="en-AU" sz="900" dirty="0"/>
              <a:t>Australian Commission on Safety and Quality in Health Care. Antimicrobial Stewardship Clinical Care Standard. Sydney: ACSQHC, 2014. </a:t>
            </a:r>
          </a:p>
          <a:p>
            <a:pPr marL="457200" indent="-457200">
              <a:buFont typeface="+mj-lt"/>
              <a:buAutoNum type="arabicPeriod"/>
            </a:pPr>
            <a:r>
              <a:rPr lang="en-AU" sz="900" dirty="0"/>
              <a:t>Australian Commission on Safety and Quality  in Health Care, Advisory No: A17/01; November 2017</a:t>
            </a:r>
          </a:p>
          <a:p>
            <a:pPr marL="457200" indent="-457200">
              <a:buFont typeface="+mj-lt"/>
              <a:buAutoNum type="arabicPeriod"/>
            </a:pPr>
            <a:r>
              <a:rPr lang="en-AU" sz="900" dirty="0"/>
              <a:t>National Centre for Antimicrobial Stewardship and Australian Commission on Safety and Quality in Health Care. Antimicrobial prescribing practice in Australian hospitals: Results of the 2017 National Antimicrobial Prescribing Survey. Sydney: ACSQHC; 2018 </a:t>
            </a:r>
          </a:p>
          <a:p>
            <a:pPr marL="457200" indent="-457200">
              <a:buFont typeface="+mj-lt"/>
              <a:buAutoNum type="arabicPeriod"/>
            </a:pPr>
            <a:r>
              <a:rPr lang="en-AU" sz="900" dirty="0"/>
              <a:t>National Centre for Antimicrobial Stewardship and Australian Commission on Safety and Quality in Health Care. Surgical National Antimicrobial Prescribing Survey: results of the 2016 pilot. Sydney: ACSQHC; 2017. </a:t>
            </a:r>
          </a:p>
          <a:p>
            <a:pPr marL="457200" indent="-457200">
              <a:buFont typeface="+mj-lt"/>
              <a:buAutoNum type="arabicPeriod"/>
            </a:pPr>
            <a:r>
              <a:rPr lang="en-AU" sz="900" dirty="0"/>
              <a:t>Understanding antibiotic decision making in surgery—a qualitative analysis, Clinical Microbiology and Infection , Volume 23 , Issue 10 , 752 – 760, </a:t>
            </a:r>
            <a:r>
              <a:rPr lang="en-AU" sz="900" dirty="0" err="1"/>
              <a:t>Charani</a:t>
            </a:r>
            <a:r>
              <a:rPr lang="en-AU" sz="900" dirty="0"/>
              <a:t>, E. et al.</a:t>
            </a:r>
          </a:p>
          <a:p>
            <a:pPr marL="457200" indent="-457200">
              <a:buFont typeface="+mj-lt"/>
              <a:buAutoNum type="arabicPeriod"/>
            </a:pPr>
            <a:r>
              <a:rPr lang="en-AU" sz="900" dirty="0"/>
              <a:t>Improvisation versus guideline concordance in surgical antibiotic prophylaxis: a qualitative study, Broom, J., Broom, A., Kirby, E. et al. Infection (2018) 46: 541</a:t>
            </a:r>
            <a:r>
              <a:rPr lang="en-AU" sz="900" dirty="0" smtClean="0"/>
              <a:t>.</a:t>
            </a:r>
          </a:p>
          <a:p>
            <a:pPr marL="457200" indent="-457200">
              <a:buFont typeface="+mj-lt"/>
              <a:buAutoNum type="arabicPeriod"/>
            </a:pPr>
            <a:r>
              <a:rPr lang="en-AU" sz="900" dirty="0">
                <a:hlinkClick r:id="rId5"/>
              </a:rPr>
              <a:t>http://</a:t>
            </a:r>
            <a:r>
              <a:rPr lang="en-AU" sz="900" dirty="0" smtClean="0">
                <a:hlinkClick r:id="rId5"/>
              </a:rPr>
              <a:t>www.who.int/gpsc/appendix25.pdf</a:t>
            </a:r>
            <a:r>
              <a:rPr lang="en-AU" sz="900" dirty="0" smtClean="0"/>
              <a:t> </a:t>
            </a:r>
          </a:p>
          <a:p>
            <a:pPr marL="457200" indent="-457200">
              <a:buFont typeface="+mj-lt"/>
              <a:buAutoNum type="arabicPeriod"/>
            </a:pPr>
            <a:r>
              <a:rPr lang="en-AU" sz="900" dirty="0"/>
              <a:t>Balch A, </a:t>
            </a:r>
            <a:r>
              <a:rPr lang="en-AU" sz="900" dirty="0" err="1"/>
              <a:t>Wendelboe</a:t>
            </a:r>
            <a:r>
              <a:rPr lang="en-AU" sz="900" dirty="0"/>
              <a:t> AM, </a:t>
            </a:r>
            <a:r>
              <a:rPr lang="en-AU" sz="900" dirty="0" err="1"/>
              <a:t>Vesely</a:t>
            </a:r>
            <a:r>
              <a:rPr lang="en-AU" sz="900" dirty="0"/>
              <a:t> SK, </a:t>
            </a:r>
            <a:r>
              <a:rPr lang="en-AU" sz="900" dirty="0" err="1"/>
              <a:t>Bratzler</a:t>
            </a:r>
            <a:r>
              <a:rPr lang="en-AU" sz="900" dirty="0"/>
              <a:t> DW. Antibiotic prophylaxis for surgical site infections as a risk factor for infection with </a:t>
            </a:r>
            <a:r>
              <a:rPr lang="en-AU" sz="900" i="1" dirty="0"/>
              <a:t>Clostridium difficile</a:t>
            </a:r>
            <a:r>
              <a:rPr lang="en-AU" sz="900" dirty="0"/>
              <a:t>. Conly J, ed. </a:t>
            </a:r>
            <a:r>
              <a:rPr lang="en-AU" sz="900" i="1" dirty="0" err="1"/>
              <a:t>PLoS</a:t>
            </a:r>
            <a:r>
              <a:rPr lang="en-AU" sz="900" i="1" dirty="0"/>
              <a:t> ONE</a:t>
            </a:r>
            <a:r>
              <a:rPr lang="en-AU" sz="900" dirty="0"/>
              <a:t>. 2017;12(6):e0179117. doi:10.1371/journal.pone.0179117</a:t>
            </a:r>
            <a:r>
              <a:rPr lang="en-AU" sz="900" dirty="0" smtClean="0"/>
              <a:t>.</a:t>
            </a:r>
          </a:p>
          <a:p>
            <a:pPr marL="457200" indent="-457200">
              <a:buFont typeface="+mj-lt"/>
              <a:buAutoNum type="arabicPeriod"/>
            </a:pPr>
            <a:r>
              <a:rPr lang="en-AU" sz="900" dirty="0">
                <a:hlinkClick r:id="rId6"/>
              </a:rPr>
              <a:t>https://www.ncbi.nlm.nih.gov/pubmed/10869263</a:t>
            </a:r>
            <a:r>
              <a:rPr lang="en-AU" sz="900" dirty="0"/>
              <a:t> </a:t>
            </a:r>
          </a:p>
          <a:p>
            <a:pPr marL="457200" indent="-457200">
              <a:buFont typeface="+mj-lt"/>
              <a:buAutoNum type="arabicPeriod"/>
            </a:pPr>
            <a:r>
              <a:rPr lang="en-AU" sz="900" dirty="0" smtClean="0"/>
              <a:t>Leeds </a:t>
            </a:r>
            <a:r>
              <a:rPr lang="en-AU" sz="900" dirty="0"/>
              <a:t>IL, </a:t>
            </a:r>
            <a:r>
              <a:rPr lang="en-AU" sz="900" dirty="0" err="1"/>
              <a:t>Fabrizio</a:t>
            </a:r>
            <a:r>
              <a:rPr lang="en-AU" sz="900" dirty="0"/>
              <a:t> A, Cosgrove SE, Wick EC. Treating Wisely: The Surgeon’s Role in Antibiotic Stewardship. </a:t>
            </a:r>
            <a:r>
              <a:rPr lang="en-AU" sz="900" i="1" dirty="0"/>
              <a:t>Annals of surgery</a:t>
            </a:r>
            <a:r>
              <a:rPr lang="en-AU" sz="900" dirty="0"/>
              <a:t>. 2017;265(5):871-873. doi:10.1097/SLA.0000000000002034. </a:t>
            </a:r>
          </a:p>
          <a:p>
            <a:pPr marL="457200" indent="-457200">
              <a:buFont typeface="+mj-lt"/>
              <a:buAutoNum type="arabicPeriod"/>
            </a:pPr>
            <a:r>
              <a:rPr lang="en-AU" sz="900" dirty="0"/>
              <a:t>NPS Medicinewise Antimicrobial modules - </a:t>
            </a:r>
            <a:r>
              <a:rPr lang="en-AU" sz="900" dirty="0">
                <a:hlinkClick r:id="rId7"/>
              </a:rPr>
              <a:t>https://learn.nps.org.au/mod/page/view.php?id=4282</a:t>
            </a:r>
            <a:r>
              <a:rPr lang="en-AU" sz="900" dirty="0"/>
              <a:t> </a:t>
            </a:r>
          </a:p>
          <a:p>
            <a:pPr marL="457200" indent="-457200">
              <a:buFont typeface="+mj-lt"/>
              <a:buAutoNum type="arabicPeriod"/>
            </a:pPr>
            <a:r>
              <a:rPr lang="en-AU" sz="900" dirty="0"/>
              <a:t>NSW CEC - </a:t>
            </a:r>
            <a:r>
              <a:rPr lang="en-AU" sz="900" dirty="0">
                <a:hlinkClick r:id="rId8"/>
              </a:rPr>
              <a:t>http://www.cec.health.nsw.gov.au/patient-safety-programs/medication-safety/antimicrobial-stewardship/quah/surgical-antibiotic-prophylaxis</a:t>
            </a:r>
            <a:r>
              <a:rPr lang="en-AU" sz="900" dirty="0"/>
              <a:t> </a:t>
            </a:r>
            <a:endParaRPr lang="en-AU" sz="900" dirty="0" smtClean="0"/>
          </a:p>
          <a:p>
            <a:pPr marL="457200" indent="-457200">
              <a:buFont typeface="+mj-lt"/>
              <a:buAutoNum type="arabicPeriod"/>
            </a:pPr>
            <a:r>
              <a:rPr lang="en-AU" sz="900" dirty="0" smtClean="0"/>
              <a:t>NSW Health Safety Information SI:001/11 – Safe Use of Alcohol Based Skin Preparations for Surgical and Anaesthetic Procedures </a:t>
            </a:r>
          </a:p>
        </p:txBody>
      </p:sp>
      <p:sp>
        <p:nvSpPr>
          <p:cNvPr id="3" name="Title 2"/>
          <p:cNvSpPr>
            <a:spLocks noGrp="1"/>
          </p:cNvSpPr>
          <p:nvPr>
            <p:ph type="title"/>
          </p:nvPr>
        </p:nvSpPr>
        <p:spPr>
          <a:xfrm>
            <a:off x="611560" y="332656"/>
            <a:ext cx="7886700" cy="590931"/>
          </a:xfrm>
        </p:spPr>
        <p:txBody>
          <a:bodyPr/>
          <a:lstStyle/>
          <a:p>
            <a:r>
              <a:rPr lang="en-AU" dirty="0" smtClean="0"/>
              <a:t>References</a:t>
            </a:r>
            <a:endParaRPr lang="en-AU" dirty="0"/>
          </a:p>
        </p:txBody>
      </p:sp>
    </p:spTree>
    <p:extLst>
      <p:ext uri="{BB962C8B-B14F-4D97-AF65-F5344CB8AC3E}">
        <p14:creationId xmlns:p14="http://schemas.microsoft.com/office/powerpoint/2010/main" val="257264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7886700" cy="5349157"/>
          </a:xfrm>
        </p:spPr>
        <p:txBody>
          <a:bodyPr/>
          <a:lstStyle/>
          <a:p>
            <a:r>
              <a:rPr lang="en-AU" dirty="0" smtClean="0"/>
              <a:t>Objective: Prevent surgical site infections, morbidity and mortality</a:t>
            </a:r>
          </a:p>
          <a:p>
            <a:r>
              <a:rPr lang="en-AU" dirty="0"/>
              <a:t>Optimise the patient’s surgical procedure and overall outcomes</a:t>
            </a:r>
          </a:p>
          <a:p>
            <a:r>
              <a:rPr lang="en-AU" dirty="0" smtClean="0"/>
              <a:t>Select the ideal agent and use in an appropriate way</a:t>
            </a:r>
          </a:p>
          <a:p>
            <a:pPr lvl="1"/>
            <a:r>
              <a:rPr lang="en-AU" dirty="0"/>
              <a:t>Work against the pathogens most likely to contaminate site, with consideration of their resistance patterns </a:t>
            </a:r>
          </a:p>
          <a:p>
            <a:pPr lvl="1"/>
            <a:r>
              <a:rPr lang="en-AU" dirty="0" smtClean="0"/>
              <a:t>Shortest effective durations </a:t>
            </a:r>
          </a:p>
          <a:p>
            <a:pPr lvl="1"/>
            <a:r>
              <a:rPr lang="en-AU" dirty="0" smtClean="0"/>
              <a:t>Correct administration to ensure optimal concentration during the procedure </a:t>
            </a:r>
          </a:p>
          <a:p>
            <a:r>
              <a:rPr lang="en-AU" dirty="0" smtClean="0"/>
              <a:t>Minimal adverse effects </a:t>
            </a:r>
          </a:p>
          <a:p>
            <a:pPr lvl="1"/>
            <a:r>
              <a:rPr lang="en-AU" dirty="0" smtClean="0"/>
              <a:t>Adverse drug reaction from the antibiotic </a:t>
            </a:r>
          </a:p>
          <a:p>
            <a:pPr lvl="1"/>
            <a:r>
              <a:rPr lang="en-AU" dirty="0" smtClean="0"/>
              <a:t>Selection pressure for resistant organisms</a:t>
            </a:r>
          </a:p>
          <a:p>
            <a:pPr lvl="1"/>
            <a:r>
              <a:rPr lang="en-AU" dirty="0" smtClean="0"/>
              <a:t>Complications (such as </a:t>
            </a:r>
            <a:r>
              <a:rPr lang="en-AU" i="1" dirty="0" smtClean="0"/>
              <a:t>Clostridium difficile </a:t>
            </a:r>
            <a:r>
              <a:rPr lang="en-AU" dirty="0" smtClean="0"/>
              <a:t>infections and cannula site infections) </a:t>
            </a:r>
            <a:endParaRPr lang="en-AU" dirty="0"/>
          </a:p>
        </p:txBody>
      </p:sp>
      <p:sp>
        <p:nvSpPr>
          <p:cNvPr id="3" name="Title 2"/>
          <p:cNvSpPr>
            <a:spLocks noGrp="1"/>
          </p:cNvSpPr>
          <p:nvPr>
            <p:ph type="title"/>
          </p:nvPr>
        </p:nvSpPr>
        <p:spPr>
          <a:xfrm>
            <a:off x="323528" y="836712"/>
            <a:ext cx="8424936" cy="1089529"/>
          </a:xfrm>
        </p:spPr>
        <p:txBody>
          <a:bodyPr/>
          <a:lstStyle/>
          <a:p>
            <a:r>
              <a:rPr lang="en-AU" dirty="0" smtClean="0"/>
              <a:t>Principles of Antimicrobial Prophylaxis</a:t>
            </a:r>
            <a:endParaRPr lang="en-AU" dirty="0"/>
          </a:p>
        </p:txBody>
      </p:sp>
    </p:spTree>
    <p:extLst>
      <p:ext uri="{BB962C8B-B14F-4D97-AF65-F5344CB8AC3E}">
        <p14:creationId xmlns:p14="http://schemas.microsoft.com/office/powerpoint/2010/main" val="692960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19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556792"/>
            <a:ext cx="7886700" cy="1678408"/>
          </a:xfrm>
        </p:spPr>
        <p:txBody>
          <a:bodyPr/>
          <a:lstStyle/>
          <a:p>
            <a:r>
              <a:rPr lang="en-AU" dirty="0" smtClean="0"/>
              <a:t>Surveillance Period: </a:t>
            </a:r>
            <a:r>
              <a:rPr lang="en-US" dirty="0"/>
              <a:t>Within 30 days or </a:t>
            </a:r>
            <a:r>
              <a:rPr lang="en-US" dirty="0" smtClean="0"/>
              <a:t>90 days </a:t>
            </a:r>
            <a:r>
              <a:rPr lang="en-US" dirty="0"/>
              <a:t>(if </a:t>
            </a:r>
            <a:r>
              <a:rPr lang="en-US" dirty="0" smtClean="0"/>
              <a:t>any implantable device is involved) of procedure</a:t>
            </a:r>
            <a:endParaRPr lang="en-AU" dirty="0"/>
          </a:p>
          <a:p>
            <a:r>
              <a:rPr lang="en-AU" dirty="0" smtClean="0"/>
              <a:t>Contributing Factors:</a:t>
            </a:r>
          </a:p>
          <a:p>
            <a:endParaRPr lang="en-AU" dirty="0"/>
          </a:p>
        </p:txBody>
      </p:sp>
      <p:sp>
        <p:nvSpPr>
          <p:cNvPr id="3" name="Title 2"/>
          <p:cNvSpPr>
            <a:spLocks noGrp="1"/>
          </p:cNvSpPr>
          <p:nvPr>
            <p:ph type="title"/>
          </p:nvPr>
        </p:nvSpPr>
        <p:spPr>
          <a:xfrm>
            <a:off x="611188" y="836712"/>
            <a:ext cx="7886700" cy="590931"/>
          </a:xfrm>
        </p:spPr>
        <p:txBody>
          <a:bodyPr/>
          <a:lstStyle/>
          <a:p>
            <a:r>
              <a:rPr lang="en-AU" dirty="0" smtClean="0"/>
              <a:t>Surgical Site Infection Surveillance</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677642442"/>
              </p:ext>
            </p:extLst>
          </p:nvPr>
        </p:nvGraphicFramePr>
        <p:xfrm>
          <a:off x="899592" y="2869530"/>
          <a:ext cx="7920879" cy="3840480"/>
        </p:xfrm>
        <a:graphic>
          <a:graphicData uri="http://schemas.openxmlformats.org/drawingml/2006/table">
            <a:tbl>
              <a:tblPr firstRow="1" bandRow="1">
                <a:tableStyleId>{5C22544A-7EE6-4342-B048-85BDC9FD1C3A}</a:tableStyleId>
              </a:tblPr>
              <a:tblGrid>
                <a:gridCol w="2640293"/>
                <a:gridCol w="2640293"/>
                <a:gridCol w="2640293"/>
              </a:tblGrid>
              <a:tr h="322360">
                <a:tc>
                  <a:txBody>
                    <a:bodyPr/>
                    <a:lstStyle/>
                    <a:p>
                      <a:r>
                        <a:rPr lang="en-AU" dirty="0" smtClean="0"/>
                        <a:t>Pre-operative</a:t>
                      </a:r>
                      <a:endParaRPr lang="en-AU" dirty="0"/>
                    </a:p>
                  </a:txBody>
                  <a:tcPr/>
                </a:tc>
                <a:tc>
                  <a:txBody>
                    <a:bodyPr/>
                    <a:lstStyle/>
                    <a:p>
                      <a:r>
                        <a:rPr lang="en-AU" dirty="0" smtClean="0"/>
                        <a:t>Intra-operative</a:t>
                      </a:r>
                      <a:endParaRPr lang="en-AU" dirty="0"/>
                    </a:p>
                  </a:txBody>
                  <a:tcPr/>
                </a:tc>
                <a:tc>
                  <a:txBody>
                    <a:bodyPr/>
                    <a:lstStyle/>
                    <a:p>
                      <a:r>
                        <a:rPr lang="en-AU" dirty="0" smtClean="0"/>
                        <a:t>Post-operative </a:t>
                      </a:r>
                      <a:endParaRPr lang="en-AU" dirty="0"/>
                    </a:p>
                  </a:txBody>
                  <a:tcPr/>
                </a:tc>
              </a:tr>
              <a:tr h="1033319">
                <a:tc>
                  <a:txBody>
                    <a:bodyPr/>
                    <a:lstStyle/>
                    <a:p>
                      <a:r>
                        <a:rPr lang="en-AU" dirty="0" smtClean="0"/>
                        <a:t>Underlying medical</a:t>
                      </a:r>
                      <a:r>
                        <a:rPr lang="en-AU" baseline="0" dirty="0" smtClean="0"/>
                        <a:t> condition (</a:t>
                      </a:r>
                      <a:r>
                        <a:rPr lang="en-AU" baseline="0" dirty="0" err="1" smtClean="0"/>
                        <a:t>eg</a:t>
                      </a:r>
                      <a:r>
                        <a:rPr lang="en-AU" baseline="0" dirty="0" smtClean="0"/>
                        <a:t> diabetes, obesity, immune compromise)</a:t>
                      </a:r>
                      <a:endParaRPr lang="en-AU" dirty="0"/>
                    </a:p>
                  </a:txBody>
                  <a:tcPr/>
                </a:tc>
                <a:tc>
                  <a:txBody>
                    <a:bodyPr/>
                    <a:lstStyle/>
                    <a:p>
                      <a:r>
                        <a:rPr lang="en-AU" dirty="0" smtClean="0"/>
                        <a:t>Surgical and sterile</a:t>
                      </a:r>
                      <a:r>
                        <a:rPr lang="en-AU" baseline="0" dirty="0" smtClean="0"/>
                        <a:t> technique</a:t>
                      </a:r>
                      <a:endParaRPr lang="en-AU" dirty="0"/>
                    </a:p>
                  </a:txBody>
                  <a:tcPr/>
                </a:tc>
                <a:tc>
                  <a:txBody>
                    <a:bodyPr/>
                    <a:lstStyle/>
                    <a:p>
                      <a:endParaRPr lang="en-AU"/>
                    </a:p>
                  </a:txBody>
                  <a:tcPr/>
                </a:tc>
              </a:tr>
              <a:tr h="556403">
                <a:tc>
                  <a:txBody>
                    <a:bodyPr/>
                    <a:lstStyle/>
                    <a:p>
                      <a:r>
                        <a:rPr lang="en-AU" dirty="0" smtClean="0"/>
                        <a:t>Pre-operative preparation (scrub</a:t>
                      </a:r>
                      <a:r>
                        <a:rPr lang="en-AU" baseline="0" dirty="0" smtClean="0"/>
                        <a:t> etc)</a:t>
                      </a:r>
                      <a:endParaRPr lang="en-AU" dirty="0"/>
                    </a:p>
                  </a:txBody>
                  <a:tcPr/>
                </a:tc>
                <a:tc>
                  <a:txBody>
                    <a:bodyPr/>
                    <a:lstStyle/>
                    <a:p>
                      <a:r>
                        <a:rPr lang="en-AU" dirty="0" smtClean="0"/>
                        <a:t>Nature and duration of procedure </a:t>
                      </a:r>
                      <a:endParaRPr lang="en-AU" dirty="0"/>
                    </a:p>
                  </a:txBody>
                  <a:tcPr/>
                </a:tc>
                <a:tc>
                  <a:txBody>
                    <a:bodyPr/>
                    <a:lstStyle/>
                    <a:p>
                      <a:endParaRPr lang="en-AU"/>
                    </a:p>
                  </a:txBody>
                  <a:tcPr/>
                </a:tc>
              </a:tr>
              <a:tr h="794861">
                <a:tc>
                  <a:txBody>
                    <a:bodyPr/>
                    <a:lstStyle/>
                    <a:p>
                      <a:endParaRPr lang="en-AU"/>
                    </a:p>
                  </a:txBody>
                  <a:tcPr/>
                </a:tc>
                <a:tc>
                  <a:txBody>
                    <a:bodyPr/>
                    <a:lstStyle/>
                    <a:p>
                      <a:r>
                        <a:rPr lang="en-AU" dirty="0" smtClean="0"/>
                        <a:t>Perioperative management (glycaemic</a:t>
                      </a:r>
                      <a:r>
                        <a:rPr lang="en-AU" baseline="0" dirty="0" smtClean="0"/>
                        <a:t> control)</a:t>
                      </a:r>
                      <a:endParaRPr lang="en-AU" dirty="0"/>
                    </a:p>
                  </a:txBody>
                  <a:tcPr/>
                </a:tc>
                <a:tc>
                  <a:txBody>
                    <a:bodyPr/>
                    <a:lstStyle/>
                    <a:p>
                      <a:endParaRPr lang="en-AU" dirty="0"/>
                    </a:p>
                  </a:txBody>
                  <a:tcPr/>
                </a:tc>
              </a:tr>
              <a:tr h="322360">
                <a:tc gridSpan="3">
                  <a:txBody>
                    <a:bodyPr/>
                    <a:lstStyle/>
                    <a:p>
                      <a:pPr algn="ctr"/>
                      <a:r>
                        <a:rPr lang="en-AU" dirty="0" smtClean="0"/>
                        <a:t>Hospital environment (environmental cleaning)</a:t>
                      </a:r>
                      <a:endParaRPr lang="en-AU" dirty="0"/>
                    </a:p>
                  </a:txBody>
                  <a:tcPr/>
                </a:tc>
                <a:tc hMerge="1">
                  <a:txBody>
                    <a:bodyPr/>
                    <a:lstStyle/>
                    <a:p>
                      <a:endParaRPr lang="en-AU" dirty="0"/>
                    </a:p>
                  </a:txBody>
                  <a:tcPr/>
                </a:tc>
                <a:tc hMerge="1">
                  <a:txBody>
                    <a:bodyPr/>
                    <a:lstStyle/>
                    <a:p>
                      <a:endParaRPr lang="en-AU" dirty="0"/>
                    </a:p>
                  </a:txBody>
                  <a:tcPr/>
                </a:tc>
              </a:tr>
              <a:tr h="322360">
                <a:tc gridSpan="3">
                  <a:txBody>
                    <a:bodyPr/>
                    <a:lstStyle/>
                    <a:p>
                      <a:pPr algn="ctr"/>
                      <a:r>
                        <a:rPr lang="en-AU" dirty="0" smtClean="0"/>
                        <a:t>Suboptimal antimicrobial prophylaxis </a:t>
                      </a:r>
                      <a:endParaRPr lang="en-AU" dirty="0"/>
                    </a:p>
                  </a:txBody>
                  <a:tcPr/>
                </a:tc>
                <a:tc hMerge="1">
                  <a:txBody>
                    <a:bodyPr/>
                    <a:lstStyle/>
                    <a:p>
                      <a:endParaRPr lang="en-AU" dirty="0"/>
                    </a:p>
                  </a:txBody>
                  <a:tcPr/>
                </a:tc>
                <a:tc hMerge="1">
                  <a:txBody>
                    <a:bodyPr/>
                    <a:lstStyle/>
                    <a:p>
                      <a:endParaRPr lang="en-AU" dirty="0"/>
                    </a:p>
                  </a:txBody>
                  <a:tcPr/>
                </a:tc>
              </a:tr>
            </a:tbl>
          </a:graphicData>
        </a:graphic>
      </p:graphicFrame>
      <p:sp>
        <p:nvSpPr>
          <p:cNvPr id="5" name="TextBox 4"/>
          <p:cNvSpPr txBox="1"/>
          <p:nvPr/>
        </p:nvSpPr>
        <p:spPr>
          <a:xfrm>
            <a:off x="0" y="6525344"/>
            <a:ext cx="1187624" cy="369332"/>
          </a:xfrm>
          <a:prstGeom prst="rect">
            <a:avLst/>
          </a:prstGeom>
          <a:noFill/>
        </p:spPr>
        <p:txBody>
          <a:bodyPr wrap="square" rtlCol="0">
            <a:spAutoFit/>
          </a:bodyPr>
          <a:lstStyle/>
          <a:p>
            <a:r>
              <a:rPr lang="en-AU" dirty="0" smtClean="0"/>
              <a:t>Ref: 1 &amp; 2</a:t>
            </a:r>
            <a:endParaRPr lang="en-AU" dirty="0"/>
          </a:p>
        </p:txBody>
      </p:sp>
    </p:spTree>
    <p:extLst>
      <p:ext uri="{BB962C8B-B14F-4D97-AF65-F5344CB8AC3E}">
        <p14:creationId xmlns:p14="http://schemas.microsoft.com/office/powerpoint/2010/main" val="761851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188" y="548680"/>
            <a:ext cx="7886700" cy="1089529"/>
          </a:xfrm>
        </p:spPr>
        <p:txBody>
          <a:bodyPr/>
          <a:lstStyle/>
          <a:p>
            <a:r>
              <a:rPr lang="en-AU" dirty="0" smtClean="0"/>
              <a:t>Antimicrobials – part of the Surgical Site Infection Puzzle</a:t>
            </a:r>
            <a:endParaRPr lang="en-AU"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6780" y="1524182"/>
            <a:ext cx="7992888" cy="4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567174"/>
            <a:ext cx="1763688" cy="369332"/>
          </a:xfrm>
          <a:prstGeom prst="rect">
            <a:avLst/>
          </a:prstGeom>
          <a:noFill/>
        </p:spPr>
        <p:txBody>
          <a:bodyPr wrap="square" rtlCol="0">
            <a:spAutoFit/>
          </a:bodyPr>
          <a:lstStyle/>
          <a:p>
            <a:r>
              <a:rPr lang="en-AU" dirty="0" smtClean="0"/>
              <a:t>Ref: 3 and 19</a:t>
            </a:r>
            <a:endParaRPr lang="en-AU" dirty="0"/>
          </a:p>
        </p:txBody>
      </p:sp>
      <p:sp>
        <p:nvSpPr>
          <p:cNvPr id="4" name="TextBox 3"/>
          <p:cNvSpPr txBox="1"/>
          <p:nvPr/>
        </p:nvSpPr>
        <p:spPr>
          <a:xfrm>
            <a:off x="3156744" y="4492952"/>
            <a:ext cx="1800200" cy="1477328"/>
          </a:xfrm>
          <a:prstGeom prst="rect">
            <a:avLst/>
          </a:prstGeom>
          <a:noFill/>
          <a:ln w="57150">
            <a:solidFill>
              <a:srgbClr val="FF0000"/>
            </a:solidFill>
          </a:ln>
        </p:spPr>
        <p:txBody>
          <a:bodyPr wrap="square" rtlCol="0">
            <a:spAutoFit/>
          </a:bodyPr>
          <a:lstStyle/>
          <a:p>
            <a:r>
              <a:rPr lang="en-AU" dirty="0" smtClean="0"/>
              <a:t> </a:t>
            </a:r>
          </a:p>
          <a:p>
            <a:endParaRPr lang="en-AU" dirty="0"/>
          </a:p>
          <a:p>
            <a:endParaRPr lang="en-AU" dirty="0" smtClean="0"/>
          </a:p>
          <a:p>
            <a:endParaRPr lang="en-AU" dirty="0"/>
          </a:p>
          <a:p>
            <a:endParaRPr lang="en-AU" dirty="0"/>
          </a:p>
        </p:txBody>
      </p:sp>
      <p:sp>
        <p:nvSpPr>
          <p:cNvPr id="5" name="TextBox 4"/>
          <p:cNvSpPr txBox="1"/>
          <p:nvPr/>
        </p:nvSpPr>
        <p:spPr>
          <a:xfrm>
            <a:off x="22448" y="6396334"/>
            <a:ext cx="9121552" cy="461665"/>
          </a:xfrm>
          <a:prstGeom prst="rect">
            <a:avLst/>
          </a:prstGeom>
          <a:noFill/>
        </p:spPr>
        <p:txBody>
          <a:bodyPr wrap="square" rtlCol="0">
            <a:spAutoFit/>
          </a:bodyPr>
          <a:lstStyle/>
          <a:p>
            <a:r>
              <a:rPr lang="en-AU" sz="1200" dirty="0" smtClean="0"/>
              <a:t>Whilst alcohol -based </a:t>
            </a:r>
            <a:r>
              <a:rPr lang="en-AU" sz="1200" dirty="0"/>
              <a:t>surgical skin preparations </a:t>
            </a:r>
            <a:r>
              <a:rPr lang="en-AU" sz="1200" dirty="0" smtClean="0"/>
              <a:t>have been used in theatres over </a:t>
            </a:r>
            <a:r>
              <a:rPr lang="en-AU" sz="1200" dirty="0"/>
              <a:t>many </a:t>
            </a:r>
            <a:r>
              <a:rPr lang="en-AU" sz="1200" dirty="0" smtClean="0"/>
              <a:t>years with rare  fire </a:t>
            </a:r>
            <a:r>
              <a:rPr lang="en-AU" sz="1200" dirty="0"/>
              <a:t>and burns </a:t>
            </a:r>
            <a:r>
              <a:rPr lang="en-AU" sz="1200" dirty="0" smtClean="0"/>
              <a:t>complications, it is important to note that appropriate precautions should be undertaken</a:t>
            </a:r>
            <a:endParaRPr lang="en-AU" sz="1200" dirty="0"/>
          </a:p>
        </p:txBody>
      </p:sp>
    </p:spTree>
    <p:extLst>
      <p:ext uri="{BB962C8B-B14F-4D97-AF65-F5344CB8AC3E}">
        <p14:creationId xmlns:p14="http://schemas.microsoft.com/office/powerpoint/2010/main" val="262247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571405"/>
            <a:ext cx="7886700" cy="590931"/>
          </a:xfrm>
        </p:spPr>
        <p:txBody>
          <a:bodyPr/>
          <a:lstStyle/>
          <a:p>
            <a:r>
              <a:rPr lang="en-AU" dirty="0" smtClean="0"/>
              <a:t>Consensus-Based Guidelines</a:t>
            </a:r>
            <a:endParaRPr lang="en-AU"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012" r="32415" b="13382"/>
          <a:stretch/>
        </p:blipFill>
        <p:spPr bwMode="auto">
          <a:xfrm>
            <a:off x="755576" y="1620443"/>
            <a:ext cx="8183712" cy="4942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3028310"/>
            <a:ext cx="2381248" cy="3497034"/>
          </a:xfrm>
          <a:prstGeom prst="rect">
            <a:avLst/>
          </a:prstGeom>
        </p:spPr>
      </p:pic>
      <p:sp>
        <p:nvSpPr>
          <p:cNvPr id="4" name="TextBox 3"/>
          <p:cNvSpPr txBox="1"/>
          <p:nvPr/>
        </p:nvSpPr>
        <p:spPr>
          <a:xfrm>
            <a:off x="755576" y="1196752"/>
            <a:ext cx="8064896" cy="369332"/>
          </a:xfrm>
          <a:prstGeom prst="rect">
            <a:avLst/>
          </a:prstGeom>
          <a:noFill/>
        </p:spPr>
        <p:txBody>
          <a:bodyPr wrap="square" rtlCol="0">
            <a:spAutoFit/>
          </a:bodyPr>
          <a:lstStyle/>
          <a:p>
            <a:r>
              <a:rPr lang="en-AU" dirty="0" smtClean="0">
                <a:latin typeface="Cambria" panose="02040503050406030204" pitchFamily="18" charset="0"/>
              </a:rPr>
              <a:t>New version expected to be published in February 2019</a:t>
            </a:r>
            <a:endParaRPr lang="en-AU" dirty="0">
              <a:latin typeface="Cambria" panose="02040503050406030204" pitchFamily="18" charset="0"/>
            </a:endParaRPr>
          </a:p>
        </p:txBody>
      </p:sp>
      <p:sp>
        <p:nvSpPr>
          <p:cNvPr id="6" name="TextBox 5"/>
          <p:cNvSpPr txBox="1"/>
          <p:nvPr/>
        </p:nvSpPr>
        <p:spPr>
          <a:xfrm>
            <a:off x="0" y="6525344"/>
            <a:ext cx="827584" cy="369332"/>
          </a:xfrm>
          <a:prstGeom prst="rect">
            <a:avLst/>
          </a:prstGeom>
          <a:noFill/>
        </p:spPr>
        <p:txBody>
          <a:bodyPr wrap="square" rtlCol="0">
            <a:spAutoFit/>
          </a:bodyPr>
          <a:lstStyle/>
          <a:p>
            <a:r>
              <a:rPr lang="en-AU" dirty="0" smtClean="0"/>
              <a:t>Ref: </a:t>
            </a:r>
            <a:r>
              <a:rPr lang="en-AU" dirty="0"/>
              <a:t>4</a:t>
            </a:r>
          </a:p>
        </p:txBody>
      </p:sp>
    </p:spTree>
    <p:extLst>
      <p:ext uri="{BB962C8B-B14F-4D97-AF65-F5344CB8AC3E}">
        <p14:creationId xmlns:p14="http://schemas.microsoft.com/office/powerpoint/2010/main" val="224166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16832"/>
            <a:ext cx="7886700" cy="3920560"/>
          </a:xfrm>
        </p:spPr>
        <p:txBody>
          <a:bodyPr/>
          <a:lstStyle/>
          <a:p>
            <a:r>
              <a:rPr lang="en-AU" sz="2800" dirty="0"/>
              <a:t>The Centres for Disease Control advocate:</a:t>
            </a:r>
          </a:p>
          <a:p>
            <a:pPr lvl="1"/>
            <a:r>
              <a:rPr lang="en-AU" sz="2400" dirty="0"/>
              <a:t>Clean/clean-contaminated procedures do not require antimicrobials after surgical incision is closed (even if drain present)</a:t>
            </a:r>
          </a:p>
          <a:p>
            <a:pPr lvl="1"/>
            <a:r>
              <a:rPr lang="en-AU" sz="2400" dirty="0"/>
              <a:t>Topical antimicrobials should not be applied to the surgical incision</a:t>
            </a:r>
          </a:p>
          <a:p>
            <a:pPr lvl="1"/>
            <a:r>
              <a:rPr lang="en-AU" sz="2400" dirty="0"/>
              <a:t>Time antimicrobials to maximise concentration in serum/tissues at incision time</a:t>
            </a:r>
          </a:p>
          <a:p>
            <a:pPr marL="0" indent="0">
              <a:buNone/>
            </a:pPr>
            <a:endParaRPr lang="en-AU" dirty="0"/>
          </a:p>
          <a:p>
            <a:endParaRPr lang="en-AU" dirty="0"/>
          </a:p>
        </p:txBody>
      </p:sp>
      <p:sp>
        <p:nvSpPr>
          <p:cNvPr id="3" name="Title 2"/>
          <p:cNvSpPr>
            <a:spLocks noGrp="1"/>
          </p:cNvSpPr>
          <p:nvPr>
            <p:ph type="title"/>
          </p:nvPr>
        </p:nvSpPr>
        <p:spPr/>
        <p:txBody>
          <a:bodyPr/>
          <a:lstStyle/>
          <a:p>
            <a:r>
              <a:rPr lang="en-AU" dirty="0" smtClean="0"/>
              <a:t>Consensus-Based Guidelines</a:t>
            </a:r>
            <a:endParaRPr lang="en-AU" dirty="0"/>
          </a:p>
        </p:txBody>
      </p:sp>
      <p:pic>
        <p:nvPicPr>
          <p:cNvPr id="4" name="Picture 3"/>
          <p:cNvPicPr>
            <a:picLocks noChangeAspect="1"/>
          </p:cNvPicPr>
          <p:nvPr/>
        </p:nvPicPr>
        <p:blipFill>
          <a:blip r:embed="rId3"/>
          <a:srcRect l="11834" t="28313" r="23647" b="31764"/>
          <a:stretch>
            <a:fillRect/>
          </a:stretch>
        </p:blipFill>
        <p:spPr>
          <a:xfrm>
            <a:off x="971600" y="5454415"/>
            <a:ext cx="7776864" cy="1240923"/>
          </a:xfrm>
          <a:prstGeom prst="rect">
            <a:avLst/>
          </a:prstGeom>
        </p:spPr>
      </p:pic>
      <p:sp>
        <p:nvSpPr>
          <p:cNvPr id="5" name="TextBox 4"/>
          <p:cNvSpPr txBox="1"/>
          <p:nvPr/>
        </p:nvSpPr>
        <p:spPr>
          <a:xfrm>
            <a:off x="0" y="6525344"/>
            <a:ext cx="827584" cy="369332"/>
          </a:xfrm>
          <a:prstGeom prst="rect">
            <a:avLst/>
          </a:prstGeom>
          <a:noFill/>
        </p:spPr>
        <p:txBody>
          <a:bodyPr wrap="square" rtlCol="0">
            <a:spAutoFit/>
          </a:bodyPr>
          <a:lstStyle/>
          <a:p>
            <a:r>
              <a:rPr lang="en-AU" dirty="0" smtClean="0"/>
              <a:t>Ref: </a:t>
            </a:r>
            <a:r>
              <a:rPr lang="en-AU" dirty="0"/>
              <a:t>5</a:t>
            </a:r>
          </a:p>
        </p:txBody>
      </p:sp>
    </p:spTree>
    <p:extLst>
      <p:ext uri="{BB962C8B-B14F-4D97-AF65-F5344CB8AC3E}">
        <p14:creationId xmlns:p14="http://schemas.microsoft.com/office/powerpoint/2010/main" val="15207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16832"/>
            <a:ext cx="7886700" cy="1754326"/>
          </a:xfrm>
        </p:spPr>
        <p:txBody>
          <a:bodyPr/>
          <a:lstStyle/>
          <a:p>
            <a:r>
              <a:rPr lang="en-AU" dirty="0" smtClean="0">
                <a:solidFill>
                  <a:srgbClr val="FF0000"/>
                </a:solidFill>
              </a:rPr>
              <a:t>Organisations can use this slide to highlight their own local surgical prophylaxis guidelines. Many health care settings will not need to develop local guidelines but it may be a useful exercise to engage key stakeholders and create local endorsement. </a:t>
            </a:r>
            <a:endParaRPr lang="en-AU" dirty="0">
              <a:solidFill>
                <a:srgbClr val="FF0000"/>
              </a:solidFill>
            </a:endParaRPr>
          </a:p>
        </p:txBody>
      </p:sp>
      <p:sp>
        <p:nvSpPr>
          <p:cNvPr id="3" name="Title 2"/>
          <p:cNvSpPr>
            <a:spLocks noGrp="1"/>
          </p:cNvSpPr>
          <p:nvPr>
            <p:ph type="title"/>
          </p:nvPr>
        </p:nvSpPr>
        <p:spPr/>
        <p:txBody>
          <a:bodyPr/>
          <a:lstStyle/>
          <a:p>
            <a:r>
              <a:rPr lang="en-AU" dirty="0" smtClean="0"/>
              <a:t>Local Guidelines</a:t>
            </a:r>
            <a:endParaRPr lang="en-AU" dirty="0"/>
          </a:p>
        </p:txBody>
      </p:sp>
    </p:spTree>
    <p:extLst>
      <p:ext uri="{BB962C8B-B14F-4D97-AF65-F5344CB8AC3E}">
        <p14:creationId xmlns:p14="http://schemas.microsoft.com/office/powerpoint/2010/main" val="51727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62" y="483389"/>
            <a:ext cx="2016596" cy="2873603"/>
          </a:xfrm>
        </p:spPr>
        <p:txBody>
          <a:bodyPr/>
          <a:lstStyle/>
          <a:p>
            <a:r>
              <a:rPr lang="en-AU" sz="3200" dirty="0" smtClean="0"/>
              <a:t>National Safety and Quality Health Service Standards</a:t>
            </a:r>
            <a:endParaRPr lang="en-AU" sz="3200" dirty="0"/>
          </a:p>
        </p:txBody>
      </p:sp>
      <p:sp>
        <p:nvSpPr>
          <p:cNvPr id="6" name="TextBox 5"/>
          <p:cNvSpPr txBox="1"/>
          <p:nvPr/>
        </p:nvSpPr>
        <p:spPr>
          <a:xfrm>
            <a:off x="0" y="6525344"/>
            <a:ext cx="827584" cy="369332"/>
          </a:xfrm>
          <a:prstGeom prst="rect">
            <a:avLst/>
          </a:prstGeom>
          <a:noFill/>
        </p:spPr>
        <p:txBody>
          <a:bodyPr wrap="square" rtlCol="0">
            <a:spAutoFit/>
          </a:bodyPr>
          <a:lstStyle/>
          <a:p>
            <a:r>
              <a:rPr lang="en-AU" dirty="0" smtClean="0"/>
              <a:t>Ref: </a:t>
            </a:r>
            <a:r>
              <a:rPr lang="en-AU" dirty="0"/>
              <a:t>6</a:t>
            </a: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494" t="16416" r="12179" b="22146"/>
          <a:stretch/>
        </p:blipFill>
        <p:spPr bwMode="auto">
          <a:xfrm>
            <a:off x="2867636" y="606225"/>
            <a:ext cx="6062653" cy="6103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21600" r="9186" b="17627"/>
          <a:stretch/>
        </p:blipFill>
        <p:spPr bwMode="auto">
          <a:xfrm>
            <a:off x="7401806" y="332656"/>
            <a:ext cx="1528483" cy="128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98421" y="3429000"/>
            <a:ext cx="3381491" cy="3096344"/>
          </a:xfrm>
        </p:spPr>
        <p:txBody>
          <a:bodyPr/>
          <a:lstStyle/>
          <a:p>
            <a:pPr marL="0" indent="0">
              <a:buNone/>
            </a:pPr>
            <a:r>
              <a:rPr lang="en-AU" dirty="0" smtClean="0"/>
              <a:t>Antimicrobial Stewardship</a:t>
            </a:r>
          </a:p>
          <a:p>
            <a:r>
              <a:rPr lang="en-AU" dirty="0" smtClean="0"/>
              <a:t>Surgical Antimicrobial Prophylaxis is an important consideration in Antimicrobial Stewardship </a:t>
            </a:r>
            <a:endParaRPr lang="en-AU" dirty="0"/>
          </a:p>
        </p:txBody>
      </p:sp>
      <p:sp>
        <p:nvSpPr>
          <p:cNvPr id="7" name="Rectangle 6"/>
          <p:cNvSpPr/>
          <p:nvPr/>
        </p:nvSpPr>
        <p:spPr>
          <a:xfrm>
            <a:off x="4499992" y="4005064"/>
            <a:ext cx="4248472"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20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ACSQHC-PPT template">
  <a:themeElements>
    <a:clrScheme name="ACSQHC">
      <a:dk1>
        <a:srgbClr val="1178A2"/>
      </a:dk1>
      <a:lt1>
        <a:srgbClr val="FFFFFF"/>
      </a:lt1>
      <a:dk2>
        <a:srgbClr val="005470"/>
      </a:dk2>
      <a:lt2>
        <a:srgbClr val="E7E6E6"/>
      </a:lt2>
      <a:accent1>
        <a:srgbClr val="00A9DD"/>
      </a:accent1>
      <a:accent2>
        <a:srgbClr val="2C9941"/>
      </a:accent2>
      <a:accent3>
        <a:srgbClr val="E07C00"/>
      </a:accent3>
      <a:accent4>
        <a:srgbClr val="F2CD00"/>
      </a:accent4>
      <a:accent5>
        <a:srgbClr val="8E8E89"/>
      </a:accent5>
      <a:accent6>
        <a:srgbClr val="3CAE2B"/>
      </a:accent6>
      <a:hlink>
        <a:srgbClr val="00B5CC"/>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ommission presentation template 02" id="{FBDA9D4F-9361-7E45-A5C0-81DBFB74F88E}" vid="{A5AE6A5E-CB5D-4D46-9CC8-68B4E7E0F9D5}"/>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ommission presentation template 02" id="{FBDA9D4F-9361-7E45-A5C0-81DBFB74F88E}" vid="{2DEEEC51-2E02-4848-B6FC-211AAFE9CB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ACSQHC-PPT template</Template>
  <TotalTime>543</TotalTime>
  <Words>2484</Words>
  <Application>Microsoft Office PowerPoint</Application>
  <PresentationFormat>On-screen Show (4:3)</PresentationFormat>
  <Paragraphs>262</Paragraphs>
  <Slides>30</Slides>
  <Notes>27</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ACSQHC-PPT template</vt:lpstr>
      <vt:lpstr>1_Custom Design</vt:lpstr>
      <vt:lpstr>Surgical Antimicrobial Prophylaxis   </vt:lpstr>
      <vt:lpstr>Overview</vt:lpstr>
      <vt:lpstr>Principles of Antimicrobial Prophylaxis</vt:lpstr>
      <vt:lpstr>Surgical Site Infection Surveillance</vt:lpstr>
      <vt:lpstr>Antimicrobials – part of the Surgical Site Infection Puzzle</vt:lpstr>
      <vt:lpstr>Consensus-Based Guidelines</vt:lpstr>
      <vt:lpstr>Consensus-Based Guidelines</vt:lpstr>
      <vt:lpstr>Local Guidelines</vt:lpstr>
      <vt:lpstr>National Safety and Quality Health Service Standards</vt:lpstr>
      <vt:lpstr>Antimicrobial Stewardship Clinical Care Standard </vt:lpstr>
      <vt:lpstr>Advisory no: A17/01</vt:lpstr>
      <vt:lpstr>Auditing Surgical Antimicrobial Prophylaxis in your health service organisation </vt:lpstr>
      <vt:lpstr>Hospital NAPS 2017</vt:lpstr>
      <vt:lpstr>Local Hospital NAPS Data on surgical prophylaxis</vt:lpstr>
      <vt:lpstr>Surgical National Antimicrobial Prescribing Survey (SNAPS) </vt:lpstr>
      <vt:lpstr>Local Surgical NAPS Data </vt:lpstr>
      <vt:lpstr>Local Audits</vt:lpstr>
      <vt:lpstr>Reasons for Variation </vt:lpstr>
      <vt:lpstr>Reasons for Variation  </vt:lpstr>
      <vt:lpstr>Risks of prolonged surgical prophylaxis </vt:lpstr>
      <vt:lpstr>Risks of prolonged surgical prophylaxis </vt:lpstr>
      <vt:lpstr>Improving Practice</vt:lpstr>
      <vt:lpstr>Improving Practice</vt:lpstr>
      <vt:lpstr>Improving Practice</vt:lpstr>
      <vt:lpstr>Improving Practice </vt:lpstr>
      <vt:lpstr>Improving Practice</vt:lpstr>
      <vt:lpstr>Resources</vt:lpstr>
      <vt:lpstr>Resources: NSW Health CEC</vt:lpstr>
      <vt:lpstr>References</vt:lpstr>
      <vt:lpstr>PowerPoint Presentation</vt:lpstr>
    </vt:vector>
  </TitlesOfParts>
  <Company>Dept Health And Ageing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OLDHAM, Nonnie</dc:creator>
  <cp:lastModifiedBy>MERTENS, Kate</cp:lastModifiedBy>
  <cp:revision>96</cp:revision>
  <cp:lastPrinted>2018-09-19T03:46:48Z</cp:lastPrinted>
  <dcterms:created xsi:type="dcterms:W3CDTF">2018-07-09T05:56:29Z</dcterms:created>
  <dcterms:modified xsi:type="dcterms:W3CDTF">2019-03-28T03:20:07Z</dcterms:modified>
</cp:coreProperties>
</file>