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6" r:id="rId2"/>
    <p:sldId id="335" r:id="rId3"/>
    <p:sldId id="336" r:id="rId4"/>
    <p:sldId id="345" r:id="rId5"/>
    <p:sldId id="337" r:id="rId6"/>
    <p:sldId id="338" r:id="rId7"/>
    <p:sldId id="339" r:id="rId8"/>
    <p:sldId id="340" r:id="rId9"/>
    <p:sldId id="341" r:id="rId10"/>
    <p:sldId id="342" r:id="rId11"/>
    <p:sldId id="257" r:id="rId12"/>
    <p:sldId id="258" r:id="rId13"/>
    <p:sldId id="259" r:id="rId14"/>
    <p:sldId id="344" r:id="rId15"/>
    <p:sldId id="260" r:id="rId16"/>
    <p:sldId id="269" r:id="rId17"/>
    <p:sldId id="270" r:id="rId18"/>
    <p:sldId id="271" r:id="rId19"/>
    <p:sldId id="272" r:id="rId20"/>
    <p:sldId id="273" r:id="rId21"/>
    <p:sldId id="332" r:id="rId22"/>
    <p:sldId id="333" r:id="rId23"/>
    <p:sldId id="334" r:id="rId24"/>
    <p:sldId id="275" r:id="rId25"/>
    <p:sldId id="276" r:id="rId26"/>
    <p:sldId id="324" r:id="rId27"/>
    <p:sldId id="325" r:id="rId28"/>
    <p:sldId id="326" r:id="rId29"/>
    <p:sldId id="327" r:id="rId30"/>
    <p:sldId id="328" r:id="rId31"/>
    <p:sldId id="329" r:id="rId32"/>
    <p:sldId id="330" r:id="rId33"/>
    <p:sldId id="303" r:id="rId34"/>
    <p:sldId id="304" r:id="rId35"/>
    <p:sldId id="305" r:id="rId36"/>
    <p:sldId id="306" r:id="rId37"/>
    <p:sldId id="307" r:id="rId38"/>
    <p:sldId id="310" r:id="rId39"/>
    <p:sldId id="311" r:id="rId40"/>
    <p:sldId id="312" r:id="rId41"/>
    <p:sldId id="313" r:id="rId42"/>
    <p:sldId id="314" r:id="rId43"/>
    <p:sldId id="315" r:id="rId44"/>
    <p:sldId id="316" r:id="rId45"/>
    <p:sldId id="308" r:id="rId46"/>
    <p:sldId id="319" r:id="rId47"/>
    <p:sldId id="320" r:id="rId48"/>
    <p:sldId id="346" r:id="rId49"/>
    <p:sldId id="34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1C30"/>
    <a:srgbClr val="D15420"/>
    <a:srgbClr val="8F3F98"/>
    <a:srgbClr val="B70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8"/>
    <p:restoredTop sz="80571" autoAdjust="0"/>
  </p:normalViewPr>
  <p:slideViewPr>
    <p:cSldViewPr snapToGrid="0" snapToObjects="1">
      <p:cViewPr varScale="1">
        <p:scale>
          <a:sx n="94" d="100"/>
          <a:sy n="94" d="100"/>
        </p:scale>
        <p:origin x="-212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1E895D-7F9C-4464-B41F-CB7B290E39AB}" type="datetimeFigureOut">
              <a:rPr lang="en-AU" smtClean="0"/>
              <a:t>30/01/2019</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E31E1-2490-4DE4-BA4E-BE807CFE60F5}" type="slidenum">
              <a:rPr lang="en-AU" smtClean="0"/>
              <a:t>‹#›</a:t>
            </a:fld>
            <a:endParaRPr lang="en-AU"/>
          </a:p>
        </p:txBody>
      </p:sp>
    </p:spTree>
    <p:extLst>
      <p:ext uri="{BB962C8B-B14F-4D97-AF65-F5344CB8AC3E}">
        <p14:creationId xmlns:p14="http://schemas.microsoft.com/office/powerpoint/2010/main" val="1050177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mailto:atlas@safetyandquality.gov.a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Mapping variation is an invaluable tool for understanding how our healthcare system is providing care. The</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Australian Atlas of Healthcare Variation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illuminates variation by mapping use of health care according to where people live.  Each Atlas identifies specific achievable actions for exploration and quality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Australian Commission on Safety and Quality in Health Care (the Commission) has collaborated with the Australian, state and territory governments, specialist medical colleges, clinicians and consumer representatives to develop the Atlas</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publications can be downloaded from the Atlas website.</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a:t>
            </a:fld>
            <a:endParaRPr lang="en-AU"/>
          </a:p>
        </p:txBody>
      </p:sp>
    </p:spTree>
    <p:extLst>
      <p:ext uri="{BB962C8B-B14F-4D97-AF65-F5344CB8AC3E}">
        <p14:creationId xmlns:p14="http://schemas.microsoft.com/office/powerpoint/2010/main" val="41401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endParaRPr lang="en-AU" dirty="0" smtClean="0"/>
          </a:p>
          <a:p>
            <a:r>
              <a:rPr lang="en-AU" dirty="0" smtClean="0"/>
              <a:t>This chapter examines:</a:t>
            </a:r>
          </a:p>
          <a:p>
            <a:pPr rtl="0" eaLnBrk="1" fontAlgn="auto" latinLnBrk="0" hangingPunct="1"/>
            <a:r>
              <a:rPr lang="en-US" sz="1200" b="1" i="0" u="none" strike="noStrike" kern="120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Cardiac stress tests and imaging</a:t>
            </a:r>
            <a:r>
              <a:rPr lang="en-US" sz="1200" b="0" i="0" u="none" strike="noStrike" kern="1200" dirty="0" smtClean="0">
                <a:solidFill>
                  <a:schemeClr val="tx1"/>
                </a:solidFill>
                <a:effectLst/>
                <a:latin typeface="+mn-lt"/>
                <a:ea typeface="+mn-ea"/>
                <a:cs typeface="+mn-cs"/>
              </a:rPr>
              <a:t>, 18 years and over</a:t>
            </a:r>
            <a:endParaRPr lang="en-AU"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Stress echocardiography</a:t>
            </a:r>
            <a:r>
              <a:rPr lang="en-US" sz="1200" b="0" i="0" u="none" strike="noStrike" kern="1200" dirty="0" smtClean="0">
                <a:solidFill>
                  <a:schemeClr val="tx1"/>
                </a:solidFill>
                <a:effectLst/>
                <a:latin typeface="+mn-lt"/>
                <a:ea typeface="+mn-ea"/>
                <a:cs typeface="+mn-cs"/>
              </a:rPr>
              <a:t>, 18 years and over</a:t>
            </a:r>
            <a:endParaRPr lang="en-AU"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Myocardial perfusion scans</a:t>
            </a:r>
            <a:r>
              <a:rPr lang="en-US" sz="1200" b="0" i="0" u="none" strike="noStrike" kern="1200" dirty="0" smtClean="0">
                <a:solidFill>
                  <a:schemeClr val="tx1"/>
                </a:solidFill>
                <a:effectLst/>
                <a:latin typeface="+mn-lt"/>
                <a:ea typeface="+mn-ea"/>
                <a:cs typeface="+mn-cs"/>
              </a:rPr>
              <a:t>, 18 years and over</a:t>
            </a:r>
            <a:endParaRPr lang="en-AU" sz="1200" b="0" i="0" u="none" strike="noStrike" kern="1200" dirty="0" smtClean="0">
              <a:solidFill>
                <a:schemeClr val="tx1"/>
              </a:solidFill>
              <a:effectLst/>
              <a:latin typeface="+mn-lt"/>
              <a:ea typeface="+mn-ea"/>
              <a:cs typeface="+mn-cs"/>
            </a:endParaRPr>
          </a:p>
          <a:p>
            <a:pPr rtl="0" eaLnBrk="1" fontAlgn="auto" latinLnBrk="0" hangingPunct="1"/>
            <a:r>
              <a:rPr lang="en-US" sz="1200" b="0" i="0" u="none" strike="noStrike" kern="120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Standard echocardiography</a:t>
            </a:r>
            <a:r>
              <a:rPr lang="en-US" sz="1200" b="0" i="0" u="none" strike="noStrike" kern="1200" dirty="0" smtClean="0">
                <a:solidFill>
                  <a:schemeClr val="tx1"/>
                </a:solidFill>
                <a:effectLst/>
                <a:latin typeface="+mn-lt"/>
                <a:ea typeface="+mn-ea"/>
                <a:cs typeface="+mn-cs"/>
              </a:rPr>
              <a:t>, 18 years and over</a:t>
            </a:r>
            <a:endParaRPr lang="en-AU" sz="1200" b="0" i="0" u="none" strike="noStrike"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14</a:t>
            </a:fld>
            <a:endParaRPr lang="en-AU"/>
          </a:p>
        </p:txBody>
      </p:sp>
    </p:spTree>
    <p:extLst>
      <p:ext uri="{BB962C8B-B14F-4D97-AF65-F5344CB8AC3E}">
        <p14:creationId xmlns:p14="http://schemas.microsoft.com/office/powerpoint/2010/main" val="386997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In 2016–17, there were over 900,000 MBS-subsidised services for cardiac stress tests and imaging, representing 4,575 services per 100,000 people aged 18 years and over.</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of cardiac stress tests and imaging were highest in the 45–79 years age group.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Substantial variation was observed between Statistical Area Level 3 (SA3) areas in the rates of stress echocardiography. They were 47.1 times as high in the area with the highest rate compared to the area with the lowest rate. For myocardial perfusion scans, the rate was 57.0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dirty="0" smtClean="0"/>
              <a:t>The marked variation between states is likely to be affected by factors such as </a:t>
            </a:r>
            <a:r>
              <a:rPr lang="en-AU" sz="1200" b="0" i="0" u="none" strike="noStrike" kern="1200" baseline="0" dirty="0" smtClean="0">
                <a:solidFill>
                  <a:schemeClr val="tx1"/>
                </a:solidFill>
                <a:latin typeface="+mn-lt"/>
                <a:ea typeface="+mn-ea"/>
                <a:cs typeface="+mn-cs"/>
              </a:rPr>
              <a:t>rates of underlying disease, access to services, funding models and availability of previous test results.</a:t>
            </a:r>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15</a:t>
            </a:fld>
            <a:endParaRPr lang="en-AU"/>
          </a:p>
        </p:txBody>
      </p:sp>
    </p:spTree>
    <p:extLst>
      <p:ext uri="{BB962C8B-B14F-4D97-AF65-F5344CB8AC3E}">
        <p14:creationId xmlns:p14="http://schemas.microsoft.com/office/powerpoint/2010/main" val="878787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cardiac stress tests and imaging.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16</a:t>
            </a:fld>
            <a:endParaRPr lang="en-AU"/>
          </a:p>
        </p:txBody>
      </p:sp>
    </p:spTree>
    <p:extLst>
      <p:ext uri="{BB962C8B-B14F-4D97-AF65-F5344CB8AC3E}">
        <p14:creationId xmlns:p14="http://schemas.microsoft.com/office/powerpoint/2010/main" val="66729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cardiac stress tests and imaging.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17</a:t>
            </a:fld>
            <a:endParaRPr lang="en-AU"/>
          </a:p>
        </p:txBody>
      </p:sp>
    </p:spTree>
    <p:extLst>
      <p:ext uri="{BB962C8B-B14F-4D97-AF65-F5344CB8AC3E}">
        <p14:creationId xmlns:p14="http://schemas.microsoft.com/office/powerpoint/2010/main" val="571042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cardiac stress tests and</a:t>
            </a:r>
            <a:r>
              <a:rPr lang="en-AU" baseline="0" dirty="0" smtClean="0"/>
              <a:t> imaging</a:t>
            </a:r>
            <a:r>
              <a:rPr lang="en-AU" dirty="0" smtClean="0"/>
              <a:t>.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933,727 MBS-subsidised services for cardiac stress tests and imaging, representing 4,575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MBS-subsidised services for cardiac stress tests and imaging across 329* local areas (Statistical Area Level 3 – SA3) ranged from 1,184 to 11,568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9.8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2,289 per 100,000 people aged 18 years and over in Tasmania to 6,673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18</a:t>
            </a:fld>
            <a:endParaRPr lang="en-AU"/>
          </a:p>
        </p:txBody>
      </p:sp>
    </p:spTree>
    <p:extLst>
      <p:ext uri="{BB962C8B-B14F-4D97-AF65-F5344CB8AC3E}">
        <p14:creationId xmlns:p14="http://schemas.microsoft.com/office/powerpoint/2010/main" val="263458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cardiac stress tests and</a:t>
            </a:r>
            <a:r>
              <a:rPr lang="en-AU" baseline="0" dirty="0" smtClean="0"/>
              <a:t> imaging </a:t>
            </a:r>
            <a:r>
              <a:rPr lang="en-AU" dirty="0" smtClean="0"/>
              <a:t>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19</a:t>
            </a:fld>
            <a:endParaRPr lang="en-AU"/>
          </a:p>
        </p:txBody>
      </p:sp>
    </p:spTree>
    <p:extLst>
      <p:ext uri="{BB962C8B-B14F-4D97-AF65-F5344CB8AC3E}">
        <p14:creationId xmlns:p14="http://schemas.microsoft.com/office/powerpoint/2010/main" val="1343344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cardiac stress tests and</a:t>
            </a:r>
            <a:r>
              <a:rPr lang="en-AU" baseline="0" dirty="0" smtClean="0"/>
              <a:t> imaging </a:t>
            </a:r>
            <a:r>
              <a:rPr lang="en-AU" dirty="0" smtClean="0"/>
              <a:t>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20</a:t>
            </a:fld>
            <a:endParaRPr lang="en-AU"/>
          </a:p>
        </p:txBody>
      </p:sp>
    </p:spTree>
    <p:extLst>
      <p:ext uri="{BB962C8B-B14F-4D97-AF65-F5344CB8AC3E}">
        <p14:creationId xmlns:p14="http://schemas.microsoft.com/office/powerpoint/2010/main" val="2941157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Nationally, 53% of cardiac stress tests and imaging were exercise ECGs, 33% were stress echocardiograms, 8% were MPS and 6% were CTCA. </a:t>
            </a:r>
          </a:p>
          <a:p>
            <a:r>
              <a:rPr lang="en-AU" sz="1200" b="0" i="0" u="none" strike="noStrike" kern="1200" baseline="0" dirty="0" smtClean="0">
                <a:solidFill>
                  <a:schemeClr val="tx1"/>
                </a:solidFill>
                <a:latin typeface="+mn-lt"/>
                <a:ea typeface="+mn-ea"/>
                <a:cs typeface="+mn-cs"/>
              </a:rPr>
              <a:t>The proportions for each test were similar across all states and territories. </a:t>
            </a:r>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21</a:t>
            </a:fld>
            <a:endParaRPr lang="en-AU"/>
          </a:p>
        </p:txBody>
      </p:sp>
    </p:spTree>
    <p:extLst>
      <p:ext uri="{BB962C8B-B14F-4D97-AF65-F5344CB8AC3E}">
        <p14:creationId xmlns:p14="http://schemas.microsoft.com/office/powerpoint/2010/main" val="3067403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Nationally, 64% of cardiac stress tests and imaging were requested by general practitioners (GPs), 26% of tests were requested by cardiologists and 10% were requested by other health professionals.</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proportion of tests requested by GPs varied from 42% in South Australia to 72% in New South Wales and the Australian Capital Territory.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proportion of tests requested by cardiologists varied from 19% in New South Wales to 47% in South Australia </a:t>
            </a:r>
            <a:endParaRPr lang="en-AU" b="1"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22</a:t>
            </a:fld>
            <a:endParaRPr lang="en-AU"/>
          </a:p>
        </p:txBody>
      </p:sp>
    </p:spTree>
    <p:extLst>
      <p:ext uri="{BB962C8B-B14F-4D97-AF65-F5344CB8AC3E}">
        <p14:creationId xmlns:p14="http://schemas.microsoft.com/office/powerpoint/2010/main" val="1892933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cardiac stress tests and imaging were highest in the 45–79 years age group.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national rate in this age group was 8,497 per 100,000 people and varied from 4,255 per 100,000 people in Tasmania to 12,466 per 100,000 people in New South Wales.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national rate for tests performed on the 80 years and over age group was slightly lower at 7,744 per 100,000 people. The rate varied from 3,447 per 100,000 people in Tasmania to 12,211 per 100,000 people in New South Wales.</a:t>
            </a:r>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23</a:t>
            </a:fld>
            <a:endParaRPr lang="en-AU"/>
          </a:p>
        </p:txBody>
      </p:sp>
    </p:spTree>
    <p:extLst>
      <p:ext uri="{BB962C8B-B14F-4D97-AF65-F5344CB8AC3E}">
        <p14:creationId xmlns:p14="http://schemas.microsoft.com/office/powerpoint/2010/main" val="355473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data can also be further explored using the online interactive Atlas platform.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3</a:t>
            </a:fld>
            <a:endParaRPr lang="en-AU"/>
          </a:p>
        </p:txBody>
      </p:sp>
    </p:spTree>
    <p:extLst>
      <p:ext uri="{BB962C8B-B14F-4D97-AF65-F5344CB8AC3E}">
        <p14:creationId xmlns:p14="http://schemas.microsoft.com/office/powerpoint/2010/main" val="2015097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2,289 per 100,000 people aged 18 years and over in Tasmania to 6,673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24</a:t>
            </a:fld>
            <a:endParaRPr lang="en-AU"/>
          </a:p>
        </p:txBody>
      </p:sp>
    </p:spTree>
    <p:extLst>
      <p:ext uri="{BB962C8B-B14F-4D97-AF65-F5344CB8AC3E}">
        <p14:creationId xmlns:p14="http://schemas.microsoft.com/office/powerpoint/2010/main" val="2599201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cardiac stress tests and imaging were higher in major cities than in other areas. There was no clear pattern according to socioeconomic status.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25</a:t>
            </a:fld>
            <a:endParaRPr lang="en-AU"/>
          </a:p>
        </p:txBody>
      </p:sp>
    </p:spTree>
    <p:extLst>
      <p:ext uri="{BB962C8B-B14F-4D97-AF65-F5344CB8AC3E}">
        <p14:creationId xmlns:p14="http://schemas.microsoft.com/office/powerpoint/2010/main" val="3386972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stress echocardiography.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26</a:t>
            </a:fld>
            <a:endParaRPr lang="en-AU"/>
          </a:p>
        </p:txBody>
      </p:sp>
    </p:spTree>
    <p:extLst>
      <p:ext uri="{BB962C8B-B14F-4D97-AF65-F5344CB8AC3E}">
        <p14:creationId xmlns:p14="http://schemas.microsoft.com/office/powerpoint/2010/main" val="2321055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stress echocardiography.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27</a:t>
            </a:fld>
            <a:endParaRPr lang="en-AU"/>
          </a:p>
        </p:txBody>
      </p:sp>
    </p:spTree>
    <p:extLst>
      <p:ext uri="{BB962C8B-B14F-4D97-AF65-F5344CB8AC3E}">
        <p14:creationId xmlns:p14="http://schemas.microsoft.com/office/powerpoint/2010/main" val="3813267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stress echocardiography.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303,525 MBS-subsidised services for stress echocardiography, representing 1,491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MBS-subsidised services for stress echocardiography across 325* local areas (Statistical Area Level 3 – SA3) ranged from 104 to 4,894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47.1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698 per 100,000 people aged 18 years and over in the Northern Territory to 2,265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28</a:t>
            </a:fld>
            <a:endParaRPr lang="en-AU"/>
          </a:p>
        </p:txBody>
      </p:sp>
    </p:spTree>
    <p:extLst>
      <p:ext uri="{BB962C8B-B14F-4D97-AF65-F5344CB8AC3E}">
        <p14:creationId xmlns:p14="http://schemas.microsoft.com/office/powerpoint/2010/main" val="1872567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stress echocardiography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29</a:t>
            </a:fld>
            <a:endParaRPr lang="en-AU"/>
          </a:p>
        </p:txBody>
      </p:sp>
    </p:spTree>
    <p:extLst>
      <p:ext uri="{BB962C8B-B14F-4D97-AF65-F5344CB8AC3E}">
        <p14:creationId xmlns:p14="http://schemas.microsoft.com/office/powerpoint/2010/main" val="3296082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stress echocardiography by capital city area. Rates are based on the patient’s usual place of residence, not the location of the healthcare provider. </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30</a:t>
            </a:fld>
            <a:endParaRPr lang="en-AU"/>
          </a:p>
        </p:txBody>
      </p:sp>
    </p:spTree>
    <p:extLst>
      <p:ext uri="{BB962C8B-B14F-4D97-AF65-F5344CB8AC3E}">
        <p14:creationId xmlns:p14="http://schemas.microsoft.com/office/powerpoint/2010/main" val="3138127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698 per 100,000 people aged 18 years and over in the Northern Territory to 2,265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31</a:t>
            </a:fld>
            <a:endParaRPr lang="en-AU"/>
          </a:p>
        </p:txBody>
      </p:sp>
    </p:spTree>
    <p:extLst>
      <p:ext uri="{BB962C8B-B14F-4D97-AF65-F5344CB8AC3E}">
        <p14:creationId xmlns:p14="http://schemas.microsoft.com/office/powerpoint/2010/main" val="3869416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stress echocardiography were higher in major cities and inner regional areas than in outer regional and remote areas. There was no clear pattern according to socioeconomic status.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32</a:t>
            </a:fld>
            <a:endParaRPr lang="en-AU"/>
          </a:p>
        </p:txBody>
      </p:sp>
    </p:spTree>
    <p:extLst>
      <p:ext uri="{BB962C8B-B14F-4D97-AF65-F5344CB8AC3E}">
        <p14:creationId xmlns:p14="http://schemas.microsoft.com/office/powerpoint/2010/main" val="3198164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myocardial perfusion scans.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33</a:t>
            </a:fld>
            <a:endParaRPr lang="en-AU"/>
          </a:p>
        </p:txBody>
      </p:sp>
    </p:spTree>
    <p:extLst>
      <p:ext uri="{BB962C8B-B14F-4D97-AF65-F5344CB8AC3E}">
        <p14:creationId xmlns:p14="http://schemas.microsoft.com/office/powerpoint/2010/main" val="3137890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Commission’s role is to lead and coordinate national improvements in the safety and quality of health care. The Commission works in partnership with the Australian Government, state and territory governments and the private sector to achieve a safe and high-quality, sustainable health system. In doing so, the Commission also works closely with patients, carers, clinicians, managers, policymakers and healthcare organisations.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Key functions of the Commission include developing national safety and quality standards, developing clinical care standards to improve the implementation of evidence-based health care, coordinating work in specific areas to improve outcomes for patients, and providing information, publications and resources about safety and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 works in four priority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Patient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Partnering with patients, consumers and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Quality, cost and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Supporting health professionals to provide care that is informed, supported and organised to deliver safe and high-quality health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of the Commission’s key programs is the National Safety and Quality Health Service (NSQHS) Standards. The primary aim of the NSQHS Standards are to protect the public from harm and to improve the quality of health service provision. The NSQHS Standards were developed by the Commission in partnership with the Australian, state and territory governments, the private sector, clinicians, patients and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carers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4</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myocardial perfusion scans.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34</a:t>
            </a:fld>
            <a:endParaRPr lang="en-AU"/>
          </a:p>
        </p:txBody>
      </p:sp>
    </p:spTree>
    <p:extLst>
      <p:ext uri="{BB962C8B-B14F-4D97-AF65-F5344CB8AC3E}">
        <p14:creationId xmlns:p14="http://schemas.microsoft.com/office/powerpoint/2010/main" val="1188236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myocardial perfusion scans.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79,905 MBS-subsidised services for MPS, representing 384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MBS-subsidised services for MPS across 278* local areas (Statistical Area Level 3 – SA3) ranged from 29 to 1,652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57.0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182 per 100,000 people aged 18 years and over in South Australia to 485 in New South Wales.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dirty="0" smtClean="0"/>
          </a:p>
          <a:p>
            <a:r>
              <a:rPr lang="en-AU" sz="1200" b="0" i="0" u="none" strike="noStrike" kern="1200" baseline="0" dirty="0" smtClean="0">
                <a:solidFill>
                  <a:schemeClr val="tx1"/>
                </a:solidFill>
                <a:latin typeface="+mn-lt"/>
                <a:ea typeface="+mn-ea"/>
                <a:cs typeface="+mn-cs"/>
              </a:rPr>
              <a:t>Data for the MPS MBS items have been suppressed, indicated on the maps in grey. Most local areas (Statistical Area Level 3 – SA3) were suppressed to prevent identification of the provider (practitioner or business entity).  The effect of data suppression was greatest in inner and outer regional and remote areas: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 Overall, 62 SA3s were suppressed, which represents 18% of all SA3s and 8% of all services </a:t>
            </a:r>
          </a:p>
          <a:p>
            <a:r>
              <a:rPr lang="en-AU" sz="1200" b="0" i="0" u="none" strike="noStrike" kern="1200" baseline="0" dirty="0" smtClean="0">
                <a:solidFill>
                  <a:schemeClr val="tx1"/>
                </a:solidFill>
                <a:latin typeface="+mn-lt"/>
                <a:ea typeface="+mn-ea"/>
                <a:cs typeface="+mn-cs"/>
              </a:rPr>
              <a:t>- 37 SA3s were suppressed to prevent identification of the provider </a:t>
            </a:r>
          </a:p>
          <a:p>
            <a:r>
              <a:rPr lang="en-AU" sz="1200" b="0" i="0" u="none" strike="noStrike" kern="1200" baseline="0" dirty="0" smtClean="0">
                <a:solidFill>
                  <a:schemeClr val="tx1"/>
                </a:solidFill>
                <a:latin typeface="+mn-lt"/>
                <a:ea typeface="+mn-ea"/>
                <a:cs typeface="+mn-cs"/>
              </a:rPr>
              <a:t>- The proportion of SA3s suppressed in each remoteness category was 3% in major cities, 26% in inner regional areas, 43% in outer regional areas and 74% in remote areas. </a:t>
            </a:r>
          </a:p>
          <a:p>
            <a:endParaRPr lang="en-AU" dirty="0" smtClean="0"/>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35</a:t>
            </a:fld>
            <a:endParaRPr lang="en-AU"/>
          </a:p>
        </p:txBody>
      </p:sp>
    </p:spTree>
    <p:extLst>
      <p:ext uri="{BB962C8B-B14F-4D97-AF65-F5344CB8AC3E}">
        <p14:creationId xmlns:p14="http://schemas.microsoft.com/office/powerpoint/2010/main" val="1216714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myocardial perfusion scans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36</a:t>
            </a:fld>
            <a:endParaRPr lang="en-AU"/>
          </a:p>
        </p:txBody>
      </p:sp>
    </p:spTree>
    <p:extLst>
      <p:ext uri="{BB962C8B-B14F-4D97-AF65-F5344CB8AC3E}">
        <p14:creationId xmlns:p14="http://schemas.microsoft.com/office/powerpoint/2010/main" val="1660066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myocardial perfusion scans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37</a:t>
            </a:fld>
            <a:endParaRPr lang="en-AU"/>
          </a:p>
        </p:txBody>
      </p:sp>
    </p:spTree>
    <p:extLst>
      <p:ext uri="{BB962C8B-B14F-4D97-AF65-F5344CB8AC3E}">
        <p14:creationId xmlns:p14="http://schemas.microsoft.com/office/powerpoint/2010/main" val="1187260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182 per 100,000 people aged 18 years and over in South Australia to 485 in New South Wales.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Rates for NT SA3s are not published for reliability and/or confidentiality reasons. </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38</a:t>
            </a:fld>
            <a:endParaRPr lang="en-AU"/>
          </a:p>
        </p:txBody>
      </p:sp>
    </p:spTree>
    <p:extLst>
      <p:ext uri="{BB962C8B-B14F-4D97-AF65-F5344CB8AC3E}">
        <p14:creationId xmlns:p14="http://schemas.microsoft.com/office/powerpoint/2010/main" val="963183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MPS were higher in major cities and inner regional areas than in other remote areas. Rates were higher in areas with lower socioeconomic status in major cities, and inner regional and remote areas. There was no clear pattern according to socioeconomic status in outer regional areas.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39</a:t>
            </a:fld>
            <a:endParaRPr lang="en-AU"/>
          </a:p>
        </p:txBody>
      </p:sp>
    </p:spTree>
    <p:extLst>
      <p:ext uri="{BB962C8B-B14F-4D97-AF65-F5344CB8AC3E}">
        <p14:creationId xmlns:p14="http://schemas.microsoft.com/office/powerpoint/2010/main" val="2882098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standard echocardiography.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40</a:t>
            </a:fld>
            <a:endParaRPr lang="en-AU"/>
          </a:p>
        </p:txBody>
      </p:sp>
    </p:spTree>
    <p:extLst>
      <p:ext uri="{BB962C8B-B14F-4D97-AF65-F5344CB8AC3E}">
        <p14:creationId xmlns:p14="http://schemas.microsoft.com/office/powerpoint/2010/main" val="35225428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standard echocardiography.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41</a:t>
            </a:fld>
            <a:endParaRPr lang="en-AU"/>
          </a:p>
        </p:txBody>
      </p:sp>
    </p:spTree>
    <p:extLst>
      <p:ext uri="{BB962C8B-B14F-4D97-AF65-F5344CB8AC3E}">
        <p14:creationId xmlns:p14="http://schemas.microsoft.com/office/powerpoint/2010/main" val="2239425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standard echocardiography.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945,056 MBS-subsidised services for standard echocardiography, representing 4,599 services per 100,000 people aged 18 years and over (the Australian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MBS-subsidised services for standard echocardiography across 328* local areas (Statistical Area Level 3 – SA3) ranged from 2,279 to 7,957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3.5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services varied across states and territories, from 2,624 per 100,000 people aged 18 years and over in Tasmania to 5,309 in New South Wales.</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42</a:t>
            </a:fld>
            <a:endParaRPr lang="en-AU"/>
          </a:p>
        </p:txBody>
      </p:sp>
    </p:spTree>
    <p:extLst>
      <p:ext uri="{BB962C8B-B14F-4D97-AF65-F5344CB8AC3E}">
        <p14:creationId xmlns:p14="http://schemas.microsoft.com/office/powerpoint/2010/main" val="1757020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standard echocardiography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43</a:t>
            </a:fld>
            <a:endParaRPr lang="en-AU"/>
          </a:p>
        </p:txBody>
      </p:sp>
    </p:spTree>
    <p:extLst>
      <p:ext uri="{BB962C8B-B14F-4D97-AF65-F5344CB8AC3E}">
        <p14:creationId xmlns:p14="http://schemas.microsoft.com/office/powerpoint/2010/main" val="1107493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kern="1200" dirty="0" smtClean="0">
                <a:solidFill>
                  <a:schemeClr val="tx1"/>
                </a:solidFill>
                <a:effectLst/>
                <a:latin typeface="+mn-lt"/>
                <a:ea typeface="+mn-ea"/>
                <a:cs typeface="+mn-cs"/>
              </a:rPr>
              <a:t>The third Atlas, released in December 2018, examines four clinical themes: neonatal</a:t>
            </a:r>
            <a:r>
              <a:rPr lang="en-AU" sz="1200" b="0" i="0" kern="1200" baseline="0" dirty="0" smtClean="0">
                <a:solidFill>
                  <a:schemeClr val="tx1"/>
                </a:solidFill>
                <a:effectLst/>
                <a:latin typeface="+mn-lt"/>
                <a:ea typeface="+mn-ea"/>
                <a:cs typeface="+mn-cs"/>
              </a:rPr>
              <a:t> and paediatric health, gastrointestinal investigations and treatments, thyroid investigations and treatments and cardiac tests.</a:t>
            </a:r>
            <a:endParaRPr lang="en-AU" dirty="0"/>
          </a:p>
        </p:txBody>
      </p:sp>
      <p:sp>
        <p:nvSpPr>
          <p:cNvPr id="4" name="Slide Number Placeholder 3"/>
          <p:cNvSpPr>
            <a:spLocks noGrp="1"/>
          </p:cNvSpPr>
          <p:nvPr>
            <p:ph type="sldNum" sz="quarter" idx="10"/>
          </p:nvPr>
        </p:nvSpPr>
        <p:spPr/>
        <p:txBody>
          <a:bodyPr/>
          <a:lstStyle/>
          <a:p>
            <a:fld id="{8545C7F0-05B3-4A67-B187-01B02CED6EE5}"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3248611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standard echocardiography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44</a:t>
            </a:fld>
            <a:endParaRPr lang="en-AU"/>
          </a:p>
        </p:txBody>
      </p:sp>
    </p:spTree>
    <p:extLst>
      <p:ext uri="{BB962C8B-B14F-4D97-AF65-F5344CB8AC3E}">
        <p14:creationId xmlns:p14="http://schemas.microsoft.com/office/powerpoint/2010/main" val="183475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standard echocardiography were highest for the 80 years and over age group.</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national rate for this age group was 19,469 services per 100,000 people and varied from 10,829 services per 100,000 people in Tasmania to 23,703 services per 100,000 people in New South Wales.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national rate for tests performed on the 80 years and over age group was 2.7 times as high as the rate for the 45–79 years age group (which had the next highest rate). This pattern was consistent across all states and territories.</a:t>
            </a:r>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45</a:t>
            </a:fld>
            <a:endParaRPr lang="en-AU"/>
          </a:p>
        </p:txBody>
      </p:sp>
    </p:spTree>
    <p:extLst>
      <p:ext uri="{BB962C8B-B14F-4D97-AF65-F5344CB8AC3E}">
        <p14:creationId xmlns:p14="http://schemas.microsoft.com/office/powerpoint/2010/main" val="977688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services varied across states and territories, from 2,624 per 100,000 people aged 18 years and over in Tasmania to 5,309 in New South Wales.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services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Triangles indicate SA3s where only rates are published. The numbers of services are not published for confidentiality reasons.</a:t>
            </a:r>
          </a:p>
          <a:p>
            <a:r>
              <a:rPr lang="en-AU" sz="1200" b="0" i="0" u="none" strike="noStrike" kern="1200" baseline="0" dirty="0" smtClean="0">
                <a:solidFill>
                  <a:schemeClr val="tx1"/>
                </a:solidFill>
                <a:latin typeface="+mn-lt"/>
                <a:ea typeface="+mn-ea"/>
                <a:cs typeface="+mn-cs"/>
              </a:rPr>
              <a:t>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46</a:t>
            </a:fld>
            <a:endParaRPr lang="en-AU"/>
          </a:p>
        </p:txBody>
      </p:sp>
    </p:spTree>
    <p:extLst>
      <p:ext uri="{BB962C8B-B14F-4D97-AF65-F5344CB8AC3E}">
        <p14:creationId xmlns:p14="http://schemas.microsoft.com/office/powerpoint/2010/main" val="2476919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Rates of standard echocardiography were higher in major cities and inner regional areas than in outer regional and remote areas. There was no clear pattern according to socioeconomic status.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Triangles indicate SA3s where only rates are published. The numbers of services are not published for confidentiality reasons.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47</a:t>
            </a:fld>
            <a:endParaRPr lang="en-AU"/>
          </a:p>
        </p:txBody>
      </p:sp>
    </p:spTree>
    <p:extLst>
      <p:ext uri="{BB962C8B-B14F-4D97-AF65-F5344CB8AC3E}">
        <p14:creationId xmlns:p14="http://schemas.microsoft.com/office/powerpoint/2010/main" val="4253283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Speaker notes: </a:t>
            </a:r>
          </a:p>
          <a:p>
            <a:endParaRPr lang="en-AU" sz="1200" b="1"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Mapping variation is an invaluable tool for understanding how our healthcare system is providing care, but gathering the data is only the first step. Understanding the underlying reasons for marked differences in the use of some health services across Australia, and considering how we can improve, are key for translating this work into better outcomes for patients.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patterns shown in the maps in this Atlas and the accompanying commentaries show that there are many opportunities for making meaningful changes in Australia’s delivery of health care. The recommendations in the third Atlas highlight that action is needed at all levels – from addressing the social determinants of health through to better data collection, system changes and providing the best supports for individual clinician–patient interactions. These goals are ambitious, but the recommended changes have the potential to result in meaningful progress in defining and delivering appropriate care – and improving patient outcomes. </a:t>
            </a:r>
            <a:endParaRPr lang="en-US" dirty="0" smtClean="0"/>
          </a:p>
          <a:p>
            <a:endParaRPr lang="en-AU" dirty="0"/>
          </a:p>
        </p:txBody>
      </p:sp>
      <p:sp>
        <p:nvSpPr>
          <p:cNvPr id="4" name="Slide Number Placeholder 3"/>
          <p:cNvSpPr>
            <a:spLocks noGrp="1"/>
          </p:cNvSpPr>
          <p:nvPr>
            <p:ph type="sldNum" sz="quarter" idx="10"/>
          </p:nvPr>
        </p:nvSpPr>
        <p:spPr/>
        <p:txBody>
          <a:bodyPr/>
          <a:lstStyle/>
          <a:p>
            <a:fld id="{DDFE31E1-2490-4DE4-BA4E-BE807CFE60F5}" type="slidenum">
              <a:rPr lang="en-AU" smtClean="0"/>
              <a:t>48</a:t>
            </a:fld>
            <a:endParaRPr lang="en-AU"/>
          </a:p>
        </p:txBody>
      </p:sp>
    </p:spTree>
    <p:extLst>
      <p:ext uri="{BB962C8B-B14F-4D97-AF65-F5344CB8AC3E}">
        <p14:creationId xmlns:p14="http://schemas.microsoft.com/office/powerpoint/2010/main" val="39925902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Further resources </a:t>
            </a:r>
          </a:p>
          <a:p>
            <a:pPr marL="0" lvl="0" indent="0">
              <a:buFont typeface="Arial" panose="020B0604020202020204" pitchFamily="34" charset="0"/>
              <a:buNone/>
            </a:pPr>
            <a:endParaRPr lang="en-AU" b="1" dirty="0" smtClean="0"/>
          </a:p>
          <a:p>
            <a:pPr marL="171450" lvl="0" indent="-171450">
              <a:buFont typeface="Arial" panose="020B0604020202020204" pitchFamily="34" charset="0"/>
              <a:buChar char="•"/>
            </a:pPr>
            <a:r>
              <a:rPr lang="en-AU" dirty="0" smtClean="0"/>
              <a:t>Explore the data further using the interactive Atlas at </a:t>
            </a:r>
            <a:r>
              <a:rPr lang="en-AU" dirty="0" smtClean="0">
                <a:hlinkClick r:id="rId3"/>
              </a:rPr>
              <a:t>www.safetyandquality.gov.au/atlas/</a:t>
            </a:r>
            <a:endParaRPr lang="en-AU" dirty="0" smtClean="0"/>
          </a:p>
          <a:p>
            <a:pPr marL="171450" lvl="0" indent="-171450">
              <a:buFont typeface="Arial" panose="020B0604020202020204" pitchFamily="34" charset="0"/>
              <a:buChar char="•"/>
            </a:pPr>
            <a:endParaRPr lang="en-AU" dirty="0" smtClean="0"/>
          </a:p>
          <a:p>
            <a:pPr marL="171450" lvl="0" indent="-171450">
              <a:buFont typeface="Arial" panose="020B0604020202020204" pitchFamily="34" charset="0"/>
              <a:buChar char="•"/>
            </a:pPr>
            <a:r>
              <a:rPr lang="en-AU" smtClean="0"/>
              <a:t>Please send any queries to </a:t>
            </a:r>
            <a:r>
              <a:rPr lang="en-AU" smtClean="0">
                <a:hlinkClick r:id="rId4"/>
              </a:rPr>
              <a:t>atlas@safetyandquality.gov.au</a:t>
            </a:r>
            <a:r>
              <a:rPr lang="en-AU" smtClean="0"/>
              <a:t>  </a:t>
            </a:r>
          </a:p>
          <a:p>
            <a:endParaRPr lang="en-AU"/>
          </a:p>
        </p:txBody>
      </p:sp>
      <p:sp>
        <p:nvSpPr>
          <p:cNvPr id="4" name="Slide Number Placeholder 3"/>
          <p:cNvSpPr>
            <a:spLocks noGrp="1"/>
          </p:cNvSpPr>
          <p:nvPr>
            <p:ph type="sldNum" sz="quarter" idx="10"/>
          </p:nvPr>
        </p:nvSpPr>
        <p:spPr/>
        <p:txBody>
          <a:bodyPr/>
          <a:lstStyle/>
          <a:p>
            <a:fld id="{DDFE31E1-2490-4DE4-BA4E-BE807CFE60F5}" type="slidenum">
              <a:rPr lang="en-AU" smtClean="0"/>
              <a:t>49</a:t>
            </a:fld>
            <a:endParaRPr lang="en-AU"/>
          </a:p>
        </p:txBody>
      </p:sp>
    </p:spTree>
    <p:extLst>
      <p:ext uri="{BB962C8B-B14F-4D97-AF65-F5344CB8AC3E}">
        <p14:creationId xmlns:p14="http://schemas.microsoft.com/office/powerpoint/2010/main" val="1399373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r>
              <a:rPr lang="en-AU" dirty="0" smtClean="0"/>
              <a:t>This slide pack explores why variation matters and what unwarranted variation in healthcare is. This slide pack explores the key findings for the ‘Cardiac</a:t>
            </a:r>
            <a:r>
              <a:rPr lang="en-AU" baseline="0" dirty="0" smtClean="0"/>
              <a:t> tests’ </a:t>
            </a:r>
            <a:r>
              <a:rPr lang="en-AU" dirty="0" smtClean="0"/>
              <a:t>chapter and shows findings, maps and graphs for each of the clinical items</a:t>
            </a:r>
            <a:r>
              <a:rPr lang="en-AU" baseline="0" dirty="0" smtClean="0"/>
              <a:t> in this chapter.</a:t>
            </a:r>
            <a:endParaRPr lang="en-AU"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6</a:t>
            </a:fld>
            <a:endParaRPr lang="en-AU"/>
          </a:p>
        </p:txBody>
      </p:sp>
    </p:spTree>
    <p:extLst>
      <p:ext uri="{BB962C8B-B14F-4D97-AF65-F5344CB8AC3E}">
        <p14:creationId xmlns:p14="http://schemas.microsoft.com/office/powerpoint/2010/main" val="123235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 </a:t>
            </a:r>
          </a:p>
          <a:p>
            <a:r>
              <a:rPr lang="en-AU" dirty="0" smtClean="0"/>
              <a:t>Variations documented for many years: One of the first major studies published was by Glover in 1938 who noted a rise in England &amp; Wales in incidence of tonsillectomy and very large differences in rates between school districts which “defies any explanation, save that of variations of medical opinion on the indications for operation.”   He also noted “Large and, in some cases, drastic reductions in the numbers of operations performed in elementary school children in certain areas have had no unsatisfactory results” and that “The mortality from the operation is larger than is generally appreciated”.  </a:t>
            </a:r>
          </a:p>
          <a:p>
            <a:r>
              <a:rPr lang="en-AU" dirty="0" smtClean="0"/>
              <a:t>He noted that that the conspicuous success of the operation in some cases may have led to its adoption in many doubtful cases.  </a:t>
            </a:r>
          </a:p>
          <a:p>
            <a:endParaRPr lang="en-AU" dirty="0" smtClean="0"/>
          </a:p>
          <a:p>
            <a:r>
              <a:rPr lang="en-AU" dirty="0" smtClean="0"/>
              <a:t>Getting the best outcomes for patients and improving appropriateness of care is the goal of the Atlas. Where we see substantial variation in use of a particular treatment, it is an alarm bell that should make us stop and investigate whether appropriate care is being delivered. </a:t>
            </a:r>
          </a:p>
          <a:p>
            <a:endParaRPr lang="en-AU" dirty="0" smtClean="0"/>
          </a:p>
          <a:p>
            <a:r>
              <a:rPr lang="en-AU" dirty="0" smtClean="0"/>
              <a:t>Variation in itself is not necessarily bad, and it can be good if it reflects health services responding to differences in patient preferences or underlying needs. When a difference in the use of health services does not reflect these factors, it is unwarranted variation and represents an opportunity for the health system to improve. Rates of an intervention that are substantially higher or lower in some areas can highlight: </a:t>
            </a:r>
          </a:p>
          <a:p>
            <a:r>
              <a:rPr lang="en-AU" dirty="0" smtClean="0"/>
              <a:t>- Inequity of access to evidence-based care, and the need to deliver services more fairly </a:t>
            </a:r>
          </a:p>
          <a:p>
            <a:r>
              <a:rPr lang="en-AU" dirty="0" smtClean="0"/>
              <a:t>- Uncertainty about the intervention’s place in therapy, and the need for better data on its benefits and harms </a:t>
            </a:r>
          </a:p>
          <a:p>
            <a:r>
              <a:rPr lang="en-AU" dirty="0" smtClean="0"/>
              <a:t>- Gaps in accessible evidence for clinicians, and the need for clinical care standards </a:t>
            </a:r>
          </a:p>
          <a:p>
            <a:r>
              <a:rPr lang="en-AU" dirty="0" smtClean="0"/>
              <a:t>- Inadequate system supports for appropriate care, and the need for changes in training or financial incentives. </a:t>
            </a:r>
          </a:p>
          <a:p>
            <a:endParaRPr lang="en-AU" dirty="0" smtClean="0"/>
          </a:p>
          <a:p>
            <a:r>
              <a:rPr lang="en-AU" dirty="0" smtClean="0"/>
              <a:t>Looking at how healthcare use varies between people living in different areas, between people with and without socioeconomic disadvantage, and between Aboriginal and Torres Strait Islander Australians and other Australians can show who in our community is missing out. Fundamental changes to address the underlying determinants of ill health, as well as better service delivery for those with existing disease, are needed where these inequities are found.</a:t>
            </a:r>
          </a:p>
          <a:p>
            <a:endParaRPr lang="en-AU" dirty="0" smtClean="0"/>
          </a:p>
          <a:p>
            <a:r>
              <a:rPr lang="en-AU" sz="800" dirty="0" smtClean="0"/>
              <a:t>Reference: Glover JA. The Incidence of Tonsillectomy in School Children: (Section of Epidemiology and State Medicine). Proc R </a:t>
            </a:r>
            <a:r>
              <a:rPr lang="en-AU" sz="800" dirty="0" err="1" smtClean="0"/>
              <a:t>Soc</a:t>
            </a:r>
            <a:r>
              <a:rPr lang="en-AU" sz="800" dirty="0" smtClean="0"/>
              <a:t> Med. 1938;31(10):1219-36.</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Healthcare use is mapped by residence of the patient (Not by where the care was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Most items in this Atlas are mapped to the Statistical Area Level 3 (SA3). Some are mapped to the state and territory level because events were too low to map at a smaller geographical level. SA3s  are standard geographical regions used by the Australian Bureau of Statistics. SA3s generally have populations of between 30,000 and 130,000.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Rates are age and sex-standardised per 100,000 population to remove the effect of differences in population age structure when comparing crude rates for different geographic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Data specifications for each item are available on the AHIW’s Metadata Online Registry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METeOR</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Information on data analysis and methodology available in the technical supplement.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dirty="0" smtClean="0"/>
              <a:t>Data are presented in maps and graphs. </a:t>
            </a:r>
          </a:p>
          <a:p>
            <a:endParaRPr lang="en-AU" dirty="0" smtClean="0"/>
          </a:p>
          <a:p>
            <a:r>
              <a:rPr lang="en-AU" dirty="0" smtClean="0"/>
              <a:t>For indicators where the annual number of hospitalisations is too low or unreliable to report at a local level, three years of data are combined.</a:t>
            </a:r>
          </a:p>
          <a:p>
            <a:endParaRPr lang="en-AU" dirty="0" smtClean="0"/>
          </a:p>
          <a:p>
            <a:r>
              <a:rPr lang="en-AU" dirty="0" smtClean="0"/>
              <a:t>For each item, SA3 level data are grouped by state and territory, remoteness and socioeconomic status to assist comparisons between local areas. </a:t>
            </a:r>
          </a:p>
          <a:p>
            <a:endParaRPr lang="en-AU" dirty="0" smtClean="0"/>
          </a:p>
          <a:p>
            <a:r>
              <a:rPr lang="en-AU" dirty="0" smtClean="0"/>
              <a:t>For each item, where possible, state and territory level data is presented by Aboriginal and Torres Strait Islander status and patient funding status </a:t>
            </a:r>
          </a:p>
          <a:p>
            <a:endParaRPr lang="en-AU" dirty="0" smtClean="0"/>
          </a:p>
          <a:p>
            <a:r>
              <a:rPr lang="en-AU" dirty="0" smtClean="0"/>
              <a:t>Data specifications for each item are available on the AHIW’s Metadata Online Registry (</a:t>
            </a:r>
            <a:r>
              <a:rPr lang="en-AU" dirty="0" err="1" smtClean="0"/>
              <a:t>METeOR</a:t>
            </a:r>
            <a:r>
              <a:rPr lang="en-AU" dirty="0" smtClean="0"/>
              <a:t>).</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9</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sz="1200" b="0" i="0" u="none" strike="noStrike" kern="1200" baseline="0" dirty="0" smtClean="0">
                <a:solidFill>
                  <a:schemeClr val="tx1"/>
                </a:solidFill>
                <a:latin typeface="+mn-lt"/>
                <a:ea typeface="+mn-ea"/>
                <a:cs typeface="+mn-cs"/>
              </a:rPr>
              <a:t>For all MBS items in the Atlas, some data have been suppressed to manage volatility and confidentiality. This process takes into account the Australian Government Department of Health’s requirements for reporting MBS data.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process has resulted in particularly marked data suppression for MBS items for thyroid function testing and for myocardial perfusion scans. Most local areas (Statistical Area Level 3 – SA3) were suppressed to prevent identification of the provider (practitioner or business entity). </a:t>
            </a:r>
          </a:p>
          <a:p>
            <a:endParaRPr lang="en-AU" dirty="0" smtClean="0"/>
          </a:p>
          <a:p>
            <a:r>
              <a:rPr lang="en-AU" smtClean="0"/>
              <a:t>More detail</a:t>
            </a:r>
            <a:r>
              <a:rPr lang="en-AU" baseline="0" smtClean="0"/>
              <a:t> </a:t>
            </a:r>
            <a:r>
              <a:rPr lang="en-AU" smtClean="0"/>
              <a:t>on data suppression can be found</a:t>
            </a:r>
            <a:r>
              <a:rPr lang="en-AU" baseline="0" smtClean="0"/>
              <a:t> in</a:t>
            </a:r>
            <a:r>
              <a:rPr lang="en-AU" smtClean="0"/>
              <a:t> the technical supplement: https://www.safetyandquality.gov.au/wp-content/uploads/2018/12/Text-Technical-supplement.pdf</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10</a:t>
            </a:fld>
            <a:endParaRPr lang="en-AU"/>
          </a:p>
        </p:txBody>
      </p:sp>
    </p:spTree>
    <p:extLst>
      <p:ext uri="{BB962C8B-B14F-4D97-AF65-F5344CB8AC3E}">
        <p14:creationId xmlns:p14="http://schemas.microsoft.com/office/powerpoint/2010/main" val="4106953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2208362"/>
            <a:ext cx="3805686" cy="1984076"/>
          </a:xfrm>
        </p:spPr>
        <p:txBody>
          <a:bodyPr anchor="t" anchorCtr="0">
            <a:normAutofit/>
          </a:bodyPr>
          <a:lstStyle>
            <a:lvl1pPr algn="l">
              <a:defRPr sz="3600" b="1" baseline="0"/>
            </a:lvl1pPr>
          </a:lstStyle>
          <a:p>
            <a:r>
              <a:rPr lang="en-US" dirty="0"/>
              <a:t>The Second Australian Atlas of Healthcare Variation </a:t>
            </a:r>
          </a:p>
        </p:txBody>
      </p:sp>
      <p:sp>
        <p:nvSpPr>
          <p:cNvPr id="3" name="Subtitle 2"/>
          <p:cNvSpPr>
            <a:spLocks noGrp="1"/>
          </p:cNvSpPr>
          <p:nvPr>
            <p:ph type="subTitle" idx="1" hasCustomPrompt="1"/>
          </p:nvPr>
        </p:nvSpPr>
        <p:spPr>
          <a:xfrm>
            <a:off x="524774" y="4280650"/>
            <a:ext cx="3805686" cy="74567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2018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4"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15"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6"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pic>
        <p:nvPicPr>
          <p:cNvPr id="17" name="Picture 16"/>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394401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406456"/>
            <a:ext cx="8283050" cy="1984076"/>
          </a:xfrm>
        </p:spPr>
        <p:txBody>
          <a:bodyPr anchor="t" anchorCtr="0">
            <a:normAutofit/>
          </a:bodyPr>
          <a:lstStyle>
            <a:lvl1pPr algn="l">
              <a:defRPr sz="3600" b="1" baseline="0"/>
            </a:lvl1pPr>
          </a:lstStyle>
          <a:p>
            <a:r>
              <a:rPr lang="en-US" dirty="0"/>
              <a:t>The Australian Atlas </a:t>
            </a:r>
            <a:br>
              <a:rPr lang="en-US" dirty="0"/>
            </a:br>
            <a:r>
              <a:rPr lang="en-US" dirty="0"/>
              <a:t>of Healthcare Variation series</a:t>
            </a:r>
          </a:p>
        </p:txBody>
      </p:sp>
    </p:spTree>
    <p:extLst>
      <p:ext uri="{BB962C8B-B14F-4D97-AF65-F5344CB8AC3E}">
        <p14:creationId xmlns:p14="http://schemas.microsoft.com/office/powerpoint/2010/main" val="194918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319120"/>
            <a:ext cx="7886700" cy="432220"/>
          </a:xfrm>
        </p:spPr>
        <p:txBody>
          <a:bodyPr>
            <a:normAutofit/>
          </a:bodyPr>
          <a:lstStyle>
            <a:lvl1pPr>
              <a:defRPr sz="2800" b="1">
                <a:solidFill>
                  <a:schemeClr val="bg1"/>
                </a:solidFill>
              </a:defRPr>
            </a:lvl1pPr>
          </a:lstStyle>
          <a:p>
            <a:r>
              <a:rPr lang="en-US" dirty="0" smtClean="0"/>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smtClean="0"/>
              <a:t>Source here</a:t>
            </a:r>
            <a:endParaRPr lang="en-US" dirty="0"/>
          </a:p>
        </p:txBody>
      </p:sp>
      <p:sp>
        <p:nvSpPr>
          <p:cNvPr id="4" name="Text Placeholder 3"/>
          <p:cNvSpPr>
            <a:spLocks noGrp="1"/>
          </p:cNvSpPr>
          <p:nvPr>
            <p:ph type="body" sz="quarter" idx="11" hasCustomPrompt="1"/>
          </p:nvPr>
        </p:nvSpPr>
        <p:spPr>
          <a:xfrm>
            <a:off x="517525"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smtClean="0">
                <a:solidFill>
                  <a:schemeClr val="tx2"/>
                </a:solidFill>
              </a:rPr>
              <a:t>Subheading if required</a:t>
            </a:r>
            <a:endParaRPr lang="en-US" sz="1100" dirty="0">
              <a:solidFill>
                <a:schemeClr val="tx2"/>
              </a:solidFill>
            </a:endParaRPr>
          </a:p>
        </p:txBody>
      </p:sp>
      <p:sp>
        <p:nvSpPr>
          <p:cNvPr id="6" name="Text Placeholder 5"/>
          <p:cNvSpPr>
            <a:spLocks noGrp="1"/>
          </p:cNvSpPr>
          <p:nvPr>
            <p:ph type="body" sz="quarter" idx="12"/>
          </p:nvPr>
        </p:nvSpPr>
        <p:spPr>
          <a:xfrm>
            <a:off x="517525" y="1473591"/>
            <a:ext cx="7886700" cy="355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577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5C478-BBFB-AD41-928D-BE1012088374}" type="datetimeFigureOut">
              <a:rPr lang="en-US" smtClean="0"/>
              <a:t>1/30/2019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8E920-0CCA-3A45-AF02-77239CBA787D}" type="slidenum">
              <a:rPr lang="en-US" smtClean="0"/>
              <a:t>‹#›</a:t>
            </a:fld>
            <a:endParaRPr lang="en-US"/>
          </a:p>
        </p:txBody>
      </p:sp>
    </p:spTree>
    <p:extLst>
      <p:ext uri="{BB962C8B-B14F-4D97-AF65-F5344CB8AC3E}">
        <p14:creationId xmlns:p14="http://schemas.microsoft.com/office/powerpoint/2010/main" val="747060894"/>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6" r:id="rId3"/>
    <p:sldLayoutId id="2147483667" r:id="rId4"/>
    <p:sldLayoutId id="2147483669" r:id="rId5"/>
    <p:sldLayoutId id="2147483668" r:id="rId6"/>
    <p:sldLayoutId id="2147483671" r:id="rId7"/>
    <p:sldLayoutId id="2147483672" r:id="rId8"/>
    <p:sldLayoutId id="2147483673" r:id="rId9"/>
  </p:sldLayoutIdLst>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mailto:atlas@safetyandquality.gov.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Third Australian Atlas of Healthcare Variation </a:t>
            </a:r>
          </a:p>
        </p:txBody>
      </p:sp>
      <p:sp>
        <p:nvSpPr>
          <p:cNvPr id="3" name="Subtitle 2"/>
          <p:cNvSpPr>
            <a:spLocks noGrp="1"/>
          </p:cNvSpPr>
          <p:nvPr>
            <p:ph type="subTitle" idx="1"/>
          </p:nvPr>
        </p:nvSpPr>
        <p:spPr/>
        <p:txBody>
          <a:bodyPr/>
          <a:lstStyle/>
          <a:p>
            <a:r>
              <a:rPr lang="en-US" dirty="0"/>
              <a:t>2018</a:t>
            </a:r>
          </a:p>
        </p:txBody>
      </p:sp>
    </p:spTree>
    <p:extLst>
      <p:ext uri="{BB962C8B-B14F-4D97-AF65-F5344CB8AC3E}">
        <p14:creationId xmlns:p14="http://schemas.microsoft.com/office/powerpoint/2010/main" val="39729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smtClean="0">
                <a:solidFill>
                  <a:srgbClr val="0078A2"/>
                </a:solidFill>
              </a:rPr>
              <a:t>Data suppression</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272869"/>
            <a:ext cx="7886700" cy="3912448"/>
          </a:xfrm>
        </p:spPr>
        <p:txBody>
          <a:bodyPr>
            <a:normAutofit fontScale="47500" lnSpcReduction="20000"/>
          </a:bodyPr>
          <a:lstStyle/>
          <a:p>
            <a:pPr>
              <a:lnSpc>
                <a:spcPct val="120000"/>
              </a:lnSpc>
            </a:pPr>
            <a:r>
              <a:rPr lang="en-AU" sz="3800" dirty="0">
                <a:solidFill>
                  <a:schemeClr val="accent6"/>
                </a:solidFill>
              </a:rPr>
              <a:t>A confidentiality process has been followed for all data items in the Atlas to protect the identity of patients and providers</a:t>
            </a:r>
          </a:p>
          <a:p>
            <a:pPr>
              <a:lnSpc>
                <a:spcPct val="120000"/>
              </a:lnSpc>
            </a:pPr>
            <a:r>
              <a:rPr lang="en-AU" sz="3800" dirty="0">
                <a:solidFill>
                  <a:schemeClr val="accent6"/>
                </a:solidFill>
              </a:rPr>
              <a:t>The process includes applying standard rules set by The Australian Institute of Health and Welfare and by the Australian Government Department of Health for reporting of MBS and PBS data</a:t>
            </a:r>
          </a:p>
          <a:p>
            <a:pPr marL="228600" lvl="1">
              <a:lnSpc>
                <a:spcPct val="120000"/>
              </a:lnSpc>
              <a:spcBef>
                <a:spcPts val="1000"/>
              </a:spcBef>
            </a:pPr>
            <a:r>
              <a:rPr lang="en-AU" sz="3800" dirty="0">
                <a:solidFill>
                  <a:schemeClr val="accent6"/>
                </a:solidFill>
              </a:rPr>
              <a:t>The MBS rules for protecting provider identity have had a marked effect on reporting of three items: myocardial perfusion scans, </a:t>
            </a:r>
            <a:r>
              <a:rPr lang="en-AU" sz="3800" dirty="0" smtClean="0">
                <a:solidFill>
                  <a:schemeClr val="accent6"/>
                </a:solidFill>
              </a:rPr>
              <a:t>thyroid stimulating hormone and thyroid function tests.</a:t>
            </a:r>
            <a:endParaRPr lang="en-AU" sz="3800" dirty="0">
              <a:solidFill>
                <a:schemeClr val="accent6"/>
              </a:solidFill>
            </a:endParaRPr>
          </a:p>
          <a:p>
            <a:pPr marL="228600" lvl="1">
              <a:lnSpc>
                <a:spcPct val="120000"/>
              </a:lnSpc>
              <a:spcBef>
                <a:spcPts val="1000"/>
              </a:spcBef>
            </a:pPr>
            <a:r>
              <a:rPr lang="en-AU" sz="3800" dirty="0">
                <a:solidFill>
                  <a:schemeClr val="accent6"/>
                </a:solidFill>
              </a:rPr>
              <a:t>For example, ‘data cannot be reported for an area if 85% of services were done by one provider, or 90% by two providers’</a:t>
            </a:r>
          </a:p>
          <a:p>
            <a:pPr>
              <a:lnSpc>
                <a:spcPct val="120000"/>
              </a:lnSpc>
            </a:pPr>
            <a:r>
              <a:rPr lang="en-AU" sz="3800" dirty="0">
                <a:solidFill>
                  <a:schemeClr val="accent6"/>
                </a:solidFill>
              </a:rPr>
              <a:t>For the items affected the most, the magnitude of variations are likely to be underestimates of the true variation across Australia. </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235970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10657"/>
            <a:ext cx="9144000" cy="5044965"/>
          </a:xfrm>
          <a:prstGeom prst="rect">
            <a:avLst/>
          </a:prstGeom>
        </p:spPr>
      </p:pic>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Histogram</a:t>
            </a:r>
          </a:p>
        </p:txBody>
      </p:sp>
    </p:spTree>
    <p:extLst>
      <p:ext uri="{BB962C8B-B14F-4D97-AF65-F5344CB8AC3E}">
        <p14:creationId xmlns:p14="http://schemas.microsoft.com/office/powerpoint/2010/main" val="1906984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State and territory graph</a:t>
            </a:r>
          </a:p>
        </p:txBody>
      </p:sp>
      <p:pic>
        <p:nvPicPr>
          <p:cNvPr id="5" name="Picture 4"/>
          <p:cNvPicPr>
            <a:picLocks noChangeAspect="1"/>
          </p:cNvPicPr>
          <p:nvPr/>
        </p:nvPicPr>
        <p:blipFill>
          <a:blip r:embed="rId2"/>
          <a:stretch>
            <a:fillRect/>
          </a:stretch>
        </p:blipFill>
        <p:spPr>
          <a:xfrm>
            <a:off x="0" y="1013197"/>
            <a:ext cx="9144000" cy="5044965"/>
          </a:xfrm>
          <a:prstGeom prst="rect">
            <a:avLst/>
          </a:prstGeom>
        </p:spPr>
      </p:pic>
    </p:spTree>
    <p:extLst>
      <p:ext uri="{BB962C8B-B14F-4D97-AF65-F5344CB8AC3E}">
        <p14:creationId xmlns:p14="http://schemas.microsoft.com/office/powerpoint/2010/main" val="41993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Remoteness and socioeconomic status graph</a:t>
            </a:r>
          </a:p>
        </p:txBody>
      </p:sp>
      <p:pic>
        <p:nvPicPr>
          <p:cNvPr id="5" name="Picture 4"/>
          <p:cNvPicPr>
            <a:picLocks noChangeAspect="1"/>
          </p:cNvPicPr>
          <p:nvPr/>
        </p:nvPicPr>
        <p:blipFill>
          <a:blip r:embed="rId2"/>
          <a:stretch>
            <a:fillRect/>
          </a:stretch>
        </p:blipFill>
        <p:spPr>
          <a:xfrm>
            <a:off x="0" y="938783"/>
            <a:ext cx="9147957" cy="5047149"/>
          </a:xfrm>
          <a:prstGeom prst="rect">
            <a:avLst/>
          </a:prstGeom>
        </p:spPr>
      </p:pic>
    </p:spTree>
    <p:extLst>
      <p:ext uri="{BB962C8B-B14F-4D97-AF65-F5344CB8AC3E}">
        <p14:creationId xmlns:p14="http://schemas.microsoft.com/office/powerpoint/2010/main" val="89091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9367" y="1959460"/>
            <a:ext cx="3874955" cy="977417"/>
          </a:xfrm>
        </p:spPr>
        <p:txBody>
          <a:bodyPr>
            <a:noAutofit/>
          </a:bodyPr>
          <a:lstStyle/>
          <a:p>
            <a:r>
              <a:rPr lang="en-AU" sz="4000" b="1" dirty="0" smtClean="0"/>
              <a:t>Cardiac tests</a:t>
            </a:r>
            <a:endParaRPr lang="en-AU" sz="4000" b="1" dirty="0"/>
          </a:p>
        </p:txBody>
      </p:sp>
    </p:spTree>
    <p:extLst>
      <p:ext uri="{BB962C8B-B14F-4D97-AF65-F5344CB8AC3E}">
        <p14:creationId xmlns:p14="http://schemas.microsoft.com/office/powerpoint/2010/main" val="3427121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A3AF630E-8F06-9949-BB4E-82823A6E505E}"/>
              </a:ext>
            </a:extLst>
          </p:cNvPr>
          <p:cNvSpPr>
            <a:spLocks noGrp="1"/>
          </p:cNvSpPr>
          <p:nvPr>
            <p:ph type="title"/>
          </p:nvPr>
        </p:nvSpPr>
        <p:spPr/>
        <p:txBody>
          <a:bodyPr/>
          <a:lstStyle/>
          <a:p>
            <a:r>
              <a:rPr lang="en-US" dirty="0"/>
              <a:t>Cardiac tests</a:t>
            </a:r>
          </a:p>
        </p:txBody>
      </p:sp>
      <p:sp>
        <p:nvSpPr>
          <p:cNvPr id="4" name="Text Placeholder 3">
            <a:extLst>
              <a:ext uri="{FF2B5EF4-FFF2-40B4-BE49-F238E27FC236}">
                <a16:creationId xmlns="" xmlns:a16="http://schemas.microsoft.com/office/drawing/2014/main" id="{DEC690E0-93DF-8643-8F80-6D8E31762428}"/>
              </a:ext>
            </a:extLst>
          </p:cNvPr>
          <p:cNvSpPr>
            <a:spLocks noGrp="1"/>
          </p:cNvSpPr>
          <p:nvPr>
            <p:ph type="body" sz="quarter" idx="11"/>
          </p:nvPr>
        </p:nvSpPr>
        <p:spPr/>
        <p:txBody>
          <a:bodyPr>
            <a:normAutofit lnSpcReduction="10000"/>
          </a:bodyPr>
          <a:lstStyle/>
          <a:p>
            <a:r>
              <a:rPr lang="en-US" dirty="0"/>
              <a:t>Key findings</a:t>
            </a:r>
          </a:p>
        </p:txBody>
      </p:sp>
      <p:graphicFrame>
        <p:nvGraphicFramePr>
          <p:cNvPr id="12" name="Table 11">
            <a:extLst>
              <a:ext uri="{FF2B5EF4-FFF2-40B4-BE49-F238E27FC236}">
                <a16:creationId xmlns="" xmlns:a16="http://schemas.microsoft.com/office/drawing/2014/main" id="{E2D3290C-AA18-F942-9454-3B6C4DDB76FE}"/>
              </a:ext>
            </a:extLst>
          </p:cNvPr>
          <p:cNvGraphicFramePr>
            <a:graphicFrameLocks noGrp="1"/>
          </p:cNvGraphicFramePr>
          <p:nvPr>
            <p:extLst>
              <p:ext uri="{D42A27DB-BD31-4B8C-83A1-F6EECF244321}">
                <p14:modId xmlns:p14="http://schemas.microsoft.com/office/powerpoint/2010/main" val="1858656533"/>
              </p:ext>
            </p:extLst>
          </p:nvPr>
        </p:nvGraphicFramePr>
        <p:xfrm>
          <a:off x="369500" y="1397000"/>
          <a:ext cx="8334235" cy="2942766"/>
        </p:xfrm>
        <a:graphic>
          <a:graphicData uri="http://schemas.openxmlformats.org/drawingml/2006/table">
            <a:tbl>
              <a:tblPr firstRow="1" bandRow="1">
                <a:tableStyleId>{5C22544A-7EE6-4342-B048-85BDC9FD1C3A}</a:tableStyleId>
              </a:tblPr>
              <a:tblGrid>
                <a:gridCol w="2759054">
                  <a:extLst>
                    <a:ext uri="{9D8B030D-6E8A-4147-A177-3AD203B41FA5}">
                      <a16:colId xmlns="" xmlns:a16="http://schemas.microsoft.com/office/drawing/2014/main" val="20000"/>
                    </a:ext>
                  </a:extLst>
                </a:gridCol>
                <a:gridCol w="1776549">
                  <a:extLst>
                    <a:ext uri="{9D8B030D-6E8A-4147-A177-3AD203B41FA5}">
                      <a16:colId xmlns="" xmlns:a16="http://schemas.microsoft.com/office/drawing/2014/main" val="20003"/>
                    </a:ext>
                  </a:extLst>
                </a:gridCol>
                <a:gridCol w="1123406">
                  <a:extLst>
                    <a:ext uri="{9D8B030D-6E8A-4147-A177-3AD203B41FA5}">
                      <a16:colId xmlns="" xmlns:a16="http://schemas.microsoft.com/office/drawing/2014/main" val="1636717294"/>
                    </a:ext>
                  </a:extLst>
                </a:gridCol>
                <a:gridCol w="1456508">
                  <a:extLst>
                    <a:ext uri="{9D8B030D-6E8A-4147-A177-3AD203B41FA5}">
                      <a16:colId xmlns="" xmlns:a16="http://schemas.microsoft.com/office/drawing/2014/main" val="2633576220"/>
                    </a:ext>
                  </a:extLst>
                </a:gridCol>
                <a:gridCol w="1218718">
                  <a:extLst>
                    <a:ext uri="{9D8B030D-6E8A-4147-A177-3AD203B41FA5}">
                      <a16:colId xmlns="" xmlns:a16="http://schemas.microsoft.com/office/drawing/2014/main" val="20004"/>
                    </a:ext>
                  </a:extLst>
                </a:gridCol>
              </a:tblGrid>
              <a:tr h="579033">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E1C30"/>
                    </a:solidFill>
                  </a:tcPr>
                </a:tc>
                <a:extLst>
                  <a:ext uri="{0D108BD9-81ED-4DB2-BD59-A6C34878D82A}">
                    <a16:rowId xmlns="" xmlns:a16="http://schemas.microsoft.com/office/drawing/2014/main" val="10000"/>
                  </a:ext>
                </a:extLst>
              </a:tr>
              <a:tr h="33087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4.1 </a:t>
                      </a:r>
                      <a:r>
                        <a:rPr lang="en-AU" sz="1100" b="1" dirty="0">
                          <a:solidFill>
                            <a:schemeClr val="accent6"/>
                          </a:solidFill>
                        </a:rPr>
                        <a:t>Cardiac stress tests and imaging</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1,184–11,568</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9.8</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3.8</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933,727</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33087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4.2 </a:t>
                      </a:r>
                      <a:r>
                        <a:rPr lang="en-AU" sz="1100" b="1" dirty="0">
                          <a:solidFill>
                            <a:schemeClr val="accent6"/>
                          </a:solidFill>
                        </a:rPr>
                        <a:t>Stress echocardiography</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104–4,894</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47.1</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5.8</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303,525</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930753599"/>
                  </a:ext>
                </a:extLst>
              </a:tr>
              <a:tr h="33087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4.3 </a:t>
                      </a:r>
                      <a:r>
                        <a:rPr lang="en-AU" sz="1100" b="1" dirty="0">
                          <a:solidFill>
                            <a:schemeClr val="accent6"/>
                          </a:solidFill>
                        </a:rPr>
                        <a:t>Myocardial perfusion scans</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29–1,652</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57.0</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4.9</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79,905</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378255321"/>
                  </a:ext>
                </a:extLst>
              </a:tr>
              <a:tr h="51960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4.4 </a:t>
                      </a:r>
                      <a:r>
                        <a:rPr lang="en-AU" sz="1100" b="1" dirty="0">
                          <a:solidFill>
                            <a:schemeClr val="accent6"/>
                          </a:solidFill>
                        </a:rPr>
                        <a:t>Standard echocardiography</a:t>
                      </a:r>
                      <a:r>
                        <a:rPr lang="en-US" sz="1100" b="1" baseline="30000" dirty="0">
                          <a:solidFill>
                            <a:schemeClr val="accent6"/>
                          </a:solidFill>
                        </a:rPr>
                        <a:t>§</a:t>
                      </a:r>
                      <a:r>
                        <a:rPr lang="en-US" sz="1100" b="1" dirty="0">
                          <a:solidFill>
                            <a:schemeClr val="accent6"/>
                          </a:solidFill>
                        </a:rPr>
                        <a:t>, </a:t>
                      </a:r>
                      <a:br>
                        <a:rPr lang="en-US" sz="1100" b="1" dirty="0">
                          <a:solidFill>
                            <a:schemeClr val="accent6"/>
                          </a:solidFill>
                        </a:rPr>
                      </a:br>
                      <a:r>
                        <a:rPr lang="en-US" sz="1100" b="1" dirty="0">
                          <a:solidFill>
                            <a:schemeClr val="accent6"/>
                          </a:solidFill>
                        </a:rPr>
                        <a:t>18 years and over</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2,279–7,957</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3.5</a:t>
                      </a:r>
                    </a:p>
                    <a:p>
                      <a:pPr algn="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2.1</a:t>
                      </a:r>
                    </a:p>
                    <a:p>
                      <a:pPr algn="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945,056</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29202286"/>
                  </a:ext>
                </a:extLst>
              </a:tr>
            </a:tbl>
          </a:graphicData>
        </a:graphic>
      </p:graphicFrame>
      <p:sp>
        <p:nvSpPr>
          <p:cNvPr id="8" name="Text Placeholder 2">
            <a:extLst>
              <a:ext uri="{FF2B5EF4-FFF2-40B4-BE49-F238E27FC236}">
                <a16:creationId xmlns="" xmlns:a16="http://schemas.microsoft.com/office/drawing/2014/main" id="{43102CAA-F5EF-FB43-A466-6B92DE17131D}"/>
              </a:ext>
            </a:extLst>
          </p:cNvPr>
          <p:cNvSpPr txBox="1">
            <a:spLocks/>
          </p:cNvSpPr>
          <p:nvPr/>
        </p:nvSpPr>
        <p:spPr>
          <a:xfrm>
            <a:off x="517525" y="4790361"/>
            <a:ext cx="3208338" cy="61571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AU" dirty="0"/>
              <a:t>* Statistical Area Level 3</a:t>
            </a:r>
          </a:p>
          <a:p>
            <a:pPr>
              <a:spcBef>
                <a:spcPts val="0"/>
              </a:spcBef>
              <a:spcAft>
                <a:spcPts val="600"/>
              </a:spcAft>
            </a:pPr>
            <a:r>
              <a:rPr lang="en-AU" dirty="0"/>
              <a:t>† Exercise electrocardiograms, stress echocardiography, myocardial perfusion scans and computed tomography of coronary arteries</a:t>
            </a:r>
          </a:p>
          <a:p>
            <a:pPr>
              <a:spcBef>
                <a:spcPts val="0"/>
              </a:spcBef>
              <a:spcAft>
                <a:spcPts val="600"/>
              </a:spcAft>
            </a:pPr>
            <a:r>
              <a:rPr lang="en-AU" dirty="0"/>
              <a:t>§ Based on number of MBS-subsidised services</a:t>
            </a:r>
          </a:p>
        </p:txBody>
      </p:sp>
      <p:cxnSp>
        <p:nvCxnSpPr>
          <p:cNvPr id="7" name="Straight Connector 6"/>
          <p:cNvCxnSpPr/>
          <p:nvPr/>
        </p:nvCxnSpPr>
        <p:spPr>
          <a:xfrm>
            <a:off x="476249" y="2499995"/>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6248" y="3109595"/>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6247" y="3698875"/>
            <a:ext cx="81248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86235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p>
        </p:txBody>
      </p:sp>
      <p:sp>
        <p:nvSpPr>
          <p:cNvPr id="5" name="Text Placeholder 4">
            <a:extLst>
              <a:ext uri="{FF2B5EF4-FFF2-40B4-BE49-F238E27FC236}">
                <a16:creationId xmlns="" xmlns:a16="http://schemas.microsoft.com/office/drawing/2014/main" id="{3EE859E5-3A10-8F40-91E1-35A71D4CE16D}"/>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40"/>
            <a:ext cx="9143997" cy="5029198"/>
          </a:xfrm>
          <a:prstGeom prst="rect">
            <a:avLst/>
          </a:prstGeom>
        </p:spPr>
      </p:pic>
    </p:spTree>
    <p:extLst>
      <p:ext uri="{BB962C8B-B14F-4D97-AF65-F5344CB8AC3E}">
        <p14:creationId xmlns:p14="http://schemas.microsoft.com/office/powerpoint/2010/main" val="81250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4" name="Text Placeholder 3">
            <a:extLst>
              <a:ext uri="{FF2B5EF4-FFF2-40B4-BE49-F238E27FC236}">
                <a16:creationId xmlns="" xmlns:a16="http://schemas.microsoft.com/office/drawing/2014/main" id="{589DC0B8-D733-0D48-B673-83A4BDDDE281}"/>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9"/>
            <a:ext cx="9143997" cy="5029198"/>
          </a:xfrm>
          <a:prstGeom prst="rect">
            <a:avLst/>
          </a:prstGeom>
        </p:spPr>
      </p:pic>
    </p:spTree>
    <p:extLst>
      <p:ext uri="{BB962C8B-B14F-4D97-AF65-F5344CB8AC3E}">
        <p14:creationId xmlns:p14="http://schemas.microsoft.com/office/powerpoint/2010/main" val="202847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60"/>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endParaRPr lang="en-US" dirty="0"/>
          </a:p>
        </p:txBody>
      </p:sp>
      <p:sp>
        <p:nvSpPr>
          <p:cNvPr id="5" name="Text Placeholder 4">
            <a:extLst>
              <a:ext uri="{FF2B5EF4-FFF2-40B4-BE49-F238E27FC236}">
                <a16:creationId xmlns="" xmlns:a16="http://schemas.microsoft.com/office/drawing/2014/main" id="{C910D9DB-0B7C-944A-A64D-88B5E7ED427E}"/>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1243940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5" name="Text Placeholder 4">
            <a:extLst>
              <a:ext uri="{FF2B5EF4-FFF2-40B4-BE49-F238E27FC236}">
                <a16:creationId xmlns="" xmlns:a16="http://schemas.microsoft.com/office/drawing/2014/main" id="{B51E7604-F584-8E4F-BBB3-AFAAD9DED9A1}"/>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18422"/>
            <a:ext cx="9143997" cy="5029198"/>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162142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sz="2800" dirty="0" smtClean="0">
                <a:solidFill>
                  <a:srgbClr val="0078A2"/>
                </a:solidFill>
              </a:rPr>
              <a:t>The Australian Atlas of Healthcare Variation series</a:t>
            </a:r>
            <a:endParaRPr lang="en-US" dirty="0"/>
          </a:p>
        </p:txBody>
      </p:sp>
    </p:spTree>
    <p:extLst>
      <p:ext uri="{BB962C8B-B14F-4D97-AF65-F5344CB8AC3E}">
        <p14:creationId xmlns:p14="http://schemas.microsoft.com/office/powerpoint/2010/main" val="3348097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5" name="Text Placeholder 4">
            <a:extLst>
              <a:ext uri="{FF2B5EF4-FFF2-40B4-BE49-F238E27FC236}">
                <a16:creationId xmlns="" xmlns:a16="http://schemas.microsoft.com/office/drawing/2014/main" id="{3D530F9B-F18E-8E4E-88A7-469B1BD6D01C}"/>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6124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 </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endParaRPr lang="en-US" dirty="0"/>
          </a:p>
        </p:txBody>
      </p:sp>
      <p:pic>
        <p:nvPicPr>
          <p:cNvPr id="4" name="Picture 3"/>
          <p:cNvPicPr>
            <a:picLocks noChangeAspect="1"/>
          </p:cNvPicPr>
          <p:nvPr/>
        </p:nvPicPr>
        <p:blipFill>
          <a:blip r:embed="rId3"/>
          <a:stretch>
            <a:fillRect/>
          </a:stretch>
        </p:blipFill>
        <p:spPr>
          <a:xfrm>
            <a:off x="1" y="769357"/>
            <a:ext cx="9143997" cy="5044964"/>
          </a:xfrm>
          <a:prstGeom prst="rect">
            <a:avLst/>
          </a:prstGeom>
        </p:spPr>
      </p:pic>
      <p:sp>
        <p:nvSpPr>
          <p:cNvPr id="6" name="Text Placeholder 5">
            <a:extLst>
              <a:ext uri="{FF2B5EF4-FFF2-40B4-BE49-F238E27FC236}">
                <a16:creationId xmlns="" xmlns:a16="http://schemas.microsoft.com/office/drawing/2014/main" id="{882A6D2D-F300-1C4E-99F3-4AB0D918AAA8}"/>
              </a:ext>
            </a:extLst>
          </p:cNvPr>
          <p:cNvSpPr>
            <a:spLocks noGrp="1"/>
          </p:cNvSpPr>
          <p:nvPr>
            <p:ph type="body" sz="quarter" idx="11"/>
          </p:nvPr>
        </p:nvSpPr>
        <p:spPr/>
        <p:txBody>
          <a:bodyPr>
            <a:normAutofit lnSpcReduction="10000"/>
          </a:bodyPr>
          <a:lstStyle/>
          <a:p>
            <a:r>
              <a:rPr lang="en-US" dirty="0"/>
              <a:t>MBS-</a:t>
            </a:r>
            <a:r>
              <a:rPr lang="en-US" dirty="0" err="1"/>
              <a:t>subsidised</a:t>
            </a:r>
            <a:r>
              <a:rPr lang="en-US" dirty="0"/>
              <a:t> services, by cardiac test type</a:t>
            </a:r>
          </a:p>
        </p:txBody>
      </p:sp>
    </p:spTree>
    <p:extLst>
      <p:ext uri="{BB962C8B-B14F-4D97-AF65-F5344CB8AC3E}">
        <p14:creationId xmlns:p14="http://schemas.microsoft.com/office/powerpoint/2010/main" val="2439588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 </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endParaRPr lang="en-US" dirty="0"/>
          </a:p>
        </p:txBody>
      </p:sp>
      <p:pic>
        <p:nvPicPr>
          <p:cNvPr id="4" name="Picture 3"/>
          <p:cNvPicPr>
            <a:picLocks noChangeAspect="1"/>
          </p:cNvPicPr>
          <p:nvPr/>
        </p:nvPicPr>
        <p:blipFill>
          <a:blip r:embed="rId3"/>
          <a:stretch>
            <a:fillRect/>
          </a:stretch>
        </p:blipFill>
        <p:spPr>
          <a:xfrm>
            <a:off x="1" y="769357"/>
            <a:ext cx="9143997" cy="5044964"/>
          </a:xfrm>
          <a:prstGeom prst="rect">
            <a:avLst/>
          </a:prstGeom>
        </p:spPr>
      </p:pic>
      <p:sp>
        <p:nvSpPr>
          <p:cNvPr id="6" name="Text Placeholder 5">
            <a:extLst>
              <a:ext uri="{FF2B5EF4-FFF2-40B4-BE49-F238E27FC236}">
                <a16:creationId xmlns="" xmlns:a16="http://schemas.microsoft.com/office/drawing/2014/main" id="{882A6D2D-F300-1C4E-99F3-4AB0D918AAA8}"/>
              </a:ext>
            </a:extLst>
          </p:cNvPr>
          <p:cNvSpPr>
            <a:spLocks noGrp="1"/>
          </p:cNvSpPr>
          <p:nvPr>
            <p:ph type="body" sz="quarter" idx="11"/>
          </p:nvPr>
        </p:nvSpPr>
        <p:spPr/>
        <p:txBody>
          <a:bodyPr>
            <a:normAutofit lnSpcReduction="10000"/>
          </a:bodyPr>
          <a:lstStyle/>
          <a:p>
            <a:r>
              <a:rPr lang="en-US" dirty="0"/>
              <a:t>MBS-</a:t>
            </a:r>
            <a:r>
              <a:rPr lang="en-US" dirty="0" err="1"/>
              <a:t>subsidised</a:t>
            </a:r>
            <a:r>
              <a:rPr lang="en-US" dirty="0"/>
              <a:t> services, by referrer</a:t>
            </a:r>
          </a:p>
        </p:txBody>
      </p:sp>
    </p:spTree>
    <p:extLst>
      <p:ext uri="{BB962C8B-B14F-4D97-AF65-F5344CB8AC3E}">
        <p14:creationId xmlns:p14="http://schemas.microsoft.com/office/powerpoint/2010/main" val="1367760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Number per 100,000 people </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4.1 Cardiac stress tests and imaging, 18 years and over</a:t>
            </a:r>
            <a:endParaRPr lang="en-US" dirty="0"/>
          </a:p>
        </p:txBody>
      </p:sp>
      <p:pic>
        <p:nvPicPr>
          <p:cNvPr id="4" name="Picture 3"/>
          <p:cNvPicPr>
            <a:picLocks noChangeAspect="1"/>
          </p:cNvPicPr>
          <p:nvPr/>
        </p:nvPicPr>
        <p:blipFill>
          <a:blip r:embed="rId3"/>
          <a:stretch>
            <a:fillRect/>
          </a:stretch>
        </p:blipFill>
        <p:spPr>
          <a:xfrm>
            <a:off x="1" y="769357"/>
            <a:ext cx="9143997" cy="5044964"/>
          </a:xfrm>
          <a:prstGeom prst="rect">
            <a:avLst/>
          </a:prstGeom>
        </p:spPr>
      </p:pic>
      <p:sp>
        <p:nvSpPr>
          <p:cNvPr id="6" name="Text Placeholder 5">
            <a:extLst>
              <a:ext uri="{FF2B5EF4-FFF2-40B4-BE49-F238E27FC236}">
                <a16:creationId xmlns="" xmlns:a16="http://schemas.microsoft.com/office/drawing/2014/main" id="{882A6D2D-F300-1C4E-99F3-4AB0D918AAA8}"/>
              </a:ext>
            </a:extLst>
          </p:cNvPr>
          <p:cNvSpPr>
            <a:spLocks noGrp="1"/>
          </p:cNvSpPr>
          <p:nvPr>
            <p:ph type="body" sz="quarter" idx="11"/>
          </p:nvPr>
        </p:nvSpPr>
        <p:spPr/>
        <p:txBody>
          <a:bodyPr>
            <a:normAutofit lnSpcReduction="10000"/>
          </a:bodyPr>
          <a:lstStyle/>
          <a:p>
            <a:r>
              <a:rPr lang="en-US" dirty="0"/>
              <a:t>MBS-</a:t>
            </a:r>
            <a:r>
              <a:rPr lang="en-US" dirty="0" err="1"/>
              <a:t>subsidised</a:t>
            </a:r>
            <a:r>
              <a:rPr lang="en-US" dirty="0"/>
              <a:t> services, by age group</a:t>
            </a:r>
          </a:p>
        </p:txBody>
      </p:sp>
    </p:spTree>
    <p:extLst>
      <p:ext uri="{BB962C8B-B14F-4D97-AF65-F5344CB8AC3E}">
        <p14:creationId xmlns:p14="http://schemas.microsoft.com/office/powerpoint/2010/main" val="3311963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07346"/>
            <a:ext cx="9000585" cy="4900318"/>
          </a:xfrm>
          <a:prstGeom prst="rect">
            <a:avLst/>
          </a:prstGeom>
        </p:spPr>
      </p:pic>
    </p:spTree>
    <p:extLst>
      <p:ext uri="{BB962C8B-B14F-4D97-AF65-F5344CB8AC3E}">
        <p14:creationId xmlns:p14="http://schemas.microsoft.com/office/powerpoint/2010/main" val="151569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4.1 Cardiac stress tests and imaging,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883213"/>
            <a:ext cx="8971788" cy="4922022"/>
          </a:xfrm>
          <a:prstGeom prst="rect">
            <a:avLst/>
          </a:prstGeom>
        </p:spPr>
      </p:pic>
    </p:spTree>
    <p:extLst>
      <p:ext uri="{BB962C8B-B14F-4D97-AF65-F5344CB8AC3E}">
        <p14:creationId xmlns:p14="http://schemas.microsoft.com/office/powerpoint/2010/main" val="512745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a:xfrm>
            <a:off x="369498" y="319120"/>
            <a:ext cx="7886700" cy="432220"/>
          </a:xfrm>
        </p:spPr>
        <p:txBody>
          <a:bodyPr>
            <a:noAutofit/>
          </a:bodyPr>
          <a:lstStyle/>
          <a:p>
            <a:r>
              <a:rPr lang="en-AU" dirty="0"/>
              <a:t>4.2 Stress echocardiography, 18 years and over</a:t>
            </a:r>
          </a:p>
        </p:txBody>
      </p:sp>
      <p:sp>
        <p:nvSpPr>
          <p:cNvPr id="5" name="Text Placeholder 4">
            <a:extLst>
              <a:ext uri="{FF2B5EF4-FFF2-40B4-BE49-F238E27FC236}">
                <a16:creationId xmlns="" xmlns:a16="http://schemas.microsoft.com/office/drawing/2014/main" id="{6543512E-6927-7442-A3F1-1E002A98B210}"/>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39"/>
            <a:ext cx="9143997" cy="5029198"/>
          </a:xfrm>
          <a:prstGeom prst="rect">
            <a:avLst/>
          </a:prstGeom>
        </p:spPr>
      </p:pic>
    </p:spTree>
    <p:extLst>
      <p:ext uri="{BB962C8B-B14F-4D97-AF65-F5344CB8AC3E}">
        <p14:creationId xmlns:p14="http://schemas.microsoft.com/office/powerpoint/2010/main" val="4047057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4" name="Text Placeholder 3">
            <a:extLst>
              <a:ext uri="{FF2B5EF4-FFF2-40B4-BE49-F238E27FC236}">
                <a16:creationId xmlns="" xmlns:a16="http://schemas.microsoft.com/office/drawing/2014/main" id="{D8C97E46-731F-BF43-AA23-782ECB464917}"/>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8"/>
            <a:ext cx="9143997" cy="5029198"/>
          </a:xfrm>
          <a:prstGeom prst="rect">
            <a:avLst/>
          </a:prstGeom>
        </p:spPr>
      </p:pic>
    </p:spTree>
    <p:extLst>
      <p:ext uri="{BB962C8B-B14F-4D97-AF65-F5344CB8AC3E}">
        <p14:creationId xmlns:p14="http://schemas.microsoft.com/office/powerpoint/2010/main" val="3497866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59"/>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4.2 Stress echocardiography, 18 years and over</a:t>
            </a:r>
            <a:endParaRPr lang="en-US" dirty="0"/>
          </a:p>
        </p:txBody>
      </p:sp>
      <p:sp>
        <p:nvSpPr>
          <p:cNvPr id="5" name="Text Placeholder 4">
            <a:extLst>
              <a:ext uri="{FF2B5EF4-FFF2-40B4-BE49-F238E27FC236}">
                <a16:creationId xmlns="" xmlns:a16="http://schemas.microsoft.com/office/drawing/2014/main" id="{883E126A-418F-4743-A7AB-4FBB122BD4B2}"/>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2680040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5" name="Text Placeholder 4">
            <a:extLst>
              <a:ext uri="{FF2B5EF4-FFF2-40B4-BE49-F238E27FC236}">
                <a16:creationId xmlns="" xmlns:a16="http://schemas.microsoft.com/office/drawing/2014/main" id="{6FCD2976-0F4E-EB4F-A8D5-C7F29FEC02E8}"/>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18421"/>
            <a:ext cx="9143997" cy="5029198"/>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83573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a:bodyPr>
          <a:lstStyle/>
          <a:p>
            <a:r>
              <a:rPr lang="en-AU" sz="2800" b="1" dirty="0" smtClean="0">
                <a:solidFill>
                  <a:srgbClr val="0078A2"/>
                </a:solidFill>
              </a:rPr>
              <a:t>Interactive Atlas</a:t>
            </a:r>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07" t="11384" r="24665" b="15405"/>
          <a:stretch/>
        </p:blipFill>
        <p:spPr bwMode="auto">
          <a:xfrm>
            <a:off x="1117628" y="751340"/>
            <a:ext cx="7138570" cy="571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49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5" name="Text Placeholder 4">
            <a:extLst>
              <a:ext uri="{FF2B5EF4-FFF2-40B4-BE49-F238E27FC236}">
                <a16:creationId xmlns="" xmlns:a16="http://schemas.microsoft.com/office/drawing/2014/main" id="{8061013D-DD26-1242-8B81-DCA444EB2486}"/>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988532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19847"/>
            <a:ext cx="9000585" cy="4875316"/>
          </a:xfrm>
          <a:prstGeom prst="rect">
            <a:avLst/>
          </a:prstGeom>
        </p:spPr>
      </p:pic>
    </p:spTree>
    <p:extLst>
      <p:ext uri="{BB962C8B-B14F-4D97-AF65-F5344CB8AC3E}">
        <p14:creationId xmlns:p14="http://schemas.microsoft.com/office/powerpoint/2010/main" val="3517008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4.2 Stress echocardiography,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895674"/>
            <a:ext cx="8971788" cy="4897100"/>
          </a:xfrm>
          <a:prstGeom prst="rect">
            <a:avLst/>
          </a:prstGeom>
        </p:spPr>
      </p:pic>
    </p:spTree>
    <p:extLst>
      <p:ext uri="{BB962C8B-B14F-4D97-AF65-F5344CB8AC3E}">
        <p14:creationId xmlns:p14="http://schemas.microsoft.com/office/powerpoint/2010/main" val="2938820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4.3 Myocardial perfusion scans, 18 years and over</a:t>
            </a:r>
          </a:p>
        </p:txBody>
      </p:sp>
      <p:sp>
        <p:nvSpPr>
          <p:cNvPr id="5" name="Text Placeholder 4">
            <a:extLst>
              <a:ext uri="{FF2B5EF4-FFF2-40B4-BE49-F238E27FC236}">
                <a16:creationId xmlns="" xmlns:a16="http://schemas.microsoft.com/office/drawing/2014/main" id="{D7878A1E-AE44-564A-AB08-0172046AE184}"/>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39"/>
            <a:ext cx="9143997" cy="5029198"/>
          </a:xfrm>
          <a:prstGeom prst="rect">
            <a:avLst/>
          </a:prstGeom>
        </p:spPr>
      </p:pic>
    </p:spTree>
    <p:extLst>
      <p:ext uri="{BB962C8B-B14F-4D97-AF65-F5344CB8AC3E}">
        <p14:creationId xmlns:p14="http://schemas.microsoft.com/office/powerpoint/2010/main" val="2930565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4" name="Text Placeholder 3">
            <a:extLst>
              <a:ext uri="{FF2B5EF4-FFF2-40B4-BE49-F238E27FC236}">
                <a16:creationId xmlns="" xmlns:a16="http://schemas.microsoft.com/office/drawing/2014/main" id="{247DA7DB-7FED-0940-8945-5E96FB3AE738}"/>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8"/>
            <a:ext cx="9143997" cy="5029198"/>
          </a:xfrm>
          <a:prstGeom prst="rect">
            <a:avLst/>
          </a:prstGeom>
        </p:spPr>
      </p:pic>
    </p:spTree>
    <p:extLst>
      <p:ext uri="{BB962C8B-B14F-4D97-AF65-F5344CB8AC3E}">
        <p14:creationId xmlns:p14="http://schemas.microsoft.com/office/powerpoint/2010/main" val="3761089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59"/>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4.3 Myocardial perfusion scans, 18 years and over</a:t>
            </a:r>
            <a:endParaRPr lang="en-US" dirty="0"/>
          </a:p>
        </p:txBody>
      </p:sp>
      <p:sp>
        <p:nvSpPr>
          <p:cNvPr id="5" name="Text Placeholder 4">
            <a:extLst>
              <a:ext uri="{FF2B5EF4-FFF2-40B4-BE49-F238E27FC236}">
                <a16:creationId xmlns="" xmlns:a16="http://schemas.microsoft.com/office/drawing/2014/main" id="{031EB377-BAF7-3846-A650-D587E3E6304C}"/>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3818702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5" name="Text Placeholder 4">
            <a:extLst>
              <a:ext uri="{FF2B5EF4-FFF2-40B4-BE49-F238E27FC236}">
                <a16:creationId xmlns="" xmlns:a16="http://schemas.microsoft.com/office/drawing/2014/main" id="{3DCAFCAB-C3DB-9F49-8266-2B2A0ABDCF9B}"/>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156263"/>
            <a:ext cx="9143997" cy="5029198"/>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84991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5" name="Text Placeholder 4">
            <a:extLst>
              <a:ext uri="{FF2B5EF4-FFF2-40B4-BE49-F238E27FC236}">
                <a16:creationId xmlns="" xmlns:a16="http://schemas.microsoft.com/office/drawing/2014/main" id="{2F2A0DED-96C7-834F-891B-51D592D6F38F}"/>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518367"/>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267729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01096"/>
            <a:ext cx="9000585" cy="4912819"/>
          </a:xfrm>
          <a:prstGeom prst="rect">
            <a:avLst/>
          </a:prstGeom>
        </p:spPr>
      </p:pic>
    </p:spTree>
    <p:extLst>
      <p:ext uri="{BB962C8B-B14F-4D97-AF65-F5344CB8AC3E}">
        <p14:creationId xmlns:p14="http://schemas.microsoft.com/office/powerpoint/2010/main" val="1159849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4.3 Myocardial perfusion scans,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908135"/>
            <a:ext cx="8971788" cy="4872179"/>
          </a:xfrm>
          <a:prstGeom prst="rect">
            <a:avLst/>
          </a:prstGeom>
        </p:spPr>
      </p:pic>
    </p:spTree>
    <p:extLst>
      <p:ext uri="{BB962C8B-B14F-4D97-AF65-F5344CB8AC3E}">
        <p14:creationId xmlns:p14="http://schemas.microsoft.com/office/powerpoint/2010/main" val="2715159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AU" dirty="0"/>
              <a:t>Australian Commission on Safety and </a:t>
            </a:r>
            <a:r>
              <a:rPr lang="en-AU" dirty="0" smtClean="0"/>
              <a:t>Quality</a:t>
            </a:r>
            <a:br>
              <a:rPr lang="en-AU" dirty="0" smtClean="0"/>
            </a:br>
            <a:r>
              <a:rPr lang="en-AU" dirty="0" smtClean="0"/>
              <a:t>in </a:t>
            </a:r>
            <a:r>
              <a:rPr lang="en-AU" dirty="0"/>
              <a:t>Health Care</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p:txBody>
          <a:bodyPr/>
          <a:lstStyle/>
          <a:p>
            <a:pPr lvl="0"/>
            <a:r>
              <a:rPr lang="en-AU" sz="2000" dirty="0">
                <a:solidFill>
                  <a:srgbClr val="000000"/>
                </a:solidFill>
              </a:rPr>
              <a:t>Australian Government </a:t>
            </a:r>
            <a:r>
              <a:rPr lang="en-AU" sz="2000" dirty="0" smtClean="0">
                <a:solidFill>
                  <a:srgbClr val="000000"/>
                </a:solidFill>
              </a:rPr>
              <a:t>agency</a:t>
            </a:r>
            <a:endParaRPr lang="en-AU" sz="2000" dirty="0">
              <a:solidFill>
                <a:srgbClr val="000000"/>
              </a:solidFill>
            </a:endParaRPr>
          </a:p>
          <a:p>
            <a:pPr lvl="0"/>
            <a:r>
              <a:rPr lang="en-AU" sz="2000" dirty="0">
                <a:solidFill>
                  <a:srgbClr val="000000"/>
                </a:solidFill>
              </a:rPr>
              <a:t>Leads &amp; coordinates national improvements in safety &amp; quality of health care based on best available evidence</a:t>
            </a:r>
          </a:p>
          <a:p>
            <a:pPr lvl="0"/>
            <a:r>
              <a:rPr lang="en-AU" sz="2000" dirty="0">
                <a:solidFill>
                  <a:srgbClr val="000000"/>
                </a:solidFill>
              </a:rPr>
              <a:t>Works in partnership with patients, consumers, clinicians, managers, policy makers &amp; health care organisations </a:t>
            </a:r>
          </a:p>
          <a:p>
            <a:pPr lvl="0"/>
            <a:r>
              <a:rPr lang="en-AU" sz="2000" dirty="0">
                <a:solidFill>
                  <a:srgbClr val="000000"/>
                </a:solidFill>
              </a:rPr>
              <a:t>Aims to ensure that the health system is sustainable, better informed, supported &amp; organised to deliver safe &amp; high quality care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081194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4.4 Standard echocardiography, 18 years and over</a:t>
            </a:r>
          </a:p>
        </p:txBody>
      </p:sp>
      <p:sp>
        <p:nvSpPr>
          <p:cNvPr id="5" name="Text Placeholder 4">
            <a:extLst>
              <a:ext uri="{FF2B5EF4-FFF2-40B4-BE49-F238E27FC236}">
                <a16:creationId xmlns="" xmlns:a16="http://schemas.microsoft.com/office/drawing/2014/main" id="{D1ABDFD0-7CD7-4A41-BB33-7D84A6B41C9B}"/>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1" y="777239"/>
            <a:ext cx="9143997" cy="5029198"/>
          </a:xfrm>
          <a:prstGeom prst="rect">
            <a:avLst/>
          </a:prstGeom>
        </p:spPr>
      </p:pic>
    </p:spTree>
    <p:extLst>
      <p:ext uri="{BB962C8B-B14F-4D97-AF65-F5344CB8AC3E}">
        <p14:creationId xmlns:p14="http://schemas.microsoft.com/office/powerpoint/2010/main" val="1211647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4" name="Text Placeholder 3">
            <a:extLst>
              <a:ext uri="{FF2B5EF4-FFF2-40B4-BE49-F238E27FC236}">
                <a16:creationId xmlns="" xmlns:a16="http://schemas.microsoft.com/office/drawing/2014/main" id="{29751A7C-ED58-7D4D-94E5-00859627ECFD}"/>
              </a:ext>
            </a:extLst>
          </p:cNvPr>
          <p:cNvSpPr>
            <a:spLocks noGrp="1"/>
          </p:cNvSpPr>
          <p:nvPr>
            <p:ph type="body" sz="quarter" idx="11"/>
          </p:nvPr>
        </p:nvSpPr>
        <p:spPr/>
        <p:txBody>
          <a:bodyPr>
            <a:normAutofit lnSpcReduction="10000"/>
          </a:bodyPr>
          <a:lstStyle/>
          <a:p>
            <a:endParaRPr lang="en-US"/>
          </a:p>
        </p:txBody>
      </p:sp>
      <p:pic>
        <p:nvPicPr>
          <p:cNvPr id="6" name="Picture 5"/>
          <p:cNvPicPr>
            <a:picLocks noChangeAspect="1"/>
          </p:cNvPicPr>
          <p:nvPr/>
        </p:nvPicPr>
        <p:blipFill>
          <a:blip r:embed="rId3"/>
          <a:stretch>
            <a:fillRect/>
          </a:stretch>
        </p:blipFill>
        <p:spPr>
          <a:xfrm>
            <a:off x="1" y="808428"/>
            <a:ext cx="9143997" cy="5029198"/>
          </a:xfrm>
          <a:prstGeom prst="rect">
            <a:avLst/>
          </a:prstGeom>
        </p:spPr>
      </p:pic>
    </p:spTree>
    <p:extLst>
      <p:ext uri="{BB962C8B-B14F-4D97-AF65-F5344CB8AC3E}">
        <p14:creationId xmlns:p14="http://schemas.microsoft.com/office/powerpoint/2010/main" val="3540772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99159"/>
            <a:ext cx="9143997" cy="5029198"/>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4.4 Standard echocardiography, 18 years and over</a:t>
            </a:r>
            <a:endParaRPr lang="en-US" dirty="0"/>
          </a:p>
        </p:txBody>
      </p:sp>
      <p:sp>
        <p:nvSpPr>
          <p:cNvPr id="5" name="Text Placeholder 4">
            <a:extLst>
              <a:ext uri="{FF2B5EF4-FFF2-40B4-BE49-F238E27FC236}">
                <a16:creationId xmlns="" xmlns:a16="http://schemas.microsoft.com/office/drawing/2014/main" id="{A1E579DC-C416-E74E-A38A-5D6BD895C5C6}"/>
              </a:ext>
            </a:extLst>
          </p:cNvPr>
          <p:cNvSpPr>
            <a:spLocks noGrp="1"/>
          </p:cNvSpPr>
          <p:nvPr>
            <p:ph type="body" sz="quarter" idx="11"/>
          </p:nvPr>
        </p:nvSpPr>
        <p:spPr/>
        <p:txBody>
          <a:bodyPr>
            <a:normAutofit lnSpcReduction="10000"/>
          </a:bodyPr>
          <a:lstStyle/>
          <a:p>
            <a:endParaRPr lang="en-US"/>
          </a:p>
        </p:txBody>
      </p:sp>
    </p:spTree>
    <p:extLst>
      <p:ext uri="{BB962C8B-B14F-4D97-AF65-F5344CB8AC3E}">
        <p14:creationId xmlns:p14="http://schemas.microsoft.com/office/powerpoint/2010/main" val="3450979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5" name="Text Placeholder 4">
            <a:extLst>
              <a:ext uri="{FF2B5EF4-FFF2-40B4-BE49-F238E27FC236}">
                <a16:creationId xmlns="" xmlns:a16="http://schemas.microsoft.com/office/drawing/2014/main" id="{339EAE2A-2470-484A-9605-2E21BB5074CB}"/>
              </a:ext>
            </a:extLst>
          </p:cNvPr>
          <p:cNvSpPr>
            <a:spLocks noGrp="1"/>
          </p:cNvSpPr>
          <p:nvPr>
            <p:ph type="body" sz="quarter" idx="11"/>
          </p:nvPr>
        </p:nvSpPr>
        <p:spPr/>
        <p:txBody>
          <a:bodyPr>
            <a:normAutofit lnSpcReduction="10000"/>
          </a:bodyPr>
          <a:lstStyle/>
          <a:p>
            <a:endParaRPr lang="en-US"/>
          </a:p>
        </p:txBody>
      </p:sp>
      <p:pic>
        <p:nvPicPr>
          <p:cNvPr id="2" name="Picture 1"/>
          <p:cNvPicPr>
            <a:picLocks noChangeAspect="1"/>
          </p:cNvPicPr>
          <p:nvPr/>
        </p:nvPicPr>
        <p:blipFill>
          <a:blip r:embed="rId3"/>
          <a:stretch>
            <a:fillRect/>
          </a:stretch>
        </p:blipFill>
        <p:spPr>
          <a:xfrm>
            <a:off x="1" y="1069578"/>
            <a:ext cx="9143997" cy="5029198"/>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179450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5" name="Text Placeholder 4">
            <a:extLst>
              <a:ext uri="{FF2B5EF4-FFF2-40B4-BE49-F238E27FC236}">
                <a16:creationId xmlns="" xmlns:a16="http://schemas.microsoft.com/office/drawing/2014/main" id="{E39CBA98-7178-1346-933F-440D328B636A}"/>
              </a:ext>
            </a:extLst>
          </p:cNvPr>
          <p:cNvSpPr>
            <a:spLocks noGrp="1"/>
          </p:cNvSpPr>
          <p:nvPr>
            <p:ph type="body" sz="quarter" idx="11"/>
          </p:nvPr>
        </p:nvSpPr>
        <p:spPr/>
        <p:txBody>
          <a:bodyPr>
            <a:normAutofit lnSpcReduction="10000"/>
          </a:bodyPr>
          <a:lstStyle/>
          <a:p>
            <a:endParaRPr lang="en-US"/>
          </a:p>
        </p:txBody>
      </p:sp>
      <p:pic>
        <p:nvPicPr>
          <p:cNvPr id="4" name="Picture 3"/>
          <p:cNvPicPr>
            <a:picLocks noChangeAspect="1"/>
          </p:cNvPicPr>
          <p:nvPr/>
        </p:nvPicPr>
        <p:blipFill>
          <a:blip r:embed="rId3"/>
          <a:stretch>
            <a:fillRect/>
          </a:stretch>
        </p:blipFill>
        <p:spPr>
          <a:xfrm>
            <a:off x="301561" y="1648996"/>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216879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 </a:t>
            </a:r>
          </a:p>
          <a:p>
            <a:pPr>
              <a:spcBef>
                <a:spcPts val="0"/>
              </a:spcBef>
            </a:pPr>
            <a:endParaRPr lang="en-AU" dirty="0"/>
          </a:p>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MBS-subsidised services, by age group</a:t>
            </a:r>
          </a:p>
        </p:txBody>
      </p:sp>
      <p:pic>
        <p:nvPicPr>
          <p:cNvPr id="6" name="Picture 5"/>
          <p:cNvPicPr>
            <a:picLocks noChangeAspect="1"/>
          </p:cNvPicPr>
          <p:nvPr/>
        </p:nvPicPr>
        <p:blipFill>
          <a:blip r:embed="rId3"/>
          <a:stretch>
            <a:fillRect/>
          </a:stretch>
        </p:blipFill>
        <p:spPr>
          <a:xfrm>
            <a:off x="218800" y="1091184"/>
            <a:ext cx="8706399" cy="4803531"/>
          </a:xfrm>
          <a:prstGeom prst="rect">
            <a:avLst/>
          </a:prstGeom>
        </p:spPr>
      </p:pic>
    </p:spTree>
    <p:extLst>
      <p:ext uri="{BB962C8B-B14F-4D97-AF65-F5344CB8AC3E}">
        <p14:creationId xmlns:p14="http://schemas.microsoft.com/office/powerpoint/2010/main" val="1014399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26097"/>
            <a:ext cx="9000585" cy="4862816"/>
          </a:xfrm>
          <a:prstGeom prst="rect">
            <a:avLst/>
          </a:prstGeom>
        </p:spPr>
      </p:pic>
    </p:spTree>
    <p:extLst>
      <p:ext uri="{BB962C8B-B14F-4D97-AF65-F5344CB8AC3E}">
        <p14:creationId xmlns:p14="http://schemas.microsoft.com/office/powerpoint/2010/main" val="1974099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MBS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4.4 Standard echocardiography,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914365"/>
            <a:ext cx="8971788" cy="4859718"/>
          </a:xfrm>
          <a:prstGeom prst="rect">
            <a:avLst/>
          </a:prstGeom>
        </p:spPr>
      </p:pic>
    </p:spTree>
    <p:extLst>
      <p:ext uri="{BB962C8B-B14F-4D97-AF65-F5344CB8AC3E}">
        <p14:creationId xmlns:p14="http://schemas.microsoft.com/office/powerpoint/2010/main" val="2310580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US" dirty="0"/>
              <a:t>Promoting appropriate care</a:t>
            </a:r>
            <a:endParaRPr lang="en-AU" dirty="0"/>
          </a:p>
        </p:txBody>
      </p:sp>
      <p:sp>
        <p:nvSpPr>
          <p:cNvPr id="4" name="Text Placeholder 3"/>
          <p:cNvSpPr>
            <a:spLocks noGrp="1"/>
          </p:cNvSpPr>
          <p:nvPr>
            <p:ph type="body" sz="quarter" idx="11"/>
          </p:nvPr>
        </p:nvSpPr>
        <p:spPr/>
        <p:txBody>
          <a:bodyPr>
            <a:normAutofit lnSpcReduction="10000"/>
          </a:bodyPr>
          <a:lstStyle/>
          <a:p>
            <a:endParaRPr lang="en-AU"/>
          </a:p>
        </p:txBody>
      </p:sp>
      <p:sp>
        <p:nvSpPr>
          <p:cNvPr id="6" name="Rounded Rectangle 5"/>
          <p:cNvSpPr/>
          <p:nvPr/>
        </p:nvSpPr>
        <p:spPr>
          <a:xfrm>
            <a:off x="6118412" y="2231428"/>
            <a:ext cx="2285813" cy="672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Explore variation</a:t>
            </a:r>
          </a:p>
        </p:txBody>
      </p:sp>
      <p:sp>
        <p:nvSpPr>
          <p:cNvPr id="7" name="Rounded Rectangle 6"/>
          <p:cNvSpPr/>
          <p:nvPr/>
        </p:nvSpPr>
        <p:spPr>
          <a:xfrm>
            <a:off x="6118412" y="3157135"/>
            <a:ext cx="2285813" cy="6723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Identify unwarranted variation</a:t>
            </a:r>
          </a:p>
        </p:txBody>
      </p:sp>
      <p:sp>
        <p:nvSpPr>
          <p:cNvPr id="8" name="Rounded Rectangle 7"/>
          <p:cNvSpPr/>
          <p:nvPr/>
        </p:nvSpPr>
        <p:spPr>
          <a:xfrm>
            <a:off x="6118412" y="4082842"/>
            <a:ext cx="2285813" cy="67235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Address unwarranted variation</a:t>
            </a:r>
          </a:p>
        </p:txBody>
      </p:sp>
      <p:pic>
        <p:nvPicPr>
          <p:cNvPr id="9" name="Picture 8" descr="D:\Users\REYNKA\AppData\Local\Microsoft\Windows\Temporary Internet Files\Content.Outlook\YT0YNIRA\Promoting appropriate care slide updated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20" y="1012240"/>
            <a:ext cx="5029200" cy="496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462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a:t>Further resources </a:t>
            </a:r>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Rectangle 4"/>
          <p:cNvSpPr/>
          <p:nvPr/>
        </p:nvSpPr>
        <p:spPr>
          <a:xfrm>
            <a:off x="871869" y="1403498"/>
            <a:ext cx="6624083" cy="1938992"/>
          </a:xfrm>
          <a:prstGeom prst="rect">
            <a:avLst/>
          </a:prstGeom>
        </p:spPr>
        <p:txBody>
          <a:bodyPr wrap="square">
            <a:spAutoFit/>
          </a:bodyPr>
          <a:lstStyle/>
          <a:p>
            <a:pPr marL="457200" indent="-457200">
              <a:buFont typeface="Arial" panose="020B0604020202020204" pitchFamily="34" charset="0"/>
              <a:buChar char="•"/>
            </a:pPr>
            <a:r>
              <a:rPr lang="en-AU" sz="2400" dirty="0">
                <a:solidFill>
                  <a:srgbClr val="000000"/>
                </a:solidFill>
              </a:rPr>
              <a:t>Explore the data further using the interactive Atlas at </a:t>
            </a:r>
            <a:r>
              <a:rPr lang="en-AU" sz="2400" dirty="0">
                <a:solidFill>
                  <a:srgbClr val="000000"/>
                </a:solidFill>
                <a:hlinkClick r:id="rId3"/>
              </a:rPr>
              <a:t>www.safetyandquality.gov.au/atlas/</a:t>
            </a:r>
            <a:endParaRPr lang="en-AU" sz="2400" dirty="0">
              <a:solidFill>
                <a:srgbClr val="000000"/>
              </a:solidFill>
            </a:endParaRPr>
          </a:p>
          <a:p>
            <a:endParaRPr lang="en-AU" sz="2400" dirty="0">
              <a:solidFill>
                <a:srgbClr val="000000"/>
              </a:solidFill>
            </a:endParaRPr>
          </a:p>
          <a:p>
            <a:pPr marL="457200" indent="-457200">
              <a:buFont typeface="Arial" panose="020B0604020202020204" pitchFamily="34" charset="0"/>
              <a:buChar char="•"/>
            </a:pPr>
            <a:r>
              <a:rPr lang="en-AU" sz="2400" dirty="0">
                <a:solidFill>
                  <a:srgbClr val="000000"/>
                </a:solidFill>
              </a:rPr>
              <a:t>Please send any queries to </a:t>
            </a:r>
            <a:r>
              <a:rPr lang="en-AU" sz="2400" dirty="0">
                <a:solidFill>
                  <a:srgbClr val="000000"/>
                </a:solidFill>
                <a:hlinkClick r:id="rId4"/>
              </a:rPr>
              <a:t>atlas@safetyandquality.gov.au</a:t>
            </a:r>
            <a:r>
              <a:rPr lang="en-AU" sz="2400" dirty="0">
                <a:solidFill>
                  <a:srgbClr val="000000"/>
                </a:solidFill>
              </a:rPr>
              <a:t>  </a:t>
            </a:r>
          </a:p>
        </p:txBody>
      </p:sp>
    </p:spTree>
    <p:extLst>
      <p:ext uri="{BB962C8B-B14F-4D97-AF65-F5344CB8AC3E}">
        <p14:creationId xmlns:p14="http://schemas.microsoft.com/office/powerpoint/2010/main" val="280250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24" y="319119"/>
            <a:ext cx="8054975" cy="560111"/>
          </a:xfrm>
        </p:spPr>
        <p:txBody>
          <a:bodyPr>
            <a:noAutofit/>
          </a:bodyPr>
          <a:lstStyle/>
          <a:p>
            <a:r>
              <a:rPr lang="en-AU" dirty="0"/>
              <a:t>Third Australian Atlas of Healthcare Variation </a:t>
            </a:r>
            <a:endParaRPr lang="en-US" dirty="0"/>
          </a:p>
        </p:txBody>
      </p:sp>
      <p:sp>
        <p:nvSpPr>
          <p:cNvPr id="13" name="Text Placeholder 12"/>
          <p:cNvSpPr>
            <a:spLocks noGrp="1"/>
          </p:cNvSpPr>
          <p:nvPr>
            <p:ph type="body" sz="quarter" idx="12"/>
          </p:nvPr>
        </p:nvSpPr>
        <p:spPr>
          <a:xfrm>
            <a:off x="517525" y="836747"/>
            <a:ext cx="7886700" cy="237571"/>
          </a:xfrm>
        </p:spPr>
        <p:txBody>
          <a:bodyPr>
            <a:normAutofit/>
          </a:bodyPr>
          <a:lstStyle/>
          <a:p>
            <a:pPr marL="0" lvl="0" indent="0">
              <a:buNone/>
            </a:pPr>
            <a:r>
              <a:rPr lang="en-AU" altLang="en-US" sz="1400" dirty="0" smtClean="0">
                <a:solidFill>
                  <a:srgbClr val="808283"/>
                </a:solidFill>
              </a:rPr>
              <a:t>Examines variation nationally in 13 clinical items, grouped into 4 themes</a:t>
            </a:r>
            <a:endParaRPr lang="en-AU" altLang="en-US" sz="1400" dirty="0">
              <a:solidFill>
                <a:srgbClr val="808283"/>
              </a:solidFill>
            </a:endParaRPr>
          </a:p>
        </p:txBody>
      </p:sp>
      <p:sp>
        <p:nvSpPr>
          <p:cNvPr id="3" name="TextBox 2"/>
          <p:cNvSpPr txBox="1"/>
          <p:nvPr/>
        </p:nvSpPr>
        <p:spPr>
          <a:xfrm>
            <a:off x="6951057" y="3546205"/>
            <a:ext cx="1925542" cy="2000548"/>
          </a:xfrm>
          <a:prstGeom prst="rect">
            <a:avLst/>
          </a:prstGeom>
          <a:noFill/>
        </p:spPr>
        <p:txBody>
          <a:bodyPr wrap="square" rtlCol="0">
            <a:spAutoFit/>
          </a:bodyPr>
          <a:lstStyle/>
          <a:p>
            <a:pPr marL="1350"/>
            <a:r>
              <a:rPr lang="en-AU" sz="1200" b="1" dirty="0">
                <a:solidFill>
                  <a:srgbClr val="000000"/>
                </a:solidFill>
              </a:rPr>
              <a:t>Cardiac tests</a:t>
            </a:r>
          </a:p>
          <a:p>
            <a:pPr marL="1350"/>
            <a:endParaRPr lang="en-AU" sz="1600" b="1" dirty="0">
              <a:solidFill>
                <a:srgbClr val="000000"/>
              </a:solidFill>
            </a:endParaRPr>
          </a:p>
          <a:p>
            <a:pPr marL="172800" indent="-171450">
              <a:buFont typeface="Arial" panose="020B0604020202020204" pitchFamily="34" charset="0"/>
              <a:buChar char="•"/>
            </a:pPr>
            <a:r>
              <a:rPr lang="en-AU" sz="1200" dirty="0">
                <a:solidFill>
                  <a:srgbClr val="000000"/>
                </a:solidFill>
              </a:rPr>
              <a:t>Cardiac stress tests and imaging</a:t>
            </a:r>
          </a:p>
          <a:p>
            <a:pPr marL="172800" indent="-171450">
              <a:buFont typeface="Arial" panose="020B0604020202020204" pitchFamily="34" charset="0"/>
              <a:buChar char="•"/>
            </a:pPr>
            <a:r>
              <a:rPr lang="en-AU" sz="1200" dirty="0">
                <a:solidFill>
                  <a:srgbClr val="000000"/>
                </a:solidFill>
              </a:rPr>
              <a:t>Stress echocardiography</a:t>
            </a:r>
          </a:p>
          <a:p>
            <a:pPr marL="172800" indent="-171450">
              <a:buFont typeface="Arial" panose="020B0604020202020204" pitchFamily="34" charset="0"/>
              <a:buChar char="•"/>
            </a:pPr>
            <a:r>
              <a:rPr lang="en-AU" sz="1200" dirty="0">
                <a:solidFill>
                  <a:srgbClr val="000000"/>
                </a:solidFill>
              </a:rPr>
              <a:t>Myocardial perfusion scans</a:t>
            </a:r>
          </a:p>
          <a:p>
            <a:pPr marL="172800" indent="-171450">
              <a:buFont typeface="Arial" panose="020B0604020202020204" pitchFamily="34" charset="0"/>
              <a:buChar char="•"/>
            </a:pPr>
            <a:r>
              <a:rPr lang="en-AU" sz="1200" dirty="0">
                <a:solidFill>
                  <a:srgbClr val="000000"/>
                </a:solidFill>
              </a:rPr>
              <a:t>Standard echocardiography</a:t>
            </a:r>
          </a:p>
        </p:txBody>
      </p:sp>
      <p:sp>
        <p:nvSpPr>
          <p:cNvPr id="16" name="TextBox 15"/>
          <p:cNvSpPr txBox="1"/>
          <p:nvPr/>
        </p:nvSpPr>
        <p:spPr>
          <a:xfrm>
            <a:off x="4856994" y="3546205"/>
            <a:ext cx="2077942" cy="1738938"/>
          </a:xfrm>
          <a:prstGeom prst="rect">
            <a:avLst/>
          </a:prstGeom>
          <a:noFill/>
        </p:spPr>
        <p:txBody>
          <a:bodyPr wrap="square" rtlCol="0">
            <a:spAutoFit/>
          </a:bodyPr>
          <a:lstStyle/>
          <a:p>
            <a:r>
              <a:rPr lang="en-AU" sz="1200" b="1" dirty="0">
                <a:solidFill>
                  <a:srgbClr val="000000"/>
                </a:solidFill>
              </a:rPr>
              <a:t>Thyroid investigations and treatments</a:t>
            </a:r>
          </a:p>
          <a:p>
            <a:endParaRPr lang="en-AU" sz="1100" b="1" dirty="0">
              <a:solidFill>
                <a:srgbClr val="000000"/>
              </a:solidFill>
            </a:endParaRPr>
          </a:p>
          <a:p>
            <a:pPr marL="285750" indent="-285750">
              <a:buFont typeface="Arial" panose="020B0604020202020204" pitchFamily="34" charset="0"/>
              <a:buChar char="•"/>
            </a:pPr>
            <a:r>
              <a:rPr lang="en-AU" sz="1200" dirty="0">
                <a:solidFill>
                  <a:srgbClr val="000000"/>
                </a:solidFill>
              </a:rPr>
              <a:t>Thyroid stimulating hormone tests</a:t>
            </a:r>
          </a:p>
          <a:p>
            <a:pPr marL="285750" indent="-285750">
              <a:buFont typeface="Arial" panose="020B0604020202020204" pitchFamily="34" charset="0"/>
              <a:buChar char="•"/>
            </a:pPr>
            <a:r>
              <a:rPr lang="en-AU" sz="1200" dirty="0">
                <a:solidFill>
                  <a:srgbClr val="000000"/>
                </a:solidFill>
              </a:rPr>
              <a:t>Thyroid function tests</a:t>
            </a:r>
          </a:p>
          <a:p>
            <a:pPr marL="285750" indent="-285750">
              <a:buFont typeface="Arial" panose="020B0604020202020204" pitchFamily="34" charset="0"/>
              <a:buChar char="•"/>
            </a:pPr>
            <a:r>
              <a:rPr lang="en-AU" sz="1200" dirty="0" smtClean="0">
                <a:solidFill>
                  <a:srgbClr val="000000"/>
                </a:solidFill>
              </a:rPr>
              <a:t>Neck </a:t>
            </a:r>
            <a:r>
              <a:rPr lang="en-AU" sz="1200" dirty="0">
                <a:solidFill>
                  <a:srgbClr val="000000"/>
                </a:solidFill>
              </a:rPr>
              <a:t>ultrasound</a:t>
            </a:r>
          </a:p>
          <a:p>
            <a:pPr marL="285750" indent="-285750">
              <a:buFont typeface="Arial" panose="020B0604020202020204" pitchFamily="34" charset="0"/>
              <a:buChar char="•"/>
            </a:pPr>
            <a:r>
              <a:rPr lang="en-AU" sz="1200" dirty="0">
                <a:solidFill>
                  <a:srgbClr val="000000"/>
                </a:solidFill>
              </a:rPr>
              <a:t>Thyroidectomy </a:t>
            </a:r>
            <a:r>
              <a:rPr lang="en-AU" sz="1200" dirty="0" smtClean="0">
                <a:solidFill>
                  <a:srgbClr val="000000"/>
                </a:solidFill>
              </a:rPr>
              <a:t>hospitalisations</a:t>
            </a:r>
            <a:endParaRPr lang="en-AU" sz="1200" dirty="0">
              <a:solidFill>
                <a:srgbClr val="000000"/>
              </a:solidFill>
            </a:endParaRPr>
          </a:p>
        </p:txBody>
      </p: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9315" y="6333631"/>
            <a:ext cx="1877250" cy="274951"/>
          </a:xfrm>
          <a:prstGeom prst="rect">
            <a:avLst/>
          </a:prstGeom>
        </p:spPr>
      </p:pic>
      <p:sp>
        <p:nvSpPr>
          <p:cNvPr id="24" name="TextBox 23"/>
          <p:cNvSpPr txBox="1"/>
          <p:nvPr/>
        </p:nvSpPr>
        <p:spPr>
          <a:xfrm>
            <a:off x="2325296" y="3546205"/>
            <a:ext cx="2462728" cy="1384995"/>
          </a:xfrm>
          <a:prstGeom prst="rect">
            <a:avLst/>
          </a:prstGeom>
          <a:noFill/>
        </p:spPr>
        <p:txBody>
          <a:bodyPr wrap="square" rtlCol="0">
            <a:spAutoFit/>
          </a:bodyPr>
          <a:lstStyle/>
          <a:p>
            <a:r>
              <a:rPr lang="en-AU" sz="1200" b="1" dirty="0">
                <a:solidFill>
                  <a:srgbClr val="000000"/>
                </a:solidFill>
              </a:rPr>
              <a:t>Gastrointestinal investigations and treatments</a:t>
            </a: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Proton pump inhibitor </a:t>
            </a:r>
            <a:r>
              <a:rPr lang="en-AU" sz="1200" dirty="0" smtClean="0">
                <a:solidFill>
                  <a:srgbClr val="000000"/>
                </a:solidFill>
              </a:rPr>
              <a:t>dispensing</a:t>
            </a:r>
            <a:r>
              <a:rPr lang="en-AU" sz="1200" dirty="0">
                <a:solidFill>
                  <a:srgbClr val="000000"/>
                </a:solidFill>
              </a:rPr>
              <a:t> </a:t>
            </a:r>
            <a:r>
              <a:rPr lang="en-AU" sz="1200" dirty="0" smtClean="0">
                <a:solidFill>
                  <a:srgbClr val="000000"/>
                </a:solidFill>
              </a:rPr>
              <a:t>in adults</a:t>
            </a:r>
          </a:p>
          <a:p>
            <a:pPr marL="171450" indent="-171450">
              <a:buFont typeface="Arial" panose="020B0604020202020204" pitchFamily="34" charset="0"/>
              <a:buChar char="•"/>
            </a:pPr>
            <a:r>
              <a:rPr lang="en-AU" sz="1200" dirty="0" smtClean="0">
                <a:solidFill>
                  <a:srgbClr val="000000"/>
                </a:solidFill>
              </a:rPr>
              <a:t>Colonoscopy </a:t>
            </a:r>
            <a:r>
              <a:rPr lang="en-AU" sz="1200" dirty="0">
                <a:solidFill>
                  <a:srgbClr val="000000"/>
                </a:solidFill>
              </a:rPr>
              <a:t>hospitalisations</a:t>
            </a:r>
          </a:p>
          <a:p>
            <a:pPr marL="171450" indent="-171450">
              <a:buFont typeface="Arial" panose="020B0604020202020204" pitchFamily="34" charset="0"/>
              <a:buChar char="•"/>
            </a:pPr>
            <a:r>
              <a:rPr lang="en-AU" sz="1200" dirty="0" smtClean="0">
                <a:solidFill>
                  <a:srgbClr val="000000"/>
                </a:solidFill>
              </a:rPr>
              <a:t>Gastroscopy hospitalisations</a:t>
            </a:r>
            <a:endParaRPr lang="en-AU" sz="1200" dirty="0">
              <a:solidFill>
                <a:srgbClr val="000000"/>
              </a:solidFill>
            </a:endParaRPr>
          </a:p>
        </p:txBody>
      </p:sp>
      <p:sp>
        <p:nvSpPr>
          <p:cNvPr id="25" name="TextBox 24"/>
          <p:cNvSpPr txBox="1"/>
          <p:nvPr/>
        </p:nvSpPr>
        <p:spPr>
          <a:xfrm>
            <a:off x="353207" y="3546205"/>
            <a:ext cx="2016631" cy="2492990"/>
          </a:xfrm>
          <a:prstGeom prst="rect">
            <a:avLst/>
          </a:prstGeom>
          <a:noFill/>
        </p:spPr>
        <p:txBody>
          <a:bodyPr wrap="square" rtlCol="0">
            <a:spAutoFit/>
          </a:bodyPr>
          <a:lstStyle/>
          <a:p>
            <a:r>
              <a:rPr lang="en-AU" sz="1200" b="1" dirty="0" smtClean="0">
                <a:solidFill>
                  <a:srgbClr val="000000"/>
                </a:solidFill>
              </a:rPr>
              <a:t>Neonatal and paediatric health</a:t>
            </a:r>
            <a:endParaRPr lang="en-AU" sz="1200" b="1" dirty="0">
              <a:solidFill>
                <a:srgbClr val="000000"/>
              </a:solidFill>
            </a:endParaRP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Early planned caesarean section without medical or obstetric </a:t>
            </a:r>
            <a:r>
              <a:rPr lang="en-AU" sz="1200" dirty="0" smtClean="0">
                <a:solidFill>
                  <a:srgbClr val="000000"/>
                </a:solidFill>
              </a:rPr>
              <a:t>indication</a:t>
            </a:r>
          </a:p>
          <a:p>
            <a:pPr marL="171450" indent="-171450">
              <a:buFont typeface="Arial" panose="020B0604020202020204" pitchFamily="34" charset="0"/>
              <a:buChar char="•"/>
            </a:pPr>
            <a:r>
              <a:rPr lang="en-AU" sz="1200" dirty="0" smtClean="0">
                <a:solidFill>
                  <a:srgbClr val="000000"/>
                </a:solidFill>
              </a:rPr>
              <a:t>Antibiotic </a:t>
            </a:r>
            <a:r>
              <a:rPr lang="en-AU" sz="1200" dirty="0">
                <a:solidFill>
                  <a:srgbClr val="000000"/>
                </a:solidFill>
              </a:rPr>
              <a:t>dispensing in </a:t>
            </a:r>
            <a:r>
              <a:rPr lang="en-AU" sz="1200" dirty="0" smtClean="0">
                <a:solidFill>
                  <a:srgbClr val="000000"/>
                </a:solidFill>
              </a:rPr>
              <a:t>children, 9 years and under</a:t>
            </a:r>
            <a:endParaRPr lang="en-AU" sz="1200" dirty="0">
              <a:solidFill>
                <a:srgbClr val="000000"/>
              </a:solidFill>
            </a:endParaRPr>
          </a:p>
          <a:p>
            <a:pPr marL="171450" indent="-171450">
              <a:buFont typeface="Arial" panose="020B0604020202020204" pitchFamily="34" charset="0"/>
              <a:buChar char="•"/>
            </a:pPr>
            <a:r>
              <a:rPr lang="en-AU" sz="1200" dirty="0" smtClean="0">
                <a:solidFill>
                  <a:srgbClr val="000000"/>
                </a:solidFill>
              </a:rPr>
              <a:t>Proton pump inhibitor dispensing in infants, </a:t>
            </a:r>
            <a:br>
              <a:rPr lang="en-AU" sz="1200" dirty="0" smtClean="0">
                <a:solidFill>
                  <a:srgbClr val="000000"/>
                </a:solidFill>
              </a:rPr>
            </a:br>
            <a:r>
              <a:rPr lang="en-AU" sz="1200" dirty="0" smtClean="0">
                <a:solidFill>
                  <a:srgbClr val="000000"/>
                </a:solidFill>
              </a:rPr>
              <a:t>1 year and under</a:t>
            </a:r>
            <a:endParaRPr lang="en-AU" sz="1200" dirty="0">
              <a:solidFill>
                <a:srgbClr val="000000"/>
              </a:solidFill>
            </a:endParaRPr>
          </a:p>
        </p:txBody>
      </p:sp>
      <p:pic>
        <p:nvPicPr>
          <p:cNvPr id="3074" name="Picture 2" descr="\\central.health\dfsuserenv\Users\User_01\REYNKA\Documents\Impress\Files 10.07.18\Third Atlas - Impress Designs - Chapter icon (high res)  cardiac tests - 10 July 20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290121"/>
            <a:ext cx="1945882" cy="1945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ntral.health\dfsuserenv\Users\User_01\REYNKA\Documents\Impress\Files 10.07.18\Third Atlas - Impress Designs - Chapter icon (high res)  gastrointestinal investigations &amp; treatments - 10 July 201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5692" y="1307932"/>
            <a:ext cx="1927547" cy="19275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ntral.health\dfsuserenv\Users\User_01\REYNKA\Documents\Impress\Files 13.07.18\SAQ7701_Icon_updated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306955"/>
            <a:ext cx="1912213" cy="1912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entral.health\dfsuserenv\Users\User_01\REYNKA\Documents\Impress\Atlas design files\SAQ7701_Icon_updated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07" y="1307932"/>
            <a:ext cx="1929047" cy="192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12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Inside this slide pack</a:t>
            </a:r>
            <a:endParaRPr lang="en-AU" dirty="0"/>
          </a:p>
        </p:txBody>
      </p:sp>
      <p:sp>
        <p:nvSpPr>
          <p:cNvPr id="3" name="Text Placeholder 2"/>
          <p:cNvSpPr>
            <a:spLocks noGrp="1"/>
          </p:cNvSpPr>
          <p:nvPr>
            <p:ph type="body" sz="quarter" idx="10"/>
          </p:nvPr>
        </p:nvSpPr>
        <p:spPr/>
        <p:txBody>
          <a:bodyPr/>
          <a:lstStyle/>
          <a:p>
            <a:endParaRPr lang="en-AU"/>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Text Placeholder 4"/>
          <p:cNvSpPr>
            <a:spLocks noGrp="1"/>
          </p:cNvSpPr>
          <p:nvPr>
            <p:ph type="body" sz="quarter" idx="12"/>
          </p:nvPr>
        </p:nvSpPr>
        <p:spPr/>
        <p:txBody>
          <a:bodyPr/>
          <a:lstStyle/>
          <a:p>
            <a:pPr marL="342900" lvl="0" indent="-342900">
              <a:lnSpc>
                <a:spcPct val="100000"/>
              </a:lnSpc>
              <a:spcBef>
                <a:spcPts val="0"/>
              </a:spcBef>
            </a:pPr>
            <a:r>
              <a:rPr lang="en-AU" sz="2800" dirty="0">
                <a:solidFill>
                  <a:srgbClr val="000000"/>
                </a:solidFill>
              </a:rPr>
              <a:t>Why does variation matter?</a:t>
            </a:r>
          </a:p>
          <a:p>
            <a:pPr marL="342900" lvl="0" indent="-342900">
              <a:lnSpc>
                <a:spcPct val="100000"/>
              </a:lnSpc>
              <a:spcBef>
                <a:spcPts val="0"/>
              </a:spcBef>
            </a:pPr>
            <a:r>
              <a:rPr lang="en-AU" sz="2800" dirty="0">
                <a:solidFill>
                  <a:srgbClr val="000000"/>
                </a:solidFill>
              </a:rPr>
              <a:t>How is variation measured in the Atlas?</a:t>
            </a:r>
          </a:p>
          <a:p>
            <a:pPr marL="342900" lvl="0" indent="-342900">
              <a:lnSpc>
                <a:spcPct val="100000"/>
              </a:lnSpc>
              <a:spcBef>
                <a:spcPts val="0"/>
              </a:spcBef>
            </a:pPr>
            <a:r>
              <a:rPr lang="en-AU" sz="2800" dirty="0">
                <a:solidFill>
                  <a:srgbClr val="000000"/>
                </a:solidFill>
              </a:rPr>
              <a:t>How is variation presented in the Atlas</a:t>
            </a:r>
            <a:r>
              <a:rPr lang="en-AU" sz="2800" dirty="0" smtClean="0">
                <a:solidFill>
                  <a:srgbClr val="000000"/>
                </a:solidFill>
              </a:rPr>
              <a:t>?</a:t>
            </a:r>
          </a:p>
          <a:p>
            <a:pPr marL="342900" lvl="0" indent="-342900">
              <a:lnSpc>
                <a:spcPct val="100000"/>
              </a:lnSpc>
              <a:spcBef>
                <a:spcPts val="0"/>
              </a:spcBef>
            </a:pPr>
            <a:r>
              <a:rPr lang="en-AU" sz="2800" dirty="0" smtClean="0">
                <a:solidFill>
                  <a:srgbClr val="000000"/>
                </a:solidFill>
              </a:rPr>
              <a:t>Notes on data</a:t>
            </a:r>
            <a:endParaRPr lang="en-AU" sz="2800" dirty="0">
              <a:solidFill>
                <a:srgbClr val="000000"/>
              </a:solidFill>
            </a:endParaRPr>
          </a:p>
          <a:p>
            <a:pPr marL="342900" lvl="0" indent="-342900">
              <a:lnSpc>
                <a:spcPct val="100000"/>
              </a:lnSpc>
              <a:spcBef>
                <a:spcPts val="0"/>
              </a:spcBef>
            </a:pPr>
            <a:r>
              <a:rPr lang="en-AU" sz="2800" dirty="0" smtClean="0">
                <a:solidFill>
                  <a:srgbClr val="000000"/>
                </a:solidFill>
              </a:rPr>
              <a:t>Key </a:t>
            </a:r>
            <a:r>
              <a:rPr lang="en-AU" sz="2800" dirty="0">
                <a:solidFill>
                  <a:srgbClr val="000000"/>
                </a:solidFill>
              </a:rPr>
              <a:t>findings</a:t>
            </a:r>
          </a:p>
          <a:p>
            <a:pPr marL="342900" lvl="0" indent="-342900">
              <a:lnSpc>
                <a:spcPct val="100000"/>
              </a:lnSpc>
              <a:spcBef>
                <a:spcPts val="0"/>
              </a:spcBef>
            </a:pPr>
            <a:r>
              <a:rPr lang="en-AU" sz="2800" dirty="0" smtClean="0">
                <a:solidFill>
                  <a:srgbClr val="000000"/>
                </a:solidFill>
              </a:rPr>
              <a:t>Promoting appropriate care</a:t>
            </a:r>
            <a:endParaRPr lang="en-AU" sz="2800" dirty="0">
              <a:solidFill>
                <a:srgbClr val="000000"/>
              </a:solidFill>
            </a:endParaRPr>
          </a:p>
          <a:p>
            <a:pPr marL="342900" lvl="0" indent="-342900">
              <a:lnSpc>
                <a:spcPct val="100000"/>
              </a:lnSpc>
              <a:spcBef>
                <a:spcPts val="0"/>
              </a:spcBef>
            </a:pPr>
            <a:r>
              <a:rPr lang="en-AU" sz="2800" dirty="0">
                <a:solidFill>
                  <a:srgbClr val="000000"/>
                </a:solidFill>
              </a:rPr>
              <a:t>Further </a:t>
            </a:r>
            <a:r>
              <a:rPr lang="en-AU" sz="2800" dirty="0" smtClean="0">
                <a:solidFill>
                  <a:srgbClr val="000000"/>
                </a:solidFill>
              </a:rPr>
              <a:t>resources</a:t>
            </a:r>
            <a:endParaRPr lang="en-AU" sz="2800" dirty="0">
              <a:solidFill>
                <a:srgbClr val="000000"/>
              </a:solidFill>
            </a:endParaRPr>
          </a:p>
          <a:p>
            <a:endParaRPr lang="en-AU"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593674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t>Why does variation matter?</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170878"/>
            <a:ext cx="7886700" cy="4315522"/>
          </a:xfrm>
        </p:spPr>
        <p:txBody>
          <a:bodyPr>
            <a:normAutofit fontScale="77500" lnSpcReduction="20000"/>
          </a:bodyPr>
          <a:lstStyle/>
          <a:p>
            <a:pPr>
              <a:lnSpc>
                <a:spcPct val="100000"/>
              </a:lnSpc>
              <a:spcAft>
                <a:spcPts val="600"/>
              </a:spcAft>
            </a:pPr>
            <a:r>
              <a:rPr lang="en-AU" sz="2600" dirty="0">
                <a:solidFill>
                  <a:srgbClr val="000000"/>
                </a:solidFill>
              </a:rPr>
              <a:t>Large variations in health care use have been documented by researchers around the world for many years</a:t>
            </a:r>
          </a:p>
          <a:p>
            <a:pPr>
              <a:lnSpc>
                <a:spcPct val="100000"/>
              </a:lnSpc>
              <a:spcAft>
                <a:spcPts val="600"/>
              </a:spcAft>
            </a:pPr>
            <a:r>
              <a:rPr lang="en-AU" sz="2600" dirty="0">
                <a:solidFill>
                  <a:srgbClr val="000000"/>
                </a:solidFill>
              </a:rPr>
              <a:t>A proportion of this variation is termed ‘unwarranted’</a:t>
            </a:r>
          </a:p>
          <a:p>
            <a:pPr>
              <a:lnSpc>
                <a:spcPct val="100000"/>
              </a:lnSpc>
              <a:spcAft>
                <a:spcPts val="600"/>
              </a:spcAft>
            </a:pPr>
            <a:r>
              <a:rPr lang="en-AU" sz="2600" dirty="0">
                <a:solidFill>
                  <a:srgbClr val="000000"/>
                </a:solidFill>
              </a:rPr>
              <a:t>Unwarranted variation: </a:t>
            </a:r>
          </a:p>
          <a:p>
            <a:pPr>
              <a:lnSpc>
                <a:spcPct val="100000"/>
              </a:lnSpc>
              <a:spcAft>
                <a:spcPts val="600"/>
              </a:spcAft>
            </a:pPr>
            <a:r>
              <a:rPr lang="en-AU" sz="2600" dirty="0">
                <a:solidFill>
                  <a:srgbClr val="000000"/>
                </a:solidFill>
              </a:rPr>
              <a:t>Is unrelated to patient need or preference</a:t>
            </a:r>
          </a:p>
          <a:p>
            <a:pPr>
              <a:lnSpc>
                <a:spcPct val="100000"/>
              </a:lnSpc>
              <a:spcAft>
                <a:spcPts val="600"/>
              </a:spcAft>
            </a:pPr>
            <a:r>
              <a:rPr lang="en-AU" sz="2600" dirty="0">
                <a:solidFill>
                  <a:srgbClr val="000000"/>
                </a:solidFill>
              </a:rPr>
              <a:t>May signal inappropriate care</a:t>
            </a:r>
          </a:p>
          <a:p>
            <a:pPr>
              <a:lnSpc>
                <a:spcPct val="100000"/>
              </a:lnSpc>
              <a:spcAft>
                <a:spcPts val="600"/>
              </a:spcAft>
            </a:pPr>
            <a:r>
              <a:rPr lang="en-AU" sz="2600" dirty="0">
                <a:solidFill>
                  <a:srgbClr val="000000"/>
                </a:solidFill>
              </a:rPr>
              <a:t>May signal ineffective use of resources</a:t>
            </a:r>
          </a:p>
          <a:p>
            <a:pPr>
              <a:lnSpc>
                <a:spcPct val="100000"/>
              </a:lnSpc>
              <a:spcAft>
                <a:spcPts val="600"/>
              </a:spcAft>
            </a:pPr>
            <a:r>
              <a:rPr lang="en-AU" sz="2600" dirty="0">
                <a:solidFill>
                  <a:srgbClr val="000000"/>
                </a:solidFill>
              </a:rPr>
              <a:t>It raises questions about appropriateness of care, health system efficiency, equity and access</a:t>
            </a:r>
          </a:p>
          <a:p>
            <a:pPr>
              <a:lnSpc>
                <a:spcPct val="100000"/>
              </a:lnSpc>
              <a:spcAft>
                <a:spcPts val="600"/>
              </a:spcAft>
            </a:pPr>
            <a:r>
              <a:rPr lang="en-AU" sz="2600" dirty="0">
                <a:solidFill>
                  <a:srgbClr val="000000"/>
                </a:solidFill>
              </a:rPr>
              <a:t>Can highlight opportunities for further investigation and for the health system </a:t>
            </a:r>
            <a:r>
              <a:rPr lang="en-AU" sz="2600" spc="300" dirty="0">
                <a:solidFill>
                  <a:srgbClr val="000000"/>
                </a:solidFill>
              </a:rPr>
              <a:t>to</a:t>
            </a:r>
            <a:r>
              <a:rPr lang="en-AU" sz="2600" dirty="0">
                <a:solidFill>
                  <a:srgbClr val="000000"/>
                </a:solidFill>
              </a:rPr>
              <a:t> improve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06517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measured in the Atlas? </a:t>
            </a:r>
            <a:endParaRPr lang="en-AU" dirty="0"/>
          </a:p>
        </p:txBody>
      </p:sp>
      <p:sp>
        <p:nvSpPr>
          <p:cNvPr id="14" name="Text Placeholder 13"/>
          <p:cNvSpPr>
            <a:spLocks noGrp="1"/>
          </p:cNvSpPr>
          <p:nvPr>
            <p:ph type="body" sz="quarter" idx="12"/>
          </p:nvPr>
        </p:nvSpPr>
        <p:spPr>
          <a:xfrm>
            <a:off x="517525" y="1293544"/>
            <a:ext cx="7672039" cy="4873082"/>
          </a:xfrm>
        </p:spPr>
        <p:txBody>
          <a:bodyPr>
            <a:noAutofit/>
          </a:bodyPr>
          <a:lstStyle/>
          <a:p>
            <a:pPr marL="285750" lvl="0" indent="-285750">
              <a:spcAft>
                <a:spcPts val="600"/>
              </a:spcAft>
            </a:pPr>
            <a:r>
              <a:rPr lang="en-AU" sz="2000" dirty="0">
                <a:solidFill>
                  <a:prstClr val="black"/>
                </a:solidFill>
              </a:rPr>
              <a:t>Healthcare use is mapped </a:t>
            </a:r>
            <a:r>
              <a:rPr lang="en-AU" sz="2000" b="1" dirty="0">
                <a:solidFill>
                  <a:prstClr val="black"/>
                </a:solidFill>
              </a:rPr>
              <a:t>by residence of </a:t>
            </a:r>
            <a:r>
              <a:rPr lang="en-AU" sz="2000" b="1" dirty="0" smtClean="0">
                <a:solidFill>
                  <a:prstClr val="black"/>
                </a:solidFill>
              </a:rPr>
              <a:t>patient (</a:t>
            </a:r>
            <a:r>
              <a:rPr lang="en-AU" sz="2000" dirty="0" smtClean="0">
                <a:solidFill>
                  <a:prstClr val="black"/>
                </a:solidFill>
              </a:rPr>
              <a:t>not location of the health provider)</a:t>
            </a:r>
            <a:endParaRPr lang="en-AU" sz="2000" dirty="0">
              <a:solidFill>
                <a:prstClr val="black"/>
              </a:solidFill>
            </a:endParaRPr>
          </a:p>
          <a:p>
            <a:pPr marL="285750" lvl="0" indent="-285750">
              <a:spcAft>
                <a:spcPts val="600"/>
              </a:spcAft>
            </a:pPr>
            <a:r>
              <a:rPr lang="en-AU" sz="2000" dirty="0">
                <a:solidFill>
                  <a:prstClr val="black"/>
                </a:solidFill>
              </a:rPr>
              <a:t>Location of residence mapped at Statistical Area Level 3 (SA3)</a:t>
            </a:r>
          </a:p>
          <a:p>
            <a:pPr marL="285750" lvl="0" indent="-285750">
              <a:spcAft>
                <a:spcPts val="600"/>
              </a:spcAft>
            </a:pPr>
            <a:r>
              <a:rPr lang="en-AU" sz="2000" dirty="0">
                <a:solidFill>
                  <a:prstClr val="black"/>
                </a:solidFill>
              </a:rPr>
              <a:t>Data are </a:t>
            </a:r>
            <a:r>
              <a:rPr lang="en-AU" sz="2000" b="1" dirty="0">
                <a:solidFill>
                  <a:prstClr val="black"/>
                </a:solidFill>
              </a:rPr>
              <a:t>age- and </a:t>
            </a:r>
            <a:r>
              <a:rPr lang="en-AU" sz="2000" b="1" dirty="0" smtClean="0">
                <a:solidFill>
                  <a:prstClr val="black"/>
                </a:solidFill>
              </a:rPr>
              <a:t>sex-standardised, </a:t>
            </a:r>
            <a:r>
              <a:rPr lang="en-AU" sz="2000" dirty="0" smtClean="0">
                <a:solidFill>
                  <a:prstClr val="black"/>
                </a:solidFill>
              </a:rPr>
              <a:t>with a few exceptions</a:t>
            </a:r>
            <a:endParaRPr lang="en-AU" sz="2000" dirty="0">
              <a:solidFill>
                <a:prstClr val="black"/>
              </a:solidFill>
            </a:endParaRPr>
          </a:p>
          <a:p>
            <a:pPr marL="285750" lvl="0" indent="-285750">
              <a:spcAft>
                <a:spcPts val="600"/>
              </a:spcAft>
            </a:pPr>
            <a:r>
              <a:rPr lang="en-AU" sz="2000" dirty="0">
                <a:solidFill>
                  <a:prstClr val="black"/>
                </a:solidFill>
              </a:rPr>
              <a:t>Data sources used: </a:t>
            </a:r>
          </a:p>
          <a:p>
            <a:pPr marL="800100" lvl="1" indent="-342900">
              <a:spcAft>
                <a:spcPts val="600"/>
              </a:spcAft>
              <a:buFont typeface="Courier New" panose="02070309020205020404" pitchFamily="49" charset="0"/>
              <a:buChar char="­"/>
            </a:pPr>
            <a:r>
              <a:rPr lang="en-AU" sz="2000" dirty="0">
                <a:solidFill>
                  <a:prstClr val="black"/>
                </a:solidFill>
              </a:rPr>
              <a:t>National Hospital Morbidity Database (NHMD)</a:t>
            </a:r>
          </a:p>
          <a:p>
            <a:pPr marL="800100" lvl="1" indent="-342900">
              <a:spcAft>
                <a:spcPts val="600"/>
              </a:spcAft>
              <a:buFont typeface="Courier New" panose="02070309020205020404" pitchFamily="49" charset="0"/>
              <a:buChar char="­"/>
            </a:pPr>
            <a:r>
              <a:rPr lang="en-AU" sz="2000" dirty="0">
                <a:solidFill>
                  <a:prstClr val="black"/>
                </a:solidFill>
              </a:rPr>
              <a:t>Medicare Benefits Schedule (MBS)</a:t>
            </a:r>
          </a:p>
          <a:p>
            <a:pPr marL="800100" lvl="1" indent="-342900">
              <a:spcAft>
                <a:spcPts val="600"/>
              </a:spcAft>
              <a:buFont typeface="Courier New" panose="02070309020205020404" pitchFamily="49" charset="0"/>
              <a:buChar char="­"/>
            </a:pPr>
            <a:r>
              <a:rPr lang="en-AU" sz="2000" dirty="0">
                <a:solidFill>
                  <a:prstClr val="black"/>
                </a:solidFill>
              </a:rPr>
              <a:t>Pharmaceutical Benefits Scheme (PBS)</a:t>
            </a:r>
          </a:p>
          <a:p>
            <a:pPr marL="800100" lvl="1" indent="-342900">
              <a:spcAft>
                <a:spcPts val="600"/>
              </a:spcAft>
              <a:buFont typeface="Courier New" panose="02070309020205020404" pitchFamily="49" charset="0"/>
              <a:buChar char="­"/>
            </a:pPr>
            <a:r>
              <a:rPr lang="en-AU" sz="2000" dirty="0">
                <a:solidFill>
                  <a:prstClr val="black"/>
                </a:solidFill>
              </a:rPr>
              <a:t>National Perinatal Data Collection (NPDC)</a:t>
            </a:r>
          </a:p>
          <a:p>
            <a:pPr marL="285750" lvl="0" indent="-285750">
              <a:spcAft>
                <a:spcPts val="600"/>
              </a:spcAft>
            </a:pPr>
            <a:r>
              <a:rPr lang="en-AU" sz="2000" dirty="0">
                <a:solidFill>
                  <a:prstClr val="black"/>
                </a:solidFill>
              </a:rPr>
              <a:t>Data extraction and analysis performed by the Australian Institute of Health and Welfare (AIHW)</a:t>
            </a:r>
          </a:p>
          <a:p>
            <a:pPr marL="285750" lvl="0" indent="-285750">
              <a:spcAft>
                <a:spcPts val="600"/>
              </a:spcAft>
            </a:pPr>
            <a:r>
              <a:rPr lang="en-AU" sz="2000" dirty="0">
                <a:solidFill>
                  <a:prstClr val="black"/>
                </a:solidFill>
              </a:rPr>
              <a:t>Interactive </a:t>
            </a:r>
            <a:r>
              <a:rPr lang="en-AU" sz="2000" dirty="0" smtClean="0">
                <a:solidFill>
                  <a:prstClr val="black"/>
                </a:solidFill>
              </a:rPr>
              <a:t>Atlas</a:t>
            </a: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574996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presented in the Atlas? </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684794" y="1295171"/>
            <a:ext cx="7886700" cy="3556000"/>
          </a:xfrm>
        </p:spPr>
        <p:txBody>
          <a:bodyPr>
            <a:normAutofit/>
          </a:bodyPr>
          <a:lstStyle/>
          <a:p>
            <a:pPr marL="285750" indent="-285750">
              <a:spcAft>
                <a:spcPts val="600"/>
              </a:spcAft>
            </a:pPr>
            <a:r>
              <a:rPr lang="en-AU" sz="2000" dirty="0">
                <a:solidFill>
                  <a:prstClr val="black"/>
                </a:solidFill>
              </a:rPr>
              <a:t>Data are presented in maps and graphs </a:t>
            </a:r>
          </a:p>
          <a:p>
            <a:pPr marL="285750" indent="-285750">
              <a:spcAft>
                <a:spcPts val="600"/>
              </a:spcAft>
            </a:pPr>
            <a:r>
              <a:rPr lang="en-AU" sz="2000" dirty="0">
                <a:solidFill>
                  <a:prstClr val="black"/>
                </a:solidFill>
              </a:rPr>
              <a:t>Statistical Area 3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State and territory analysis </a:t>
            </a:r>
          </a:p>
          <a:p>
            <a:pPr marL="800100" lvl="1" indent="-342900">
              <a:spcAft>
                <a:spcPts val="600"/>
              </a:spcAft>
              <a:buFont typeface="Courier New" panose="02070309020205020404" pitchFamily="49" charset="0"/>
              <a:buChar char="­"/>
            </a:pPr>
            <a:r>
              <a:rPr lang="en-AU" sz="2000" dirty="0">
                <a:solidFill>
                  <a:prstClr val="black"/>
                </a:solidFill>
              </a:rPr>
              <a:t>Remoteness and socioeconomic disadvantage </a:t>
            </a:r>
          </a:p>
          <a:p>
            <a:pPr marL="285750" indent="-285750">
              <a:spcAft>
                <a:spcPts val="600"/>
              </a:spcAft>
            </a:pPr>
            <a:r>
              <a:rPr lang="en-AU" sz="2000" dirty="0">
                <a:solidFill>
                  <a:prstClr val="black"/>
                </a:solidFill>
              </a:rPr>
              <a:t>State and territory level data </a:t>
            </a:r>
            <a:r>
              <a:rPr lang="en-AU" sz="2000" dirty="0" smtClean="0">
                <a:solidFill>
                  <a:prstClr val="black"/>
                </a:solidFill>
              </a:rPr>
              <a:t>is </a:t>
            </a:r>
            <a:r>
              <a:rPr lang="en-AU" sz="2000" dirty="0">
                <a:solidFill>
                  <a:prstClr val="black"/>
                </a:solidFill>
              </a:rPr>
              <a:t>presented for: </a:t>
            </a:r>
          </a:p>
          <a:p>
            <a:pPr marL="800100" lvl="1" indent="-342900">
              <a:spcAft>
                <a:spcPts val="600"/>
              </a:spcAft>
              <a:buFont typeface="Courier New" panose="02070309020205020404" pitchFamily="49" charset="0"/>
              <a:buChar char="­"/>
            </a:pPr>
            <a:r>
              <a:rPr lang="en-AU" sz="2000" dirty="0">
                <a:solidFill>
                  <a:prstClr val="black"/>
                </a:solidFill>
              </a:rPr>
              <a:t>Aboriginal and Torres Strait Islander Australian status </a:t>
            </a:r>
          </a:p>
          <a:p>
            <a:pPr marL="800100" lvl="1" indent="-342900">
              <a:spcAft>
                <a:spcPts val="600"/>
              </a:spcAft>
              <a:buFont typeface="Courier New" panose="02070309020205020404" pitchFamily="49" charset="0"/>
              <a:buChar char="­"/>
            </a:pPr>
            <a:r>
              <a:rPr lang="en-AU" sz="2000" dirty="0">
                <a:solidFill>
                  <a:prstClr val="black"/>
                </a:solidFill>
              </a:rPr>
              <a:t>Public and private patient funding status  </a:t>
            </a:r>
          </a:p>
          <a:p>
            <a:pPr>
              <a:spcAft>
                <a:spcPts val="600"/>
              </a:spcAft>
            </a:pP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03339150"/>
      </p:ext>
    </p:extLst>
  </p:cSld>
  <p:clrMapOvr>
    <a:masterClrMapping/>
  </p:clrMapOvr>
</p:sld>
</file>

<file path=ppt/theme/theme1.xml><?xml version="1.0" encoding="utf-8"?>
<a:theme xmlns:a="http://schemas.openxmlformats.org/drawingml/2006/main" name="Office Theme">
  <a:themeElements>
    <a:clrScheme name="SAQ 1">
      <a:dk1>
        <a:srgbClr val="00B2E2"/>
      </a:dk1>
      <a:lt1>
        <a:srgbClr val="0078A2"/>
      </a:lt1>
      <a:dk2>
        <a:srgbClr val="808283"/>
      </a:dk2>
      <a:lt2>
        <a:srgbClr val="57599C"/>
      </a:lt2>
      <a:accent1>
        <a:srgbClr val="9D1630"/>
      </a:accent1>
      <a:accent2>
        <a:srgbClr val="2F7E47"/>
      </a:accent2>
      <a:accent3>
        <a:srgbClr val="5D7E95"/>
      </a:accent3>
      <a:accent4>
        <a:srgbClr val="F3794C"/>
      </a:accent4>
      <a:accent5>
        <a:srgbClr val="FFFFFF"/>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1103</TotalTime>
  <Words>6993</Words>
  <Application>Microsoft Office PowerPoint</Application>
  <PresentationFormat>On-screen Show (4:3)</PresentationFormat>
  <Paragraphs>662</Paragraphs>
  <Slides>49</Slides>
  <Notes>45</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The Third Australian Atlas of Healthcare Variation </vt:lpstr>
      <vt:lpstr>The Australian Atlas of Healthcare Variation series</vt:lpstr>
      <vt:lpstr>Interactive Atlas</vt:lpstr>
      <vt:lpstr>Australian Commission on Safety and Quality in Health Care</vt:lpstr>
      <vt:lpstr>Third Australian Atlas of Healthcare Variation </vt:lpstr>
      <vt:lpstr>Inside this slide pack</vt:lpstr>
      <vt:lpstr>Why does variation matter?</vt:lpstr>
      <vt:lpstr>How is variation measured in the Atlas? </vt:lpstr>
      <vt:lpstr>How is variation presented in the Atlas? </vt:lpstr>
      <vt:lpstr>Data suppression</vt:lpstr>
      <vt:lpstr>How to interpret our data visualisations</vt:lpstr>
      <vt:lpstr>How to interpret our data visualisations</vt:lpstr>
      <vt:lpstr>How to interpret our data visualisations</vt:lpstr>
      <vt:lpstr>Cardiac tests</vt:lpstr>
      <vt:lpstr>Cardiac tests</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4.1 Cardiac stress tests and imaging, 18 years and over</vt:lpstr>
      <vt:lpstr>4.2 Stress echocardiography, 18 years and over</vt:lpstr>
      <vt:lpstr>4.2 Stress echocardiography, 18 years and over</vt:lpstr>
      <vt:lpstr>4.2 Stress echocardiography, 18 years and over</vt:lpstr>
      <vt:lpstr>4.2 Stress echocardiography, 18 years and over</vt:lpstr>
      <vt:lpstr>4.2 Stress echocardiography, 18 years and over</vt:lpstr>
      <vt:lpstr>4.2 Stress echocardiography, 18 years and over</vt:lpstr>
      <vt:lpstr>4.2 Stress echocardiography, 18 years and over</vt:lpstr>
      <vt:lpstr>4.3 Myocardial perfusion scans, 18 years and over</vt:lpstr>
      <vt:lpstr>4.3 Myocardial perfusion scans, 18 years and over</vt:lpstr>
      <vt:lpstr>4.3 Myocardial perfusion scans, 18 years and over</vt:lpstr>
      <vt:lpstr>4.3 Myocardial perfusion scans, 18 years and over</vt:lpstr>
      <vt:lpstr>4.3 Myocardial perfusion scans, 18 years and over</vt:lpstr>
      <vt:lpstr>4.3 Myocardial perfusion scans, 18 years and over</vt:lpstr>
      <vt:lpstr>4.3 Myocardial perfusion scans, 18 years and over</vt:lpstr>
      <vt:lpstr>4.4 Standard echocardiography, 18 years and over</vt:lpstr>
      <vt:lpstr>4.4 Standard echocardiography, 18 years and over</vt:lpstr>
      <vt:lpstr>4.4 Standard echocardiography, 18 years and over</vt:lpstr>
      <vt:lpstr>4.4 Standard echocardiography, 18 years and over</vt:lpstr>
      <vt:lpstr>4.4 Standard echocardiography, 18 years and over</vt:lpstr>
      <vt:lpstr>4.4 Standard echocardiography, 18 years and over</vt:lpstr>
      <vt:lpstr>4.4 Standard echocardiography, 18 years and over</vt:lpstr>
      <vt:lpstr>4.4 Standard echocardiography, 18 years and over</vt:lpstr>
      <vt:lpstr>Promoting appropriate care</vt:lpstr>
      <vt:lpstr>Further resources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Yunyin Xuan</dc:creator>
  <cp:lastModifiedBy>REYNOLDS, Katherine</cp:lastModifiedBy>
  <cp:revision>96</cp:revision>
  <dcterms:created xsi:type="dcterms:W3CDTF">2017-07-04T23:03:46Z</dcterms:created>
  <dcterms:modified xsi:type="dcterms:W3CDTF">2019-01-29T22:56:01Z</dcterms:modified>
</cp:coreProperties>
</file>