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8"/>
  </p:notesMasterIdLst>
  <p:sldIdLst>
    <p:sldId id="256" r:id="rId2"/>
    <p:sldId id="323" r:id="rId3"/>
    <p:sldId id="324" r:id="rId4"/>
    <p:sldId id="333" r:id="rId5"/>
    <p:sldId id="325" r:id="rId6"/>
    <p:sldId id="326" r:id="rId7"/>
    <p:sldId id="327" r:id="rId8"/>
    <p:sldId id="328" r:id="rId9"/>
    <p:sldId id="329" r:id="rId10"/>
    <p:sldId id="330" r:id="rId11"/>
    <p:sldId id="257" r:id="rId12"/>
    <p:sldId id="258" r:id="rId13"/>
    <p:sldId id="259" r:id="rId14"/>
    <p:sldId id="332" r:id="rId15"/>
    <p:sldId id="260" r:id="rId16"/>
    <p:sldId id="269" r:id="rId17"/>
    <p:sldId id="270" r:id="rId18"/>
    <p:sldId id="271" r:id="rId19"/>
    <p:sldId id="272" r:id="rId20"/>
    <p:sldId id="273" r:id="rId21"/>
    <p:sldId id="274" r:id="rId22"/>
    <p:sldId id="301" r:id="rId23"/>
    <p:sldId id="275" r:id="rId24"/>
    <p:sldId id="276" r:id="rId25"/>
    <p:sldId id="303" r:id="rId26"/>
    <p:sldId id="304" r:id="rId27"/>
    <p:sldId id="305" r:id="rId28"/>
    <p:sldId id="306" r:id="rId29"/>
    <p:sldId id="307" r:id="rId30"/>
    <p:sldId id="322" r:id="rId31"/>
    <p:sldId id="309" r:id="rId32"/>
    <p:sldId id="308" r:id="rId33"/>
    <p:sldId id="321" r:id="rId34"/>
    <p:sldId id="310" r:id="rId35"/>
    <p:sldId id="311" r:id="rId36"/>
    <p:sldId id="312" r:id="rId37"/>
    <p:sldId id="313" r:id="rId38"/>
    <p:sldId id="314" r:id="rId39"/>
    <p:sldId id="315" r:id="rId40"/>
    <p:sldId id="316" r:id="rId41"/>
    <p:sldId id="319" r:id="rId42"/>
    <p:sldId id="320" r:id="rId43"/>
    <p:sldId id="336" r:id="rId44"/>
    <p:sldId id="337" r:id="rId45"/>
    <p:sldId id="334" r:id="rId46"/>
    <p:sldId id="335" r:id="rId4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in" initials="KP"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3F98"/>
    <a:srgbClr val="B700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65"/>
    <p:restoredTop sz="79543" autoAdjust="0"/>
  </p:normalViewPr>
  <p:slideViewPr>
    <p:cSldViewPr snapToGrid="0" snapToObjects="1">
      <p:cViewPr varScale="1">
        <p:scale>
          <a:sx n="92" d="100"/>
          <a:sy n="92" d="100"/>
        </p:scale>
        <p:origin x="-218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F473F-9C87-F940-A7B1-AF31835D5F69}" type="datetimeFigureOut">
              <a:rPr lang="en-US" smtClean="0"/>
              <a:t>1/30/2019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83241-77BB-A44E-985E-48BEA7ED7323}" type="slidenum">
              <a:rPr lang="en-US" smtClean="0"/>
              <a:t>‹#›</a:t>
            </a:fld>
            <a:endParaRPr lang="en-US" dirty="0"/>
          </a:p>
        </p:txBody>
      </p:sp>
    </p:spTree>
    <p:extLst>
      <p:ext uri="{BB962C8B-B14F-4D97-AF65-F5344CB8AC3E}">
        <p14:creationId xmlns:p14="http://schemas.microsoft.com/office/powerpoint/2010/main" val="1945017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slide" Target="../slides/slide46.xml"/><Relationship Id="rId1" Type="http://schemas.openxmlformats.org/officeDocument/2006/relationships/notesMaster" Target="../notesMasters/notesMaster1.xml"/><Relationship Id="rId4" Type="http://schemas.openxmlformats.org/officeDocument/2006/relationships/hyperlink" Target="mailto:atlas@safetyandquality.gov.au"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Mapping variation is an invaluable tool for understanding how our healthcare system is providing care. The</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Australian Atlas of Healthcare Variation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illuminates variation by mapping use of health care according to where people live.  Each Atlas identifies specific achievable actions for exploration and quality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Australian Commission on Safety and Quality in Health Care (the Commission) has collaborated with the Australian, state and territory governments, specialist medical colleges, clinicians and consumer representatives to develop the Atlas</a:t>
            </a:r>
            <a:r>
              <a:rPr kumimoji="0" lang="en-AU" sz="1200" b="0" i="1" u="none" strike="noStrike" kern="1200" cap="none" spc="0" normalizeH="0" baseline="0" noProof="0" dirty="0" smtClean="0">
                <a:ln>
                  <a:noFill/>
                </a:ln>
                <a:solidFill>
                  <a:prstClr val="black"/>
                </a:solidFill>
                <a:effectLst/>
                <a:uLnTx/>
                <a:uFillTx/>
                <a:latin typeface="+mn-lt"/>
                <a:ea typeface="+mn-ea"/>
                <a:cs typeface="+mn-cs"/>
              </a:rPr>
              <a:t> </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series.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publications can be downloaded from the Atlas website.</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2</a:t>
            </a:fld>
            <a:endParaRPr lang="en-AU" dirty="0"/>
          </a:p>
        </p:txBody>
      </p:sp>
    </p:spTree>
    <p:extLst>
      <p:ext uri="{BB962C8B-B14F-4D97-AF65-F5344CB8AC3E}">
        <p14:creationId xmlns:p14="http://schemas.microsoft.com/office/powerpoint/2010/main" val="414019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r>
              <a:rPr lang="en-AU" b="0" dirty="0" smtClean="0"/>
              <a:t>This chapter examines: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 Colonoscopy hospitalisations, all ages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 Gastroscopy hospitalisations, all ages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solidFill>
                  <a:schemeClr val="accent6"/>
                </a:solidFill>
              </a:rPr>
              <a:t>- Proton pump inhibitor medicines dispensing,18 years and older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dirty="0" smtClean="0">
              <a:solidFill>
                <a:schemeClr val="accent6"/>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14</a:t>
            </a:fld>
            <a:endParaRPr lang="en-US" dirty="0"/>
          </a:p>
        </p:txBody>
      </p:sp>
    </p:spTree>
    <p:extLst>
      <p:ext uri="{BB962C8B-B14F-4D97-AF65-F5344CB8AC3E}">
        <p14:creationId xmlns:p14="http://schemas.microsoft.com/office/powerpoint/2010/main" val="161440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Atlas found the rate of hospitalisation for inpatient colonoscopy varies up to about seven-fold between local areas across Australia. The rate of hospitalisations for colonoscopy for Aboriginal and Torres Strait Islander Australians was 47% lower than the rate for other Australians.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There were 505,544 hospitalisations for gastroscopy, representing 1,931 hospitalisations per 100,000 people.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prescriptions for PPI medicines dispensed in 2016–17 equates to every person in Australia aged 18 years and over receiving at least one prescription for a PPI medicine annually. </a:t>
            </a:r>
          </a:p>
          <a:p>
            <a:endParaRPr lang="en-AU" sz="1200" b="0" i="0" u="none" strike="noStrike"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5783241-77BB-A44E-985E-48BEA7ED7323}" type="slidenum">
              <a:rPr lang="en-US" smtClean="0"/>
              <a:t>15</a:t>
            </a:fld>
            <a:endParaRPr lang="en-US" dirty="0"/>
          </a:p>
        </p:txBody>
      </p:sp>
    </p:spTree>
    <p:extLst>
      <p:ext uri="{BB962C8B-B14F-4D97-AF65-F5344CB8AC3E}">
        <p14:creationId xmlns:p14="http://schemas.microsoft.com/office/powerpoint/2010/main" val="1614404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colonoscopy hospitalisations,</a:t>
            </a:r>
            <a:r>
              <a:rPr lang="en-AU" baseline="0" dirty="0" smtClean="0"/>
              <a:t> all ages</a:t>
            </a:r>
            <a:r>
              <a:rPr lang="en-AU"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16</a:t>
            </a:fld>
            <a:endParaRPr lang="en-US" dirty="0"/>
          </a:p>
        </p:txBody>
      </p:sp>
    </p:spTree>
    <p:extLst>
      <p:ext uri="{BB962C8B-B14F-4D97-AF65-F5344CB8AC3E}">
        <p14:creationId xmlns:p14="http://schemas.microsoft.com/office/powerpoint/2010/main" val="952145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colonoscopy hospitalisations,</a:t>
            </a:r>
            <a:r>
              <a:rPr lang="en-AU" baseline="0" dirty="0" smtClean="0"/>
              <a:t> all ages</a:t>
            </a:r>
            <a:r>
              <a:rPr lang="en-AU"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17</a:t>
            </a:fld>
            <a:endParaRPr lang="en-US" dirty="0"/>
          </a:p>
        </p:txBody>
      </p:sp>
    </p:spTree>
    <p:extLst>
      <p:ext uri="{BB962C8B-B14F-4D97-AF65-F5344CB8AC3E}">
        <p14:creationId xmlns:p14="http://schemas.microsoft.com/office/powerpoint/2010/main" val="2586001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colonoscopy hospitalisations.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765,411 hospitalisations for colonoscopy, representing 2,881 hospitalisations per 100,000 people of all ages (the Australian rate). </a:t>
            </a:r>
          </a:p>
          <a:p>
            <a:endParaRPr lang="en-AU" dirty="0" smtClean="0"/>
          </a:p>
          <a:p>
            <a:r>
              <a:rPr lang="en-AU" sz="1200" b="0" i="0" u="none" strike="noStrike" kern="1200" baseline="0" dirty="0" smtClean="0">
                <a:solidFill>
                  <a:schemeClr val="tx1"/>
                </a:solidFill>
                <a:latin typeface="+mn-lt"/>
                <a:ea typeface="+mn-ea"/>
                <a:cs typeface="+mn-cs"/>
              </a:rPr>
              <a:t>The number of hospitalisations for colonoscopy across 330 local areas (Statistical Area Level 3 – SA3) ranged from 622 to 4,607 per 100,000 people of all ages.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7.4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1,144 per 100,000 people of all ages in the Australian Capital Territory to 3,371 in Victoria.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 </a:t>
            </a:r>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Data from a number of ACT private hospitals, which undertake some colonoscopies, were not provided to the National Hospital Morbidity Database. For this reason, data for the ACT should be interpreted with caution. </a:t>
            </a: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18</a:t>
            </a:fld>
            <a:endParaRPr lang="en-US" dirty="0"/>
          </a:p>
        </p:txBody>
      </p:sp>
    </p:spTree>
    <p:extLst>
      <p:ext uri="{BB962C8B-B14F-4D97-AF65-F5344CB8AC3E}">
        <p14:creationId xmlns:p14="http://schemas.microsoft.com/office/powerpoint/2010/main" val="3043462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colonoscopy hospitalisations by capital city area. Rates are based on the patient’s usual place of residence, not the location of the healthcare provider.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19</a:t>
            </a:fld>
            <a:endParaRPr lang="en-US" dirty="0"/>
          </a:p>
        </p:txBody>
      </p:sp>
    </p:spTree>
    <p:extLst>
      <p:ext uri="{BB962C8B-B14F-4D97-AF65-F5344CB8AC3E}">
        <p14:creationId xmlns:p14="http://schemas.microsoft.com/office/powerpoint/2010/main" val="1767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colonoscopy hospitalisations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20</a:t>
            </a:fld>
            <a:endParaRPr lang="en-US" dirty="0"/>
          </a:p>
        </p:txBody>
      </p:sp>
    </p:spTree>
    <p:extLst>
      <p:ext uri="{BB962C8B-B14F-4D97-AF65-F5344CB8AC3E}">
        <p14:creationId xmlns:p14="http://schemas.microsoft.com/office/powerpoint/2010/main" val="1149846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age-standardised rate of hospitalisations for colonoscopy among people aged 49 years and under was 1,022 per 100,000 for males and 1,291 per 100,000 for females.</a:t>
            </a: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21</a:t>
            </a:fld>
            <a:endParaRPr lang="en-US" dirty="0"/>
          </a:p>
        </p:txBody>
      </p:sp>
    </p:spTree>
    <p:extLst>
      <p:ext uri="{BB962C8B-B14F-4D97-AF65-F5344CB8AC3E}">
        <p14:creationId xmlns:p14="http://schemas.microsoft.com/office/powerpoint/2010/main" val="24859352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rate for Aboriginal and Torres Strait Islander Australians (1,542 per 100,000 people) was 47% lower than the rate for other Australians (2,884 per 100,000 people).</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22</a:t>
            </a:fld>
            <a:endParaRPr lang="en-US" dirty="0"/>
          </a:p>
        </p:txBody>
      </p:sp>
    </p:spTree>
    <p:extLst>
      <p:ext uri="{BB962C8B-B14F-4D97-AF65-F5344CB8AC3E}">
        <p14:creationId xmlns:p14="http://schemas.microsoft.com/office/powerpoint/2010/main" val="3363202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hospitalisations varied across states and territories, from 1,144 per 100,000 people of all ages in the Australian Capital Territory to 3,371 in Victoria.</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Data from a number of ACT private hospitals, which undertake some colonoscopies, were not provided to the National Hospital Morbidity Database. For this reason, data for the ACT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23</a:t>
            </a:fld>
            <a:endParaRPr lang="en-US" dirty="0"/>
          </a:p>
        </p:txBody>
      </p:sp>
    </p:spTree>
    <p:extLst>
      <p:ext uri="{BB962C8B-B14F-4D97-AF65-F5344CB8AC3E}">
        <p14:creationId xmlns:p14="http://schemas.microsoft.com/office/powerpoint/2010/main" val="2936736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Atlas data can also be further explored using the online interactive Atlas platform.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3</a:t>
            </a:fld>
            <a:endParaRPr lang="en-AU" dirty="0"/>
          </a:p>
        </p:txBody>
      </p:sp>
    </p:spTree>
    <p:extLst>
      <p:ext uri="{BB962C8B-B14F-4D97-AF65-F5344CB8AC3E}">
        <p14:creationId xmlns:p14="http://schemas.microsoft.com/office/powerpoint/2010/main" val="20150978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for hospitalisation for colonoscopy were higher in major cities and inner regional areas than in outer regional and remote areas. Rates were lower in areas with lower socioeconomic status in major cities and remote areas. However, there was no clear pattern according to socioeconomic status in other remoteness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clinical events have been recorded for people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24</a:t>
            </a:fld>
            <a:endParaRPr lang="en-US" dirty="0"/>
          </a:p>
        </p:txBody>
      </p:sp>
    </p:spTree>
    <p:extLst>
      <p:ext uri="{BB962C8B-B14F-4D97-AF65-F5344CB8AC3E}">
        <p14:creationId xmlns:p14="http://schemas.microsoft.com/office/powerpoint/2010/main" val="2818695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antibiotics dispensing in children</a:t>
            </a:r>
            <a:r>
              <a:rPr lang="en-AU" baseline="0" dirty="0" smtClean="0"/>
              <a:t> aged</a:t>
            </a:r>
            <a:r>
              <a:rPr lang="en-AU" dirty="0" smtClean="0"/>
              <a:t> 9 years and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children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25</a:t>
            </a:fld>
            <a:endParaRPr lang="en-US" dirty="0"/>
          </a:p>
        </p:txBody>
      </p:sp>
    </p:spTree>
    <p:extLst>
      <p:ext uri="{BB962C8B-B14F-4D97-AF65-F5344CB8AC3E}">
        <p14:creationId xmlns:p14="http://schemas.microsoft.com/office/powerpoint/2010/main" val="1336421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slide shows the distribution of rates by Statistical Area Level 3 (SA3) for antibiotics dispensing in children</a:t>
            </a:r>
            <a:r>
              <a:rPr lang="en-AU" baseline="0" dirty="0" smtClean="0"/>
              <a:t> aged</a:t>
            </a:r>
            <a:r>
              <a:rPr lang="en-AU" dirty="0" smtClean="0"/>
              <a:t> 9 years and under.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children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26</a:t>
            </a:fld>
            <a:endParaRPr lang="en-US" dirty="0"/>
          </a:p>
        </p:txBody>
      </p:sp>
    </p:spTree>
    <p:extLst>
      <p:ext uri="{BB962C8B-B14F-4D97-AF65-F5344CB8AC3E}">
        <p14:creationId xmlns:p14="http://schemas.microsoft.com/office/powerpoint/2010/main" val="3088065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gastroscopy hospitalisations.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505,544 hospitalisations for gastroscopy, representing 1,931 hospitalisations per 100,000 people of all ages (the Australian rate). </a:t>
            </a:r>
          </a:p>
          <a:p>
            <a:endParaRPr lang="en-AU" dirty="0" smtClean="0"/>
          </a:p>
          <a:p>
            <a:r>
              <a:rPr lang="en-AU" sz="1200" b="0" i="0" u="none" strike="noStrike" kern="1200" baseline="0" dirty="0" smtClean="0">
                <a:solidFill>
                  <a:schemeClr val="tx1"/>
                </a:solidFill>
                <a:latin typeface="+mn-lt"/>
                <a:ea typeface="+mn-ea"/>
                <a:cs typeface="+mn-cs"/>
              </a:rPr>
              <a:t>The number of hospitalisations for gastroscopy across 328* local areas (Statistical Area Level 3 – SA3) ranged from 444 to 3,297 per 100,000 people of all ages.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7.4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701 per 100,000 people of all ages in the Australian Capital Territory to 2,259 in Victoria.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a:t>
            </a:r>
          </a:p>
          <a:p>
            <a:endParaRPr lang="en-AU" dirty="0" smtClean="0"/>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Data from a number of ACT private hospitals, which undertake some gastroscopies, were not provided to the National Hospital Morbidity Database. For this reason, data for the ACT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27</a:t>
            </a:fld>
            <a:endParaRPr lang="en-US" dirty="0"/>
          </a:p>
        </p:txBody>
      </p:sp>
    </p:spTree>
    <p:extLst>
      <p:ext uri="{BB962C8B-B14F-4D97-AF65-F5344CB8AC3E}">
        <p14:creationId xmlns:p14="http://schemas.microsoft.com/office/powerpoint/2010/main" val="28789806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gastroscopy hospitalisations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28</a:t>
            </a:fld>
            <a:endParaRPr lang="en-US" dirty="0"/>
          </a:p>
        </p:txBody>
      </p:sp>
    </p:spTree>
    <p:extLst>
      <p:ext uri="{BB962C8B-B14F-4D97-AF65-F5344CB8AC3E}">
        <p14:creationId xmlns:p14="http://schemas.microsoft.com/office/powerpoint/2010/main" val="12337095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gastroscopy hospitalisations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29</a:t>
            </a:fld>
            <a:endParaRPr lang="en-US" dirty="0"/>
          </a:p>
        </p:txBody>
      </p:sp>
    </p:spTree>
    <p:extLst>
      <p:ext uri="{BB962C8B-B14F-4D97-AF65-F5344CB8AC3E}">
        <p14:creationId xmlns:p14="http://schemas.microsoft.com/office/powerpoint/2010/main" val="681973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dirty="0" smtClean="0"/>
              <a:t>This graph shows the </a:t>
            </a:r>
            <a:r>
              <a:rPr lang="en-AU" sz="1200" b="0" i="0" u="none" strike="noStrike" kern="1200" baseline="0" dirty="0" smtClean="0">
                <a:solidFill>
                  <a:schemeClr val="tx1"/>
                </a:solidFill>
                <a:latin typeface="+mn-lt"/>
                <a:ea typeface="+mn-ea"/>
                <a:cs typeface="+mn-cs"/>
              </a:rPr>
              <a:t>incidence of bowel cancer, oesophageal cancer and stomach cancer per 100,000 people, by age group and sex, in Australia in 2014.</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Rates of upper gastrointestinal cancers are rare, particularly before 55 years of age.</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30</a:t>
            </a:fld>
            <a:endParaRPr lang="en-US" dirty="0"/>
          </a:p>
        </p:txBody>
      </p:sp>
    </p:spTree>
    <p:extLst>
      <p:ext uri="{BB962C8B-B14F-4D97-AF65-F5344CB8AC3E}">
        <p14:creationId xmlns:p14="http://schemas.microsoft.com/office/powerpoint/2010/main" val="3683813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rate for Aboriginal and Torres Strait Islander Australians (1,279 per 100,000 people) was 34% lower than the rate for other Australians (1,934 per 100,000 people).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identification of Aboriginal and Torres Strait Islander patients may not be accurate for all admissions, and processes for seeking and recording identification may vary among states and territories. Therefore, the data shown may under-count the number of Aboriginal and Torres Strait Islander Australians hospitalised for gastroscopy.</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31</a:t>
            </a:fld>
            <a:endParaRPr lang="en-US" dirty="0"/>
          </a:p>
        </p:txBody>
      </p:sp>
    </p:spTree>
    <p:extLst>
      <p:ext uri="{BB962C8B-B14F-4D97-AF65-F5344CB8AC3E}">
        <p14:creationId xmlns:p14="http://schemas.microsoft.com/office/powerpoint/2010/main" val="1934766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endParaRPr lang="en-AU" b="1" dirty="0" smtClean="0"/>
          </a:p>
          <a:p>
            <a:r>
              <a:rPr lang="en-AU" sz="1200" b="0" i="0" u="none" strike="noStrike" kern="1200" baseline="0" dirty="0" smtClean="0">
                <a:solidFill>
                  <a:schemeClr val="tx1"/>
                </a:solidFill>
                <a:latin typeface="+mn-lt"/>
                <a:ea typeface="+mn-ea"/>
                <a:cs typeface="+mn-cs"/>
              </a:rPr>
              <a:t>The rate of hospitalisations for gastroscopy was 1.3 times as high in females as in males.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220,687 hospitalisations for gastroscopy for males of all ages, representing 1,673 hospitalisations per 100,000 males (the Australian rate). The number of hospitalisations varied across states and territories, from 632 per 100,000 males in the Australian Capital Territory to 1,923 per 100,000 in Victoria.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In 2016–17, there were 284,857 hospitalisations for gastroscopy in females of all ages, representing 2,185 hospitalisations per 100,000 females (the Australian rate). The number of hospitalisations varied across states and territories, from 769 per 100,000 females in the Australian Capital Territory to 2,590 per 100,000 in Victoria. </a:t>
            </a:r>
            <a:endParaRPr lang="en-AU" b="1" dirty="0"/>
          </a:p>
        </p:txBody>
      </p:sp>
      <p:sp>
        <p:nvSpPr>
          <p:cNvPr id="4" name="Slide Number Placeholder 3"/>
          <p:cNvSpPr>
            <a:spLocks noGrp="1"/>
          </p:cNvSpPr>
          <p:nvPr>
            <p:ph type="sldNum" sz="quarter" idx="10"/>
          </p:nvPr>
        </p:nvSpPr>
        <p:spPr/>
        <p:txBody>
          <a:bodyPr/>
          <a:lstStyle/>
          <a:p>
            <a:fld id="{F5783241-77BB-A44E-985E-48BEA7ED7323}" type="slidenum">
              <a:rPr lang="en-US" smtClean="0"/>
              <a:t>32</a:t>
            </a:fld>
            <a:endParaRPr lang="en-US" dirty="0"/>
          </a:p>
        </p:txBody>
      </p:sp>
    </p:spTree>
    <p:extLst>
      <p:ext uri="{BB962C8B-B14F-4D97-AF65-F5344CB8AC3E}">
        <p14:creationId xmlns:p14="http://schemas.microsoft.com/office/powerpoint/2010/main" val="39934099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In 2016–17, 36% of hospitalisations for colonoscopy included a gastroscopy. There were 274,559 hospitalisations for colonoscopy that also included gastroscopy, representing 1,044 hospitalisations per 100,000 people of all ages (the Australian rate).</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hospitalisations varied across states and territories, from 362 per 100,000 people in the Australian Capital Territory to 1,200 per 100,000 people in New South Wales. </a:t>
            </a:r>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33</a:t>
            </a:fld>
            <a:endParaRPr lang="en-US" dirty="0"/>
          </a:p>
        </p:txBody>
      </p:sp>
    </p:spTree>
    <p:extLst>
      <p:ext uri="{BB962C8B-B14F-4D97-AF65-F5344CB8AC3E}">
        <p14:creationId xmlns:p14="http://schemas.microsoft.com/office/powerpoint/2010/main" val="1758526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Commission’s role is to lead and coordinate national improvements in the safety and quality of health care. The Commission works in partnership with the Australian Government, state and territory governments and the private sector to achieve a safe and high-quality, sustainable health system. In doing so, the Commission also works closely with patients, carers, clinicians, managers, policymakers and healthcare organisations.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Key functions of the Commission include developing national safety and quality standards, developing clinical care standards to improve the implementation of evidence-based health care, coordinating work in specific areas to improve outcomes for patients, and providing information, publications and resources about safety and quality.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The Commission works in four priority areas: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Patient safety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Partnering with patients, consumers and communities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Quality, cost and value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Supporting health professionals to provide care that is informed, supported and organised to deliver safe and high-quality health care.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One of the Commission’s key programs is the National Safety and Quality Health Service (NSQHS) Standards. The primary aim of the NSQHS Standards are to protect the public from harm and to improve the quality of health service provision. The NSQHS Standards were developed by the Commission in partnership with the Australian, state and territory governments, the private sector, clinicians, patients and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carers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4</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hospitalisations for gastroscopy varied across states and territories, from 701 per 100,000 people of all ages in the Australian Capital Territory to 2,259 in Victoria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Data from a number of ACT private hospitals, which undertake some gastroscopies, were not provided to the National Hospital Morbidity Database. For this reason, data for the ACT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34</a:t>
            </a:fld>
            <a:endParaRPr lang="en-US" dirty="0"/>
          </a:p>
        </p:txBody>
      </p:sp>
    </p:spTree>
    <p:extLst>
      <p:ext uri="{BB962C8B-B14F-4D97-AF65-F5344CB8AC3E}">
        <p14:creationId xmlns:p14="http://schemas.microsoft.com/office/powerpoint/2010/main" val="1646579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hospitalisation for gastroscopy were higher in major cities and inner regional areas than in outer regional and remote areas. Rates were lower in areas with lower socioeconomic status in major cities and remote areas. However, there was no clear pattern according to socioeconomic status in other remoteness categories.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clinical events have been recorded for people living in that area. The vertical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US" dirty="0"/>
          </a:p>
        </p:txBody>
      </p:sp>
      <p:sp>
        <p:nvSpPr>
          <p:cNvPr id="4" name="Slide Number Placeholder 3"/>
          <p:cNvSpPr>
            <a:spLocks noGrp="1"/>
          </p:cNvSpPr>
          <p:nvPr>
            <p:ph type="sldNum" sz="quarter" idx="5"/>
          </p:nvPr>
        </p:nvSpPr>
        <p:spPr/>
        <p:txBody>
          <a:bodyPr/>
          <a:lstStyle/>
          <a:p>
            <a:fld id="{F5783241-77BB-A44E-985E-48BEA7ED7323}" type="slidenum">
              <a:rPr lang="en-US" smtClean="0"/>
              <a:t>35</a:t>
            </a:fld>
            <a:endParaRPr lang="en-US" dirty="0"/>
          </a:p>
        </p:txBody>
      </p:sp>
    </p:spTree>
    <p:extLst>
      <p:ext uri="{BB962C8B-B14F-4D97-AF65-F5344CB8AC3E}">
        <p14:creationId xmlns:p14="http://schemas.microsoft.com/office/powerpoint/2010/main" val="29860976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proton pump inhibitor medicines dispensing, 18 years and 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people living in that area. The horizontal axis shows the standardised rates for the clinical item.</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For further detail about the methods used, please refer to the Technical Supplement. </a:t>
            </a:r>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36</a:t>
            </a:fld>
            <a:endParaRPr lang="en-US" dirty="0"/>
          </a:p>
        </p:txBody>
      </p:sp>
    </p:spTree>
    <p:extLst>
      <p:ext uri="{BB962C8B-B14F-4D97-AF65-F5344CB8AC3E}">
        <p14:creationId xmlns:p14="http://schemas.microsoft.com/office/powerpoint/2010/main" val="3902927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endParaRPr lang="en-AU" dirty="0" smtClean="0"/>
          </a:p>
          <a:p>
            <a:r>
              <a:rPr lang="en-AU" dirty="0" smtClean="0"/>
              <a:t>This slide shows the distribution of rates by Statistical Area Level 3 (SA3) for proton pump inhibitor medicines dispensing, 18 years and over.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Each circle on the graph represents an SA3. The size of the circle indicates how many prescriptions have been dispensed for people living in that area. The horizontal axis shows the standardised rates for the clinical item.</a:t>
            </a:r>
            <a:endParaRPr lang="en-AU"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37</a:t>
            </a:fld>
            <a:endParaRPr lang="en-US" dirty="0"/>
          </a:p>
        </p:txBody>
      </p:sp>
    </p:spTree>
    <p:extLst>
      <p:ext uri="{BB962C8B-B14F-4D97-AF65-F5344CB8AC3E}">
        <p14:creationId xmlns:p14="http://schemas.microsoft.com/office/powerpoint/2010/main" val="1870428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proton pump inhibitor medicines dispensing. Rates are based on the patient’s usual place of residence, not the location of the healthcare provider. </a:t>
            </a:r>
          </a:p>
          <a:p>
            <a:endParaRPr lang="en-AU" dirty="0" smtClean="0"/>
          </a:p>
          <a:p>
            <a:r>
              <a:rPr lang="en-AU" sz="1200" b="0" i="0" u="none" strike="noStrike" kern="1200" baseline="0" dirty="0" smtClean="0">
                <a:solidFill>
                  <a:schemeClr val="tx1"/>
                </a:solidFill>
                <a:latin typeface="+mn-lt"/>
                <a:ea typeface="+mn-ea"/>
                <a:cs typeface="+mn-cs"/>
              </a:rPr>
              <a:t>In 2016–17, there were 21,768,718 PBS prescriptions dispensed for PPI medicines, representing 105,294 prescriptions per 100,000 people aged 18 years and over (the Australian rate). </a:t>
            </a:r>
          </a:p>
          <a:p>
            <a:endParaRPr lang="en-AU" dirty="0" smtClean="0"/>
          </a:p>
          <a:p>
            <a:r>
              <a:rPr lang="en-AU" sz="1200" b="0" i="0" u="none" strike="noStrike" kern="1200" baseline="0" dirty="0" smtClean="0">
                <a:solidFill>
                  <a:schemeClr val="tx1"/>
                </a:solidFill>
                <a:latin typeface="+mn-lt"/>
                <a:ea typeface="+mn-ea"/>
                <a:cs typeface="+mn-cs"/>
              </a:rPr>
              <a:t>The number of PBS prescriptions dispensed for PPI medicines across 333* local areas (Statistical Area Level 3 – SA3) ranged from 34,489 to 172,780 per 100,000 people aged 18 years and over.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rate was 5.0 times as high in the area with the highest rate compared to the area with the lowest rate.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number of prescriptions dispensed varied across states and territories, from 63,230 per 100,000 people aged 18 years and over in the Northern Territory to 127,993 in Tasmania. </a:t>
            </a:r>
          </a:p>
          <a:p>
            <a:endParaRPr lang="en-AU" sz="1200" b="0" i="0" u="none" strike="noStrike" kern="1200" baseline="0" dirty="0" smtClean="0">
              <a:solidFill>
                <a:schemeClr val="tx1"/>
              </a:solidFill>
              <a:latin typeface="+mn-lt"/>
              <a:ea typeface="+mn-ea"/>
              <a:cs typeface="+mn-cs"/>
            </a:endParaRPr>
          </a:p>
          <a:p>
            <a:r>
              <a:rPr lang="en-AU" dirty="0" smtClean="0"/>
              <a:t>The range of rates represented by each colour are shown in the legend for the map. The darker blue colour represents SA3s with higher rates. The lighter colours represent SA3s with lower rates.</a:t>
            </a:r>
          </a:p>
          <a:p>
            <a:endParaRPr lang="en-AU" dirty="0" smtClean="0"/>
          </a:p>
          <a:p>
            <a:r>
              <a:rPr lang="en-AU" sz="1200" b="0" i="0" u="none" strike="noStrike" kern="1200" baseline="0" dirty="0" smtClean="0">
                <a:solidFill>
                  <a:schemeClr val="tx1"/>
                </a:solidFill>
                <a:latin typeface="+mn-lt"/>
                <a:ea typeface="+mn-ea"/>
                <a:cs typeface="+mn-cs"/>
              </a:rPr>
              <a:t>Dotted areas indicate rates that are considered more volatile than other published rates and should be interpreted with caution. These rates are excluded from the calculation of the difference between the highest and lowest SA3 rates in Australia.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38</a:t>
            </a:fld>
            <a:endParaRPr lang="en-US" dirty="0"/>
          </a:p>
        </p:txBody>
      </p:sp>
    </p:spTree>
    <p:extLst>
      <p:ext uri="{BB962C8B-B14F-4D97-AF65-F5344CB8AC3E}">
        <p14:creationId xmlns:p14="http://schemas.microsoft.com/office/powerpoint/2010/main" val="583731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proton pump inhibitor medicines dispensing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39</a:t>
            </a:fld>
            <a:endParaRPr lang="en-US" dirty="0"/>
          </a:p>
        </p:txBody>
      </p:sp>
    </p:spTree>
    <p:extLst>
      <p:ext uri="{BB962C8B-B14F-4D97-AF65-F5344CB8AC3E}">
        <p14:creationId xmlns:p14="http://schemas.microsoft.com/office/powerpoint/2010/main" val="20721301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This slide shows the distribution of rates by Statistical Area </a:t>
            </a:r>
            <a:r>
              <a:rPr lang="en-AU" b="0" dirty="0" smtClean="0"/>
              <a:t>Level</a:t>
            </a:r>
            <a:r>
              <a:rPr lang="en-AU" dirty="0" smtClean="0"/>
              <a:t> 3 (SA3) for proton pump inhibitor medicines dispensing by capital city area. Rates are based on the patient’s usual place of residence, not the location of the healthcare provider. </a:t>
            </a: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40</a:t>
            </a:fld>
            <a:endParaRPr lang="en-US" dirty="0"/>
          </a:p>
        </p:txBody>
      </p:sp>
    </p:spTree>
    <p:extLst>
      <p:ext uri="{BB962C8B-B14F-4D97-AF65-F5344CB8AC3E}">
        <p14:creationId xmlns:p14="http://schemas.microsoft.com/office/powerpoint/2010/main" val="1172043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r>
              <a:rPr lang="en-AU" sz="1200" b="0" i="0" u="none" strike="noStrike" kern="1200" baseline="0" dirty="0" smtClean="0">
                <a:solidFill>
                  <a:schemeClr val="tx1"/>
                </a:solidFill>
                <a:latin typeface="+mn-lt"/>
                <a:ea typeface="+mn-ea"/>
                <a:cs typeface="+mn-cs"/>
              </a:rPr>
              <a:t>The number of PBS prescriptions for PPI medicines dispensed varied across states and territories, from 63,230 per 100,000 people aged 18 years and over in the Northern Territory to 127,993 in Tasmania.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Each circle on the graph represents an SA3. The size of the circle indicates how many hospitalisations have been recorded for people living in that area. The vertical axis shows the standardised rates for the clinical item.</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Hollow circles and asterisks indicate rates that are considered more volatile than other published rates and should be interpreted with caution.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For further detail about the methods used, please refer to the Technical Supplement.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For further information on how to interpret the figures, please refer to the ‘How to interpret’ resource available at: www.safetyandquality.gov.au/atlas/the-third-australian-atlas-of-healthcare-variation-2018/how-to-interpret-the-data/</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41</a:t>
            </a:fld>
            <a:endParaRPr lang="en-US" dirty="0"/>
          </a:p>
        </p:txBody>
      </p:sp>
    </p:spTree>
    <p:extLst>
      <p:ext uri="{BB962C8B-B14F-4D97-AF65-F5344CB8AC3E}">
        <p14:creationId xmlns:p14="http://schemas.microsoft.com/office/powerpoint/2010/main" val="2854715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a:t>
            </a:r>
            <a:r>
              <a:rPr lang="en-AU" b="1"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Rates of PPI medicines dispensing were higher in inner regional and outer regional areas than in other areas. There was a pattern of an increasing rate of PPI medicines dispensing with socioeconomic disadvantage in major cities, and inner regional and outer regional areas.</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Hollow circles indicate rates that are considered more volatile than other published rates and should be interpreted with caution. </a:t>
            </a: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42</a:t>
            </a:fld>
            <a:endParaRPr lang="en-US" dirty="0"/>
          </a:p>
        </p:txBody>
      </p:sp>
    </p:spTree>
    <p:extLst>
      <p:ext uri="{BB962C8B-B14F-4D97-AF65-F5344CB8AC3E}">
        <p14:creationId xmlns:p14="http://schemas.microsoft.com/office/powerpoint/2010/main" val="37567148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A defined daily dose (DDD) is a measure of medicines use that allows comparison between different therapeutic groups, and between countries. The DDD is based on the average dose per day of the medicine when used for its main indication by adults. </a:t>
            </a: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defined daily doses (DDD) of PPI medicines per 1,000 people aged 18 years and over dispensed on any given day was 85.95, equivalent to 8.6% of the adult population receiving a PPI medicine on any given day of 2016–17. </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DDD rate varied across states and territories from 51.15 per 1,000 people per day in the Northern Territory to 103.32 in Tasmania.</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43</a:t>
            </a:fld>
            <a:endParaRPr lang="en-US" dirty="0"/>
          </a:p>
        </p:txBody>
      </p:sp>
    </p:spTree>
    <p:extLst>
      <p:ext uri="{BB962C8B-B14F-4D97-AF65-F5344CB8AC3E}">
        <p14:creationId xmlns:p14="http://schemas.microsoft.com/office/powerpoint/2010/main" val="38658085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r>
              <a:rPr lang="en-AU" sz="1200" b="0" i="0" kern="1200" dirty="0" smtClean="0">
                <a:solidFill>
                  <a:schemeClr val="tx1"/>
                </a:solidFill>
                <a:effectLst/>
                <a:latin typeface="+mn-lt"/>
                <a:ea typeface="+mn-ea"/>
                <a:cs typeface="+mn-cs"/>
              </a:rPr>
              <a:t>The third Atlas, released in December 2018, examines four clinical themes: neonatal</a:t>
            </a:r>
            <a:r>
              <a:rPr lang="en-AU" sz="1200" b="0" i="0" kern="1200" baseline="0" dirty="0" smtClean="0">
                <a:solidFill>
                  <a:schemeClr val="tx1"/>
                </a:solidFill>
                <a:effectLst/>
                <a:latin typeface="+mn-lt"/>
                <a:ea typeface="+mn-ea"/>
                <a:cs typeface="+mn-cs"/>
              </a:rPr>
              <a:t> and paediatric health, gastrointestinal investigations and treatments, thyroid investigations and treatments and cardiac tests.</a:t>
            </a:r>
            <a:endParaRPr lang="en-AU" dirty="0"/>
          </a:p>
        </p:txBody>
      </p:sp>
      <p:sp>
        <p:nvSpPr>
          <p:cNvPr id="4" name="Slide Number Placeholder 3"/>
          <p:cNvSpPr>
            <a:spLocks noGrp="1"/>
          </p:cNvSpPr>
          <p:nvPr>
            <p:ph type="sldNum" sz="quarter" idx="10"/>
          </p:nvPr>
        </p:nvSpPr>
        <p:spPr/>
        <p:txBody>
          <a:bodyPr/>
          <a:lstStyle/>
          <a:p>
            <a:fld id="{8545C7F0-05B3-4A67-B187-01B02CED6EE5}" type="slidenum">
              <a:rPr lang="en-AU" smtClean="0">
                <a:solidFill>
                  <a:prstClr val="black"/>
                </a:solidFill>
              </a:rPr>
              <a:pPr/>
              <a:t>5</a:t>
            </a:fld>
            <a:endParaRPr lang="en-AU" dirty="0">
              <a:solidFill>
                <a:prstClr val="black"/>
              </a:solidFill>
            </a:endParaRPr>
          </a:p>
        </p:txBody>
      </p:sp>
    </p:spTree>
    <p:extLst>
      <p:ext uri="{BB962C8B-B14F-4D97-AF65-F5344CB8AC3E}">
        <p14:creationId xmlns:p14="http://schemas.microsoft.com/office/powerpoint/2010/main" val="32486116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b="1" dirty="0" smtClean="0"/>
              <a:t>Speaker notes: </a:t>
            </a:r>
          </a:p>
          <a:p>
            <a:pPr marL="0" marR="0" indent="0" algn="l" defTabSz="914400" rtl="0" eaLnBrk="1" fontAlgn="auto" latinLnBrk="0" hangingPunct="1">
              <a:lnSpc>
                <a:spcPct val="100000"/>
              </a:lnSpc>
              <a:spcBef>
                <a:spcPts val="0"/>
              </a:spcBef>
              <a:spcAft>
                <a:spcPts val="0"/>
              </a:spcAft>
              <a:buClrTx/>
              <a:buSzTx/>
              <a:buFontTx/>
              <a:buNone/>
              <a:tabLst/>
              <a:defRPr/>
            </a:pPr>
            <a:endParaRPr lang="en-AU" b="1"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smtClean="0">
                <a:solidFill>
                  <a:schemeClr val="tx1"/>
                </a:solidFill>
                <a:latin typeface="+mn-lt"/>
                <a:ea typeface="+mn-ea"/>
                <a:cs typeface="+mn-cs"/>
              </a:rPr>
              <a:t>The number of people aged 18 years and over who had at least one prescription for a PPI medicine dispensed in 2016–17 was 15,135 per 100,000 people – that is 15% of the adult population.</a:t>
            </a:r>
            <a:endParaRPr lang="en-AU" b="1"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44</a:t>
            </a:fld>
            <a:endParaRPr lang="en-US" dirty="0"/>
          </a:p>
        </p:txBody>
      </p:sp>
    </p:spTree>
    <p:extLst>
      <p:ext uri="{BB962C8B-B14F-4D97-AF65-F5344CB8AC3E}">
        <p14:creationId xmlns:p14="http://schemas.microsoft.com/office/powerpoint/2010/main" val="1743317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Speaker notes: </a:t>
            </a:r>
          </a:p>
          <a:p>
            <a:endParaRPr lang="en-AU" sz="1200" b="1"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Mapping variation is an invaluable tool for understanding how our healthcare system is providing care, but gathering the data is only the first step. Understanding the underlying reasons for marked differences in the use of some health services across Australia, and considering how we can improve, are key for translating this work into better outcomes for patients.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patterns shown in the maps in this Atlas and the accompanying commentaries show that there are many opportunities for making meaningful changes in Australia’s delivery of health care. The recommendations in the third Atlas highlight that action is needed at all levels – from addressing the social determinants of health through to better data collection, system changes and providing the best supports for individual clinician–patient interactions. These goals are ambitious, but the recommended changes have the potential to result in meaningful progress in defining and delivering appropriate care – and improving patient outcomes. </a:t>
            </a:r>
            <a:endParaRPr lang="en-US" dirty="0" smtClean="0"/>
          </a:p>
          <a:p>
            <a:endParaRPr lang="en-AU" dirty="0"/>
          </a:p>
        </p:txBody>
      </p:sp>
      <p:sp>
        <p:nvSpPr>
          <p:cNvPr id="4" name="Slide Number Placeholder 3"/>
          <p:cNvSpPr>
            <a:spLocks noGrp="1"/>
          </p:cNvSpPr>
          <p:nvPr>
            <p:ph type="sldNum" sz="quarter" idx="10"/>
          </p:nvPr>
        </p:nvSpPr>
        <p:spPr/>
        <p:txBody>
          <a:bodyPr/>
          <a:lstStyle/>
          <a:p>
            <a:fld id="{F5783241-77BB-A44E-985E-48BEA7ED7323}" type="slidenum">
              <a:rPr lang="en-US" smtClean="0"/>
              <a:t>45</a:t>
            </a:fld>
            <a:endParaRPr lang="en-US" dirty="0"/>
          </a:p>
        </p:txBody>
      </p:sp>
    </p:spTree>
    <p:extLst>
      <p:ext uri="{BB962C8B-B14F-4D97-AF65-F5344CB8AC3E}">
        <p14:creationId xmlns:p14="http://schemas.microsoft.com/office/powerpoint/2010/main" val="33453876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Further resources </a:t>
            </a:r>
          </a:p>
          <a:p>
            <a:pPr marL="0" lvl="0" indent="0">
              <a:buFont typeface="Arial" panose="020B0604020202020204" pitchFamily="34" charset="0"/>
              <a:buNone/>
            </a:pPr>
            <a:endParaRPr lang="en-AU" b="1" dirty="0" smtClean="0"/>
          </a:p>
          <a:p>
            <a:pPr marL="171450" lvl="0" indent="-171450">
              <a:buFont typeface="Arial" panose="020B0604020202020204" pitchFamily="34" charset="0"/>
              <a:buChar char="•"/>
            </a:pPr>
            <a:r>
              <a:rPr lang="en-AU" dirty="0" smtClean="0"/>
              <a:t>Explore the data further using the interactive Atlas at </a:t>
            </a:r>
            <a:r>
              <a:rPr lang="en-AU" dirty="0" smtClean="0">
                <a:hlinkClick r:id="rId3"/>
              </a:rPr>
              <a:t>www.safetyandquality.gov.au/atlas/</a:t>
            </a:r>
            <a:endParaRPr lang="en-AU" dirty="0" smtClean="0"/>
          </a:p>
          <a:p>
            <a:pPr marL="171450" lvl="0" indent="-171450">
              <a:buFont typeface="Arial" panose="020B0604020202020204" pitchFamily="34" charset="0"/>
              <a:buChar char="•"/>
            </a:pPr>
            <a:endParaRPr lang="en-AU" dirty="0" smtClean="0"/>
          </a:p>
          <a:p>
            <a:pPr marL="171450" lvl="0" indent="-171450">
              <a:buFont typeface="Arial" panose="020B0604020202020204" pitchFamily="34" charset="0"/>
              <a:buChar char="•"/>
            </a:pPr>
            <a:r>
              <a:rPr lang="en-AU" smtClean="0"/>
              <a:t>Please send any queries to </a:t>
            </a:r>
            <a:r>
              <a:rPr lang="en-AU" smtClean="0">
                <a:hlinkClick r:id="rId4"/>
              </a:rPr>
              <a:t>atlas@safetyandquality.gov.au</a:t>
            </a:r>
            <a:r>
              <a:rPr lang="en-AU" smtClean="0"/>
              <a:t>  </a:t>
            </a:r>
          </a:p>
          <a:p>
            <a:endParaRPr lang="en-AU"/>
          </a:p>
        </p:txBody>
      </p:sp>
      <p:sp>
        <p:nvSpPr>
          <p:cNvPr id="4" name="Slide Number Placeholder 3"/>
          <p:cNvSpPr>
            <a:spLocks noGrp="1"/>
          </p:cNvSpPr>
          <p:nvPr>
            <p:ph type="sldNum" sz="quarter" idx="10"/>
          </p:nvPr>
        </p:nvSpPr>
        <p:spPr/>
        <p:txBody>
          <a:bodyPr/>
          <a:lstStyle/>
          <a:p>
            <a:fld id="{F5783241-77BB-A44E-985E-48BEA7ED7323}" type="slidenum">
              <a:rPr lang="en-US" smtClean="0"/>
              <a:t>46</a:t>
            </a:fld>
            <a:endParaRPr lang="en-US" dirty="0"/>
          </a:p>
        </p:txBody>
      </p:sp>
    </p:spTree>
    <p:extLst>
      <p:ext uri="{BB962C8B-B14F-4D97-AF65-F5344CB8AC3E}">
        <p14:creationId xmlns:p14="http://schemas.microsoft.com/office/powerpoint/2010/main" val="40718768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a:t>
            </a:r>
          </a:p>
          <a:p>
            <a:r>
              <a:rPr lang="en-AU" dirty="0" smtClean="0"/>
              <a:t>This slide pack explores why variation matters and what unwarranted variation in healthcare is. This slide pack explores the key findings for the ‘Gastrointestinal investigations</a:t>
            </a:r>
            <a:r>
              <a:rPr lang="en-AU" baseline="0" dirty="0" smtClean="0"/>
              <a:t> and treatments’ </a:t>
            </a:r>
            <a:r>
              <a:rPr lang="en-AU" dirty="0" smtClean="0"/>
              <a:t>chapter and shows findings, maps and graphs for each of the clinical items</a:t>
            </a:r>
            <a:r>
              <a:rPr lang="en-AU" baseline="0" dirty="0" smtClean="0"/>
              <a:t> in this chapter.</a:t>
            </a:r>
            <a:endParaRPr lang="en-AU" dirty="0" smtClean="0"/>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6</a:t>
            </a:fld>
            <a:endParaRPr lang="en-AU" dirty="0"/>
          </a:p>
        </p:txBody>
      </p:sp>
    </p:spTree>
    <p:extLst>
      <p:ext uri="{BB962C8B-B14F-4D97-AF65-F5344CB8AC3E}">
        <p14:creationId xmlns:p14="http://schemas.microsoft.com/office/powerpoint/2010/main" val="1232358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Speaker notes: </a:t>
            </a:r>
          </a:p>
          <a:p>
            <a:r>
              <a:rPr lang="en-AU" dirty="0" smtClean="0"/>
              <a:t>Variations documented for many years: One of the first major studies published was by Glover in 1938 who noted a rise in England &amp; Wales in incidence of tonsillectomy and very large differences in rates between school districts which “defies any explanation, save that of variations of medical opinion on the indications for operation.”   He also noted “Large and, in some cases, drastic reductions in the numbers of operations performed in elementary school children in certain areas have had no unsatisfactory results” and that “The mortality from the operation is larger than is generally appreciated”.  </a:t>
            </a:r>
          </a:p>
          <a:p>
            <a:r>
              <a:rPr lang="en-AU" dirty="0" smtClean="0"/>
              <a:t>He noted that that the conspicuous success of the operation in some cases may have led to its adoption in many doubtful cases.  </a:t>
            </a:r>
          </a:p>
          <a:p>
            <a:endParaRPr lang="en-AU" dirty="0" smtClean="0"/>
          </a:p>
          <a:p>
            <a:r>
              <a:rPr lang="en-AU" dirty="0" smtClean="0"/>
              <a:t>Getting the best outcomes for patients and improving appropriateness of care is the goal of the Atlas. Where we see substantial variation in use of a particular treatment, it is an alarm bell that should make us stop and investigate whether appropriate care is being delivered. </a:t>
            </a:r>
          </a:p>
          <a:p>
            <a:endParaRPr lang="en-AU" dirty="0" smtClean="0"/>
          </a:p>
          <a:p>
            <a:r>
              <a:rPr lang="en-AU" dirty="0" smtClean="0"/>
              <a:t>Variation in itself is not necessarily bad, and it can be good if it reflects health services responding to differences in patient preferences or underlying needs. When a difference in the use of health services does not reflect these factors, it is unwarranted variation and represents an opportunity for the health system to improve. Rates of an intervention that are substantially higher or lower in some areas can highlight: </a:t>
            </a:r>
          </a:p>
          <a:p>
            <a:r>
              <a:rPr lang="en-AU" dirty="0" smtClean="0"/>
              <a:t>- Inequity of access to evidence-based care, and the need to deliver services more fairly </a:t>
            </a:r>
          </a:p>
          <a:p>
            <a:r>
              <a:rPr lang="en-AU" dirty="0" smtClean="0"/>
              <a:t>- Uncertainty about the intervention’s place in therapy, and the need for better data on its benefits and harms </a:t>
            </a:r>
          </a:p>
          <a:p>
            <a:r>
              <a:rPr lang="en-AU" dirty="0" smtClean="0"/>
              <a:t>- Gaps in accessible evidence for clinicians, and the need for clinical care standards </a:t>
            </a:r>
          </a:p>
          <a:p>
            <a:r>
              <a:rPr lang="en-AU" dirty="0" smtClean="0"/>
              <a:t>- Inadequate system supports for appropriate care, and the need for changes in training or financial incentives. </a:t>
            </a:r>
          </a:p>
          <a:p>
            <a:endParaRPr lang="en-AU" dirty="0" smtClean="0"/>
          </a:p>
          <a:p>
            <a:r>
              <a:rPr lang="en-AU" dirty="0" smtClean="0"/>
              <a:t>Looking at how healthcare use varies between people living in different areas, between people with and without socioeconomic disadvantage, and between Aboriginal and Torres Strait Islander Australians and other Australians can show who in our community is missing out. Fundamental changes to address the underlying determinants of ill health, as well as better service delivery for those with existing disease, are needed where these inequities are found.</a:t>
            </a:r>
          </a:p>
          <a:p>
            <a:endParaRPr lang="en-AU" dirty="0" smtClean="0"/>
          </a:p>
          <a:p>
            <a:r>
              <a:rPr lang="en-AU" sz="800" dirty="0" smtClean="0"/>
              <a:t>Reference: Glover JA. The Incidence of Tonsillectomy in School Children: (Section of Epidemiology and State Medicine). Proc R </a:t>
            </a:r>
            <a:r>
              <a:rPr lang="en-AU" sz="800" dirty="0" err="1" smtClean="0"/>
              <a:t>Soc</a:t>
            </a:r>
            <a:r>
              <a:rPr lang="en-AU" sz="800" dirty="0" smtClean="0"/>
              <a:t> Med. 1938;31(10):1219-36.</a:t>
            </a:r>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7</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Healthcare use is mapped by residence of the patient (Not by where the care was provided)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Most items in this Atlas are mapped to the Statistical Area Level 3 (SA3). Some are mapped to the state and territory level because events were too low to map at a smaller geographical level. SA3s  are standard geographical regions used by the Australian Bureau of Statistics. SA3s generally have populations of between 30,000 and 130,000.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Rates are age and sex-standardised per 100,000 population to remove the effect of differences in population age structure when comparing crude rates for different geographic areas.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smtClean="0">
                <a:ln>
                  <a:noFill/>
                </a:ln>
                <a:solidFill>
                  <a:prstClr val="black"/>
                </a:solidFill>
                <a:effectLst/>
                <a:uLnTx/>
                <a:uFillTx/>
                <a:latin typeface="+mn-lt"/>
                <a:ea typeface="+mn-ea"/>
                <a:cs typeface="+mn-cs"/>
              </a:rPr>
              <a:t>Data specifications for each item are available on the AHIW’s Metadata Online Registry (</a:t>
            </a:r>
            <a:r>
              <a:rPr kumimoji="0" lang="en-AU" sz="1200" b="0" i="0" u="none" strike="noStrike" kern="1200" cap="none" spc="0" normalizeH="0" baseline="0" noProof="0" dirty="0" err="1" smtClean="0">
                <a:ln>
                  <a:noFill/>
                </a:ln>
                <a:solidFill>
                  <a:prstClr val="black"/>
                </a:solidFill>
                <a:effectLst/>
                <a:uLnTx/>
                <a:uFillTx/>
                <a:latin typeface="+mn-lt"/>
                <a:ea typeface="+mn-ea"/>
                <a:cs typeface="+mn-cs"/>
              </a:rPr>
              <a:t>METeOR</a:t>
            </a:r>
            <a:r>
              <a:rPr kumimoji="0" lang="en-AU" sz="1200" b="0" i="0" u="none" strike="noStrike" kern="1200" cap="none" spc="0" normalizeH="0" baseline="0" noProof="0" dirty="0" smtClean="0">
                <a:ln>
                  <a:noFill/>
                </a:ln>
                <a:solidFill>
                  <a:prstClr val="black"/>
                </a:solidFill>
                <a:effectLst/>
                <a:uLnTx/>
                <a:uFillTx/>
                <a:latin typeface="+mn-lt"/>
                <a:ea typeface="+mn-ea"/>
                <a:cs typeface="+mn-cs"/>
              </a:rPr>
              <a:t>). Information on data analysis and methodology available in the technical supplement. </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solidFill>
                  <a:prstClr val="black"/>
                </a:solidFill>
              </a:rPr>
              <a:pPr/>
              <a:t>8</a:t>
            </a:fld>
            <a:endParaRPr lang="en-AU">
              <a:solidFill>
                <a:prstClr val="black"/>
              </a:solidFill>
            </a:endParaRPr>
          </a:p>
        </p:txBody>
      </p:sp>
    </p:spTree>
    <p:extLst>
      <p:ext uri="{BB962C8B-B14F-4D97-AF65-F5344CB8AC3E}">
        <p14:creationId xmlns:p14="http://schemas.microsoft.com/office/powerpoint/2010/main" val="4106953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dirty="0" smtClean="0"/>
              <a:t>Data are presented in maps and graphs. </a:t>
            </a:r>
          </a:p>
          <a:p>
            <a:endParaRPr lang="en-AU" dirty="0" smtClean="0"/>
          </a:p>
          <a:p>
            <a:r>
              <a:rPr lang="en-AU" dirty="0" smtClean="0"/>
              <a:t>For indicators where the annual number of hospitalisations is too low or unreliable to report at a local level, three years of data are combined.</a:t>
            </a:r>
          </a:p>
          <a:p>
            <a:endParaRPr lang="en-AU" dirty="0" smtClean="0"/>
          </a:p>
          <a:p>
            <a:r>
              <a:rPr lang="en-AU" dirty="0" smtClean="0"/>
              <a:t>For each item, SA3 level data are grouped by state and territory, remoteness and socioeconomic status to assist comparisons between local areas. </a:t>
            </a:r>
          </a:p>
          <a:p>
            <a:endParaRPr lang="en-AU" dirty="0" smtClean="0"/>
          </a:p>
          <a:p>
            <a:r>
              <a:rPr lang="en-AU" dirty="0" smtClean="0"/>
              <a:t>For each item, where possible, state and territory level data is presented by Aboriginal and Torres Strait Islander status and patient funding status </a:t>
            </a:r>
          </a:p>
          <a:p>
            <a:endParaRPr lang="en-AU" dirty="0" smtClean="0"/>
          </a:p>
          <a:p>
            <a:r>
              <a:rPr lang="en-AU" dirty="0" smtClean="0"/>
              <a:t>Data specifications for each item are available on the AHIW’s Metadata Online Registry (</a:t>
            </a:r>
            <a:r>
              <a:rPr lang="en-AU" dirty="0" err="1" smtClean="0"/>
              <a:t>METeOR</a:t>
            </a:r>
            <a:r>
              <a:rPr lang="en-AU" dirty="0" smtClean="0"/>
              <a:t>).</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9</a:t>
            </a:fld>
            <a:endParaRPr lang="en-AU"/>
          </a:p>
        </p:txBody>
      </p:sp>
    </p:spTree>
    <p:extLst>
      <p:ext uri="{BB962C8B-B14F-4D97-AF65-F5344CB8AC3E}">
        <p14:creationId xmlns:p14="http://schemas.microsoft.com/office/powerpoint/2010/main" val="41069536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1" i="0" u="none" strike="noStrike" kern="1200" cap="none" spc="0" normalizeH="0" baseline="0" noProof="0" dirty="0" smtClean="0">
                <a:ln>
                  <a:noFill/>
                </a:ln>
                <a:solidFill>
                  <a:prstClr val="black"/>
                </a:solidFill>
                <a:effectLst/>
                <a:uLnTx/>
                <a:uFillTx/>
                <a:latin typeface="+mn-lt"/>
                <a:ea typeface="+mn-ea"/>
                <a:cs typeface="+mn-cs"/>
              </a:rPr>
              <a:t>Speaker notes: </a:t>
            </a:r>
          </a:p>
          <a:p>
            <a:r>
              <a:rPr lang="en-AU" sz="1200" b="0" i="0" u="none" strike="noStrike" kern="1200" baseline="0" smtClean="0">
                <a:solidFill>
                  <a:schemeClr val="tx1"/>
                </a:solidFill>
                <a:latin typeface="+mn-lt"/>
                <a:ea typeface="+mn-ea"/>
                <a:cs typeface="+mn-cs"/>
              </a:rPr>
              <a:t>For </a:t>
            </a:r>
            <a:r>
              <a:rPr lang="en-AU" sz="1200" b="0" i="0" u="none" strike="noStrike" kern="1200" baseline="0" dirty="0" smtClean="0">
                <a:solidFill>
                  <a:schemeClr val="tx1"/>
                </a:solidFill>
                <a:latin typeface="+mn-lt"/>
                <a:ea typeface="+mn-ea"/>
                <a:cs typeface="+mn-cs"/>
              </a:rPr>
              <a:t>all MBS items in the Atlas, some data have been suppressed to manage volatility and confidentiality. This process takes into account the Australian Government Department of Health’s requirements for reporting MBS data.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process has resulted in particularly marked data suppression for MBS items for thyroid function testing and for myocardial perfusion scans. Most local areas (Statistical Area Level 3 – SA3) were suppressed to prevent identification of the provider (practitioner or business entity). </a:t>
            </a:r>
          </a:p>
          <a:p>
            <a:endParaRPr lang="en-AU" dirty="0" smtClean="0"/>
          </a:p>
          <a:p>
            <a:r>
              <a:rPr lang="en-AU" dirty="0" smtClean="0"/>
              <a:t>More detail</a:t>
            </a:r>
            <a:r>
              <a:rPr lang="en-AU" baseline="0" dirty="0" smtClean="0"/>
              <a:t> </a:t>
            </a:r>
            <a:r>
              <a:rPr lang="en-AU" dirty="0" smtClean="0"/>
              <a:t>on data suppression can be found</a:t>
            </a:r>
            <a:r>
              <a:rPr lang="en-AU" baseline="0" dirty="0" smtClean="0"/>
              <a:t> in</a:t>
            </a:r>
            <a:r>
              <a:rPr lang="en-AU" dirty="0" smtClean="0"/>
              <a:t> the technical supplement: https://www.safetyandquality.gov.au/wp-content/uploads/2018/12/Text-Technical-supplement.pdf</a:t>
            </a:r>
          </a:p>
          <a:p>
            <a:endParaRPr lang="en-AU" dirty="0"/>
          </a:p>
        </p:txBody>
      </p:sp>
      <p:sp>
        <p:nvSpPr>
          <p:cNvPr id="4" name="Slide Number Placeholder 3"/>
          <p:cNvSpPr>
            <a:spLocks noGrp="1"/>
          </p:cNvSpPr>
          <p:nvPr>
            <p:ph type="sldNum" sz="quarter" idx="10"/>
          </p:nvPr>
        </p:nvSpPr>
        <p:spPr/>
        <p:txBody>
          <a:bodyPr/>
          <a:lstStyle/>
          <a:p>
            <a:fld id="{086491E9-8B29-4238-9DA0-EB026E9297BC}" type="slidenum">
              <a:rPr lang="en-AU" smtClean="0"/>
              <a:t>10</a:t>
            </a:fld>
            <a:endParaRPr lang="en-AU"/>
          </a:p>
        </p:txBody>
      </p:sp>
    </p:spTree>
    <p:extLst>
      <p:ext uri="{BB962C8B-B14F-4D97-AF65-F5344CB8AC3E}">
        <p14:creationId xmlns:p14="http://schemas.microsoft.com/office/powerpoint/2010/main" val="41069536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2208362"/>
            <a:ext cx="3805686" cy="1984076"/>
          </a:xfrm>
        </p:spPr>
        <p:txBody>
          <a:bodyPr anchor="t" anchorCtr="0">
            <a:normAutofit/>
          </a:bodyPr>
          <a:lstStyle>
            <a:lvl1pPr algn="l">
              <a:defRPr sz="3600" b="1" baseline="0"/>
            </a:lvl1pPr>
          </a:lstStyle>
          <a:p>
            <a:r>
              <a:rPr lang="en-US" dirty="0"/>
              <a:t>The Second Australian Atlas of Healthcare Variation </a:t>
            </a:r>
          </a:p>
        </p:txBody>
      </p:sp>
      <p:sp>
        <p:nvSpPr>
          <p:cNvPr id="3" name="Subtitle 2"/>
          <p:cNvSpPr>
            <a:spLocks noGrp="1"/>
          </p:cNvSpPr>
          <p:nvPr>
            <p:ph type="subTitle" idx="1" hasCustomPrompt="1"/>
          </p:nvPr>
        </p:nvSpPr>
        <p:spPr>
          <a:xfrm>
            <a:off x="524774" y="4280650"/>
            <a:ext cx="3805686" cy="74567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2018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4"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1">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15"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6"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pic>
        <p:nvPicPr>
          <p:cNvPr id="17" name="Picture 16"/>
          <p:cNvPicPr>
            <a:picLocks noChangeAspect="1"/>
          </p:cNvPicPr>
          <p:nvPr userDrawn="1"/>
        </p:nvPicPr>
        <p:blipFill>
          <a:blip r:embed="rId2"/>
          <a:stretch>
            <a:fillRect/>
          </a:stretch>
        </p:blipFill>
        <p:spPr>
          <a:xfrm>
            <a:off x="0" y="0"/>
            <a:ext cx="9144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hapter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0" y="0"/>
            <a:ext cx="9144000" cy="6858000"/>
          </a:xfrm>
          <a:prstGeom prst="rect">
            <a:avLst/>
          </a:prstGeom>
        </p:spPr>
      </p:pic>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a:t>Source here</a:t>
            </a:r>
          </a:p>
        </p:txBody>
      </p:sp>
      <p:sp>
        <p:nvSpPr>
          <p:cNvPr id="9" name="Title 1"/>
          <p:cNvSpPr>
            <a:spLocks noGrp="1"/>
          </p:cNvSpPr>
          <p:nvPr>
            <p:ph type="title" hasCustomPrompt="1"/>
          </p:nvPr>
        </p:nvSpPr>
        <p:spPr>
          <a:xfrm>
            <a:off x="369498" y="319120"/>
            <a:ext cx="7886700" cy="432220"/>
          </a:xfrm>
        </p:spPr>
        <p:txBody>
          <a:bodyPr>
            <a:normAutofit/>
          </a:bodyPr>
          <a:lstStyle>
            <a:lvl1pPr>
              <a:defRPr sz="2000">
                <a:solidFill>
                  <a:schemeClr val="bg1"/>
                </a:solidFill>
              </a:defRPr>
            </a:lvl1pPr>
          </a:lstStyle>
          <a:p>
            <a:r>
              <a:rPr lang="en-US"/>
              <a:t>Main title</a:t>
            </a:r>
            <a:endParaRPr lang="en-US" dirty="0"/>
          </a:p>
        </p:txBody>
      </p:sp>
      <p:sp>
        <p:nvSpPr>
          <p:cNvPr id="10" name="Text Placeholder 3"/>
          <p:cNvSpPr>
            <a:spLocks noGrp="1"/>
          </p:cNvSpPr>
          <p:nvPr>
            <p:ph type="body" sz="quarter" idx="11" hasCustomPrompt="1"/>
          </p:nvPr>
        </p:nvSpPr>
        <p:spPr>
          <a:xfrm>
            <a:off x="369498"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a:solidFill>
                  <a:schemeClr val="tx2"/>
                </a:solidFill>
              </a:rPr>
              <a:t>Subheading if required</a:t>
            </a:r>
          </a:p>
        </p:txBody>
      </p:sp>
    </p:spTree>
    <p:extLst>
      <p:ext uri="{BB962C8B-B14F-4D97-AF65-F5344CB8AC3E}">
        <p14:creationId xmlns:p14="http://schemas.microsoft.com/office/powerpoint/2010/main" val="3944013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ver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24774" y="406456"/>
            <a:ext cx="8283050" cy="1984076"/>
          </a:xfrm>
        </p:spPr>
        <p:txBody>
          <a:bodyPr anchor="t" anchorCtr="0">
            <a:normAutofit/>
          </a:bodyPr>
          <a:lstStyle>
            <a:lvl1pPr algn="l">
              <a:defRPr sz="3600" b="1" baseline="0"/>
            </a:lvl1pPr>
          </a:lstStyle>
          <a:p>
            <a:r>
              <a:rPr lang="en-US" dirty="0"/>
              <a:t>The Australian Atlas </a:t>
            </a:r>
            <a:br>
              <a:rPr lang="en-US" dirty="0"/>
            </a:br>
            <a:r>
              <a:rPr lang="en-US" dirty="0"/>
              <a:t>of Healthcare Variation series</a:t>
            </a:r>
          </a:p>
        </p:txBody>
      </p:sp>
    </p:spTree>
    <p:extLst>
      <p:ext uri="{BB962C8B-B14F-4D97-AF65-F5344CB8AC3E}">
        <p14:creationId xmlns:p14="http://schemas.microsoft.com/office/powerpoint/2010/main" val="1949180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Gener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7525" y="319120"/>
            <a:ext cx="7886700" cy="432220"/>
          </a:xfrm>
        </p:spPr>
        <p:txBody>
          <a:bodyPr>
            <a:normAutofit/>
          </a:bodyPr>
          <a:lstStyle>
            <a:lvl1pPr>
              <a:defRPr sz="2800" b="1">
                <a:solidFill>
                  <a:schemeClr val="bg1"/>
                </a:solidFill>
              </a:defRPr>
            </a:lvl1pPr>
          </a:lstStyle>
          <a:p>
            <a:r>
              <a:rPr lang="en-US" dirty="0" smtClean="0"/>
              <a:t>Main title</a:t>
            </a:r>
            <a:endParaRPr lang="en-US" dirty="0"/>
          </a:p>
        </p:txBody>
      </p:sp>
      <p:sp>
        <p:nvSpPr>
          <p:cNvPr id="8" name="Text Placeholder 7"/>
          <p:cNvSpPr>
            <a:spLocks noGrp="1"/>
          </p:cNvSpPr>
          <p:nvPr>
            <p:ph type="body" sz="quarter" idx="10" hasCustomPrompt="1"/>
          </p:nvPr>
        </p:nvSpPr>
        <p:spPr>
          <a:xfrm>
            <a:off x="517525" y="5894717"/>
            <a:ext cx="3208338" cy="160787"/>
          </a:xfrm>
        </p:spPr>
        <p:txBody>
          <a:bodyPr anchor="b" anchorCtr="0">
            <a:noAutofit/>
          </a:bodyPr>
          <a:lstStyle>
            <a:lvl1pPr marL="0" indent="0">
              <a:buNone/>
              <a:defRPr sz="800">
                <a:solidFill>
                  <a:schemeClr val="tx2"/>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en-US" dirty="0" smtClean="0"/>
              <a:t>Source here</a:t>
            </a:r>
            <a:endParaRPr lang="en-US" dirty="0"/>
          </a:p>
        </p:txBody>
      </p:sp>
      <p:sp>
        <p:nvSpPr>
          <p:cNvPr id="4" name="Text Placeholder 3"/>
          <p:cNvSpPr>
            <a:spLocks noGrp="1"/>
          </p:cNvSpPr>
          <p:nvPr>
            <p:ph type="body" sz="quarter" idx="11" hasCustomPrompt="1"/>
          </p:nvPr>
        </p:nvSpPr>
        <p:spPr>
          <a:xfrm>
            <a:off x="517525" y="751339"/>
            <a:ext cx="7886700" cy="142875"/>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stStyle>
          <a:p>
            <a:r>
              <a:rPr lang="en-US" sz="1100" dirty="0" smtClean="0">
                <a:solidFill>
                  <a:schemeClr val="tx2"/>
                </a:solidFill>
              </a:rPr>
              <a:t>Subheading if required</a:t>
            </a:r>
            <a:endParaRPr lang="en-US" sz="1100" dirty="0">
              <a:solidFill>
                <a:schemeClr val="tx2"/>
              </a:solidFill>
            </a:endParaRPr>
          </a:p>
        </p:txBody>
      </p:sp>
      <p:sp>
        <p:nvSpPr>
          <p:cNvPr id="6" name="Text Placeholder 5"/>
          <p:cNvSpPr>
            <a:spLocks noGrp="1"/>
          </p:cNvSpPr>
          <p:nvPr>
            <p:ph type="body" sz="quarter" idx="12"/>
          </p:nvPr>
        </p:nvSpPr>
        <p:spPr>
          <a:xfrm>
            <a:off x="517525" y="1473591"/>
            <a:ext cx="7886700" cy="355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785776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05C478-BBFB-AD41-928D-BE1012088374}" type="datetimeFigureOut">
              <a:rPr lang="en-US" smtClean="0"/>
              <a:t>1/30/2019</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68E920-0CCA-3A45-AF02-77239CBA787D}" type="slidenum">
              <a:rPr lang="en-US" smtClean="0"/>
              <a:t>‹#›</a:t>
            </a:fld>
            <a:endParaRPr lang="en-US" dirty="0"/>
          </a:p>
        </p:txBody>
      </p:sp>
    </p:spTree>
    <p:extLst>
      <p:ext uri="{BB962C8B-B14F-4D97-AF65-F5344CB8AC3E}">
        <p14:creationId xmlns:p14="http://schemas.microsoft.com/office/powerpoint/2010/main" val="747060894"/>
      </p:ext>
    </p:extLst>
  </p:cSld>
  <p:clrMap bg1="lt1" tx1="dk1" bg2="lt2" tx2="dk2" accent1="accent1" accent2="accent2" accent3="accent3" accent4="accent4" accent5="accent5" accent6="accent6" hlink="hlink" folHlink="folHlink"/>
  <p:sldLayoutIdLst>
    <p:sldLayoutId id="2147483661" r:id="rId1"/>
    <p:sldLayoutId id="2147483670" r:id="rId2"/>
    <p:sldLayoutId id="2147483666" r:id="rId3"/>
    <p:sldLayoutId id="2147483667" r:id="rId4"/>
    <p:sldLayoutId id="2147483669" r:id="rId5"/>
    <p:sldLayoutId id="2147483668" r:id="rId6"/>
    <p:sldLayoutId id="2147483671" r:id="rId7"/>
    <p:sldLayoutId id="2147483672" r:id="rId8"/>
    <p:sldLayoutId id="2147483673" r:id="rId9"/>
  </p:sldLayoutIdLst>
  <p:txStyles>
    <p:titleStyle>
      <a:lvl1pPr algn="l" defTabSz="914400" rtl="0" eaLnBrk="1" latinLnBrk="0" hangingPunct="1">
        <a:lnSpc>
          <a:spcPct val="90000"/>
        </a:lnSpc>
        <a:spcBef>
          <a:spcPct val="0"/>
        </a:spcBef>
        <a:buNone/>
        <a:defRPr sz="2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http://www.safetyandquality.gov.au/atlas/"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mailto:atlas@safetyandquality.gov.a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The Third Australian Atlas of Healthcare Variation </a:t>
            </a:r>
          </a:p>
        </p:txBody>
      </p:sp>
      <p:sp>
        <p:nvSpPr>
          <p:cNvPr id="3" name="Subtitle 2"/>
          <p:cNvSpPr>
            <a:spLocks noGrp="1"/>
          </p:cNvSpPr>
          <p:nvPr>
            <p:ph type="subTitle" idx="1"/>
          </p:nvPr>
        </p:nvSpPr>
        <p:spPr/>
        <p:txBody>
          <a:bodyPr/>
          <a:lstStyle/>
          <a:p>
            <a:r>
              <a:rPr lang="en-US" dirty="0"/>
              <a:t>2018</a:t>
            </a:r>
          </a:p>
        </p:txBody>
      </p:sp>
    </p:spTree>
    <p:extLst>
      <p:ext uri="{BB962C8B-B14F-4D97-AF65-F5344CB8AC3E}">
        <p14:creationId xmlns:p14="http://schemas.microsoft.com/office/powerpoint/2010/main" val="397291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smtClean="0">
                <a:solidFill>
                  <a:srgbClr val="0078A2"/>
                </a:solidFill>
              </a:rPr>
              <a:t>Data suppression</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272869"/>
            <a:ext cx="7886700" cy="3912448"/>
          </a:xfrm>
        </p:spPr>
        <p:txBody>
          <a:bodyPr>
            <a:normAutofit fontScale="47500" lnSpcReduction="20000"/>
          </a:bodyPr>
          <a:lstStyle/>
          <a:p>
            <a:pPr>
              <a:lnSpc>
                <a:spcPct val="120000"/>
              </a:lnSpc>
            </a:pPr>
            <a:r>
              <a:rPr lang="en-AU" sz="3800" dirty="0">
                <a:solidFill>
                  <a:schemeClr val="accent6"/>
                </a:solidFill>
              </a:rPr>
              <a:t>A confidentiality process has been followed for all data items in the Atlas to protect the identity of patients and providers</a:t>
            </a:r>
          </a:p>
          <a:p>
            <a:pPr>
              <a:lnSpc>
                <a:spcPct val="120000"/>
              </a:lnSpc>
            </a:pPr>
            <a:r>
              <a:rPr lang="en-AU" sz="3800" dirty="0">
                <a:solidFill>
                  <a:schemeClr val="accent6"/>
                </a:solidFill>
              </a:rPr>
              <a:t>The process includes applying standard rules set by The Australian Institute of Health and Welfare and by the Australian Government Department of Health for reporting of MBS and PBS data</a:t>
            </a:r>
          </a:p>
          <a:p>
            <a:pPr marL="228600" lvl="1">
              <a:lnSpc>
                <a:spcPct val="120000"/>
              </a:lnSpc>
              <a:spcBef>
                <a:spcPts val="1000"/>
              </a:spcBef>
            </a:pPr>
            <a:r>
              <a:rPr lang="en-AU" sz="3800" dirty="0">
                <a:solidFill>
                  <a:schemeClr val="accent6"/>
                </a:solidFill>
              </a:rPr>
              <a:t>The MBS rules for protecting provider identity have had a marked effect on reporting of three items: myocardial perfusion scans, </a:t>
            </a:r>
            <a:r>
              <a:rPr lang="en-AU" sz="3800" dirty="0" smtClean="0">
                <a:solidFill>
                  <a:schemeClr val="accent6"/>
                </a:solidFill>
              </a:rPr>
              <a:t>thyroid stimulating hormone and thyroid function tests.</a:t>
            </a:r>
            <a:endParaRPr lang="en-AU" sz="3800" dirty="0">
              <a:solidFill>
                <a:schemeClr val="accent6"/>
              </a:solidFill>
            </a:endParaRPr>
          </a:p>
          <a:p>
            <a:pPr marL="228600" lvl="1">
              <a:lnSpc>
                <a:spcPct val="120000"/>
              </a:lnSpc>
              <a:spcBef>
                <a:spcPts val="1000"/>
              </a:spcBef>
            </a:pPr>
            <a:r>
              <a:rPr lang="en-AU" sz="3800" dirty="0">
                <a:solidFill>
                  <a:schemeClr val="accent6"/>
                </a:solidFill>
              </a:rPr>
              <a:t>For example, ‘data cannot be reported for an area if 85% of services were done by one provider, or 90% by two providers’</a:t>
            </a:r>
          </a:p>
          <a:p>
            <a:pPr>
              <a:lnSpc>
                <a:spcPct val="120000"/>
              </a:lnSpc>
            </a:pPr>
            <a:r>
              <a:rPr lang="en-AU" sz="3800" dirty="0">
                <a:solidFill>
                  <a:schemeClr val="accent6"/>
                </a:solidFill>
              </a:rPr>
              <a:t>For the items affected the most, the magnitude of variations are likely to be underestimates of the true variation across Australia. </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235970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010657"/>
            <a:ext cx="9144000" cy="5044965"/>
          </a:xfrm>
          <a:prstGeom prst="rect">
            <a:avLst/>
          </a:prstGeom>
        </p:spPr>
      </p:pic>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Histogram</a:t>
            </a:r>
          </a:p>
        </p:txBody>
      </p:sp>
    </p:spTree>
    <p:extLst>
      <p:ext uri="{BB962C8B-B14F-4D97-AF65-F5344CB8AC3E}">
        <p14:creationId xmlns:p14="http://schemas.microsoft.com/office/powerpoint/2010/main" val="19069843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State and territory graph</a:t>
            </a:r>
          </a:p>
        </p:txBody>
      </p:sp>
      <p:pic>
        <p:nvPicPr>
          <p:cNvPr id="5" name="Picture 4"/>
          <p:cNvPicPr>
            <a:picLocks noChangeAspect="1"/>
          </p:cNvPicPr>
          <p:nvPr/>
        </p:nvPicPr>
        <p:blipFill>
          <a:blip r:embed="rId2"/>
          <a:stretch>
            <a:fillRect/>
          </a:stretch>
        </p:blipFill>
        <p:spPr>
          <a:xfrm>
            <a:off x="0" y="1013197"/>
            <a:ext cx="9144000" cy="5044965"/>
          </a:xfrm>
          <a:prstGeom prst="rect">
            <a:avLst/>
          </a:prstGeom>
        </p:spPr>
      </p:pic>
    </p:spTree>
    <p:extLst>
      <p:ext uri="{BB962C8B-B14F-4D97-AF65-F5344CB8AC3E}">
        <p14:creationId xmlns:p14="http://schemas.microsoft.com/office/powerpoint/2010/main" val="419933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to interpret our data </a:t>
            </a:r>
            <a:r>
              <a:rPr lang="en-US" dirty="0" err="1"/>
              <a:t>visualisations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solidFill>
                  <a:schemeClr val="bg1"/>
                </a:solidFill>
              </a:rPr>
              <a:t>Remoteness and socioeconomic status graph</a:t>
            </a:r>
          </a:p>
        </p:txBody>
      </p:sp>
      <p:pic>
        <p:nvPicPr>
          <p:cNvPr id="5" name="Picture 4"/>
          <p:cNvPicPr>
            <a:picLocks noChangeAspect="1"/>
          </p:cNvPicPr>
          <p:nvPr/>
        </p:nvPicPr>
        <p:blipFill>
          <a:blip r:embed="rId2"/>
          <a:stretch>
            <a:fillRect/>
          </a:stretch>
        </p:blipFill>
        <p:spPr>
          <a:xfrm>
            <a:off x="0" y="938783"/>
            <a:ext cx="9147957" cy="5047149"/>
          </a:xfrm>
          <a:prstGeom prst="rect">
            <a:avLst/>
          </a:prstGeom>
        </p:spPr>
      </p:pic>
    </p:spTree>
    <p:extLst>
      <p:ext uri="{BB962C8B-B14F-4D97-AF65-F5344CB8AC3E}">
        <p14:creationId xmlns:p14="http://schemas.microsoft.com/office/powerpoint/2010/main" val="89091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2047010" y="1766454"/>
            <a:ext cx="6535882" cy="1938992"/>
          </a:xfrm>
          <a:prstGeom prst="rect">
            <a:avLst/>
          </a:prstGeom>
          <a:noFill/>
        </p:spPr>
        <p:txBody>
          <a:bodyPr wrap="square" rtlCol="0">
            <a:spAutoFit/>
          </a:bodyPr>
          <a:lstStyle/>
          <a:p>
            <a:pPr lvl="0"/>
            <a:r>
              <a:rPr lang="en-US" sz="4000" b="1" dirty="0">
                <a:solidFill>
                  <a:srgbClr val="0078A2"/>
                </a:solidFill>
                <a:latin typeface="+mj-lt"/>
                <a:ea typeface="+mj-ea"/>
                <a:cs typeface="+mj-cs"/>
              </a:rPr>
              <a:t>Gastrointestinal </a:t>
            </a:r>
            <a:r>
              <a:rPr lang="en-US" sz="4000" b="1" dirty="0" smtClean="0">
                <a:solidFill>
                  <a:srgbClr val="0078A2"/>
                </a:solidFill>
                <a:latin typeface="+mj-lt"/>
                <a:ea typeface="+mj-ea"/>
                <a:cs typeface="+mj-cs"/>
              </a:rPr>
              <a:t>investigations and </a:t>
            </a:r>
            <a:r>
              <a:rPr lang="en-US" sz="4000" b="1" dirty="0">
                <a:solidFill>
                  <a:srgbClr val="0078A2"/>
                </a:solidFill>
                <a:latin typeface="+mj-lt"/>
                <a:ea typeface="+mj-ea"/>
                <a:cs typeface="+mj-cs"/>
              </a:rPr>
              <a:t>treatments</a:t>
            </a:r>
            <a:endParaRPr lang="en-AU" sz="4000" b="1" dirty="0">
              <a:solidFill>
                <a:srgbClr val="0078A2"/>
              </a:solidFill>
              <a:latin typeface="+mj-lt"/>
              <a:ea typeface="+mj-ea"/>
              <a:cs typeface="+mj-cs"/>
            </a:endParaRPr>
          </a:p>
        </p:txBody>
      </p:sp>
    </p:spTree>
    <p:extLst>
      <p:ext uri="{BB962C8B-B14F-4D97-AF65-F5344CB8AC3E}">
        <p14:creationId xmlns:p14="http://schemas.microsoft.com/office/powerpoint/2010/main" val="2120302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 xmlns:a16="http://schemas.microsoft.com/office/drawing/2014/main" id="{A3AF630E-8F06-9949-BB4E-82823A6E505E}"/>
              </a:ext>
            </a:extLst>
          </p:cNvPr>
          <p:cNvSpPr>
            <a:spLocks noGrp="1"/>
          </p:cNvSpPr>
          <p:nvPr>
            <p:ph type="title"/>
          </p:nvPr>
        </p:nvSpPr>
        <p:spPr/>
        <p:txBody>
          <a:bodyPr/>
          <a:lstStyle/>
          <a:p>
            <a:r>
              <a:rPr lang="en-US" dirty="0"/>
              <a:t>Gastrointestinal investigations and treatments</a:t>
            </a:r>
          </a:p>
        </p:txBody>
      </p:sp>
      <p:sp>
        <p:nvSpPr>
          <p:cNvPr id="10" name="Text Placeholder 2">
            <a:extLst>
              <a:ext uri="{FF2B5EF4-FFF2-40B4-BE49-F238E27FC236}">
                <a16:creationId xmlns="" xmlns:a16="http://schemas.microsoft.com/office/drawing/2014/main" id="{439527E8-6D7E-A849-8B57-1B53B1846AFD}"/>
              </a:ext>
            </a:extLst>
          </p:cNvPr>
          <p:cNvSpPr txBox="1">
            <a:spLocks/>
          </p:cNvSpPr>
          <p:nvPr/>
        </p:nvSpPr>
        <p:spPr>
          <a:xfrm>
            <a:off x="517525" y="5626245"/>
            <a:ext cx="3208338" cy="12883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800" kern="1200">
                <a:solidFill>
                  <a:schemeClr val="tx2"/>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 Statistical Area Level 3</a:t>
            </a:r>
          </a:p>
          <a:p>
            <a:r>
              <a:rPr lang="en-AU"/>
              <a:t>† Based on number of PBS prescriptions</a:t>
            </a:r>
            <a:endParaRPr lang="en-AU" dirty="0"/>
          </a:p>
        </p:txBody>
      </p:sp>
      <p:sp>
        <p:nvSpPr>
          <p:cNvPr id="5" name="Text Placeholder 4">
            <a:extLst>
              <a:ext uri="{FF2B5EF4-FFF2-40B4-BE49-F238E27FC236}">
                <a16:creationId xmlns="" xmlns:a16="http://schemas.microsoft.com/office/drawing/2014/main" id="{3F7C07C8-9C6E-CB4F-A50F-A402D3B41635}"/>
              </a:ext>
            </a:extLst>
          </p:cNvPr>
          <p:cNvSpPr txBox="1">
            <a:spLocks/>
          </p:cNvSpPr>
          <p:nvPr/>
        </p:nvSpPr>
        <p:spPr>
          <a:xfrm>
            <a:off x="369498" y="751339"/>
            <a:ext cx="7886700" cy="142875"/>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lang="en-US" sz="1100" kern="1200" dirty="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Key findings</a:t>
            </a:r>
          </a:p>
        </p:txBody>
      </p:sp>
      <p:graphicFrame>
        <p:nvGraphicFramePr>
          <p:cNvPr id="2" name="Table 1"/>
          <p:cNvGraphicFramePr>
            <a:graphicFrameLocks noGrp="1"/>
          </p:cNvGraphicFramePr>
          <p:nvPr>
            <p:extLst>
              <p:ext uri="{D42A27DB-BD31-4B8C-83A1-F6EECF244321}">
                <p14:modId xmlns:p14="http://schemas.microsoft.com/office/powerpoint/2010/main" val="4200679873"/>
              </p:ext>
            </p:extLst>
          </p:nvPr>
        </p:nvGraphicFramePr>
        <p:xfrm>
          <a:off x="433623" y="3102553"/>
          <a:ext cx="8334235" cy="523874"/>
        </p:xfrm>
        <a:graphic>
          <a:graphicData uri="http://schemas.openxmlformats.org/drawingml/2006/table">
            <a:tbl>
              <a:tblPr firstRow="1" bandRow="1">
                <a:tableStyleId>{5C22544A-7EE6-4342-B048-85BDC9FD1C3A}</a:tableStyleId>
              </a:tblPr>
              <a:tblGrid>
                <a:gridCol w="3477157"/>
                <a:gridCol w="1244888"/>
                <a:gridCol w="936964"/>
                <a:gridCol w="1456508"/>
                <a:gridCol w="1218718"/>
              </a:tblGrid>
              <a:tr h="523874">
                <a:tc>
                  <a:txBody>
                    <a:bodyPr/>
                    <a:lstStyle/>
                    <a:p>
                      <a:pPr>
                        <a:spcAft>
                          <a:spcPts val="600"/>
                        </a:spcAft>
                      </a:pPr>
                      <a:r>
                        <a:rPr lang="en-US" sz="1100" b="1" dirty="0">
                          <a:solidFill>
                            <a:schemeClr val="accent6"/>
                          </a:solidFill>
                        </a:rPr>
                        <a:t>2.3 </a:t>
                      </a:r>
                      <a:r>
                        <a:rPr lang="en-US" sz="1100" b="1" dirty="0" smtClean="0">
                          <a:solidFill>
                            <a:schemeClr val="accent6"/>
                          </a:solidFill>
                        </a:rPr>
                        <a:t>  Proton </a:t>
                      </a:r>
                      <a:r>
                        <a:rPr lang="en-US" sz="1100" b="1" dirty="0">
                          <a:solidFill>
                            <a:schemeClr val="accent6"/>
                          </a:solidFill>
                        </a:rPr>
                        <a:t>pump inhibitor medicines </a:t>
                      </a:r>
                      <a:r>
                        <a:rPr lang="en-US" sz="1100" b="1" dirty="0" smtClean="0">
                          <a:solidFill>
                            <a:schemeClr val="accent6"/>
                          </a:solidFill>
                        </a:rPr>
                        <a:t> dispensing</a:t>
                      </a:r>
                      <a:r>
                        <a:rPr lang="en-US" sz="1100" b="1" dirty="0">
                          <a:solidFill>
                            <a:schemeClr val="accent6"/>
                          </a:solidFill>
                        </a:rPr>
                        <a:t>,</a:t>
                      </a:r>
                      <a:r>
                        <a:rPr lang="en-US" sz="1100" b="1" baseline="30000" dirty="0">
                          <a:solidFill>
                            <a:schemeClr val="accent6"/>
                          </a:solidFill>
                        </a:rPr>
                        <a:t>†</a:t>
                      </a:r>
                      <a:r>
                        <a:rPr lang="en-US" sz="1100" b="1" dirty="0">
                          <a:solidFill>
                            <a:schemeClr val="accent6"/>
                          </a:solidFill>
                        </a:rPr>
                        <a:t> 18 years and </a:t>
                      </a:r>
                      <a:r>
                        <a:rPr lang="en-US" sz="1100" b="1" dirty="0" smtClean="0">
                          <a:solidFill>
                            <a:schemeClr val="accent6"/>
                          </a:solidFill>
                        </a:rPr>
                        <a:t>older</a:t>
                      </a:r>
                      <a:endParaRPr lang="en-US" sz="1100" b="1"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34,489–172,780</a:t>
                      </a:r>
                    </a:p>
                    <a:p>
                      <a:pPr algn="r"/>
                      <a:endParaRPr lang="en-US" sz="1100" dirty="0">
                        <a:solidFill>
                          <a:schemeClr val="accent6"/>
                        </a:solidFill>
                      </a:endParaRP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5.0</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1.6</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21,768,718</a:t>
                      </a:r>
                    </a:p>
                  </a:txBody>
                  <a:tcPr>
                    <a:lnL w="12700" cmpd="sng">
                      <a:noFill/>
                    </a:lnL>
                    <a:lnR w="12700" cmpd="sng">
                      <a:noFill/>
                    </a:lnR>
                    <a:lnT w="38100" cmpd="sng">
                      <a:noFill/>
                    </a:lnT>
                    <a:lnB w="63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3240851271"/>
              </p:ext>
            </p:extLst>
          </p:nvPr>
        </p:nvGraphicFramePr>
        <p:xfrm>
          <a:off x="419434" y="2627804"/>
          <a:ext cx="8334235" cy="370840"/>
        </p:xfrm>
        <a:graphic>
          <a:graphicData uri="http://schemas.openxmlformats.org/drawingml/2006/table">
            <a:tbl>
              <a:tblPr firstRow="1" bandRow="1">
                <a:tableStyleId>{5C22544A-7EE6-4342-B048-85BDC9FD1C3A}</a:tableStyleId>
              </a:tblPr>
              <a:tblGrid>
                <a:gridCol w="3121845"/>
                <a:gridCol w="1600200"/>
                <a:gridCol w="936964"/>
                <a:gridCol w="1456508"/>
                <a:gridCol w="1218718"/>
              </a:tblGrid>
              <a:tr h="370840">
                <a:tc>
                  <a:txBody>
                    <a:bodyPr/>
                    <a:lstStyle/>
                    <a:p>
                      <a:pPr>
                        <a:spcAft>
                          <a:spcPts val="600"/>
                        </a:spcAft>
                      </a:pPr>
                      <a:r>
                        <a:rPr lang="en-US" sz="1100" b="1" dirty="0">
                          <a:solidFill>
                            <a:schemeClr val="accent6"/>
                          </a:solidFill>
                        </a:rPr>
                        <a:t>2.2 </a:t>
                      </a:r>
                      <a:r>
                        <a:rPr lang="en-US" sz="1100" b="1" dirty="0" smtClean="0">
                          <a:solidFill>
                            <a:schemeClr val="accent6"/>
                          </a:solidFill>
                        </a:rPr>
                        <a:t>  Gastroscopy </a:t>
                      </a:r>
                      <a:r>
                        <a:rPr lang="en-US" sz="1100" b="1" dirty="0">
                          <a:solidFill>
                            <a:schemeClr val="accent6"/>
                          </a:solidFill>
                        </a:rPr>
                        <a:t>hospitalisations, all </a:t>
                      </a:r>
                      <a:r>
                        <a:rPr lang="en-US" sz="1100" b="1" dirty="0" smtClean="0">
                          <a:solidFill>
                            <a:schemeClr val="accent6"/>
                          </a:solidFill>
                        </a:rPr>
                        <a:t>ages</a:t>
                      </a:r>
                      <a:endParaRPr lang="en-US" sz="1100" b="1" dirty="0">
                        <a:solidFill>
                          <a:schemeClr val="accent6"/>
                        </a:solidFill>
                      </a:endParaRP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444–3,297</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7.4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2.1</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505,544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2178178513"/>
              </p:ext>
            </p:extLst>
          </p:nvPr>
        </p:nvGraphicFramePr>
        <p:xfrm>
          <a:off x="419434" y="2110567"/>
          <a:ext cx="8334235" cy="370840"/>
        </p:xfrm>
        <a:graphic>
          <a:graphicData uri="http://schemas.openxmlformats.org/drawingml/2006/table">
            <a:tbl>
              <a:tblPr firstRow="1" bandRow="1">
                <a:tableStyleId>{5C22544A-7EE6-4342-B048-85BDC9FD1C3A}</a:tableStyleId>
              </a:tblPr>
              <a:tblGrid>
                <a:gridCol w="3121845"/>
                <a:gridCol w="1600200"/>
                <a:gridCol w="936964"/>
                <a:gridCol w="1456508"/>
                <a:gridCol w="1218718"/>
              </a:tblGrid>
              <a:tr h="370840">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b="1" dirty="0">
                          <a:solidFill>
                            <a:schemeClr val="accent6"/>
                          </a:solidFill>
                        </a:rPr>
                        <a:t>2.1 </a:t>
                      </a:r>
                      <a:r>
                        <a:rPr lang="en-US" sz="1100" b="1" dirty="0" smtClean="0">
                          <a:solidFill>
                            <a:schemeClr val="accent6"/>
                          </a:solidFill>
                        </a:rPr>
                        <a:t>  Colonoscopy </a:t>
                      </a:r>
                      <a:r>
                        <a:rPr lang="en-US" sz="1100" b="1" dirty="0">
                          <a:solidFill>
                            <a:schemeClr val="accent6"/>
                          </a:solidFill>
                        </a:rPr>
                        <a:t>hospitalisations, all ages </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100" dirty="0">
                          <a:solidFill>
                            <a:schemeClr val="accent6"/>
                          </a:solidFill>
                        </a:rPr>
                        <a:t>622–4,607</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7.4</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2.2</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sz="1100" dirty="0">
                          <a:solidFill>
                            <a:schemeClr val="accent6"/>
                          </a:solidFill>
                        </a:rPr>
                        <a:t>765,411</a:t>
                      </a:r>
                    </a:p>
                  </a:txBody>
                  <a:tcPr>
                    <a:lnL w="12700" cmpd="sng">
                      <a:noFill/>
                    </a:lnL>
                    <a:lnR w="12700" cmpd="sng">
                      <a:noFill/>
                    </a:lnR>
                    <a:lnT w="38100" cmpd="sng">
                      <a:noFill/>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11" name="Table 10">
            <a:extLst>
              <a:ext uri="{FF2B5EF4-FFF2-40B4-BE49-F238E27FC236}">
                <a16:creationId xmlns="" xmlns:a16="http://schemas.microsoft.com/office/drawing/2014/main" id="{E2D3290C-AA18-F942-9454-3B6C4DDB76FE}"/>
              </a:ext>
            </a:extLst>
          </p:cNvPr>
          <p:cNvGraphicFramePr>
            <a:graphicFrameLocks noGrp="1"/>
          </p:cNvGraphicFramePr>
          <p:nvPr>
            <p:extLst>
              <p:ext uri="{D42A27DB-BD31-4B8C-83A1-F6EECF244321}">
                <p14:modId xmlns:p14="http://schemas.microsoft.com/office/powerpoint/2010/main" val="3928167349"/>
              </p:ext>
            </p:extLst>
          </p:nvPr>
        </p:nvGraphicFramePr>
        <p:xfrm>
          <a:off x="419434" y="1442489"/>
          <a:ext cx="8334235" cy="640080"/>
        </p:xfrm>
        <a:graphic>
          <a:graphicData uri="http://schemas.openxmlformats.org/drawingml/2006/table">
            <a:tbl>
              <a:tblPr firstRow="1" bandRow="1">
                <a:tableStyleId>{5C22544A-7EE6-4342-B048-85BDC9FD1C3A}</a:tableStyleId>
              </a:tblPr>
              <a:tblGrid>
                <a:gridCol w="3321293">
                  <a:extLst>
                    <a:ext uri="{9D8B030D-6E8A-4147-A177-3AD203B41FA5}">
                      <a16:colId xmlns="" xmlns:a16="http://schemas.microsoft.com/office/drawing/2014/main" val="20000"/>
                    </a:ext>
                  </a:extLst>
                </a:gridCol>
                <a:gridCol w="1400752">
                  <a:extLst>
                    <a:ext uri="{9D8B030D-6E8A-4147-A177-3AD203B41FA5}">
                      <a16:colId xmlns="" xmlns:a16="http://schemas.microsoft.com/office/drawing/2014/main" val="20003"/>
                    </a:ext>
                  </a:extLst>
                </a:gridCol>
                <a:gridCol w="936964">
                  <a:extLst>
                    <a:ext uri="{9D8B030D-6E8A-4147-A177-3AD203B41FA5}">
                      <a16:colId xmlns="" xmlns:a16="http://schemas.microsoft.com/office/drawing/2014/main" val="1636717294"/>
                    </a:ext>
                  </a:extLst>
                </a:gridCol>
                <a:gridCol w="1456508">
                  <a:extLst>
                    <a:ext uri="{9D8B030D-6E8A-4147-A177-3AD203B41FA5}">
                      <a16:colId xmlns="" xmlns:a16="http://schemas.microsoft.com/office/drawing/2014/main" val="2633576220"/>
                    </a:ext>
                  </a:extLst>
                </a:gridCol>
                <a:gridCol w="1218718">
                  <a:extLst>
                    <a:ext uri="{9D8B030D-6E8A-4147-A177-3AD203B41FA5}">
                      <a16:colId xmlns="" xmlns:a16="http://schemas.microsoft.com/office/drawing/2014/main" val="20004"/>
                    </a:ext>
                  </a:extLst>
                </a:gridCol>
              </a:tblGrid>
              <a:tr h="370840">
                <a:tc>
                  <a:txBody>
                    <a:bodyPr/>
                    <a:lstStyle/>
                    <a:p>
                      <a:r>
                        <a:rPr lang="en-US" sz="1200" b="0" dirty="0">
                          <a:solidFill>
                            <a:schemeClr val="accent5"/>
                          </a:solidFill>
                        </a:rPr>
                        <a:t>Data item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Range across local areas* per 100,000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Times difference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Times difference excluding top and bottom 10%</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tc>
                  <a:txBody>
                    <a:bodyPr/>
                    <a:lstStyle/>
                    <a:p>
                      <a:pPr algn="r"/>
                      <a:r>
                        <a:rPr lang="en-US" sz="1200" b="0" dirty="0">
                          <a:solidFill>
                            <a:schemeClr val="accent5"/>
                          </a:solidFill>
                        </a:rPr>
                        <a:t>Number during 2016–17</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F3F98"/>
                    </a:solidFill>
                  </a:tcPr>
                </a:tc>
                <a:extLst>
                  <a:ext uri="{0D108BD9-81ED-4DB2-BD59-A6C34878D82A}">
                    <a16:rowId xmlns="" xmlns:a16="http://schemas.microsoft.com/office/drawing/2014/main" val="10000"/>
                  </a:ext>
                </a:extLst>
              </a:tr>
            </a:tbl>
          </a:graphicData>
        </a:graphic>
      </p:graphicFrame>
      <p:cxnSp>
        <p:nvCxnSpPr>
          <p:cNvPr id="7" name="Straight Connector 6"/>
          <p:cNvCxnSpPr/>
          <p:nvPr/>
        </p:nvCxnSpPr>
        <p:spPr>
          <a:xfrm>
            <a:off x="517525" y="2481407"/>
            <a:ext cx="82361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17525" y="2998644"/>
            <a:ext cx="8236144"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35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7525" y="5667469"/>
            <a:ext cx="3208338" cy="388035"/>
          </a:xfrm>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US" dirty="0"/>
              <a:t>2.1 </a:t>
            </a:r>
            <a:r>
              <a:rPr lang="en-AU" dirty="0"/>
              <a:t>Colonoscopy hospitalisations, all ages</a:t>
            </a:r>
            <a:endParaRPr lang="en-US" dirty="0"/>
          </a:p>
        </p:txBody>
      </p:sp>
      <p:pic>
        <p:nvPicPr>
          <p:cNvPr id="4" name="Picture 3"/>
          <p:cNvPicPr>
            <a:picLocks noChangeAspect="1"/>
          </p:cNvPicPr>
          <p:nvPr/>
        </p:nvPicPr>
        <p:blipFill>
          <a:blip r:embed="rId3"/>
          <a:stretch>
            <a:fillRect/>
          </a:stretch>
        </p:blipFill>
        <p:spPr>
          <a:xfrm>
            <a:off x="0" y="777240"/>
            <a:ext cx="9143999" cy="5029199"/>
          </a:xfrm>
          <a:prstGeom prst="rect">
            <a:avLst/>
          </a:prstGeom>
        </p:spPr>
      </p:pic>
      <p:sp>
        <p:nvSpPr>
          <p:cNvPr id="6" name="Text Placeholder 5">
            <a:extLst>
              <a:ext uri="{FF2B5EF4-FFF2-40B4-BE49-F238E27FC236}">
                <a16:creationId xmlns="" xmlns:a16="http://schemas.microsoft.com/office/drawing/2014/main" id="{DB8C46E5-4DA3-B348-93C5-37B53BEB4E9F}"/>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812502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9" name="Text Placeholder 8">
            <a:extLst>
              <a:ext uri="{FF2B5EF4-FFF2-40B4-BE49-F238E27FC236}">
                <a16:creationId xmlns="" xmlns:a16="http://schemas.microsoft.com/office/drawing/2014/main" id="{CB77DFD0-C542-4741-94AB-9C2BDD23D79C}"/>
              </a:ext>
            </a:extLst>
          </p:cNvPr>
          <p:cNvSpPr>
            <a:spLocks noGrp="1"/>
          </p:cNvSpPr>
          <p:nvPr>
            <p:ph type="body" sz="quarter" idx="11"/>
          </p:nvPr>
        </p:nvSpPr>
        <p:spPr/>
        <p:txBody>
          <a:bodyPr>
            <a:normAutofit lnSpcReduction="10000"/>
          </a:bodyPr>
          <a:lstStyle/>
          <a:p>
            <a:endParaRPr lang="en-US" dirty="0"/>
          </a:p>
        </p:txBody>
      </p:sp>
      <p:pic>
        <p:nvPicPr>
          <p:cNvPr id="6" name="Picture 5"/>
          <p:cNvPicPr>
            <a:picLocks noChangeAspect="1"/>
          </p:cNvPicPr>
          <p:nvPr/>
        </p:nvPicPr>
        <p:blipFill>
          <a:blip r:embed="rId3"/>
          <a:stretch>
            <a:fillRect/>
          </a:stretch>
        </p:blipFill>
        <p:spPr>
          <a:xfrm>
            <a:off x="0" y="808429"/>
            <a:ext cx="9143999" cy="5029199"/>
          </a:xfrm>
          <a:prstGeom prst="rect">
            <a:avLst/>
          </a:prstGeom>
        </p:spPr>
      </p:pic>
    </p:spTree>
    <p:extLst>
      <p:ext uri="{BB962C8B-B14F-4D97-AF65-F5344CB8AC3E}">
        <p14:creationId xmlns:p14="http://schemas.microsoft.com/office/powerpoint/2010/main" val="2028473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60"/>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US" dirty="0"/>
              <a:t>2.1 </a:t>
            </a:r>
            <a:r>
              <a:rPr lang="en-AU" dirty="0"/>
              <a:t>Colonoscopy hospitalisations, all ages</a:t>
            </a:r>
            <a:endParaRPr lang="en-US" dirty="0"/>
          </a:p>
        </p:txBody>
      </p:sp>
      <p:sp>
        <p:nvSpPr>
          <p:cNvPr id="10" name="Text Placeholder 9">
            <a:extLst>
              <a:ext uri="{FF2B5EF4-FFF2-40B4-BE49-F238E27FC236}">
                <a16:creationId xmlns="" xmlns:a16="http://schemas.microsoft.com/office/drawing/2014/main" id="{2BC459D6-8DD3-B64A-BCF5-E4D82204EB5A}"/>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124394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10" name="Text Placeholder 9">
            <a:extLst>
              <a:ext uri="{FF2B5EF4-FFF2-40B4-BE49-F238E27FC236}">
                <a16:creationId xmlns="" xmlns:a16="http://schemas.microsoft.com/office/drawing/2014/main" id="{CB711943-7CC4-5D4C-83EF-14800D6A04F9}"/>
              </a:ext>
            </a:extLst>
          </p:cNvPr>
          <p:cNvSpPr>
            <a:spLocks noGrp="1"/>
          </p:cNvSpPr>
          <p:nvPr>
            <p:ph type="body" sz="quarter" idx="11"/>
          </p:nvPr>
        </p:nvSpPr>
        <p:spPr/>
        <p:txBody>
          <a:bodyPr>
            <a:normAutofit lnSpcReduction="10000"/>
          </a:bodyPr>
          <a:lstStyle/>
          <a:p>
            <a:endParaRPr lang="en-US" dirty="0"/>
          </a:p>
        </p:txBody>
      </p:sp>
      <p:pic>
        <p:nvPicPr>
          <p:cNvPr id="2" name="Picture 1"/>
          <p:cNvPicPr>
            <a:picLocks noChangeAspect="1"/>
          </p:cNvPicPr>
          <p:nvPr/>
        </p:nvPicPr>
        <p:blipFill>
          <a:blip r:embed="rId3"/>
          <a:stretch>
            <a:fillRect/>
          </a:stretch>
        </p:blipFill>
        <p:spPr>
          <a:xfrm>
            <a:off x="0" y="1018422"/>
            <a:ext cx="9143999" cy="5029199"/>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1162142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sz="2800" dirty="0" smtClean="0">
                <a:solidFill>
                  <a:srgbClr val="0078A2"/>
                </a:solidFill>
              </a:rPr>
              <a:t>The Australian Atlas of Healthcare Variation series</a:t>
            </a:r>
            <a:endParaRPr lang="en-US" dirty="0"/>
          </a:p>
        </p:txBody>
      </p:sp>
    </p:spTree>
    <p:extLst>
      <p:ext uri="{BB962C8B-B14F-4D97-AF65-F5344CB8AC3E}">
        <p14:creationId xmlns:p14="http://schemas.microsoft.com/office/powerpoint/2010/main" val="33480975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8" name="Text Placeholder 7">
            <a:extLst>
              <a:ext uri="{FF2B5EF4-FFF2-40B4-BE49-F238E27FC236}">
                <a16:creationId xmlns="" xmlns:a16="http://schemas.microsoft.com/office/drawing/2014/main" id="{2F23919C-3A79-2143-A774-AAC38C4CFEE0}"/>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301561" y="1528416"/>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612447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Analysis by </a:t>
            </a:r>
            <a:r>
              <a:rPr lang="en-AU" dirty="0" smtClean="0"/>
              <a:t>sex, age 49 years and under</a:t>
            </a:r>
            <a:endParaRPr lang="en-AU" dirty="0"/>
          </a:p>
        </p:txBody>
      </p:sp>
      <p:pic>
        <p:nvPicPr>
          <p:cNvPr id="6" name="Picture 5"/>
          <p:cNvPicPr>
            <a:picLocks noChangeAspect="1"/>
          </p:cNvPicPr>
          <p:nvPr/>
        </p:nvPicPr>
        <p:blipFill>
          <a:blip r:embed="rId3"/>
          <a:stretch>
            <a:fillRect/>
          </a:stretch>
        </p:blipFill>
        <p:spPr>
          <a:xfrm>
            <a:off x="218798" y="1091184"/>
            <a:ext cx="8706403" cy="4803532"/>
          </a:xfrm>
          <a:prstGeom prst="rect">
            <a:avLst/>
          </a:prstGeom>
        </p:spPr>
      </p:pic>
    </p:spTree>
    <p:extLst>
      <p:ext uri="{BB962C8B-B14F-4D97-AF65-F5344CB8AC3E}">
        <p14:creationId xmlns:p14="http://schemas.microsoft.com/office/powerpoint/2010/main" val="16808650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Aboriginal and Torres Strait Islander status</a:t>
            </a:r>
          </a:p>
        </p:txBody>
      </p:sp>
      <p:pic>
        <p:nvPicPr>
          <p:cNvPr id="6" name="Picture 5"/>
          <p:cNvPicPr>
            <a:picLocks noChangeAspect="1"/>
          </p:cNvPicPr>
          <p:nvPr/>
        </p:nvPicPr>
        <p:blipFill>
          <a:blip r:embed="rId3"/>
          <a:stretch>
            <a:fillRect/>
          </a:stretch>
        </p:blipFill>
        <p:spPr>
          <a:xfrm>
            <a:off x="218798" y="1091184"/>
            <a:ext cx="8706403" cy="4803532"/>
          </a:xfrm>
          <a:prstGeom prst="rect">
            <a:avLst/>
          </a:prstGeom>
        </p:spPr>
      </p:pic>
    </p:spTree>
    <p:extLst>
      <p:ext uri="{BB962C8B-B14F-4D97-AF65-F5344CB8AC3E}">
        <p14:creationId xmlns:p14="http://schemas.microsoft.com/office/powerpoint/2010/main" val="4608736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882345"/>
            <a:ext cx="9000585" cy="4950321"/>
          </a:xfrm>
          <a:prstGeom prst="rect">
            <a:avLst/>
          </a:prstGeom>
        </p:spPr>
      </p:pic>
    </p:spTree>
    <p:extLst>
      <p:ext uri="{BB962C8B-B14F-4D97-AF65-F5344CB8AC3E}">
        <p14:creationId xmlns:p14="http://schemas.microsoft.com/office/powerpoint/2010/main" val="151569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US" dirty="0"/>
              <a:t>2.1 </a:t>
            </a:r>
            <a:r>
              <a:rPr lang="en-AU" dirty="0"/>
              <a:t>Colonoscopy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876983"/>
            <a:ext cx="8971788" cy="4934483"/>
          </a:xfrm>
          <a:prstGeom prst="rect">
            <a:avLst/>
          </a:prstGeom>
        </p:spPr>
      </p:pic>
    </p:spTree>
    <p:extLst>
      <p:ext uri="{BB962C8B-B14F-4D97-AF65-F5344CB8AC3E}">
        <p14:creationId xmlns:p14="http://schemas.microsoft.com/office/powerpoint/2010/main" val="5127458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2.2 Gastroscopy hospitalisations, all ages</a:t>
            </a:r>
            <a:br>
              <a:rPr lang="en-AU" dirty="0"/>
            </a:br>
            <a:endParaRPr lang="en-US" dirty="0"/>
          </a:p>
        </p:txBody>
      </p:sp>
      <p:sp>
        <p:nvSpPr>
          <p:cNvPr id="5" name="Text Placeholder 4">
            <a:extLst>
              <a:ext uri="{FF2B5EF4-FFF2-40B4-BE49-F238E27FC236}">
                <a16:creationId xmlns="" xmlns:a16="http://schemas.microsoft.com/office/drawing/2014/main" id="{76ACBE3B-34F6-214F-97D4-E12699027235}"/>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0" y="777239"/>
            <a:ext cx="9143999" cy="5029199"/>
          </a:xfrm>
          <a:prstGeom prst="rect">
            <a:avLst/>
          </a:prstGeom>
        </p:spPr>
      </p:pic>
    </p:spTree>
    <p:extLst>
      <p:ext uri="{BB962C8B-B14F-4D97-AF65-F5344CB8AC3E}">
        <p14:creationId xmlns:p14="http://schemas.microsoft.com/office/powerpoint/2010/main" val="2930565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fontScale="90000"/>
          </a:bodyPr>
          <a:lstStyle/>
          <a:p>
            <a:r>
              <a:rPr lang="en-AU" dirty="0"/>
              <a:t>2.2 Gastroscopy hospitalisations, all ages</a:t>
            </a:r>
            <a:br>
              <a:rPr lang="en-AU" dirty="0"/>
            </a:br>
            <a:endParaRPr lang="en-US" dirty="0"/>
          </a:p>
        </p:txBody>
      </p:sp>
      <p:sp>
        <p:nvSpPr>
          <p:cNvPr id="9" name="Text Placeholder 8">
            <a:extLst>
              <a:ext uri="{FF2B5EF4-FFF2-40B4-BE49-F238E27FC236}">
                <a16:creationId xmlns="" xmlns:a16="http://schemas.microsoft.com/office/drawing/2014/main" id="{CB77DFD0-C542-4741-94AB-9C2BDD23D79C}"/>
              </a:ext>
            </a:extLst>
          </p:cNvPr>
          <p:cNvSpPr>
            <a:spLocks noGrp="1"/>
          </p:cNvSpPr>
          <p:nvPr>
            <p:ph type="body" sz="quarter" idx="11"/>
          </p:nvPr>
        </p:nvSpPr>
        <p:spPr/>
        <p:txBody>
          <a:bodyPr>
            <a:normAutofit lnSpcReduction="10000"/>
          </a:bodyPr>
          <a:lstStyle/>
          <a:p>
            <a:endParaRPr lang="en-US" dirty="0"/>
          </a:p>
        </p:txBody>
      </p:sp>
      <p:pic>
        <p:nvPicPr>
          <p:cNvPr id="6" name="Picture 5"/>
          <p:cNvPicPr>
            <a:picLocks noChangeAspect="1"/>
          </p:cNvPicPr>
          <p:nvPr/>
        </p:nvPicPr>
        <p:blipFill>
          <a:blip r:embed="rId3"/>
          <a:stretch>
            <a:fillRect/>
          </a:stretch>
        </p:blipFill>
        <p:spPr>
          <a:xfrm>
            <a:off x="0" y="808428"/>
            <a:ext cx="9143999" cy="5029199"/>
          </a:xfrm>
          <a:prstGeom prst="rect">
            <a:avLst/>
          </a:prstGeom>
        </p:spPr>
      </p:pic>
    </p:spTree>
    <p:extLst>
      <p:ext uri="{BB962C8B-B14F-4D97-AF65-F5344CB8AC3E}">
        <p14:creationId xmlns:p14="http://schemas.microsoft.com/office/powerpoint/2010/main" val="3761089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59"/>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2.2 Gastroscopy hospitalisations, all ages</a:t>
            </a:r>
            <a:br>
              <a:rPr lang="en-AU" dirty="0"/>
            </a:br>
            <a:endParaRPr lang="en-US" dirty="0"/>
          </a:p>
        </p:txBody>
      </p:sp>
      <p:sp>
        <p:nvSpPr>
          <p:cNvPr id="10" name="Text Placeholder 9">
            <a:extLst>
              <a:ext uri="{FF2B5EF4-FFF2-40B4-BE49-F238E27FC236}">
                <a16:creationId xmlns="" xmlns:a16="http://schemas.microsoft.com/office/drawing/2014/main" id="{2BC459D6-8DD3-B64A-BCF5-E4D82204EB5A}"/>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38187025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10" name="Text Placeholder 9">
            <a:extLst>
              <a:ext uri="{FF2B5EF4-FFF2-40B4-BE49-F238E27FC236}">
                <a16:creationId xmlns="" xmlns:a16="http://schemas.microsoft.com/office/drawing/2014/main" id="{CB711943-7CC4-5D4C-83EF-14800D6A04F9}"/>
              </a:ext>
            </a:extLst>
          </p:cNvPr>
          <p:cNvSpPr>
            <a:spLocks noGrp="1"/>
          </p:cNvSpPr>
          <p:nvPr>
            <p:ph type="body" sz="quarter" idx="11"/>
          </p:nvPr>
        </p:nvSpPr>
        <p:spPr/>
        <p:txBody>
          <a:bodyPr>
            <a:normAutofit lnSpcReduction="10000"/>
          </a:bodyPr>
          <a:lstStyle/>
          <a:p>
            <a:endParaRPr lang="en-US" dirty="0"/>
          </a:p>
        </p:txBody>
      </p:sp>
      <p:pic>
        <p:nvPicPr>
          <p:cNvPr id="2" name="Picture 1"/>
          <p:cNvPicPr>
            <a:picLocks noChangeAspect="1"/>
          </p:cNvPicPr>
          <p:nvPr/>
        </p:nvPicPr>
        <p:blipFill>
          <a:blip r:embed="rId3"/>
          <a:stretch>
            <a:fillRect/>
          </a:stretch>
        </p:blipFill>
        <p:spPr>
          <a:xfrm>
            <a:off x="0" y="1156263"/>
            <a:ext cx="9143999" cy="5029199"/>
          </a:xfrm>
          <a:prstGeom prst="rect">
            <a:avLst/>
          </a:prstGeom>
        </p:spPr>
      </p:pic>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784991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8" name="Text Placeholder 7">
            <a:extLst>
              <a:ext uri="{FF2B5EF4-FFF2-40B4-BE49-F238E27FC236}">
                <a16:creationId xmlns="" xmlns:a16="http://schemas.microsoft.com/office/drawing/2014/main" id="{2F23919C-3A79-2143-A774-AAC38C4CFEE0}"/>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301561" y="1518367"/>
            <a:ext cx="8540877" cy="4697482"/>
          </a:xfrm>
          <a:prstGeom prst="rect">
            <a:avLst/>
          </a:prstGeom>
        </p:spPr>
      </p:pic>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Tree>
    <p:extLst>
      <p:ext uri="{BB962C8B-B14F-4D97-AF65-F5344CB8AC3E}">
        <p14:creationId xmlns:p14="http://schemas.microsoft.com/office/powerpoint/2010/main" val="3267729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a:bodyPr>
          <a:lstStyle/>
          <a:p>
            <a:r>
              <a:rPr lang="en-AU" sz="2800" b="1" dirty="0" smtClean="0">
                <a:solidFill>
                  <a:srgbClr val="0078A2"/>
                </a:solidFill>
              </a:rPr>
              <a:t>Interactive Atlas</a:t>
            </a:r>
            <a:endParaRPr lang="en-AU"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907" t="11384" r="24665" b="15405"/>
          <a:stretch/>
        </p:blipFill>
        <p:spPr bwMode="auto">
          <a:xfrm>
            <a:off x="1117628" y="751340"/>
            <a:ext cx="7138570" cy="5716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349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Incidence of bowel cancer, oesophageal cancer and stomach cancer</a:t>
            </a:r>
          </a:p>
        </p:txBody>
      </p:sp>
      <p:pic>
        <p:nvPicPr>
          <p:cNvPr id="6" name="Picture 5"/>
          <p:cNvPicPr>
            <a:picLocks noChangeAspect="1"/>
          </p:cNvPicPr>
          <p:nvPr/>
        </p:nvPicPr>
        <p:blipFill>
          <a:blip r:embed="rId3"/>
          <a:stretch>
            <a:fillRect/>
          </a:stretch>
        </p:blipFill>
        <p:spPr>
          <a:xfrm>
            <a:off x="218799" y="1098690"/>
            <a:ext cx="8706401" cy="4788520"/>
          </a:xfrm>
          <a:prstGeom prst="rect">
            <a:avLst/>
          </a:prstGeom>
        </p:spPr>
      </p:pic>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 by age group and sex</a:t>
            </a:r>
          </a:p>
          <a:p>
            <a:pPr>
              <a:spcBef>
                <a:spcPts val="0"/>
              </a:spcBef>
            </a:pPr>
            <a:endParaRPr lang="en-AU" dirty="0"/>
          </a:p>
          <a:p>
            <a:pPr>
              <a:spcBef>
                <a:spcPts val="0"/>
              </a:spcBef>
            </a:pPr>
            <a:r>
              <a:rPr lang="en-AU" dirty="0"/>
              <a:t>Sources: Australian Institute of Health and Welfare. Australian Cancer Incidence and Mortality (ACIM) books: colorectal cancer, stomach cancer, oesophageal cancer. Canberra: AIHW; 2017. </a:t>
            </a:r>
            <a:endParaRPr lang="en-US" dirty="0">
              <a:solidFill>
                <a:srgbClr val="FF0000"/>
              </a:solidFill>
            </a:endParaRPr>
          </a:p>
        </p:txBody>
      </p:sp>
    </p:spTree>
    <p:extLst>
      <p:ext uri="{BB962C8B-B14F-4D97-AF65-F5344CB8AC3E}">
        <p14:creationId xmlns:p14="http://schemas.microsoft.com/office/powerpoint/2010/main" val="21737637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Aboriginal and Torres Strait Islander status</a:t>
            </a:r>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662408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Analysis by </a:t>
            </a:r>
            <a:r>
              <a:rPr lang="en-AU" dirty="0" smtClean="0"/>
              <a:t>sex</a:t>
            </a:r>
            <a:endParaRPr lang="en-AU" dirty="0"/>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10143998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per 100,000 people</a:t>
            </a:r>
          </a:p>
          <a:p>
            <a:pPr>
              <a:spcBef>
                <a:spcPts val="0"/>
              </a:spcBef>
            </a:pPr>
            <a:endParaRPr lang="en-AU" dirty="0"/>
          </a:p>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Colonoscopy hospitalisations that also included gastroscopy</a:t>
            </a:r>
          </a:p>
        </p:txBody>
      </p:sp>
      <p:pic>
        <p:nvPicPr>
          <p:cNvPr id="6" name="Picture 5"/>
          <p:cNvPicPr>
            <a:picLocks noChangeAspect="1"/>
          </p:cNvPicPr>
          <p:nvPr/>
        </p:nvPicPr>
        <p:blipFill>
          <a:blip r:embed="rId3"/>
          <a:stretch>
            <a:fillRect/>
          </a:stretch>
        </p:blipFill>
        <p:spPr>
          <a:xfrm>
            <a:off x="218799" y="1098690"/>
            <a:ext cx="8706401" cy="4788520"/>
          </a:xfrm>
          <a:prstGeom prst="rect">
            <a:avLst/>
          </a:prstGeom>
        </p:spPr>
      </p:pic>
    </p:spTree>
    <p:extLst>
      <p:ext uri="{BB962C8B-B14F-4D97-AF65-F5344CB8AC3E}">
        <p14:creationId xmlns:p14="http://schemas.microsoft.com/office/powerpoint/2010/main" val="2900735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882345"/>
            <a:ext cx="9000585" cy="4950321"/>
          </a:xfrm>
          <a:prstGeom prst="rect">
            <a:avLst/>
          </a:prstGeom>
        </p:spPr>
      </p:pic>
    </p:spTree>
    <p:extLst>
      <p:ext uri="{BB962C8B-B14F-4D97-AF65-F5344CB8AC3E}">
        <p14:creationId xmlns:p14="http://schemas.microsoft.com/office/powerpoint/2010/main" val="1159849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NHMD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2.2 Gastroscopy hospitalisations, all ages</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91726" y="869249"/>
            <a:ext cx="8960547" cy="4928301"/>
          </a:xfrm>
          <a:prstGeom prst="rect">
            <a:avLst/>
          </a:prstGeom>
        </p:spPr>
      </p:pic>
    </p:spTree>
    <p:extLst>
      <p:ext uri="{BB962C8B-B14F-4D97-AF65-F5344CB8AC3E}">
        <p14:creationId xmlns:p14="http://schemas.microsoft.com/office/powerpoint/2010/main" val="27151594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2.3 Proton pump inhibitor medicines dispensing, 18 years and over</a:t>
            </a:r>
            <a:endParaRPr lang="en-US" dirty="0"/>
          </a:p>
        </p:txBody>
      </p:sp>
      <p:sp>
        <p:nvSpPr>
          <p:cNvPr id="5" name="Text Placeholder 4">
            <a:extLst>
              <a:ext uri="{FF2B5EF4-FFF2-40B4-BE49-F238E27FC236}">
                <a16:creationId xmlns="" xmlns:a16="http://schemas.microsoft.com/office/drawing/2014/main" id="{76ACBE3B-34F6-214F-97D4-E12699027235}"/>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0" y="802639"/>
            <a:ext cx="9143999" cy="4978399"/>
          </a:xfrm>
          <a:prstGeom prst="rect">
            <a:avLst/>
          </a:prstGeom>
        </p:spPr>
      </p:pic>
    </p:spTree>
    <p:extLst>
      <p:ext uri="{BB962C8B-B14F-4D97-AF65-F5344CB8AC3E}">
        <p14:creationId xmlns:p14="http://schemas.microsoft.com/office/powerpoint/2010/main" val="12116471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A1C07D06-13B6-9048-8EF3-4A048D25221F}"/>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9" name="Text Placeholder 8">
            <a:extLst>
              <a:ext uri="{FF2B5EF4-FFF2-40B4-BE49-F238E27FC236}">
                <a16:creationId xmlns="" xmlns:a16="http://schemas.microsoft.com/office/drawing/2014/main" id="{CB77DFD0-C542-4741-94AB-9C2BDD23D79C}"/>
              </a:ext>
            </a:extLst>
          </p:cNvPr>
          <p:cNvSpPr>
            <a:spLocks noGrp="1"/>
          </p:cNvSpPr>
          <p:nvPr>
            <p:ph type="body" sz="quarter" idx="11"/>
          </p:nvPr>
        </p:nvSpPr>
        <p:spPr/>
        <p:txBody>
          <a:bodyPr>
            <a:normAutofit lnSpcReduction="10000"/>
          </a:bodyPr>
          <a:lstStyle/>
          <a:p>
            <a:endParaRPr lang="en-US" dirty="0"/>
          </a:p>
        </p:txBody>
      </p:sp>
      <p:pic>
        <p:nvPicPr>
          <p:cNvPr id="6" name="Picture 5"/>
          <p:cNvPicPr>
            <a:picLocks noChangeAspect="1"/>
          </p:cNvPicPr>
          <p:nvPr/>
        </p:nvPicPr>
        <p:blipFill>
          <a:blip r:embed="rId3"/>
          <a:stretch>
            <a:fillRect/>
          </a:stretch>
        </p:blipFill>
        <p:spPr>
          <a:xfrm>
            <a:off x="0" y="808428"/>
            <a:ext cx="9143998" cy="5029199"/>
          </a:xfrm>
          <a:prstGeom prst="rect">
            <a:avLst/>
          </a:prstGeom>
        </p:spPr>
      </p:pic>
    </p:spTree>
    <p:extLst>
      <p:ext uri="{BB962C8B-B14F-4D97-AF65-F5344CB8AC3E}">
        <p14:creationId xmlns:p14="http://schemas.microsoft.com/office/powerpoint/2010/main" val="35407722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899159"/>
            <a:ext cx="9143999" cy="5029199"/>
          </a:xfrm>
          <a:prstGeom prst="rect">
            <a:avLst/>
          </a:prstGeom>
        </p:spPr>
      </p:pic>
      <p:sp>
        <p:nvSpPr>
          <p:cNvPr id="6" name="Rectangle 5"/>
          <p:cNvSpPr/>
          <p:nvPr/>
        </p:nvSpPr>
        <p:spPr>
          <a:xfrm>
            <a:off x="262128" y="575462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4E647A03-B4A2-3D44-82C7-BC0B3B466CE9}"/>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Autofit/>
          </a:bodyPr>
          <a:lstStyle/>
          <a:p>
            <a:r>
              <a:rPr lang="en-AU" dirty="0"/>
              <a:t>2.3 Proton pump inhibitor medicines dispensing, 18 years and over</a:t>
            </a:r>
            <a:endParaRPr lang="en-US" dirty="0"/>
          </a:p>
        </p:txBody>
      </p:sp>
      <p:sp>
        <p:nvSpPr>
          <p:cNvPr id="10" name="Text Placeholder 9">
            <a:extLst>
              <a:ext uri="{FF2B5EF4-FFF2-40B4-BE49-F238E27FC236}">
                <a16:creationId xmlns="" xmlns:a16="http://schemas.microsoft.com/office/drawing/2014/main" id="{2BC459D6-8DD3-B64A-BCF5-E4D82204EB5A}"/>
              </a:ext>
            </a:extLst>
          </p:cNvPr>
          <p:cNvSpPr>
            <a:spLocks noGrp="1"/>
          </p:cNvSpPr>
          <p:nvPr>
            <p:ph type="body" sz="quarter" idx="11"/>
          </p:nvPr>
        </p:nvSpPr>
        <p:spPr/>
        <p:txBody>
          <a:bodyPr>
            <a:normAutofit lnSpcReduction="10000"/>
          </a:bodyPr>
          <a:lstStyle/>
          <a:p>
            <a:endParaRPr lang="en-US" dirty="0"/>
          </a:p>
        </p:txBody>
      </p:sp>
    </p:spTree>
    <p:extLst>
      <p:ext uri="{BB962C8B-B14F-4D97-AF65-F5344CB8AC3E}">
        <p14:creationId xmlns:p14="http://schemas.microsoft.com/office/powerpoint/2010/main" val="34509791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 xmlns:a16="http://schemas.microsoft.com/office/drawing/2014/main" id="{C83F7902-549F-6548-ABFF-860ABCF069DF}"/>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10" name="Text Placeholder 9">
            <a:extLst>
              <a:ext uri="{FF2B5EF4-FFF2-40B4-BE49-F238E27FC236}">
                <a16:creationId xmlns="" xmlns:a16="http://schemas.microsoft.com/office/drawing/2014/main" id="{CB711943-7CC4-5D4C-83EF-14800D6A04F9}"/>
              </a:ext>
            </a:extLst>
          </p:cNvPr>
          <p:cNvSpPr>
            <a:spLocks noGrp="1"/>
          </p:cNvSpPr>
          <p:nvPr>
            <p:ph type="body" sz="quarter" idx="11"/>
          </p:nvPr>
        </p:nvSpPr>
        <p:spPr/>
        <p:txBody>
          <a:bodyPr>
            <a:normAutofit lnSpcReduction="10000"/>
          </a:bodyPr>
          <a:lstStyle/>
          <a:p>
            <a:endParaRPr lang="en-US" dirty="0"/>
          </a:p>
        </p:txBody>
      </p:sp>
      <p:pic>
        <p:nvPicPr>
          <p:cNvPr id="2" name="Picture 1"/>
          <p:cNvPicPr>
            <a:picLocks noChangeAspect="1"/>
          </p:cNvPicPr>
          <p:nvPr/>
        </p:nvPicPr>
        <p:blipFill>
          <a:blip r:embed="rId3"/>
          <a:stretch>
            <a:fillRect/>
          </a:stretch>
        </p:blipFill>
        <p:spPr>
          <a:xfrm>
            <a:off x="0" y="1069578"/>
            <a:ext cx="9143999" cy="5029199"/>
          </a:xfrm>
          <a:prstGeom prst="rect">
            <a:avLst/>
          </a:prstGeom>
        </p:spPr>
      </p:pic>
    </p:spTree>
    <p:extLst>
      <p:ext uri="{BB962C8B-B14F-4D97-AF65-F5344CB8AC3E}">
        <p14:creationId xmlns:p14="http://schemas.microsoft.com/office/powerpoint/2010/main" val="1179450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AU" dirty="0"/>
              <a:t>Australian Commission on Safety and </a:t>
            </a:r>
            <a:r>
              <a:rPr lang="en-AU" dirty="0" smtClean="0"/>
              <a:t>Quality</a:t>
            </a:r>
            <a:br>
              <a:rPr lang="en-AU" dirty="0" smtClean="0"/>
            </a:br>
            <a:r>
              <a:rPr lang="en-AU" dirty="0" smtClean="0"/>
              <a:t>in </a:t>
            </a:r>
            <a:r>
              <a:rPr lang="en-AU" dirty="0"/>
              <a:t>Health Care</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p:txBody>
          <a:bodyPr/>
          <a:lstStyle/>
          <a:p>
            <a:pPr lvl="0"/>
            <a:r>
              <a:rPr lang="en-AU" sz="2000" dirty="0">
                <a:solidFill>
                  <a:srgbClr val="000000"/>
                </a:solidFill>
              </a:rPr>
              <a:t>Australian Government agency </a:t>
            </a:r>
            <a:endParaRPr lang="en-AU" sz="2000" dirty="0" smtClean="0">
              <a:solidFill>
                <a:srgbClr val="000000"/>
              </a:solidFill>
            </a:endParaRPr>
          </a:p>
          <a:p>
            <a:pPr lvl="0"/>
            <a:r>
              <a:rPr lang="en-AU" sz="2000" dirty="0" smtClean="0">
                <a:solidFill>
                  <a:srgbClr val="000000"/>
                </a:solidFill>
              </a:rPr>
              <a:t>Leads </a:t>
            </a:r>
            <a:r>
              <a:rPr lang="en-AU" sz="2000" dirty="0">
                <a:solidFill>
                  <a:srgbClr val="000000"/>
                </a:solidFill>
              </a:rPr>
              <a:t>&amp; coordinates national improvements in safety &amp; quality of health care based on best available evidence</a:t>
            </a:r>
          </a:p>
          <a:p>
            <a:pPr lvl="0"/>
            <a:r>
              <a:rPr lang="en-AU" sz="2000" dirty="0">
                <a:solidFill>
                  <a:srgbClr val="000000"/>
                </a:solidFill>
              </a:rPr>
              <a:t>Works in partnership with patients, consumers, clinicians, managers, policy makers &amp; health care organisations </a:t>
            </a:r>
          </a:p>
          <a:p>
            <a:pPr lvl="0"/>
            <a:r>
              <a:rPr lang="en-AU" sz="2000" dirty="0">
                <a:solidFill>
                  <a:srgbClr val="000000"/>
                </a:solidFill>
              </a:rPr>
              <a:t>Aims to ensure that the health system is sustainable, better informed, supported &amp; organised to deliver safe &amp; high quality care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29836224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 xmlns:a16="http://schemas.microsoft.com/office/drawing/2014/main" id="{154969C6-4FEF-E44F-AC20-1BEB815C67E4}"/>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8" name="Text Placeholder 7">
            <a:extLst>
              <a:ext uri="{FF2B5EF4-FFF2-40B4-BE49-F238E27FC236}">
                <a16:creationId xmlns="" xmlns:a16="http://schemas.microsoft.com/office/drawing/2014/main" id="{2F23919C-3A79-2143-A774-AAC38C4CFEE0}"/>
              </a:ext>
            </a:extLst>
          </p:cNvPr>
          <p:cNvSpPr>
            <a:spLocks noGrp="1"/>
          </p:cNvSpPr>
          <p:nvPr>
            <p:ph type="body" sz="quarter" idx="11"/>
          </p:nvPr>
        </p:nvSpPr>
        <p:spPr/>
        <p:txBody>
          <a:bodyPr>
            <a:normAutofit lnSpcReduction="10000"/>
          </a:bodyPr>
          <a:lstStyle/>
          <a:p>
            <a:endParaRPr lang="en-US" dirty="0"/>
          </a:p>
        </p:txBody>
      </p:sp>
      <p:pic>
        <p:nvPicPr>
          <p:cNvPr id="4" name="Picture 3"/>
          <p:cNvPicPr>
            <a:picLocks noChangeAspect="1"/>
          </p:cNvPicPr>
          <p:nvPr/>
        </p:nvPicPr>
        <p:blipFill>
          <a:blip r:embed="rId3"/>
          <a:stretch>
            <a:fillRect/>
          </a:stretch>
        </p:blipFill>
        <p:spPr>
          <a:xfrm>
            <a:off x="301561" y="1648996"/>
            <a:ext cx="8540877" cy="4697482"/>
          </a:xfrm>
          <a:prstGeom prst="rect">
            <a:avLst/>
          </a:prstGeom>
        </p:spPr>
      </p:pic>
    </p:spTree>
    <p:extLst>
      <p:ext uri="{BB962C8B-B14F-4D97-AF65-F5344CB8AC3E}">
        <p14:creationId xmlns:p14="http://schemas.microsoft.com/office/powerpoint/2010/main" val="12168796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056" y="5786134"/>
            <a:ext cx="1780032" cy="377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1">
            <a:extLst>
              <a:ext uri="{FF2B5EF4-FFF2-40B4-BE49-F238E27FC236}">
                <a16:creationId xmlns="" xmlns:a16="http://schemas.microsoft.com/office/drawing/2014/main" id="{0C2D18B3-CC0D-0D40-94CD-C80D8D284D5D}"/>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State and territory</a:t>
            </a:r>
          </a:p>
        </p:txBody>
      </p:sp>
      <p:pic>
        <p:nvPicPr>
          <p:cNvPr id="7" name="Picture 6"/>
          <p:cNvPicPr>
            <a:picLocks noChangeAspect="1"/>
          </p:cNvPicPr>
          <p:nvPr/>
        </p:nvPicPr>
        <p:blipFill>
          <a:blip r:embed="rId3"/>
          <a:stretch>
            <a:fillRect/>
          </a:stretch>
        </p:blipFill>
        <p:spPr>
          <a:xfrm>
            <a:off x="71707" y="932348"/>
            <a:ext cx="9000585" cy="4850315"/>
          </a:xfrm>
          <a:prstGeom prst="rect">
            <a:avLst/>
          </a:prstGeom>
        </p:spPr>
      </p:pic>
    </p:spTree>
    <p:extLst>
      <p:ext uri="{BB962C8B-B14F-4D97-AF65-F5344CB8AC3E}">
        <p14:creationId xmlns:p14="http://schemas.microsoft.com/office/powerpoint/2010/main" val="1974099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5D8D0DAD-8661-3C4A-AB56-00CD492105CB}"/>
              </a:ext>
            </a:extLst>
          </p:cNvPr>
          <p:cNvSpPr>
            <a:spLocks noGrp="1"/>
          </p:cNvSpPr>
          <p:nvPr>
            <p:ph type="body" sz="quarter" idx="10"/>
          </p:nvPr>
        </p:nvSpPr>
        <p:spPr/>
        <p:txBody>
          <a:bodyPr/>
          <a:lstStyle/>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US" dirty="0"/>
              <a:t>Remoteness and socioeconomic status</a:t>
            </a:r>
          </a:p>
        </p:txBody>
      </p:sp>
      <p:pic>
        <p:nvPicPr>
          <p:cNvPr id="6" name="Picture 5"/>
          <p:cNvPicPr>
            <a:picLocks noChangeAspect="1"/>
          </p:cNvPicPr>
          <p:nvPr/>
        </p:nvPicPr>
        <p:blipFill>
          <a:blip r:embed="rId3"/>
          <a:stretch>
            <a:fillRect/>
          </a:stretch>
        </p:blipFill>
        <p:spPr>
          <a:xfrm>
            <a:off x="86106" y="920596"/>
            <a:ext cx="8971787" cy="4847257"/>
          </a:xfrm>
          <a:prstGeom prst="rect">
            <a:avLst/>
          </a:prstGeom>
        </p:spPr>
      </p:pic>
    </p:spTree>
    <p:extLst>
      <p:ext uri="{BB962C8B-B14F-4D97-AF65-F5344CB8AC3E}">
        <p14:creationId xmlns:p14="http://schemas.microsoft.com/office/powerpoint/2010/main" val="2310580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836E50E3-CF84-F640-91F4-75561B62A0FE}"/>
              </a:ext>
            </a:extLst>
          </p:cNvPr>
          <p:cNvSpPr>
            <a:spLocks noGrp="1"/>
          </p:cNvSpPr>
          <p:nvPr>
            <p:ph type="body" sz="quarter" idx="10"/>
          </p:nvPr>
        </p:nvSpPr>
        <p:spPr/>
        <p:txBody>
          <a:bodyPr/>
          <a:lstStyle/>
          <a:p>
            <a:pPr>
              <a:spcBef>
                <a:spcPts val="0"/>
              </a:spcBef>
            </a:pPr>
            <a:r>
              <a:rPr lang="en-AU" dirty="0"/>
              <a:t>Number of DDDs per 1000 people per day</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Defined daily doses (DDD)</a:t>
            </a:r>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713671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 xmlns:a16="http://schemas.microsoft.com/office/drawing/2014/main" id="{694EEEA7-2663-3D49-9977-8D1401A57A33}"/>
              </a:ext>
            </a:extLst>
          </p:cNvPr>
          <p:cNvSpPr>
            <a:spLocks noGrp="1"/>
          </p:cNvSpPr>
          <p:nvPr>
            <p:ph type="body" sz="quarter" idx="10"/>
          </p:nvPr>
        </p:nvSpPr>
        <p:spPr/>
        <p:txBody>
          <a:bodyPr/>
          <a:lstStyle/>
          <a:p>
            <a:pPr>
              <a:spcBef>
                <a:spcPts val="0"/>
              </a:spcBef>
            </a:pPr>
            <a:r>
              <a:rPr lang="en-AU" dirty="0"/>
              <a:t>Number of patients per 100,000 people</a:t>
            </a:r>
          </a:p>
          <a:p>
            <a:pPr>
              <a:spcBef>
                <a:spcPts val="0"/>
              </a:spcBef>
            </a:pPr>
            <a:endParaRPr lang="en-AU" dirty="0"/>
          </a:p>
          <a:p>
            <a:pPr>
              <a:spcBef>
                <a:spcPts val="0"/>
              </a:spcBef>
            </a:pPr>
            <a:r>
              <a:rPr lang="en-AU" dirty="0"/>
              <a:t>Sources: PBS data 2016-17, and ABS Estimated Resident Population 30 June 2016</a:t>
            </a:r>
            <a:endParaRPr lang="en-US" dirty="0">
              <a:solidFill>
                <a:srgbClr val="FF0000"/>
              </a:solidFill>
            </a:endParaRPr>
          </a:p>
        </p:txBody>
      </p:sp>
      <p:sp>
        <p:nvSpPr>
          <p:cNvPr id="3" name="Title 2"/>
          <p:cNvSpPr>
            <a:spLocks noGrp="1"/>
          </p:cNvSpPr>
          <p:nvPr>
            <p:ph type="title"/>
          </p:nvPr>
        </p:nvSpPr>
        <p:spPr/>
        <p:txBody>
          <a:bodyPr>
            <a:normAutofit/>
          </a:bodyPr>
          <a:lstStyle/>
          <a:p>
            <a:r>
              <a:rPr lang="en-AU" dirty="0"/>
              <a:t>2.3 Proton pump inhibitor medicines dispensing, 18 years and over</a:t>
            </a:r>
            <a:endParaRPr lang="en-US" dirty="0"/>
          </a:p>
        </p:txBody>
      </p:sp>
      <p:sp>
        <p:nvSpPr>
          <p:cNvPr id="4" name="Text Placeholder 3"/>
          <p:cNvSpPr>
            <a:spLocks noGrp="1"/>
          </p:cNvSpPr>
          <p:nvPr>
            <p:ph type="body" sz="quarter" idx="11"/>
          </p:nvPr>
        </p:nvSpPr>
        <p:spPr/>
        <p:txBody>
          <a:bodyPr>
            <a:normAutofit lnSpcReduction="10000"/>
          </a:bodyPr>
          <a:lstStyle/>
          <a:p>
            <a:r>
              <a:rPr lang="en-AU" dirty="0"/>
              <a:t>Patients dispensed at least one proton pump inhibitor medicine</a:t>
            </a:r>
          </a:p>
        </p:txBody>
      </p:sp>
      <p:pic>
        <p:nvPicPr>
          <p:cNvPr id="6" name="Picture 5"/>
          <p:cNvPicPr>
            <a:picLocks noChangeAspect="1"/>
          </p:cNvPicPr>
          <p:nvPr/>
        </p:nvPicPr>
        <p:blipFill>
          <a:blip r:embed="rId3"/>
          <a:stretch>
            <a:fillRect/>
          </a:stretch>
        </p:blipFill>
        <p:spPr>
          <a:xfrm>
            <a:off x="218799" y="1091184"/>
            <a:ext cx="8706401" cy="4803532"/>
          </a:xfrm>
          <a:prstGeom prst="rect">
            <a:avLst/>
          </a:prstGeom>
        </p:spPr>
      </p:pic>
    </p:spTree>
    <p:extLst>
      <p:ext uri="{BB962C8B-B14F-4D97-AF65-F5344CB8AC3E}">
        <p14:creationId xmlns:p14="http://schemas.microsoft.com/office/powerpoint/2010/main" val="37774294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a:t>Promoting appropriate care</a:t>
            </a:r>
          </a:p>
        </p:txBody>
      </p:sp>
      <p:sp>
        <p:nvSpPr>
          <p:cNvPr id="4" name="Text Placeholder 3"/>
          <p:cNvSpPr>
            <a:spLocks noGrp="1"/>
          </p:cNvSpPr>
          <p:nvPr>
            <p:ph type="body" sz="quarter" idx="11"/>
          </p:nvPr>
        </p:nvSpPr>
        <p:spPr/>
        <p:txBody>
          <a:bodyPr>
            <a:normAutofit lnSpcReduction="10000"/>
          </a:bodyPr>
          <a:lstStyle/>
          <a:p>
            <a:endParaRPr lang="en-AU"/>
          </a:p>
        </p:txBody>
      </p:sp>
      <p:sp>
        <p:nvSpPr>
          <p:cNvPr id="6" name="Rounded Rectangle 5"/>
          <p:cNvSpPr/>
          <p:nvPr/>
        </p:nvSpPr>
        <p:spPr>
          <a:xfrm>
            <a:off x="6118412" y="2231428"/>
            <a:ext cx="2285813" cy="67235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Explore variation</a:t>
            </a:r>
          </a:p>
        </p:txBody>
      </p:sp>
      <p:sp>
        <p:nvSpPr>
          <p:cNvPr id="7" name="Rounded Rectangle 6"/>
          <p:cNvSpPr/>
          <p:nvPr/>
        </p:nvSpPr>
        <p:spPr>
          <a:xfrm>
            <a:off x="6118412" y="3157135"/>
            <a:ext cx="2285813" cy="672354"/>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Identify unwarranted variation</a:t>
            </a:r>
          </a:p>
        </p:txBody>
      </p:sp>
      <p:sp>
        <p:nvSpPr>
          <p:cNvPr id="8" name="Rounded Rectangle 7"/>
          <p:cNvSpPr/>
          <p:nvPr/>
        </p:nvSpPr>
        <p:spPr>
          <a:xfrm>
            <a:off x="6118412" y="4082842"/>
            <a:ext cx="2285813" cy="67235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FFFFFF"/>
                </a:solidFill>
              </a:rPr>
              <a:t>Address unwarranted variation</a:t>
            </a:r>
          </a:p>
        </p:txBody>
      </p:sp>
      <p:pic>
        <p:nvPicPr>
          <p:cNvPr id="9" name="Picture 8" descr="D:\Users\REYNKA\AppData\Local\Microsoft\Windows\Temporary Internet Files\Content.Outlook\YT0YNIRA\Promoting appropriate care slide updated 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920481"/>
            <a:ext cx="5029200" cy="496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940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endParaRPr lang="en-AU"/>
          </a:p>
        </p:txBody>
      </p:sp>
      <p:sp>
        <p:nvSpPr>
          <p:cNvPr id="3" name="Title 2"/>
          <p:cNvSpPr>
            <a:spLocks noGrp="1"/>
          </p:cNvSpPr>
          <p:nvPr>
            <p:ph type="title"/>
          </p:nvPr>
        </p:nvSpPr>
        <p:spPr/>
        <p:txBody>
          <a:bodyPr/>
          <a:lstStyle/>
          <a:p>
            <a:r>
              <a:rPr lang="en-AU" dirty="0" smtClean="0"/>
              <a:t>Further resources</a:t>
            </a:r>
            <a:endParaRPr lang="en-AU" dirty="0"/>
          </a:p>
        </p:txBody>
      </p:sp>
      <p:sp>
        <p:nvSpPr>
          <p:cNvPr id="4" name="Text Placeholder 3"/>
          <p:cNvSpPr>
            <a:spLocks noGrp="1"/>
          </p:cNvSpPr>
          <p:nvPr>
            <p:ph type="body" sz="quarter" idx="11"/>
          </p:nvPr>
        </p:nvSpPr>
        <p:spPr/>
        <p:txBody>
          <a:bodyPr>
            <a:normAutofit lnSpcReduction="10000"/>
          </a:bodyPr>
          <a:lstStyle/>
          <a:p>
            <a:endParaRPr lang="en-AU"/>
          </a:p>
        </p:txBody>
      </p:sp>
      <p:sp>
        <p:nvSpPr>
          <p:cNvPr id="5" name="Rectangle 4"/>
          <p:cNvSpPr/>
          <p:nvPr/>
        </p:nvSpPr>
        <p:spPr>
          <a:xfrm>
            <a:off x="871869" y="1403498"/>
            <a:ext cx="6624083" cy="1938992"/>
          </a:xfrm>
          <a:prstGeom prst="rect">
            <a:avLst/>
          </a:prstGeom>
        </p:spPr>
        <p:txBody>
          <a:bodyPr wrap="square">
            <a:spAutoFit/>
          </a:bodyPr>
          <a:lstStyle/>
          <a:p>
            <a:pPr marL="457200" indent="-457200">
              <a:buFont typeface="Arial" panose="020B0604020202020204" pitchFamily="34" charset="0"/>
              <a:buChar char="•"/>
            </a:pPr>
            <a:r>
              <a:rPr lang="en-AU" sz="2400" dirty="0">
                <a:solidFill>
                  <a:srgbClr val="000000"/>
                </a:solidFill>
              </a:rPr>
              <a:t>Explore the data further using the interactive Atlas at </a:t>
            </a:r>
            <a:r>
              <a:rPr lang="en-AU" sz="2400" dirty="0">
                <a:solidFill>
                  <a:srgbClr val="000000"/>
                </a:solidFill>
                <a:hlinkClick r:id="rId3"/>
              </a:rPr>
              <a:t>www.safetyandquality.gov.au/atlas/</a:t>
            </a:r>
            <a:endParaRPr lang="en-AU" sz="2400" dirty="0">
              <a:solidFill>
                <a:srgbClr val="000000"/>
              </a:solidFill>
            </a:endParaRPr>
          </a:p>
          <a:p>
            <a:endParaRPr lang="en-AU" sz="2400" dirty="0">
              <a:solidFill>
                <a:srgbClr val="000000"/>
              </a:solidFill>
            </a:endParaRPr>
          </a:p>
          <a:p>
            <a:pPr marL="457200" indent="-457200">
              <a:buFont typeface="Arial" panose="020B0604020202020204" pitchFamily="34" charset="0"/>
              <a:buChar char="•"/>
            </a:pPr>
            <a:r>
              <a:rPr lang="en-AU" sz="2400" dirty="0">
                <a:solidFill>
                  <a:srgbClr val="000000"/>
                </a:solidFill>
              </a:rPr>
              <a:t>Please send any queries to </a:t>
            </a:r>
            <a:r>
              <a:rPr lang="en-AU" sz="2400" dirty="0">
                <a:solidFill>
                  <a:srgbClr val="000000"/>
                </a:solidFill>
                <a:hlinkClick r:id="rId4"/>
              </a:rPr>
              <a:t>atlas@safetyandquality.gov.au</a:t>
            </a:r>
            <a:r>
              <a:rPr lang="en-AU" sz="2400" dirty="0">
                <a:solidFill>
                  <a:srgbClr val="000000"/>
                </a:solidFill>
              </a:rPr>
              <a:t>  </a:t>
            </a:r>
          </a:p>
        </p:txBody>
      </p:sp>
    </p:spTree>
    <p:extLst>
      <p:ext uri="{BB962C8B-B14F-4D97-AF65-F5344CB8AC3E}">
        <p14:creationId xmlns:p14="http://schemas.microsoft.com/office/powerpoint/2010/main" val="2609146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524" y="319119"/>
            <a:ext cx="8054975" cy="560111"/>
          </a:xfrm>
        </p:spPr>
        <p:txBody>
          <a:bodyPr>
            <a:noAutofit/>
          </a:bodyPr>
          <a:lstStyle/>
          <a:p>
            <a:r>
              <a:rPr lang="en-AU" dirty="0"/>
              <a:t>Third Australian Atlas of Healthcare Variation </a:t>
            </a:r>
            <a:endParaRPr lang="en-US" dirty="0"/>
          </a:p>
        </p:txBody>
      </p:sp>
      <p:sp>
        <p:nvSpPr>
          <p:cNvPr id="13" name="Text Placeholder 12"/>
          <p:cNvSpPr>
            <a:spLocks noGrp="1"/>
          </p:cNvSpPr>
          <p:nvPr>
            <p:ph type="body" sz="quarter" idx="12"/>
          </p:nvPr>
        </p:nvSpPr>
        <p:spPr>
          <a:xfrm>
            <a:off x="517525" y="836747"/>
            <a:ext cx="7886700" cy="237571"/>
          </a:xfrm>
        </p:spPr>
        <p:txBody>
          <a:bodyPr>
            <a:normAutofit/>
          </a:bodyPr>
          <a:lstStyle/>
          <a:p>
            <a:pPr marL="0" lvl="0" indent="0">
              <a:buNone/>
            </a:pPr>
            <a:r>
              <a:rPr lang="en-AU" altLang="en-US" sz="1400" dirty="0" smtClean="0">
                <a:solidFill>
                  <a:srgbClr val="808283"/>
                </a:solidFill>
              </a:rPr>
              <a:t>Examines variation nationally in 13 clinical items, grouped into 4 themes</a:t>
            </a:r>
            <a:endParaRPr lang="en-AU" altLang="en-US" sz="1400" dirty="0">
              <a:solidFill>
                <a:srgbClr val="808283"/>
              </a:solidFill>
            </a:endParaRPr>
          </a:p>
        </p:txBody>
      </p:sp>
      <p:sp>
        <p:nvSpPr>
          <p:cNvPr id="3" name="TextBox 2"/>
          <p:cNvSpPr txBox="1"/>
          <p:nvPr/>
        </p:nvSpPr>
        <p:spPr>
          <a:xfrm>
            <a:off x="6951057" y="3546205"/>
            <a:ext cx="1925542" cy="2000548"/>
          </a:xfrm>
          <a:prstGeom prst="rect">
            <a:avLst/>
          </a:prstGeom>
          <a:noFill/>
        </p:spPr>
        <p:txBody>
          <a:bodyPr wrap="square" rtlCol="0">
            <a:spAutoFit/>
          </a:bodyPr>
          <a:lstStyle/>
          <a:p>
            <a:pPr marL="1350"/>
            <a:r>
              <a:rPr lang="en-AU" sz="1200" b="1" dirty="0">
                <a:solidFill>
                  <a:srgbClr val="000000"/>
                </a:solidFill>
              </a:rPr>
              <a:t>Cardiac tests</a:t>
            </a:r>
          </a:p>
          <a:p>
            <a:pPr marL="1350"/>
            <a:endParaRPr lang="en-AU" sz="1600" b="1" dirty="0">
              <a:solidFill>
                <a:srgbClr val="000000"/>
              </a:solidFill>
            </a:endParaRPr>
          </a:p>
          <a:p>
            <a:pPr marL="172800" indent="-171450">
              <a:buFont typeface="Arial" panose="020B0604020202020204" pitchFamily="34" charset="0"/>
              <a:buChar char="•"/>
            </a:pPr>
            <a:r>
              <a:rPr lang="en-AU" sz="1200" dirty="0">
                <a:solidFill>
                  <a:srgbClr val="000000"/>
                </a:solidFill>
              </a:rPr>
              <a:t>Cardiac stress tests and imaging</a:t>
            </a:r>
          </a:p>
          <a:p>
            <a:pPr marL="172800" indent="-171450">
              <a:buFont typeface="Arial" panose="020B0604020202020204" pitchFamily="34" charset="0"/>
              <a:buChar char="•"/>
            </a:pPr>
            <a:r>
              <a:rPr lang="en-AU" sz="1200" dirty="0">
                <a:solidFill>
                  <a:srgbClr val="000000"/>
                </a:solidFill>
              </a:rPr>
              <a:t>Stress echocardiography</a:t>
            </a:r>
          </a:p>
          <a:p>
            <a:pPr marL="172800" indent="-171450">
              <a:buFont typeface="Arial" panose="020B0604020202020204" pitchFamily="34" charset="0"/>
              <a:buChar char="•"/>
            </a:pPr>
            <a:r>
              <a:rPr lang="en-AU" sz="1200" dirty="0">
                <a:solidFill>
                  <a:srgbClr val="000000"/>
                </a:solidFill>
              </a:rPr>
              <a:t>Myocardial perfusion scans</a:t>
            </a:r>
          </a:p>
          <a:p>
            <a:pPr marL="172800" indent="-171450">
              <a:buFont typeface="Arial" panose="020B0604020202020204" pitchFamily="34" charset="0"/>
              <a:buChar char="•"/>
            </a:pPr>
            <a:r>
              <a:rPr lang="en-AU" sz="1200" dirty="0">
                <a:solidFill>
                  <a:srgbClr val="000000"/>
                </a:solidFill>
              </a:rPr>
              <a:t>Standard echocardiography</a:t>
            </a:r>
          </a:p>
        </p:txBody>
      </p:sp>
      <p:sp>
        <p:nvSpPr>
          <p:cNvPr id="16" name="TextBox 15"/>
          <p:cNvSpPr txBox="1"/>
          <p:nvPr/>
        </p:nvSpPr>
        <p:spPr>
          <a:xfrm>
            <a:off x="4856994" y="3546205"/>
            <a:ext cx="2077942" cy="1738938"/>
          </a:xfrm>
          <a:prstGeom prst="rect">
            <a:avLst/>
          </a:prstGeom>
          <a:noFill/>
        </p:spPr>
        <p:txBody>
          <a:bodyPr wrap="square" rtlCol="0">
            <a:spAutoFit/>
          </a:bodyPr>
          <a:lstStyle/>
          <a:p>
            <a:r>
              <a:rPr lang="en-AU" sz="1200" b="1" dirty="0">
                <a:solidFill>
                  <a:srgbClr val="000000"/>
                </a:solidFill>
              </a:rPr>
              <a:t>Thyroid investigations and treatments</a:t>
            </a:r>
          </a:p>
          <a:p>
            <a:endParaRPr lang="en-AU" sz="1100" b="1" dirty="0">
              <a:solidFill>
                <a:srgbClr val="000000"/>
              </a:solidFill>
            </a:endParaRPr>
          </a:p>
          <a:p>
            <a:pPr marL="285750" indent="-285750">
              <a:buFont typeface="Arial" panose="020B0604020202020204" pitchFamily="34" charset="0"/>
              <a:buChar char="•"/>
            </a:pPr>
            <a:r>
              <a:rPr lang="en-AU" sz="1200" dirty="0">
                <a:solidFill>
                  <a:srgbClr val="000000"/>
                </a:solidFill>
              </a:rPr>
              <a:t>Thyroid stimulating hormone tests</a:t>
            </a:r>
          </a:p>
          <a:p>
            <a:pPr marL="285750" indent="-285750">
              <a:buFont typeface="Arial" panose="020B0604020202020204" pitchFamily="34" charset="0"/>
              <a:buChar char="•"/>
            </a:pPr>
            <a:r>
              <a:rPr lang="en-AU" sz="1200" dirty="0">
                <a:solidFill>
                  <a:srgbClr val="000000"/>
                </a:solidFill>
              </a:rPr>
              <a:t>Thyroid function tests</a:t>
            </a:r>
          </a:p>
          <a:p>
            <a:pPr marL="285750" indent="-285750">
              <a:buFont typeface="Arial" panose="020B0604020202020204" pitchFamily="34" charset="0"/>
              <a:buChar char="•"/>
            </a:pPr>
            <a:r>
              <a:rPr lang="en-AU" sz="1200" dirty="0" smtClean="0">
                <a:solidFill>
                  <a:srgbClr val="000000"/>
                </a:solidFill>
              </a:rPr>
              <a:t>Neck </a:t>
            </a:r>
            <a:r>
              <a:rPr lang="en-AU" sz="1200" dirty="0">
                <a:solidFill>
                  <a:srgbClr val="000000"/>
                </a:solidFill>
              </a:rPr>
              <a:t>ultrasound</a:t>
            </a:r>
          </a:p>
          <a:p>
            <a:pPr marL="285750" indent="-285750">
              <a:buFont typeface="Arial" panose="020B0604020202020204" pitchFamily="34" charset="0"/>
              <a:buChar char="•"/>
            </a:pPr>
            <a:r>
              <a:rPr lang="en-AU" sz="1200" dirty="0">
                <a:solidFill>
                  <a:srgbClr val="000000"/>
                </a:solidFill>
              </a:rPr>
              <a:t>Thyroidectomy </a:t>
            </a:r>
            <a:r>
              <a:rPr lang="en-AU" sz="1200" dirty="0" smtClean="0">
                <a:solidFill>
                  <a:srgbClr val="000000"/>
                </a:solidFill>
              </a:rPr>
              <a:t>hospitalisations</a:t>
            </a:r>
            <a:endParaRPr lang="en-AU" sz="1200" dirty="0">
              <a:solidFill>
                <a:srgbClr val="000000"/>
              </a:solidFill>
            </a:endParaRPr>
          </a:p>
        </p:txBody>
      </p:sp>
      <p:pic>
        <p:nvPicPr>
          <p:cNvPr id="23" name="Picture 22"/>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39315" y="6333631"/>
            <a:ext cx="1877250" cy="274951"/>
          </a:xfrm>
          <a:prstGeom prst="rect">
            <a:avLst/>
          </a:prstGeom>
        </p:spPr>
      </p:pic>
      <p:sp>
        <p:nvSpPr>
          <p:cNvPr id="24" name="TextBox 23"/>
          <p:cNvSpPr txBox="1"/>
          <p:nvPr/>
        </p:nvSpPr>
        <p:spPr>
          <a:xfrm>
            <a:off x="2325296" y="3546205"/>
            <a:ext cx="2462728" cy="1384995"/>
          </a:xfrm>
          <a:prstGeom prst="rect">
            <a:avLst/>
          </a:prstGeom>
          <a:noFill/>
        </p:spPr>
        <p:txBody>
          <a:bodyPr wrap="square" rtlCol="0">
            <a:spAutoFit/>
          </a:bodyPr>
          <a:lstStyle/>
          <a:p>
            <a:r>
              <a:rPr lang="en-AU" sz="1200" b="1" dirty="0">
                <a:solidFill>
                  <a:srgbClr val="000000"/>
                </a:solidFill>
              </a:rPr>
              <a:t>Gastrointestinal investigations and treatments</a:t>
            </a: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Proton pump inhibitor </a:t>
            </a:r>
            <a:r>
              <a:rPr lang="en-AU" sz="1200" dirty="0" smtClean="0">
                <a:solidFill>
                  <a:srgbClr val="000000"/>
                </a:solidFill>
              </a:rPr>
              <a:t>dispensing</a:t>
            </a:r>
            <a:r>
              <a:rPr lang="en-AU" sz="1200" dirty="0">
                <a:solidFill>
                  <a:srgbClr val="000000"/>
                </a:solidFill>
              </a:rPr>
              <a:t> </a:t>
            </a:r>
            <a:r>
              <a:rPr lang="en-AU" sz="1200" dirty="0" smtClean="0">
                <a:solidFill>
                  <a:srgbClr val="000000"/>
                </a:solidFill>
              </a:rPr>
              <a:t>in adults</a:t>
            </a:r>
          </a:p>
          <a:p>
            <a:pPr marL="171450" indent="-171450">
              <a:buFont typeface="Arial" panose="020B0604020202020204" pitchFamily="34" charset="0"/>
              <a:buChar char="•"/>
            </a:pPr>
            <a:r>
              <a:rPr lang="en-AU" sz="1200" dirty="0" smtClean="0">
                <a:solidFill>
                  <a:srgbClr val="000000"/>
                </a:solidFill>
              </a:rPr>
              <a:t>Colonoscopy </a:t>
            </a:r>
            <a:r>
              <a:rPr lang="en-AU" sz="1200" dirty="0">
                <a:solidFill>
                  <a:srgbClr val="000000"/>
                </a:solidFill>
              </a:rPr>
              <a:t>hospitalisations</a:t>
            </a:r>
          </a:p>
          <a:p>
            <a:pPr marL="171450" indent="-171450">
              <a:buFont typeface="Arial" panose="020B0604020202020204" pitchFamily="34" charset="0"/>
              <a:buChar char="•"/>
            </a:pPr>
            <a:r>
              <a:rPr lang="en-AU" sz="1200" dirty="0" smtClean="0">
                <a:solidFill>
                  <a:srgbClr val="000000"/>
                </a:solidFill>
              </a:rPr>
              <a:t>Gastroscopy hospitalisations</a:t>
            </a:r>
            <a:endParaRPr lang="en-AU" sz="1200" dirty="0">
              <a:solidFill>
                <a:srgbClr val="000000"/>
              </a:solidFill>
            </a:endParaRPr>
          </a:p>
        </p:txBody>
      </p:sp>
      <p:sp>
        <p:nvSpPr>
          <p:cNvPr id="25" name="TextBox 24"/>
          <p:cNvSpPr txBox="1"/>
          <p:nvPr/>
        </p:nvSpPr>
        <p:spPr>
          <a:xfrm>
            <a:off x="353207" y="3546205"/>
            <a:ext cx="2016631" cy="2492990"/>
          </a:xfrm>
          <a:prstGeom prst="rect">
            <a:avLst/>
          </a:prstGeom>
          <a:noFill/>
        </p:spPr>
        <p:txBody>
          <a:bodyPr wrap="square" rtlCol="0">
            <a:spAutoFit/>
          </a:bodyPr>
          <a:lstStyle/>
          <a:p>
            <a:r>
              <a:rPr lang="en-AU" sz="1200" b="1" dirty="0" smtClean="0">
                <a:solidFill>
                  <a:srgbClr val="000000"/>
                </a:solidFill>
              </a:rPr>
              <a:t>Neonatal and paediatric health</a:t>
            </a:r>
            <a:endParaRPr lang="en-AU" sz="1200" b="1" dirty="0">
              <a:solidFill>
                <a:srgbClr val="000000"/>
              </a:solidFill>
            </a:endParaRPr>
          </a:p>
          <a:p>
            <a:endParaRPr lang="en-AU" sz="1200" b="1" dirty="0">
              <a:solidFill>
                <a:srgbClr val="000000"/>
              </a:solidFill>
            </a:endParaRPr>
          </a:p>
          <a:p>
            <a:pPr marL="171450" indent="-171450">
              <a:buFont typeface="Arial" panose="020B0604020202020204" pitchFamily="34" charset="0"/>
              <a:buChar char="•"/>
            </a:pPr>
            <a:r>
              <a:rPr lang="en-AU" sz="1200" dirty="0">
                <a:solidFill>
                  <a:srgbClr val="000000"/>
                </a:solidFill>
              </a:rPr>
              <a:t>Early planned caesarean section without medical or obstetric </a:t>
            </a:r>
            <a:r>
              <a:rPr lang="en-AU" sz="1200" dirty="0" smtClean="0">
                <a:solidFill>
                  <a:srgbClr val="000000"/>
                </a:solidFill>
              </a:rPr>
              <a:t>indication</a:t>
            </a:r>
          </a:p>
          <a:p>
            <a:pPr marL="171450" indent="-171450">
              <a:buFont typeface="Arial" panose="020B0604020202020204" pitchFamily="34" charset="0"/>
              <a:buChar char="•"/>
            </a:pPr>
            <a:r>
              <a:rPr lang="en-AU" sz="1200" dirty="0" smtClean="0">
                <a:solidFill>
                  <a:srgbClr val="000000"/>
                </a:solidFill>
              </a:rPr>
              <a:t>Antibiotic </a:t>
            </a:r>
            <a:r>
              <a:rPr lang="en-AU" sz="1200" dirty="0">
                <a:solidFill>
                  <a:srgbClr val="000000"/>
                </a:solidFill>
              </a:rPr>
              <a:t>dispensing in </a:t>
            </a:r>
            <a:r>
              <a:rPr lang="en-AU" sz="1200" dirty="0" smtClean="0">
                <a:solidFill>
                  <a:srgbClr val="000000"/>
                </a:solidFill>
              </a:rPr>
              <a:t>children, 9 years and under</a:t>
            </a:r>
            <a:endParaRPr lang="en-AU" sz="1200" dirty="0">
              <a:solidFill>
                <a:srgbClr val="000000"/>
              </a:solidFill>
            </a:endParaRPr>
          </a:p>
          <a:p>
            <a:pPr marL="171450" indent="-171450">
              <a:buFont typeface="Arial" panose="020B0604020202020204" pitchFamily="34" charset="0"/>
              <a:buChar char="•"/>
            </a:pPr>
            <a:r>
              <a:rPr lang="en-AU" sz="1200" dirty="0" smtClean="0">
                <a:solidFill>
                  <a:srgbClr val="000000"/>
                </a:solidFill>
              </a:rPr>
              <a:t>Proton pump inhibitor dispensing in infants, </a:t>
            </a:r>
            <a:br>
              <a:rPr lang="en-AU" sz="1200" dirty="0" smtClean="0">
                <a:solidFill>
                  <a:srgbClr val="000000"/>
                </a:solidFill>
              </a:rPr>
            </a:br>
            <a:r>
              <a:rPr lang="en-AU" sz="1200" dirty="0" smtClean="0">
                <a:solidFill>
                  <a:srgbClr val="000000"/>
                </a:solidFill>
              </a:rPr>
              <a:t>1 year and under</a:t>
            </a:r>
            <a:endParaRPr lang="en-AU" sz="1200" dirty="0">
              <a:solidFill>
                <a:srgbClr val="000000"/>
              </a:solidFill>
            </a:endParaRPr>
          </a:p>
        </p:txBody>
      </p:sp>
      <p:pic>
        <p:nvPicPr>
          <p:cNvPr id="3074" name="Picture 2" descr="\\central.health\dfsuserenv\Users\User_01\REYNKA\Documents\Impress\Files 10.07.18\Third Atlas - Impress Designs - Chapter icon (high res)  cardiac tests - 10 July 2018.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0232" y="1290121"/>
            <a:ext cx="1945882" cy="19458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entral.health\dfsuserenv\Users\User_01\REYNKA\Documents\Impress\Files 10.07.18\Third Atlas - Impress Designs - Chapter icon (high res)  gastrointestinal investigations &amp; treatments - 10 July 2018.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75692" y="1307932"/>
            <a:ext cx="1927547" cy="19275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entral.health\dfsuserenv\Users\User_01\REYNKA\Documents\Impress\Files 13.07.18\SAQ7701_Icon_updated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72000" y="1306955"/>
            <a:ext cx="1912213" cy="191221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entral.health\dfsuserenv\Users\User_01\REYNKA\Documents\Impress\Atlas design files\SAQ7701_Icon_updated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207" y="1307932"/>
            <a:ext cx="1929047" cy="192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120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Inside this slide pack</a:t>
            </a:r>
            <a:endParaRPr lang="en-AU" dirty="0"/>
          </a:p>
        </p:txBody>
      </p:sp>
      <p:sp>
        <p:nvSpPr>
          <p:cNvPr id="3" name="Text Placeholder 2"/>
          <p:cNvSpPr>
            <a:spLocks noGrp="1"/>
          </p:cNvSpPr>
          <p:nvPr>
            <p:ph type="body" sz="quarter" idx="10"/>
          </p:nvPr>
        </p:nvSpPr>
        <p:spPr/>
        <p:txBody>
          <a:bodyPr/>
          <a:lstStyle/>
          <a:p>
            <a:endParaRPr lang="en-AU" dirty="0"/>
          </a:p>
        </p:txBody>
      </p:sp>
      <p:sp>
        <p:nvSpPr>
          <p:cNvPr id="4" name="Text Placeholder 3"/>
          <p:cNvSpPr>
            <a:spLocks noGrp="1"/>
          </p:cNvSpPr>
          <p:nvPr>
            <p:ph type="body" sz="quarter" idx="11"/>
          </p:nvPr>
        </p:nvSpPr>
        <p:spPr/>
        <p:txBody>
          <a:bodyPr>
            <a:normAutofit lnSpcReduction="10000"/>
          </a:bodyPr>
          <a:lstStyle/>
          <a:p>
            <a:endParaRPr lang="en-AU" dirty="0"/>
          </a:p>
        </p:txBody>
      </p:sp>
      <p:sp>
        <p:nvSpPr>
          <p:cNvPr id="5" name="Text Placeholder 4"/>
          <p:cNvSpPr>
            <a:spLocks noGrp="1"/>
          </p:cNvSpPr>
          <p:nvPr>
            <p:ph type="body" sz="quarter" idx="12"/>
          </p:nvPr>
        </p:nvSpPr>
        <p:spPr/>
        <p:txBody>
          <a:bodyPr/>
          <a:lstStyle/>
          <a:p>
            <a:pPr marL="342900" lvl="0" indent="-342900">
              <a:lnSpc>
                <a:spcPct val="100000"/>
              </a:lnSpc>
              <a:spcBef>
                <a:spcPts val="0"/>
              </a:spcBef>
            </a:pPr>
            <a:r>
              <a:rPr lang="en-AU" sz="2800" dirty="0">
                <a:solidFill>
                  <a:srgbClr val="000000"/>
                </a:solidFill>
              </a:rPr>
              <a:t>Why does variation matter?</a:t>
            </a:r>
          </a:p>
          <a:p>
            <a:pPr marL="342900" lvl="0" indent="-342900">
              <a:lnSpc>
                <a:spcPct val="100000"/>
              </a:lnSpc>
              <a:spcBef>
                <a:spcPts val="0"/>
              </a:spcBef>
            </a:pPr>
            <a:r>
              <a:rPr lang="en-AU" sz="2800" dirty="0">
                <a:solidFill>
                  <a:srgbClr val="000000"/>
                </a:solidFill>
              </a:rPr>
              <a:t>How is variation measured in the Atlas?</a:t>
            </a:r>
          </a:p>
          <a:p>
            <a:pPr marL="342900" lvl="0" indent="-342900">
              <a:lnSpc>
                <a:spcPct val="100000"/>
              </a:lnSpc>
              <a:spcBef>
                <a:spcPts val="0"/>
              </a:spcBef>
            </a:pPr>
            <a:r>
              <a:rPr lang="en-AU" sz="2800" dirty="0">
                <a:solidFill>
                  <a:srgbClr val="000000"/>
                </a:solidFill>
              </a:rPr>
              <a:t>How is variation presented in the Atlas</a:t>
            </a:r>
            <a:r>
              <a:rPr lang="en-AU" sz="2800" dirty="0" smtClean="0">
                <a:solidFill>
                  <a:srgbClr val="000000"/>
                </a:solidFill>
              </a:rPr>
              <a:t>?</a:t>
            </a:r>
          </a:p>
          <a:p>
            <a:pPr marL="342900" lvl="0" indent="-342900">
              <a:lnSpc>
                <a:spcPct val="100000"/>
              </a:lnSpc>
              <a:spcBef>
                <a:spcPts val="0"/>
              </a:spcBef>
            </a:pPr>
            <a:r>
              <a:rPr lang="en-AU" sz="2800" dirty="0" smtClean="0">
                <a:solidFill>
                  <a:srgbClr val="000000"/>
                </a:solidFill>
              </a:rPr>
              <a:t>Notes on data</a:t>
            </a:r>
            <a:endParaRPr lang="en-AU" sz="2800" dirty="0">
              <a:solidFill>
                <a:srgbClr val="000000"/>
              </a:solidFill>
            </a:endParaRPr>
          </a:p>
          <a:p>
            <a:pPr marL="342900" lvl="0" indent="-342900">
              <a:lnSpc>
                <a:spcPct val="100000"/>
              </a:lnSpc>
              <a:spcBef>
                <a:spcPts val="0"/>
              </a:spcBef>
            </a:pPr>
            <a:r>
              <a:rPr lang="en-AU" sz="2800" dirty="0" smtClean="0">
                <a:solidFill>
                  <a:srgbClr val="000000"/>
                </a:solidFill>
              </a:rPr>
              <a:t>Key </a:t>
            </a:r>
            <a:r>
              <a:rPr lang="en-AU" sz="2800" dirty="0">
                <a:solidFill>
                  <a:srgbClr val="000000"/>
                </a:solidFill>
              </a:rPr>
              <a:t>findings</a:t>
            </a:r>
          </a:p>
          <a:p>
            <a:pPr marL="342900" lvl="0" indent="-342900">
              <a:lnSpc>
                <a:spcPct val="100000"/>
              </a:lnSpc>
              <a:spcBef>
                <a:spcPts val="0"/>
              </a:spcBef>
            </a:pPr>
            <a:r>
              <a:rPr lang="en-AU" sz="2800" dirty="0" smtClean="0">
                <a:solidFill>
                  <a:srgbClr val="000000"/>
                </a:solidFill>
              </a:rPr>
              <a:t>Promoting appropriate care</a:t>
            </a:r>
            <a:endParaRPr lang="en-AU" sz="2800" dirty="0">
              <a:solidFill>
                <a:srgbClr val="000000"/>
              </a:solidFill>
            </a:endParaRPr>
          </a:p>
          <a:p>
            <a:pPr marL="342900" lvl="0" indent="-342900">
              <a:lnSpc>
                <a:spcPct val="100000"/>
              </a:lnSpc>
              <a:spcBef>
                <a:spcPts val="0"/>
              </a:spcBef>
            </a:pPr>
            <a:r>
              <a:rPr lang="en-AU" sz="2800" dirty="0">
                <a:solidFill>
                  <a:srgbClr val="000000"/>
                </a:solidFill>
              </a:rPr>
              <a:t>Further resources.</a:t>
            </a:r>
          </a:p>
          <a:p>
            <a:endParaRPr lang="en-AU" dirty="0"/>
          </a:p>
        </p:txBody>
      </p:sp>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5936744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t>Why does variation matter?</a:t>
            </a:r>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517525" y="1170878"/>
            <a:ext cx="7886700" cy="4315522"/>
          </a:xfrm>
        </p:spPr>
        <p:txBody>
          <a:bodyPr>
            <a:normAutofit fontScale="77500" lnSpcReduction="20000"/>
          </a:bodyPr>
          <a:lstStyle/>
          <a:p>
            <a:pPr>
              <a:lnSpc>
                <a:spcPct val="100000"/>
              </a:lnSpc>
              <a:spcAft>
                <a:spcPts val="600"/>
              </a:spcAft>
            </a:pPr>
            <a:r>
              <a:rPr lang="en-AU" sz="2600" dirty="0">
                <a:solidFill>
                  <a:srgbClr val="000000"/>
                </a:solidFill>
              </a:rPr>
              <a:t>Large variations in health care use have been documented by researchers around the world for many years</a:t>
            </a:r>
          </a:p>
          <a:p>
            <a:pPr>
              <a:lnSpc>
                <a:spcPct val="100000"/>
              </a:lnSpc>
              <a:spcAft>
                <a:spcPts val="600"/>
              </a:spcAft>
            </a:pPr>
            <a:r>
              <a:rPr lang="en-AU" sz="2600" dirty="0">
                <a:solidFill>
                  <a:srgbClr val="000000"/>
                </a:solidFill>
              </a:rPr>
              <a:t>A proportion of this variation is termed ‘unwarranted’</a:t>
            </a:r>
          </a:p>
          <a:p>
            <a:pPr>
              <a:lnSpc>
                <a:spcPct val="100000"/>
              </a:lnSpc>
              <a:spcAft>
                <a:spcPts val="600"/>
              </a:spcAft>
            </a:pPr>
            <a:r>
              <a:rPr lang="en-AU" sz="2600" dirty="0">
                <a:solidFill>
                  <a:srgbClr val="000000"/>
                </a:solidFill>
              </a:rPr>
              <a:t>Unwarranted variation: </a:t>
            </a:r>
          </a:p>
          <a:p>
            <a:pPr>
              <a:lnSpc>
                <a:spcPct val="100000"/>
              </a:lnSpc>
              <a:spcAft>
                <a:spcPts val="600"/>
              </a:spcAft>
            </a:pPr>
            <a:r>
              <a:rPr lang="en-AU" sz="2600" dirty="0">
                <a:solidFill>
                  <a:srgbClr val="000000"/>
                </a:solidFill>
              </a:rPr>
              <a:t>Is unrelated to patient need or preference</a:t>
            </a:r>
          </a:p>
          <a:p>
            <a:pPr>
              <a:lnSpc>
                <a:spcPct val="100000"/>
              </a:lnSpc>
              <a:spcAft>
                <a:spcPts val="600"/>
              </a:spcAft>
            </a:pPr>
            <a:r>
              <a:rPr lang="en-AU" sz="2600" dirty="0">
                <a:solidFill>
                  <a:srgbClr val="000000"/>
                </a:solidFill>
              </a:rPr>
              <a:t>May signal inappropriate care</a:t>
            </a:r>
          </a:p>
          <a:p>
            <a:pPr>
              <a:lnSpc>
                <a:spcPct val="100000"/>
              </a:lnSpc>
              <a:spcAft>
                <a:spcPts val="600"/>
              </a:spcAft>
            </a:pPr>
            <a:r>
              <a:rPr lang="en-AU" sz="2600" dirty="0">
                <a:solidFill>
                  <a:srgbClr val="000000"/>
                </a:solidFill>
              </a:rPr>
              <a:t>May signal ineffective use of resources</a:t>
            </a:r>
          </a:p>
          <a:p>
            <a:pPr>
              <a:lnSpc>
                <a:spcPct val="100000"/>
              </a:lnSpc>
              <a:spcAft>
                <a:spcPts val="600"/>
              </a:spcAft>
            </a:pPr>
            <a:r>
              <a:rPr lang="en-AU" sz="2600" dirty="0">
                <a:solidFill>
                  <a:srgbClr val="000000"/>
                </a:solidFill>
              </a:rPr>
              <a:t>It raises questions about appropriateness of care, health system efficiency, equity and access</a:t>
            </a:r>
          </a:p>
          <a:p>
            <a:pPr>
              <a:lnSpc>
                <a:spcPct val="100000"/>
              </a:lnSpc>
              <a:spcAft>
                <a:spcPts val="600"/>
              </a:spcAft>
            </a:pPr>
            <a:r>
              <a:rPr lang="en-AU" sz="2600" dirty="0">
                <a:solidFill>
                  <a:srgbClr val="000000"/>
                </a:solidFill>
              </a:rPr>
              <a:t>Can highlight opportunities for further investigation and for the health system </a:t>
            </a:r>
            <a:r>
              <a:rPr lang="en-AU" sz="2600" spc="300" dirty="0">
                <a:solidFill>
                  <a:srgbClr val="000000"/>
                </a:solidFill>
              </a:rPr>
              <a:t>to</a:t>
            </a:r>
            <a:r>
              <a:rPr lang="en-AU" sz="2600" dirty="0">
                <a:solidFill>
                  <a:srgbClr val="000000"/>
                </a:solidFill>
              </a:rPr>
              <a:t> improve</a:t>
            </a:r>
          </a:p>
          <a:p>
            <a:endParaRPr lang="en-AU" dirty="0"/>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065172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measured in the Atlas? </a:t>
            </a:r>
            <a:endParaRPr lang="en-AU" dirty="0"/>
          </a:p>
        </p:txBody>
      </p:sp>
      <p:sp>
        <p:nvSpPr>
          <p:cNvPr id="14" name="Text Placeholder 13"/>
          <p:cNvSpPr>
            <a:spLocks noGrp="1"/>
          </p:cNvSpPr>
          <p:nvPr>
            <p:ph type="body" sz="quarter" idx="12"/>
          </p:nvPr>
        </p:nvSpPr>
        <p:spPr>
          <a:xfrm>
            <a:off x="517525" y="1293544"/>
            <a:ext cx="7672039" cy="4873082"/>
          </a:xfrm>
        </p:spPr>
        <p:txBody>
          <a:bodyPr>
            <a:noAutofit/>
          </a:bodyPr>
          <a:lstStyle/>
          <a:p>
            <a:pPr marL="285750" lvl="0" indent="-285750">
              <a:spcAft>
                <a:spcPts val="600"/>
              </a:spcAft>
            </a:pPr>
            <a:r>
              <a:rPr lang="en-AU" sz="2000" dirty="0">
                <a:solidFill>
                  <a:prstClr val="black"/>
                </a:solidFill>
              </a:rPr>
              <a:t>Healthcare use is mapped </a:t>
            </a:r>
            <a:r>
              <a:rPr lang="en-AU" sz="2000" b="1" dirty="0">
                <a:solidFill>
                  <a:prstClr val="black"/>
                </a:solidFill>
              </a:rPr>
              <a:t>by residence of </a:t>
            </a:r>
            <a:r>
              <a:rPr lang="en-AU" sz="2000" b="1" dirty="0" smtClean="0">
                <a:solidFill>
                  <a:prstClr val="black"/>
                </a:solidFill>
              </a:rPr>
              <a:t>patient (</a:t>
            </a:r>
            <a:r>
              <a:rPr lang="en-AU" sz="2000" dirty="0" smtClean="0">
                <a:solidFill>
                  <a:prstClr val="black"/>
                </a:solidFill>
              </a:rPr>
              <a:t>not location of the health provider)</a:t>
            </a:r>
            <a:endParaRPr lang="en-AU" sz="2000" dirty="0">
              <a:solidFill>
                <a:prstClr val="black"/>
              </a:solidFill>
            </a:endParaRPr>
          </a:p>
          <a:p>
            <a:pPr marL="285750" lvl="0" indent="-285750">
              <a:spcAft>
                <a:spcPts val="600"/>
              </a:spcAft>
            </a:pPr>
            <a:r>
              <a:rPr lang="en-AU" sz="2000" dirty="0">
                <a:solidFill>
                  <a:prstClr val="black"/>
                </a:solidFill>
              </a:rPr>
              <a:t>Location of residence mapped at Statistical Area Level 3 (SA3)</a:t>
            </a:r>
          </a:p>
          <a:p>
            <a:pPr marL="285750" lvl="0" indent="-285750">
              <a:spcAft>
                <a:spcPts val="600"/>
              </a:spcAft>
            </a:pPr>
            <a:r>
              <a:rPr lang="en-AU" sz="2000" dirty="0">
                <a:solidFill>
                  <a:prstClr val="black"/>
                </a:solidFill>
              </a:rPr>
              <a:t>Data are </a:t>
            </a:r>
            <a:r>
              <a:rPr lang="en-AU" sz="2000" b="1" dirty="0">
                <a:solidFill>
                  <a:prstClr val="black"/>
                </a:solidFill>
              </a:rPr>
              <a:t>age- and </a:t>
            </a:r>
            <a:r>
              <a:rPr lang="en-AU" sz="2000" b="1" dirty="0" smtClean="0">
                <a:solidFill>
                  <a:prstClr val="black"/>
                </a:solidFill>
              </a:rPr>
              <a:t>sex-standardised, </a:t>
            </a:r>
            <a:r>
              <a:rPr lang="en-AU" sz="2000" dirty="0" smtClean="0">
                <a:solidFill>
                  <a:prstClr val="black"/>
                </a:solidFill>
              </a:rPr>
              <a:t>with a few exceptions</a:t>
            </a:r>
            <a:endParaRPr lang="en-AU" sz="2000" dirty="0">
              <a:solidFill>
                <a:prstClr val="black"/>
              </a:solidFill>
            </a:endParaRPr>
          </a:p>
          <a:p>
            <a:pPr marL="285750" lvl="0" indent="-285750">
              <a:spcAft>
                <a:spcPts val="600"/>
              </a:spcAft>
            </a:pPr>
            <a:r>
              <a:rPr lang="en-AU" sz="2000" dirty="0">
                <a:solidFill>
                  <a:prstClr val="black"/>
                </a:solidFill>
              </a:rPr>
              <a:t>Data sources used: </a:t>
            </a:r>
          </a:p>
          <a:p>
            <a:pPr marL="800100" lvl="1" indent="-342900">
              <a:spcAft>
                <a:spcPts val="600"/>
              </a:spcAft>
              <a:buFont typeface="Courier New" panose="02070309020205020404" pitchFamily="49" charset="0"/>
              <a:buChar char="­"/>
            </a:pPr>
            <a:r>
              <a:rPr lang="en-AU" sz="2000" dirty="0">
                <a:solidFill>
                  <a:prstClr val="black"/>
                </a:solidFill>
              </a:rPr>
              <a:t>National Hospital Morbidity Database (NHMD)</a:t>
            </a:r>
          </a:p>
          <a:p>
            <a:pPr marL="800100" lvl="1" indent="-342900">
              <a:spcAft>
                <a:spcPts val="600"/>
              </a:spcAft>
              <a:buFont typeface="Courier New" panose="02070309020205020404" pitchFamily="49" charset="0"/>
              <a:buChar char="­"/>
            </a:pPr>
            <a:r>
              <a:rPr lang="en-AU" sz="2000" dirty="0">
                <a:solidFill>
                  <a:prstClr val="black"/>
                </a:solidFill>
              </a:rPr>
              <a:t>Medicare Benefits Schedule (MBS)</a:t>
            </a:r>
          </a:p>
          <a:p>
            <a:pPr marL="800100" lvl="1" indent="-342900">
              <a:spcAft>
                <a:spcPts val="600"/>
              </a:spcAft>
              <a:buFont typeface="Courier New" panose="02070309020205020404" pitchFamily="49" charset="0"/>
              <a:buChar char="­"/>
            </a:pPr>
            <a:r>
              <a:rPr lang="en-AU" sz="2000" dirty="0">
                <a:solidFill>
                  <a:prstClr val="black"/>
                </a:solidFill>
              </a:rPr>
              <a:t>Pharmaceutical Benefits Scheme (PBS)</a:t>
            </a:r>
          </a:p>
          <a:p>
            <a:pPr marL="800100" lvl="1" indent="-342900">
              <a:spcAft>
                <a:spcPts val="600"/>
              </a:spcAft>
              <a:buFont typeface="Courier New" panose="02070309020205020404" pitchFamily="49" charset="0"/>
              <a:buChar char="­"/>
            </a:pPr>
            <a:r>
              <a:rPr lang="en-AU" sz="2000" dirty="0">
                <a:solidFill>
                  <a:prstClr val="black"/>
                </a:solidFill>
              </a:rPr>
              <a:t>National Perinatal Data Collection (NPDC)</a:t>
            </a:r>
          </a:p>
          <a:p>
            <a:pPr marL="285750" lvl="0" indent="-285750">
              <a:spcAft>
                <a:spcPts val="600"/>
              </a:spcAft>
            </a:pPr>
            <a:r>
              <a:rPr lang="en-AU" sz="2000" dirty="0">
                <a:solidFill>
                  <a:prstClr val="black"/>
                </a:solidFill>
              </a:rPr>
              <a:t>Data extraction and analysis performed by the Australian Institute of Health and Welfare (AIHW)</a:t>
            </a:r>
          </a:p>
          <a:p>
            <a:pPr marL="285750" lvl="0" indent="-285750">
              <a:spcAft>
                <a:spcPts val="600"/>
              </a:spcAft>
            </a:pPr>
            <a:r>
              <a:rPr lang="en-AU" sz="2000" dirty="0">
                <a:solidFill>
                  <a:prstClr val="black"/>
                </a:solidFill>
              </a:rPr>
              <a:t>Interactive </a:t>
            </a:r>
            <a:r>
              <a:rPr lang="en-AU" sz="2000" dirty="0" smtClean="0">
                <a:solidFill>
                  <a:prstClr val="black"/>
                </a:solidFill>
              </a:rPr>
              <a:t>Atlas</a:t>
            </a: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1574996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AU" dirty="0">
                <a:solidFill>
                  <a:srgbClr val="0078A2"/>
                </a:solidFill>
              </a:rPr>
              <a:t>How is variation presented in the Atlas? </a:t>
            </a:r>
            <a:endParaRPr lang="en-AU" dirty="0"/>
          </a:p>
        </p:txBody>
      </p:sp>
      <p:sp>
        <p:nvSpPr>
          <p:cNvPr id="9" name="Text Placeholder 8"/>
          <p:cNvSpPr>
            <a:spLocks noGrp="1"/>
          </p:cNvSpPr>
          <p:nvPr>
            <p:ph type="body" sz="quarter" idx="10"/>
          </p:nvPr>
        </p:nvSpPr>
        <p:spPr/>
        <p:txBody>
          <a:bodyPr>
            <a:normAutofit fontScale="62500" lnSpcReduction="20000"/>
          </a:bodyPr>
          <a:lstStyle/>
          <a:p>
            <a:endParaRPr lang="en-AU" sz="2400" dirty="0"/>
          </a:p>
        </p:txBody>
      </p:sp>
      <p:sp>
        <p:nvSpPr>
          <p:cNvPr id="14" name="Text Placeholder 13"/>
          <p:cNvSpPr>
            <a:spLocks noGrp="1"/>
          </p:cNvSpPr>
          <p:nvPr>
            <p:ph type="body" sz="quarter" idx="12"/>
          </p:nvPr>
        </p:nvSpPr>
        <p:spPr>
          <a:xfrm>
            <a:off x="684794" y="1295171"/>
            <a:ext cx="7886700" cy="3556000"/>
          </a:xfrm>
        </p:spPr>
        <p:txBody>
          <a:bodyPr>
            <a:normAutofit/>
          </a:bodyPr>
          <a:lstStyle/>
          <a:p>
            <a:pPr marL="285750" indent="-285750">
              <a:spcAft>
                <a:spcPts val="600"/>
              </a:spcAft>
            </a:pPr>
            <a:r>
              <a:rPr lang="en-AU" sz="2000" dirty="0">
                <a:solidFill>
                  <a:prstClr val="black"/>
                </a:solidFill>
              </a:rPr>
              <a:t>Data are presented in maps and graphs </a:t>
            </a:r>
          </a:p>
          <a:p>
            <a:pPr marL="285750" indent="-285750">
              <a:spcAft>
                <a:spcPts val="600"/>
              </a:spcAft>
            </a:pPr>
            <a:r>
              <a:rPr lang="en-AU" sz="2000" dirty="0">
                <a:solidFill>
                  <a:prstClr val="black"/>
                </a:solidFill>
              </a:rPr>
              <a:t>Statistical Area 3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State and territory analysis </a:t>
            </a:r>
          </a:p>
          <a:p>
            <a:pPr marL="800100" lvl="1" indent="-342900">
              <a:spcAft>
                <a:spcPts val="600"/>
              </a:spcAft>
              <a:buFont typeface="Courier New" panose="02070309020205020404" pitchFamily="49" charset="0"/>
              <a:buChar char="­"/>
            </a:pPr>
            <a:r>
              <a:rPr lang="en-AU" sz="2000" dirty="0">
                <a:solidFill>
                  <a:prstClr val="black"/>
                </a:solidFill>
              </a:rPr>
              <a:t>Remoteness and socioeconomic disadvantage </a:t>
            </a:r>
          </a:p>
          <a:p>
            <a:pPr marL="285750" indent="-285750">
              <a:spcAft>
                <a:spcPts val="600"/>
              </a:spcAft>
            </a:pPr>
            <a:r>
              <a:rPr lang="en-AU" sz="2000" dirty="0">
                <a:solidFill>
                  <a:prstClr val="black"/>
                </a:solidFill>
              </a:rPr>
              <a:t>State and territory level data is presented for: </a:t>
            </a:r>
          </a:p>
          <a:p>
            <a:pPr marL="800100" lvl="1" indent="-342900">
              <a:spcAft>
                <a:spcPts val="600"/>
              </a:spcAft>
              <a:buFont typeface="Courier New" panose="02070309020205020404" pitchFamily="49" charset="0"/>
              <a:buChar char="­"/>
            </a:pPr>
            <a:r>
              <a:rPr lang="en-AU" sz="2000" dirty="0">
                <a:solidFill>
                  <a:prstClr val="black"/>
                </a:solidFill>
              </a:rPr>
              <a:t>Aboriginal and Torres Strait Islander Australian status </a:t>
            </a:r>
          </a:p>
          <a:p>
            <a:pPr marL="800100" lvl="1" indent="-342900">
              <a:spcAft>
                <a:spcPts val="600"/>
              </a:spcAft>
              <a:buFont typeface="Courier New" panose="02070309020205020404" pitchFamily="49" charset="0"/>
              <a:buChar char="­"/>
            </a:pPr>
            <a:r>
              <a:rPr lang="en-AU" sz="2000" dirty="0">
                <a:solidFill>
                  <a:prstClr val="black"/>
                </a:solidFill>
              </a:rPr>
              <a:t>Public and private patient funding status  </a:t>
            </a:r>
          </a:p>
          <a:p>
            <a:pPr>
              <a:spcAft>
                <a:spcPts val="600"/>
              </a:spcAft>
            </a:pPr>
            <a:endParaRPr lang="en-AU" sz="2000" dirty="0">
              <a:solidFill>
                <a:prstClr val="black"/>
              </a:solidFill>
            </a:endParaRPr>
          </a:p>
        </p:txBody>
      </p:sp>
      <p:pic>
        <p:nvPicPr>
          <p:cNvPr id="12" name="Picture 1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9560" y="6333630"/>
            <a:ext cx="1877250" cy="274951"/>
          </a:xfrm>
          <a:prstGeom prst="rect">
            <a:avLst/>
          </a:prstGeom>
        </p:spPr>
      </p:pic>
    </p:spTree>
    <p:extLst>
      <p:ext uri="{BB962C8B-B14F-4D97-AF65-F5344CB8AC3E}">
        <p14:creationId xmlns:p14="http://schemas.microsoft.com/office/powerpoint/2010/main" val="303339150"/>
      </p:ext>
    </p:extLst>
  </p:cSld>
  <p:clrMapOvr>
    <a:masterClrMapping/>
  </p:clrMapOvr>
</p:sld>
</file>

<file path=ppt/theme/theme1.xml><?xml version="1.0" encoding="utf-8"?>
<a:theme xmlns:a="http://schemas.openxmlformats.org/drawingml/2006/main" name="Office Theme">
  <a:themeElements>
    <a:clrScheme name="SAQ 1">
      <a:dk1>
        <a:srgbClr val="00B2E2"/>
      </a:dk1>
      <a:lt1>
        <a:srgbClr val="0078A2"/>
      </a:lt1>
      <a:dk2>
        <a:srgbClr val="808283"/>
      </a:dk2>
      <a:lt2>
        <a:srgbClr val="57599C"/>
      </a:lt2>
      <a:accent1>
        <a:srgbClr val="9D1630"/>
      </a:accent1>
      <a:accent2>
        <a:srgbClr val="2F7E47"/>
      </a:accent2>
      <a:accent3>
        <a:srgbClr val="5D7E95"/>
      </a:accent3>
      <a:accent4>
        <a:srgbClr val="F3794C"/>
      </a:accent4>
      <a:accent5>
        <a:srgbClr val="FFFFFF"/>
      </a:accent5>
      <a:accent6>
        <a:srgbClr val="0000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788</TotalTime>
  <Words>5961</Words>
  <Application>Microsoft Office PowerPoint</Application>
  <PresentationFormat>On-screen Show (4:3)</PresentationFormat>
  <Paragraphs>551</Paragraphs>
  <Slides>46</Slides>
  <Notes>42</Notes>
  <HiddenSlides>0</HiddenSlides>
  <MMClips>0</MMClips>
  <ScaleCrop>false</ScaleCrop>
  <HeadingPairs>
    <vt:vector size="4" baseType="variant">
      <vt:variant>
        <vt:lpstr>Theme</vt:lpstr>
      </vt:variant>
      <vt:variant>
        <vt:i4>1</vt:i4>
      </vt:variant>
      <vt:variant>
        <vt:lpstr>Slide Titles</vt:lpstr>
      </vt:variant>
      <vt:variant>
        <vt:i4>46</vt:i4>
      </vt:variant>
    </vt:vector>
  </HeadingPairs>
  <TitlesOfParts>
    <vt:vector size="47" baseType="lpstr">
      <vt:lpstr>Office Theme</vt:lpstr>
      <vt:lpstr>The Third Australian Atlas of Healthcare Variation </vt:lpstr>
      <vt:lpstr>The Australian Atlas of Healthcare Variation series</vt:lpstr>
      <vt:lpstr>Interactive Atlas</vt:lpstr>
      <vt:lpstr>Australian Commission on Safety and Quality in Health Care</vt:lpstr>
      <vt:lpstr>Third Australian Atlas of Healthcare Variation </vt:lpstr>
      <vt:lpstr>Inside this slide pack</vt:lpstr>
      <vt:lpstr>Why does variation matter?</vt:lpstr>
      <vt:lpstr>How is variation measured in the Atlas? </vt:lpstr>
      <vt:lpstr>How is variation presented in the Atlas? </vt:lpstr>
      <vt:lpstr>Data suppression</vt:lpstr>
      <vt:lpstr>How to interpret our data visualisations</vt:lpstr>
      <vt:lpstr>How to interpret our data visualisations</vt:lpstr>
      <vt:lpstr>How to interpret our data visualisations</vt:lpstr>
      <vt:lpstr>PowerPoint Presentation</vt:lpstr>
      <vt:lpstr>Gastrointestinal investigations and treatments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2.1 Colonoscopy hospitalisations, all ages</vt:lpstr>
      <vt:lpstr>2.2 Gastroscopy hospitalisations, all ages </vt:lpstr>
      <vt:lpstr>2.2 Gastroscopy hospitalisations, all ages </vt:lpstr>
      <vt:lpstr>2.2 Gastroscopy hospitalisations, all ages </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2.2 Gastroscopy hospitalisations, all ages</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2.3 Proton pump inhibitor medicines dispensing, 18 years and over</vt:lpstr>
      <vt:lpstr>Promoting appropriate care</vt:lpstr>
      <vt:lpstr>Further 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Yunyin Xuan</dc:creator>
  <cp:lastModifiedBy>REYNOLDS, Katherine</cp:lastModifiedBy>
  <cp:revision>92</cp:revision>
  <dcterms:created xsi:type="dcterms:W3CDTF">2017-07-04T23:03:46Z</dcterms:created>
  <dcterms:modified xsi:type="dcterms:W3CDTF">2019-01-30T05:06:00Z</dcterms:modified>
</cp:coreProperties>
</file>