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1"/>
  </p:notesMasterIdLst>
  <p:sldIdLst>
    <p:sldId id="256" r:id="rId2"/>
    <p:sldId id="304" r:id="rId3"/>
    <p:sldId id="320" r:id="rId4"/>
    <p:sldId id="313" r:id="rId5"/>
    <p:sldId id="310" r:id="rId6"/>
    <p:sldId id="427" r:id="rId7"/>
    <p:sldId id="321" r:id="rId8"/>
    <p:sldId id="315" r:id="rId9"/>
    <p:sldId id="316" r:id="rId10"/>
    <p:sldId id="317" r:id="rId11"/>
    <p:sldId id="319" r:id="rId12"/>
    <p:sldId id="323" r:id="rId13"/>
    <p:sldId id="324" r:id="rId14"/>
    <p:sldId id="322" r:id="rId15"/>
    <p:sldId id="260" r:id="rId16"/>
    <p:sldId id="261" r:id="rId17"/>
    <p:sldId id="303" r:id="rId18"/>
    <p:sldId id="270" r:id="rId19"/>
    <p:sldId id="271" r:id="rId20"/>
    <p:sldId id="272" r:id="rId21"/>
    <p:sldId id="273" r:id="rId22"/>
    <p:sldId id="274" r:id="rId23"/>
    <p:sldId id="301" r:id="rId24"/>
    <p:sldId id="275" r:id="rId25"/>
    <p:sldId id="276" r:id="rId26"/>
    <p:sldId id="277"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4" r:id="rId55"/>
    <p:sldId id="355" r:id="rId56"/>
    <p:sldId id="353" r:id="rId57"/>
    <p:sldId id="352"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22" r:id="rId125"/>
    <p:sldId id="423" r:id="rId126"/>
    <p:sldId id="424" r:id="rId127"/>
    <p:sldId id="425" r:id="rId128"/>
    <p:sldId id="426" r:id="rId129"/>
    <p:sldId id="428" r:id="rId130"/>
    <p:sldId id="429" r:id="rId131"/>
    <p:sldId id="430" r:id="rId132"/>
    <p:sldId id="431" r:id="rId133"/>
    <p:sldId id="432" r:id="rId134"/>
    <p:sldId id="433" r:id="rId135"/>
    <p:sldId id="434" r:id="rId136"/>
    <p:sldId id="435" r:id="rId137"/>
    <p:sldId id="436" r:id="rId138"/>
    <p:sldId id="437" r:id="rId139"/>
    <p:sldId id="438" r:id="rId140"/>
    <p:sldId id="439" r:id="rId141"/>
    <p:sldId id="440" r:id="rId142"/>
    <p:sldId id="441" r:id="rId143"/>
    <p:sldId id="442" r:id="rId144"/>
    <p:sldId id="443" r:id="rId145"/>
    <p:sldId id="444" r:id="rId146"/>
    <p:sldId id="445" r:id="rId147"/>
    <p:sldId id="446" r:id="rId148"/>
    <p:sldId id="447" r:id="rId149"/>
    <p:sldId id="448" r:id="rId15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 initials="K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3F98"/>
    <a:srgbClr val="B70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5020"/>
    <p:restoredTop sz="91429" autoAdjust="0"/>
  </p:normalViewPr>
  <p:slideViewPr>
    <p:cSldViewPr snapToGrid="0" snapToObjects="1">
      <p:cViewPr>
        <p:scale>
          <a:sx n="85" d="100"/>
          <a:sy n="85" d="100"/>
        </p:scale>
        <p:origin x="-2340" y="-558"/>
      </p:cViewPr>
      <p:guideLst>
        <p:guide orient="horz" pos="2160"/>
        <p:guide pos="2880"/>
      </p:guideLst>
    </p:cSldViewPr>
  </p:slideViewPr>
  <p:notesTextViewPr>
    <p:cViewPr>
      <p:scale>
        <a:sx n="1" d="1"/>
        <a:sy n="1" d="1"/>
      </p:scale>
      <p:origin x="0" y="0"/>
    </p:cViewPr>
  </p:notesTextViewPr>
  <p:sorterViewPr>
    <p:cViewPr>
      <p:scale>
        <a:sx n="100" d="100"/>
        <a:sy n="100" d="100"/>
      </p:scale>
      <p:origin x="0" y="59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CCF3CED-7945-470E-88FE-C4F88CD6B5B9}" type="datetimeFigureOut">
              <a:rPr lang="en-AU" smtClean="0"/>
              <a:t>30/01/2019</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86491E9-8B29-4238-9DA0-EB026E9297BC}" type="slidenum">
              <a:rPr lang="en-AU" smtClean="0"/>
              <a:t>‹#›</a:t>
            </a:fld>
            <a:endParaRPr lang="en-AU"/>
          </a:p>
        </p:txBody>
      </p:sp>
    </p:spTree>
    <p:extLst>
      <p:ext uri="{BB962C8B-B14F-4D97-AF65-F5344CB8AC3E}">
        <p14:creationId xmlns:p14="http://schemas.microsoft.com/office/powerpoint/2010/main" val="34060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slide" Target="../slides/slide149.xml"/><Relationship Id="rId1" Type="http://schemas.openxmlformats.org/officeDocument/2006/relationships/notesMaster" Target="../notesMasters/notesMaster1.xml"/><Relationship Id="rId4" Type="http://schemas.openxmlformats.org/officeDocument/2006/relationships/hyperlink" Target="mailto:atlas@safetyandquality.gov.au"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Mapping variation is an invaluable tool for understanding how our healthcare system is providing care. The</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Australian Atlas of Healthcare Variation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illuminates variation by mapping use of health care according to where people live.  Each Atlas identifies specific achievable actions for exploration and 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Australian Commission on Safety and Quality in Health Care (the Commission) has collaborated with the Australian, state and territory governments, specialist medical colleges, clinicians and consumer representatives to develop the Atlas</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publications can be downloaded from the Atlas website.</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a:t>
            </a:fld>
            <a:endParaRPr lang="en-AU"/>
          </a:p>
        </p:txBody>
      </p:sp>
    </p:spTree>
    <p:extLst>
      <p:ext uri="{BB962C8B-B14F-4D97-AF65-F5344CB8AC3E}">
        <p14:creationId xmlns:p14="http://schemas.microsoft.com/office/powerpoint/2010/main" val="41401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sz="1200" b="0" i="0" u="none" strike="noStrike" kern="1200" baseline="0" dirty="0" smtClean="0">
                <a:solidFill>
                  <a:schemeClr val="tx1"/>
                </a:solidFill>
                <a:latin typeface="+mn-lt"/>
                <a:ea typeface="+mn-ea"/>
                <a:cs typeface="+mn-cs"/>
              </a:rPr>
              <a:t>For all MBS items in the Atlas, some data have been suppressed to manage volatility and confidentiality. This process takes into account the Australian Government Department of Health’s requirements for reporting MBS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process has resulted in particularly marked data suppression for MBS items for thyroid function testing and for myocardial perfusion scans. Most local areas (Statistical Area Level 3 – SA3) were suppressed to prevent identification of the provider (practitioner or business entity). </a:t>
            </a:r>
          </a:p>
          <a:p>
            <a:endParaRPr lang="en-AU" dirty="0" smtClean="0"/>
          </a:p>
          <a:p>
            <a:r>
              <a:rPr lang="en-AU" dirty="0" smtClean="0"/>
              <a:t>More detail</a:t>
            </a:r>
            <a:r>
              <a:rPr lang="en-AU" baseline="0" dirty="0" smtClean="0"/>
              <a:t> </a:t>
            </a:r>
            <a:r>
              <a:rPr lang="en-AU" dirty="0" smtClean="0"/>
              <a:t>on data suppression can be found</a:t>
            </a:r>
            <a:r>
              <a:rPr lang="en-AU" baseline="0" dirty="0" smtClean="0"/>
              <a:t> in</a:t>
            </a:r>
            <a:r>
              <a:rPr lang="en-AU" dirty="0" smtClean="0"/>
              <a:t> the technical supplement: https://www.safetyandquality.gov.au/wp-content/uploads/2018/12/Text-Technical-supplement.pdf</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11</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cardiac stress tests and imaging were highest in the 45–79 years age group.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in this age group was 8,497 per 100,000 people and varied from 4,255 per 100,000 people in Tasmania to 12,466 per 100,000 people in New South Wales.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for tests performed on the 80 years and over age group was slightly lower at 7,744 per 100,000 people. The rate varied from 3,447 per 100,000 people in Tasmania to 12,211 per 100,000 people in New South Wales.</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104</a:t>
            </a:fld>
            <a:endParaRPr lang="en-AU"/>
          </a:p>
        </p:txBody>
      </p:sp>
    </p:spTree>
    <p:extLst>
      <p:ext uri="{BB962C8B-B14F-4D97-AF65-F5344CB8AC3E}">
        <p14:creationId xmlns:p14="http://schemas.microsoft.com/office/powerpoint/2010/main" val="35547397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2,289 per 100,000 people aged 18 years and over in Tasmania to 6,673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105</a:t>
            </a:fld>
            <a:endParaRPr lang="en-AU"/>
          </a:p>
        </p:txBody>
      </p:sp>
    </p:spTree>
    <p:extLst>
      <p:ext uri="{BB962C8B-B14F-4D97-AF65-F5344CB8AC3E}">
        <p14:creationId xmlns:p14="http://schemas.microsoft.com/office/powerpoint/2010/main" val="25992018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cardiac stress tests and imaging were higher in major cities than in other areas. There was no clear pattern according to socioeconomic status.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106</a:t>
            </a:fld>
            <a:endParaRPr lang="en-AU"/>
          </a:p>
        </p:txBody>
      </p:sp>
    </p:spTree>
    <p:extLst>
      <p:ext uri="{BB962C8B-B14F-4D97-AF65-F5344CB8AC3E}">
        <p14:creationId xmlns:p14="http://schemas.microsoft.com/office/powerpoint/2010/main" val="33869721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stress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107</a:t>
            </a:fld>
            <a:endParaRPr lang="en-AU"/>
          </a:p>
        </p:txBody>
      </p:sp>
    </p:spTree>
    <p:extLst>
      <p:ext uri="{BB962C8B-B14F-4D97-AF65-F5344CB8AC3E}">
        <p14:creationId xmlns:p14="http://schemas.microsoft.com/office/powerpoint/2010/main" val="23210559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stress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108</a:t>
            </a:fld>
            <a:endParaRPr lang="en-AU"/>
          </a:p>
        </p:txBody>
      </p:sp>
    </p:spTree>
    <p:extLst>
      <p:ext uri="{BB962C8B-B14F-4D97-AF65-F5344CB8AC3E}">
        <p14:creationId xmlns:p14="http://schemas.microsoft.com/office/powerpoint/2010/main" val="38132673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stress echocardiography.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303,525 MBS-subsidised services for stress echocardiography, representing 1,491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stress echocardiography across 325* local areas (Statistical Area Level 3 – SA3) ranged from 104 to 4,894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47.1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698 per 100,000 people aged 18 years and over in the Northern Territory to 2,265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109</a:t>
            </a:fld>
            <a:endParaRPr lang="en-AU"/>
          </a:p>
        </p:txBody>
      </p:sp>
    </p:spTree>
    <p:extLst>
      <p:ext uri="{BB962C8B-B14F-4D97-AF65-F5344CB8AC3E}">
        <p14:creationId xmlns:p14="http://schemas.microsoft.com/office/powerpoint/2010/main" val="18725672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stress echocardiography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110</a:t>
            </a:fld>
            <a:endParaRPr lang="en-AU"/>
          </a:p>
        </p:txBody>
      </p:sp>
    </p:spTree>
    <p:extLst>
      <p:ext uri="{BB962C8B-B14F-4D97-AF65-F5344CB8AC3E}">
        <p14:creationId xmlns:p14="http://schemas.microsoft.com/office/powerpoint/2010/main" val="3296082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stress echocardiography by capital city area. Rates are based on the patient’s usual place of residence, not the location of the healthcare provider.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111</a:t>
            </a:fld>
            <a:endParaRPr lang="en-AU"/>
          </a:p>
        </p:txBody>
      </p:sp>
    </p:spTree>
    <p:extLst>
      <p:ext uri="{BB962C8B-B14F-4D97-AF65-F5344CB8AC3E}">
        <p14:creationId xmlns:p14="http://schemas.microsoft.com/office/powerpoint/2010/main" val="3138127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698 per 100,000 people aged 18 years and over in the Northern Territory to 2,265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112</a:t>
            </a:fld>
            <a:endParaRPr lang="en-AU"/>
          </a:p>
        </p:txBody>
      </p:sp>
    </p:spTree>
    <p:extLst>
      <p:ext uri="{BB962C8B-B14F-4D97-AF65-F5344CB8AC3E}">
        <p14:creationId xmlns:p14="http://schemas.microsoft.com/office/powerpoint/2010/main" val="38694169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stress echocardiography were higher in major cities and inner regional areas than in outer regional and remote areas. There was no clear pattern according to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113</a:t>
            </a:fld>
            <a:endParaRPr lang="en-AU"/>
          </a:p>
        </p:txBody>
      </p:sp>
    </p:spTree>
    <p:extLst>
      <p:ext uri="{BB962C8B-B14F-4D97-AF65-F5344CB8AC3E}">
        <p14:creationId xmlns:p14="http://schemas.microsoft.com/office/powerpoint/2010/main" val="3198164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b="0" dirty="0" smtClean="0"/>
              <a:t>This chapter examines: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-Early planned caesarean section without medical or obstetric indication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-Antibiotics dispensing in children, aged 9 years and under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-Proton pump inhibitor medicines dispensing, aged 1 year and under</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dirty="0" smtClean="0"/>
          </a:p>
        </p:txBody>
      </p:sp>
      <p:sp>
        <p:nvSpPr>
          <p:cNvPr id="4" name="Slide Number Placeholder 3"/>
          <p:cNvSpPr>
            <a:spLocks noGrp="1"/>
          </p:cNvSpPr>
          <p:nvPr>
            <p:ph type="sldNum" sz="quarter" idx="10"/>
          </p:nvPr>
        </p:nvSpPr>
        <p:spPr/>
        <p:txBody>
          <a:bodyPr/>
          <a:lstStyle/>
          <a:p>
            <a:fld id="{086491E9-8B29-4238-9DA0-EB026E9297BC}" type="slidenum">
              <a:rPr lang="en-AU" smtClean="0"/>
              <a:t>14</a:t>
            </a:fld>
            <a:endParaRPr lang="en-AU"/>
          </a:p>
        </p:txBody>
      </p:sp>
    </p:spTree>
    <p:extLst>
      <p:ext uri="{BB962C8B-B14F-4D97-AF65-F5344CB8AC3E}">
        <p14:creationId xmlns:p14="http://schemas.microsoft.com/office/powerpoint/2010/main" val="24575252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myocardial perfusion scans.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114</a:t>
            </a:fld>
            <a:endParaRPr lang="en-AU"/>
          </a:p>
        </p:txBody>
      </p:sp>
    </p:spTree>
    <p:extLst>
      <p:ext uri="{BB962C8B-B14F-4D97-AF65-F5344CB8AC3E}">
        <p14:creationId xmlns:p14="http://schemas.microsoft.com/office/powerpoint/2010/main" val="31378903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myocardial perfusion scans.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115</a:t>
            </a:fld>
            <a:endParaRPr lang="en-AU"/>
          </a:p>
        </p:txBody>
      </p:sp>
    </p:spTree>
    <p:extLst>
      <p:ext uri="{BB962C8B-B14F-4D97-AF65-F5344CB8AC3E}">
        <p14:creationId xmlns:p14="http://schemas.microsoft.com/office/powerpoint/2010/main" val="11882363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myocardial perfusion scans.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79,905 MBS-subsidised services for MPS, representing 384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MPS across 278* local areas (Statistical Area Level 3 – SA3) ranged from 29 to 1,652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57.0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182 per 100,000 people aged 18 years and over in South Australia to 485 in New South Wales.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dirty="0" smtClean="0"/>
          </a:p>
          <a:p>
            <a:r>
              <a:rPr lang="en-AU" sz="1200" b="0" i="0" u="none" strike="noStrike" kern="1200" baseline="0" dirty="0" smtClean="0">
                <a:solidFill>
                  <a:schemeClr val="tx1"/>
                </a:solidFill>
                <a:latin typeface="+mn-lt"/>
                <a:ea typeface="+mn-ea"/>
                <a:cs typeface="+mn-cs"/>
              </a:rPr>
              <a:t>Data for the MPS MBS items have been suppressed, indicated on the maps in grey. Most local areas (Statistical Area Level 3 – SA3) were suppressed to prevent identification of the provider (practitioner or business entity).  The effect of data suppression was greatest in inner and outer regional and remote areas: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Overall, 62 SA3s were suppressed, which represents 18% of all SA3s and 8% of all services </a:t>
            </a:r>
          </a:p>
          <a:p>
            <a:r>
              <a:rPr lang="en-AU" sz="1200" b="0" i="0" u="none" strike="noStrike" kern="1200" baseline="0" dirty="0" smtClean="0">
                <a:solidFill>
                  <a:schemeClr val="tx1"/>
                </a:solidFill>
                <a:latin typeface="+mn-lt"/>
                <a:ea typeface="+mn-ea"/>
                <a:cs typeface="+mn-cs"/>
              </a:rPr>
              <a:t>- 37 SA3s were suppressed to prevent identification of the provider </a:t>
            </a:r>
          </a:p>
          <a:p>
            <a:r>
              <a:rPr lang="en-AU" sz="1200" b="0" i="0" u="none" strike="noStrike" kern="1200" baseline="0" dirty="0" smtClean="0">
                <a:solidFill>
                  <a:schemeClr val="tx1"/>
                </a:solidFill>
                <a:latin typeface="+mn-lt"/>
                <a:ea typeface="+mn-ea"/>
                <a:cs typeface="+mn-cs"/>
              </a:rPr>
              <a:t>- The proportion of SA3s suppressed in each remoteness category was 3% in major cities, 26% in inner regional areas, 43% in outer regional areas and 74% in remote areas. </a:t>
            </a:r>
          </a:p>
          <a:p>
            <a:endParaRPr lang="en-AU" dirty="0" smtClean="0"/>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116</a:t>
            </a:fld>
            <a:endParaRPr lang="en-AU"/>
          </a:p>
        </p:txBody>
      </p:sp>
    </p:spTree>
    <p:extLst>
      <p:ext uri="{BB962C8B-B14F-4D97-AF65-F5344CB8AC3E}">
        <p14:creationId xmlns:p14="http://schemas.microsoft.com/office/powerpoint/2010/main" val="12167148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myocardial perfusion scans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117</a:t>
            </a:fld>
            <a:endParaRPr lang="en-AU"/>
          </a:p>
        </p:txBody>
      </p:sp>
    </p:spTree>
    <p:extLst>
      <p:ext uri="{BB962C8B-B14F-4D97-AF65-F5344CB8AC3E}">
        <p14:creationId xmlns:p14="http://schemas.microsoft.com/office/powerpoint/2010/main" val="16600662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myocardial perfusion scans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118</a:t>
            </a:fld>
            <a:endParaRPr lang="en-AU"/>
          </a:p>
        </p:txBody>
      </p:sp>
    </p:spTree>
    <p:extLst>
      <p:ext uri="{BB962C8B-B14F-4D97-AF65-F5344CB8AC3E}">
        <p14:creationId xmlns:p14="http://schemas.microsoft.com/office/powerpoint/2010/main" val="11872600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182 per 100,000 people aged 18 years and over in South Australia to 485 in New South Wales.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for NT SA3s are not published for reliability and/or confidentiality reasons. </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119</a:t>
            </a:fld>
            <a:endParaRPr lang="en-AU"/>
          </a:p>
        </p:txBody>
      </p:sp>
    </p:spTree>
    <p:extLst>
      <p:ext uri="{BB962C8B-B14F-4D97-AF65-F5344CB8AC3E}">
        <p14:creationId xmlns:p14="http://schemas.microsoft.com/office/powerpoint/2010/main" val="9631830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MPS were higher in major cities and inner regional areas than in other remote areas. Rates were higher in areas with lower socioeconomic status in major cities, and inner regional and remote areas. There was no clear pattern according to socioeconomic status in outer regional areas.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120</a:t>
            </a:fld>
            <a:endParaRPr lang="en-AU"/>
          </a:p>
        </p:txBody>
      </p:sp>
    </p:spTree>
    <p:extLst>
      <p:ext uri="{BB962C8B-B14F-4D97-AF65-F5344CB8AC3E}">
        <p14:creationId xmlns:p14="http://schemas.microsoft.com/office/powerpoint/2010/main" val="28820982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standard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121</a:t>
            </a:fld>
            <a:endParaRPr lang="en-AU"/>
          </a:p>
        </p:txBody>
      </p:sp>
    </p:spTree>
    <p:extLst>
      <p:ext uri="{BB962C8B-B14F-4D97-AF65-F5344CB8AC3E}">
        <p14:creationId xmlns:p14="http://schemas.microsoft.com/office/powerpoint/2010/main" val="35225428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standard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122</a:t>
            </a:fld>
            <a:endParaRPr lang="en-AU"/>
          </a:p>
        </p:txBody>
      </p:sp>
    </p:spTree>
    <p:extLst>
      <p:ext uri="{BB962C8B-B14F-4D97-AF65-F5344CB8AC3E}">
        <p14:creationId xmlns:p14="http://schemas.microsoft.com/office/powerpoint/2010/main" val="22394251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standard echocardiography.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945,056 MBS-subsidised services for standard echocardiography, representing 4,599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standard echocardiography across 328* local areas (Statistical Area Level 3 – SA3) ranged from 2,279 to 7,957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3.5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2,624 per 100,000 people aged 18 years and over in Tasmania to 5,309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123</a:t>
            </a:fld>
            <a:endParaRPr lang="en-AU"/>
          </a:p>
        </p:txBody>
      </p:sp>
    </p:spTree>
    <p:extLst>
      <p:ext uri="{BB962C8B-B14F-4D97-AF65-F5344CB8AC3E}">
        <p14:creationId xmlns:p14="http://schemas.microsoft.com/office/powerpoint/2010/main" val="1757020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Almost half of early planned caesarean sections (42-60%) occurred before 39 weeks of gestation</a:t>
            </a:r>
            <a:r>
              <a:rPr lang="en-AU" sz="1200" dirty="0" smtClean="0">
                <a:solidFill>
                  <a:schemeClr val="accent6"/>
                </a:solidFill>
              </a:rPr>
              <a:t>,</a:t>
            </a:r>
            <a:r>
              <a:rPr lang="en-AU" sz="1200" baseline="0" dirty="0" smtClean="0">
                <a:solidFill>
                  <a:schemeClr val="accent6"/>
                </a:solidFill>
              </a:rPr>
              <a:t> </a:t>
            </a:r>
            <a:r>
              <a:rPr lang="en-AU" sz="1200" b="0" i="0" u="none" strike="noStrike" kern="1200" baseline="0" dirty="0" smtClean="0">
                <a:solidFill>
                  <a:schemeClr val="tx1"/>
                </a:solidFill>
                <a:latin typeface="+mn-lt"/>
                <a:ea typeface="+mn-ea"/>
                <a:cs typeface="+mn-cs"/>
              </a:rPr>
              <a:t>where there was no medical or obstetric indication (for the four states with reported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Substantial variation (16.5) was observed between Statistical Area Level 3 (SA3) areas in the rates of antibiotic dispensing in children aged 9 years and under, with over 3 million prescriptions dispensed - an equivalent rate of almost one per child in the age group.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There were 22,810 PBS prescriptions dispensed for PPI medicines to infants aged 1 year and under, representing 3,628 prescriptions per 100,000.</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6491E9-8B29-4238-9DA0-EB026E9297BC}" type="slidenum">
              <a:rPr lang="en-AU" smtClean="0"/>
              <a:t>15</a:t>
            </a:fld>
            <a:endParaRPr lang="en-AU"/>
          </a:p>
        </p:txBody>
      </p:sp>
    </p:spTree>
    <p:extLst>
      <p:ext uri="{BB962C8B-B14F-4D97-AF65-F5344CB8AC3E}">
        <p14:creationId xmlns:p14="http://schemas.microsoft.com/office/powerpoint/2010/main" val="29765548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standard echocardiography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124</a:t>
            </a:fld>
            <a:endParaRPr lang="en-AU"/>
          </a:p>
        </p:txBody>
      </p:sp>
    </p:spTree>
    <p:extLst>
      <p:ext uri="{BB962C8B-B14F-4D97-AF65-F5344CB8AC3E}">
        <p14:creationId xmlns:p14="http://schemas.microsoft.com/office/powerpoint/2010/main" val="11074934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standard echocardiography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125</a:t>
            </a:fld>
            <a:endParaRPr lang="en-AU"/>
          </a:p>
        </p:txBody>
      </p:sp>
    </p:spTree>
    <p:extLst>
      <p:ext uri="{BB962C8B-B14F-4D97-AF65-F5344CB8AC3E}">
        <p14:creationId xmlns:p14="http://schemas.microsoft.com/office/powerpoint/2010/main" val="1834752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standard echocardiography were highest for the 80 years and over age group.</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for this age group was 19,469 services per 100,000 people and varied from 10,829 services per 100,000 people in Tasmania to 23,703 services per 100,000 people in New South Wales.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for tests performed on the 80 years and over age group was 2.7 times as high as the rate for the 45–79 years age group (which had the next highest rate). This pattern was consistent across all states and territories.</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126</a:t>
            </a:fld>
            <a:endParaRPr lang="en-AU"/>
          </a:p>
        </p:txBody>
      </p:sp>
    </p:spTree>
    <p:extLst>
      <p:ext uri="{BB962C8B-B14F-4D97-AF65-F5344CB8AC3E}">
        <p14:creationId xmlns:p14="http://schemas.microsoft.com/office/powerpoint/2010/main" val="9776886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2,624 per 100,000 people aged 18 years and over in Tasmania to 5,309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127</a:t>
            </a:fld>
            <a:endParaRPr lang="en-AU"/>
          </a:p>
        </p:txBody>
      </p:sp>
    </p:spTree>
    <p:extLst>
      <p:ext uri="{BB962C8B-B14F-4D97-AF65-F5344CB8AC3E}">
        <p14:creationId xmlns:p14="http://schemas.microsoft.com/office/powerpoint/2010/main" val="24769192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standard echocardiography were higher in major cities and inner regional areas than in outer regional and remote areas. There was no clear pattern according to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128</a:t>
            </a:fld>
            <a:endParaRPr lang="en-AU"/>
          </a:p>
        </p:txBody>
      </p:sp>
    </p:spTree>
    <p:extLst>
      <p:ext uri="{BB962C8B-B14F-4D97-AF65-F5344CB8AC3E}">
        <p14:creationId xmlns:p14="http://schemas.microsoft.com/office/powerpoint/2010/main" val="42532834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133</a:t>
            </a:fld>
            <a:endParaRPr lang="en-AU"/>
          </a:p>
        </p:txBody>
      </p:sp>
    </p:spTree>
    <p:extLst>
      <p:ext uri="{BB962C8B-B14F-4D97-AF65-F5344CB8AC3E}">
        <p14:creationId xmlns:p14="http://schemas.microsoft.com/office/powerpoint/2010/main" val="4984119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a - </a:t>
            </a:r>
            <a:r>
              <a:rPr lang="en-AU" sz="1200" b="0" i="0" u="none" strike="noStrike" kern="1200" baseline="0" dirty="0" smtClean="0">
                <a:solidFill>
                  <a:schemeClr val="tx1"/>
                </a:solidFill>
                <a:latin typeface="+mn-lt"/>
                <a:ea typeface="+mn-ea"/>
                <a:cs typeface="+mn-cs"/>
              </a:rPr>
              <a:t>What does the rectangle represent? Each rectangle represents an SA3. SA3s are geographical areas defined by the ABS that provide a standardised regional breakdown of Australia. SA3s generally have populations between 30,000 and 130,000 people. </a:t>
            </a:r>
          </a:p>
          <a:p>
            <a:r>
              <a:rPr lang="en-AU" sz="1200" b="1" i="0" u="none" strike="noStrike" kern="1200" baseline="0" dirty="0" smtClean="0">
                <a:solidFill>
                  <a:schemeClr val="tx1"/>
                </a:solidFill>
                <a:latin typeface="+mn-lt"/>
                <a:ea typeface="+mn-ea"/>
                <a:cs typeface="+mn-cs"/>
              </a:rPr>
              <a:t>b - </a:t>
            </a:r>
            <a:r>
              <a:rPr lang="en-AU" sz="1200" b="0" i="0" u="none" strike="noStrike" kern="1200" baseline="0" dirty="0" smtClean="0">
                <a:solidFill>
                  <a:schemeClr val="tx1"/>
                </a:solidFill>
                <a:latin typeface="+mn-lt"/>
                <a:ea typeface="+mn-ea"/>
                <a:cs typeface="+mn-cs"/>
              </a:rPr>
              <a:t>Hollow rectangles and asterisks A hollow rectangle or an SA3 rate that has an asterisk indicates a rate that is considered more volatile and should be interpreted with caution. </a:t>
            </a:r>
          </a:p>
          <a:p>
            <a:r>
              <a:rPr lang="en-AU" sz="1200" b="1" i="0" u="none" strike="noStrike" kern="1200" baseline="0" dirty="0" smtClean="0">
                <a:solidFill>
                  <a:schemeClr val="tx1"/>
                </a:solidFill>
                <a:latin typeface="+mn-lt"/>
                <a:ea typeface="+mn-ea"/>
                <a:cs typeface="+mn-cs"/>
              </a:rPr>
              <a:t>c - </a:t>
            </a:r>
            <a:r>
              <a:rPr lang="en-AU" sz="1200" b="0" i="0" u="none" strike="noStrike" kern="1200" baseline="0" dirty="0" smtClean="0">
                <a:solidFill>
                  <a:schemeClr val="tx1"/>
                </a:solidFill>
                <a:latin typeface="+mn-lt"/>
                <a:ea typeface="+mn-ea"/>
                <a:cs typeface="+mn-cs"/>
              </a:rPr>
              <a:t>Vertical axis The vertical axis shows the age- and sex‑standardised rate. Rates are age and sex standardised to allow comparisons between populations with different age and sex structures. </a:t>
            </a:r>
          </a:p>
          <a:p>
            <a:r>
              <a:rPr lang="en-AU" sz="1200" b="1" i="0" u="none" strike="noStrike" kern="1200" baseline="0" dirty="0" smtClean="0">
                <a:solidFill>
                  <a:schemeClr val="tx1"/>
                </a:solidFill>
                <a:latin typeface="+mn-lt"/>
                <a:ea typeface="+mn-ea"/>
                <a:cs typeface="+mn-cs"/>
              </a:rPr>
              <a:t>d - </a:t>
            </a:r>
            <a:r>
              <a:rPr lang="en-AU" sz="1200" b="0" i="0" u="none" strike="noStrike" kern="1200" baseline="0" dirty="0" smtClean="0">
                <a:solidFill>
                  <a:schemeClr val="tx1"/>
                </a:solidFill>
                <a:latin typeface="+mn-lt"/>
                <a:ea typeface="+mn-ea"/>
                <a:cs typeface="+mn-cs"/>
              </a:rPr>
              <a:t>Highest rate without top 10% This line indicates the highest age- and sex‑standardised rate after excluding the highest 10% of SA3 rates. </a:t>
            </a:r>
          </a:p>
          <a:p>
            <a:r>
              <a:rPr lang="en-AU" sz="1200" b="1" i="0" u="none" strike="noStrike" kern="1200" baseline="0" dirty="0" smtClean="0">
                <a:solidFill>
                  <a:schemeClr val="tx1"/>
                </a:solidFill>
                <a:latin typeface="+mn-lt"/>
                <a:ea typeface="+mn-ea"/>
                <a:cs typeface="+mn-cs"/>
              </a:rPr>
              <a:t>e - </a:t>
            </a:r>
            <a:r>
              <a:rPr lang="en-AU" sz="1200" b="0" i="0" u="none" strike="noStrike" kern="1200" baseline="0" dirty="0" smtClean="0">
                <a:solidFill>
                  <a:schemeClr val="tx1"/>
                </a:solidFill>
                <a:latin typeface="+mn-lt"/>
                <a:ea typeface="+mn-ea"/>
                <a:cs typeface="+mn-cs"/>
              </a:rPr>
              <a:t>Australian rate This line indicates the Australian age-and sex‑standardised rate. </a:t>
            </a:r>
          </a:p>
          <a:p>
            <a:r>
              <a:rPr lang="en-AU" sz="1200" b="1" i="0" u="none" strike="noStrike" kern="1200" baseline="0" dirty="0" smtClean="0">
                <a:solidFill>
                  <a:schemeClr val="tx1"/>
                </a:solidFill>
                <a:latin typeface="+mn-lt"/>
                <a:ea typeface="+mn-ea"/>
                <a:cs typeface="+mn-cs"/>
              </a:rPr>
              <a:t>f - </a:t>
            </a:r>
            <a:r>
              <a:rPr lang="en-AU" sz="1200" b="0" i="0" u="none" strike="noStrike" kern="1200" baseline="0" dirty="0" smtClean="0">
                <a:solidFill>
                  <a:schemeClr val="tx1"/>
                </a:solidFill>
                <a:latin typeface="+mn-lt"/>
                <a:ea typeface="+mn-ea"/>
                <a:cs typeface="+mn-cs"/>
              </a:rPr>
              <a:t>Lowest rate without bottom 10% This line indicates the lowest age- and sex‑standardised rate after excluding the lowest 10% of SA3 rates. </a:t>
            </a:r>
          </a:p>
          <a:p>
            <a:r>
              <a:rPr lang="en-AU" sz="1200" b="1" i="0" u="none" strike="noStrike" kern="1200" baseline="0" dirty="0" err="1" smtClean="0">
                <a:solidFill>
                  <a:schemeClr val="tx1"/>
                </a:solidFill>
                <a:latin typeface="+mn-lt"/>
                <a:ea typeface="+mn-ea"/>
                <a:cs typeface="+mn-cs"/>
              </a:rPr>
              <a:t>i</a:t>
            </a:r>
            <a:r>
              <a:rPr lang="en-AU" sz="1200" b="1" i="0" u="none" strike="noStrike" kern="1200" baseline="0" dirty="0" smtClean="0">
                <a:solidFill>
                  <a:schemeClr val="tx1"/>
                </a:solidFill>
                <a:latin typeface="+mn-lt"/>
                <a:ea typeface="+mn-ea"/>
                <a:cs typeface="+mn-cs"/>
              </a:rPr>
              <a:t> - </a:t>
            </a:r>
            <a:r>
              <a:rPr lang="en-AU" sz="1200" b="0" i="0" u="none" strike="noStrike" kern="1200" baseline="0" dirty="0" smtClean="0">
                <a:solidFill>
                  <a:schemeClr val="tx1"/>
                </a:solidFill>
                <a:latin typeface="+mn-lt"/>
                <a:ea typeface="+mn-ea"/>
                <a:cs typeface="+mn-cs"/>
              </a:rPr>
              <a:t>Magnitude of variation The magnitude of variation is the times difference between the highest and lowest SA3 rates in Australia. Rates published with caution are excluded from the calculation. </a:t>
            </a:r>
          </a:p>
          <a:p>
            <a:r>
              <a:rPr lang="en-AU" sz="1200" b="1" i="0" u="none" strike="noStrike" kern="1200" baseline="0" dirty="0" smtClean="0">
                <a:solidFill>
                  <a:schemeClr val="tx1"/>
                </a:solidFill>
                <a:latin typeface="+mn-lt"/>
                <a:ea typeface="+mn-ea"/>
                <a:cs typeface="+mn-cs"/>
              </a:rPr>
              <a:t>j - </a:t>
            </a:r>
            <a:r>
              <a:rPr lang="en-AU" sz="1200" b="0" i="0" u="none" strike="noStrike" kern="1200" baseline="0" dirty="0" smtClean="0">
                <a:solidFill>
                  <a:schemeClr val="tx1"/>
                </a:solidFill>
                <a:latin typeface="+mn-lt"/>
                <a:ea typeface="+mn-ea"/>
                <a:cs typeface="+mn-cs"/>
              </a:rPr>
              <a:t>Magnitude of variation without top and bottom 10% The magnitude of variation is the times difference between the highest and lowest SA3 rates after excluding the highest and lowest 10% of SA3 rates. </a:t>
            </a:r>
          </a:p>
          <a:p>
            <a:r>
              <a:rPr lang="en-AU" sz="1200" b="0" i="0" u="none" strike="noStrike" kern="1200" baseline="0" dirty="0" smtClean="0">
                <a:solidFill>
                  <a:schemeClr val="tx1"/>
                </a:solidFill>
                <a:latin typeface="+mn-lt"/>
                <a:ea typeface="+mn-ea"/>
                <a:cs typeface="+mn-cs"/>
              </a:rPr>
              <a:t>Rate of dispensing Darker colours represent SA3s with a higher age- and sex-standardised rate, and lighter colours represent SA3s with a lower rate.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134</a:t>
            </a:fld>
            <a:endParaRPr lang="en-AU"/>
          </a:p>
        </p:txBody>
      </p:sp>
    </p:spTree>
    <p:extLst>
      <p:ext uri="{BB962C8B-B14F-4D97-AF65-F5344CB8AC3E}">
        <p14:creationId xmlns:p14="http://schemas.microsoft.com/office/powerpoint/2010/main" val="10127083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29,147,238 PBS prescriptions dispensed for antimicrobial medicines, representing an Australian rate of 115,894 prescriptions dispensed per 100,000 people of all ages. The Australian rate decreased from 2013–14, when 126,864 prescriptions per 100,000 people were dispensed.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Between 2013–14 and 2016–17, the rate of antimicrobial prescriptions dispensed nationally decreased by 9%, and the rate of people dispensed at least one prescription for an antimicrobial also decreased. </a:t>
            </a:r>
          </a:p>
        </p:txBody>
      </p:sp>
      <p:sp>
        <p:nvSpPr>
          <p:cNvPr id="4" name="Slide Number Placeholder 3"/>
          <p:cNvSpPr>
            <a:spLocks noGrp="1"/>
          </p:cNvSpPr>
          <p:nvPr>
            <p:ph type="sldNum" sz="quarter" idx="10"/>
          </p:nvPr>
        </p:nvSpPr>
        <p:spPr/>
        <p:txBody>
          <a:bodyPr/>
          <a:lstStyle/>
          <a:p>
            <a:fld id="{09F61C80-7277-41EE-BCE7-A52AD847B2F5}" type="slidenum">
              <a:rPr lang="en-AU" smtClean="0"/>
              <a:t>136</a:t>
            </a:fld>
            <a:endParaRPr lang="en-AU"/>
          </a:p>
        </p:txBody>
      </p:sp>
    </p:spTree>
    <p:extLst>
      <p:ext uri="{BB962C8B-B14F-4D97-AF65-F5344CB8AC3E}">
        <p14:creationId xmlns:p14="http://schemas.microsoft.com/office/powerpoint/2010/main" val="34982695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5,443,251 PBS prescriptions dispensed for amoxicillin, representing an Australian rate of 22,286 prescriptions dispensed per 100,000 people of all ages. The Australian rate decreased from 2013–14, when 24,112 prescriptions per 100,000 people were dispensed.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Between 2013–14 and 2016–17, the rate of amoxicillin prescriptions dispensed nationally decreased by 7.6%, and the rate of people dispensed at least one prescription for amoxicillin also decreased. </a:t>
            </a:r>
          </a:p>
        </p:txBody>
      </p:sp>
      <p:sp>
        <p:nvSpPr>
          <p:cNvPr id="4" name="Slide Number Placeholder 3"/>
          <p:cNvSpPr>
            <a:spLocks noGrp="1"/>
          </p:cNvSpPr>
          <p:nvPr>
            <p:ph type="sldNum" sz="quarter" idx="10"/>
          </p:nvPr>
        </p:nvSpPr>
        <p:spPr/>
        <p:txBody>
          <a:bodyPr/>
          <a:lstStyle/>
          <a:p>
            <a:fld id="{09F61C80-7277-41EE-BCE7-A52AD847B2F5}" type="slidenum">
              <a:rPr lang="en-AU" smtClean="0"/>
              <a:t>137</a:t>
            </a:fld>
            <a:endParaRPr lang="en-AU"/>
          </a:p>
        </p:txBody>
      </p:sp>
    </p:spTree>
    <p:extLst>
      <p:ext uri="{BB962C8B-B14F-4D97-AF65-F5344CB8AC3E}">
        <p14:creationId xmlns:p14="http://schemas.microsoft.com/office/powerpoint/2010/main" val="10905502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endParaRPr lang="en-AU" dirty="0" smtClean="0"/>
          </a:p>
          <a:p>
            <a:r>
              <a:rPr lang="en-AU" sz="1200" b="0" i="0" u="none" strike="noStrike" kern="1200" baseline="0" dirty="0" smtClean="0">
                <a:solidFill>
                  <a:schemeClr val="tx1"/>
                </a:solidFill>
                <a:latin typeface="+mn-lt"/>
                <a:ea typeface="+mn-ea"/>
                <a:cs typeface="+mn-cs"/>
              </a:rPr>
              <a:t>In 2016–17, there were 4,936,412 PBS prescriptions dispensed for amoxicillin–clavulanate, representing an Australian rate of 19,567 prescriptions dispensed per 100,000 people of all ages. The Australian rate increased from 2013–14, when 19,110 prescriptions per 100,000 people were dispensed.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Between 2013–14 and 2016–17 the rate of amoxicillin–clavulanate prescriptions dispensed nationally increased by 2.4%.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138</a:t>
            </a:fld>
            <a:endParaRPr lang="en-AU"/>
          </a:p>
        </p:txBody>
      </p:sp>
    </p:spTree>
    <p:extLst>
      <p:ext uri="{BB962C8B-B14F-4D97-AF65-F5344CB8AC3E}">
        <p14:creationId xmlns:p14="http://schemas.microsoft.com/office/powerpoint/2010/main" val="2724166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Rates of caesarean section overall has risen steadily in Australia since the early 1990s. In</a:t>
            </a:r>
            <a:r>
              <a:rPr lang="en-AU" baseline="0" dirty="0" smtClean="0"/>
              <a:t> 2016, 34% of births in Australia were by caesarean section, compared with 31% in 2006 and 18% in 1990.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proportion of babies born at early term has increased in the past decade. Between 2006 and 2016, the proportion of babies born between 37 and 39 weeks’ gestation increased, while the proportion born from 40 weeks onwards decreased.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Between 2006 and 2016, the average gestational age for all babies born in Australia fell from 38.9 weeks to 38.6 weeks.</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16</a:t>
            </a:fld>
            <a:endParaRPr lang="en-AU"/>
          </a:p>
        </p:txBody>
      </p:sp>
    </p:spTree>
    <p:extLst>
      <p:ext uri="{BB962C8B-B14F-4D97-AF65-F5344CB8AC3E}">
        <p14:creationId xmlns:p14="http://schemas.microsoft.com/office/powerpoint/2010/main" val="12905444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Speaker notes: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117,511 PBS prescriptions dispensed for antipsychotic medicines to people aged 17 years and under, representing an Australian rate of 2,256 prescriptions per 100,000 people aged 17 years and under. The Australian rate increased during the four years from 2013–14, when 2,082 prescriptions per 100,000 people aged 17 years and under were dispensed.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Between 2013–14 and 2016–17, the rate of antipsychotic medicines dispensed per 100,000 people aged 17 years and under increased by 8% in Australia during the four‑year period.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139</a:t>
            </a:fld>
            <a:endParaRPr lang="en-AU"/>
          </a:p>
        </p:txBody>
      </p:sp>
    </p:spTree>
    <p:extLst>
      <p:ext uri="{BB962C8B-B14F-4D97-AF65-F5344CB8AC3E}">
        <p14:creationId xmlns:p14="http://schemas.microsoft.com/office/powerpoint/2010/main" val="31950013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In 2016–17, there were 2,908,555 PBS prescriptions dispensed for antipsychotic medicines to people aged 18–64 years, representing an Australian rate of 19,420 prescriptions dispensed per 100,000 people aged 18–64 years. The Australian rate increased during the four years from 2013–14, when 17,873 prescriptions per 100,000 people were dispensed.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Between 2013–14 and 2016–17, the rate of antipsychotic medicines dispensed per 100,000 people aged 18–64 years increased by 9% in Australia during the four-year period. </a:t>
            </a:r>
            <a:endParaRPr lang="en-AU"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F61C80-7277-41EE-BCE7-A52AD847B2F5}" type="slidenum">
              <a:rPr lang="en-AU" smtClean="0"/>
              <a:t>140</a:t>
            </a:fld>
            <a:endParaRPr lang="en-AU"/>
          </a:p>
        </p:txBody>
      </p:sp>
    </p:spTree>
    <p:extLst>
      <p:ext uri="{BB962C8B-B14F-4D97-AF65-F5344CB8AC3E}">
        <p14:creationId xmlns:p14="http://schemas.microsoft.com/office/powerpoint/2010/main" val="27153601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In 2016–17, there were 947,941 PBS prescriptions dispensed for antipsychotic medicines to people aged 65 years and over, representing an Australian rate of 25,788 prescriptions dispensed per 100,000 people aged 65 years and over. The Australian rate decreased during the four years from 2013–14, when 27,396 prescriptions per 100,000 people were dispensed.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Between 2013–14 and 2016–17, the rate of antipsychotic medicine prescriptions dispensed per 100,000 people aged 65 years and over decreased by 6% in Australia during the four year period, and the rate of people dispensed at least one prescription also decreased. </a:t>
            </a:r>
            <a:endParaRPr lang="en-AU"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F61C80-7277-41EE-BCE7-A52AD847B2F5}" type="slidenum">
              <a:rPr lang="en-AU" smtClean="0"/>
              <a:t>141</a:t>
            </a:fld>
            <a:endParaRPr lang="en-AU"/>
          </a:p>
        </p:txBody>
      </p:sp>
    </p:spTree>
    <p:extLst>
      <p:ext uri="{BB962C8B-B14F-4D97-AF65-F5344CB8AC3E}">
        <p14:creationId xmlns:p14="http://schemas.microsoft.com/office/powerpoint/2010/main" val="39898650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In 2016–17, there were 737,037 PBS prescriptions dispensed for ADHD medicines to people aged 17 years and under, representing an Australian rate of 14,061 prescriptions dispensed per 100,000 people aged 17 years and under. The Australian rate increased during the four years from 2013–14, when 10,805 prescriptions per 100,000 people aged 17 years and under were dispensed.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Between 2013–14 and 2016–17, the rate of ADHD medicines dispensed aged 17 years and under increased by 30% in Australia during the four-year period. The rate of people dispensed at least one prescription also increased during the four years from 2013–14. </a:t>
            </a:r>
            <a:endParaRPr lang="en-AU"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F61C80-7277-41EE-BCE7-A52AD847B2F5}" type="slidenum">
              <a:rPr lang="en-AU" smtClean="0"/>
              <a:t>142</a:t>
            </a:fld>
            <a:endParaRPr lang="en-AU"/>
          </a:p>
        </p:txBody>
      </p:sp>
    </p:spTree>
    <p:extLst>
      <p:ext uri="{BB962C8B-B14F-4D97-AF65-F5344CB8AC3E}">
        <p14:creationId xmlns:p14="http://schemas.microsoft.com/office/powerpoint/2010/main" val="23328249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endParaRPr lang="en-AU" dirty="0" smtClean="0"/>
          </a:p>
          <a:p>
            <a:r>
              <a:rPr lang="en-AU" sz="1200" b="0" i="0" u="none" strike="noStrike" kern="1200" baseline="0" dirty="0" smtClean="0">
                <a:solidFill>
                  <a:schemeClr val="tx1"/>
                </a:solidFill>
                <a:latin typeface="+mn-lt"/>
                <a:ea typeface="+mn-ea"/>
                <a:cs typeface="+mn-cs"/>
              </a:rPr>
              <a:t>In 2016–17, there were 15,419,793 PBS prescriptions dispensed for opioid medicines, representing an Australian rate of 58,595 prescriptions dispensed per 100,000 people of all ages. The Australian rate increased from 2013–14, when 55,900 prescriptions per 100,000 people were dispensed.</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143</a:t>
            </a:fld>
            <a:endParaRPr lang="en-AU"/>
          </a:p>
        </p:txBody>
      </p:sp>
    </p:spTree>
    <p:extLst>
      <p:ext uri="{BB962C8B-B14F-4D97-AF65-F5344CB8AC3E}">
        <p14:creationId xmlns:p14="http://schemas.microsoft.com/office/powerpoint/2010/main" val="326966937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endParaRPr lang="en-AU" dirty="0" smtClean="0"/>
          </a:p>
          <a:p>
            <a:r>
              <a:rPr lang="en-AU" sz="1200" b="0" i="0" u="none" strike="noStrike" kern="1200" baseline="0" dirty="0" smtClean="0">
                <a:solidFill>
                  <a:schemeClr val="tx1"/>
                </a:solidFill>
                <a:latin typeface="+mn-lt"/>
                <a:ea typeface="+mn-ea"/>
                <a:cs typeface="+mn-cs"/>
              </a:rPr>
              <a:t>The aim of the Atlas series is to provide clinically meaningful information that can be used to investigate and improve the appropriateness, effectiveness and efficiency of health care in Australia. </a:t>
            </a:r>
          </a:p>
          <a:p>
            <a:pPr marL="0" indent="0">
              <a:buFontTx/>
              <a:buNone/>
            </a:pPr>
            <a:endParaRPr lang="en-AU" sz="1200" b="0" i="0" u="none" strike="noStrike" kern="1200" baseline="0" dirty="0" smtClean="0">
              <a:solidFill>
                <a:schemeClr val="tx1"/>
              </a:solidFill>
              <a:latin typeface="+mn-lt"/>
              <a:ea typeface="+mn-ea"/>
              <a:cs typeface="+mn-cs"/>
            </a:endParaRPr>
          </a:p>
          <a:p>
            <a:pPr marL="171450" indent="-171450">
              <a:buFontTx/>
              <a:buChar char="-"/>
            </a:pPr>
            <a:r>
              <a:rPr lang="en-AU" sz="1200" b="0" i="0" u="none" strike="noStrike" kern="1200" baseline="0" dirty="0" smtClean="0">
                <a:solidFill>
                  <a:schemeClr val="tx1"/>
                </a:solidFill>
                <a:latin typeface="+mn-lt"/>
                <a:ea typeface="+mn-ea"/>
                <a:cs typeface="+mn-cs"/>
              </a:rPr>
              <a:t>Changes in the health system are usually the result of the accumulated efforts of many players over many years, rather than a single intervention such as the Atlas series. The third Atlas provides examples of how different groups within the health sector have addressed issues highlighted in the first and second Atlases, in the context of the many other organisations working to improve health care in Australia. </a:t>
            </a:r>
          </a:p>
          <a:p>
            <a:pPr marL="171450" indent="-171450">
              <a:buFontTx/>
              <a:buChar cha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Mapping data is only the first step in using data on clinical variation for quality improvement. Translating the information in the Atlas series into better patient care and outcomes also depends on: </a:t>
            </a:r>
          </a:p>
          <a:p>
            <a:r>
              <a:rPr lang="en-AU" sz="1200" b="0" i="0" u="none" strike="noStrike" kern="1200" baseline="0" dirty="0" smtClean="0">
                <a:solidFill>
                  <a:schemeClr val="tx1"/>
                </a:solidFill>
                <a:latin typeface="+mn-lt"/>
                <a:ea typeface="+mn-ea"/>
                <a:cs typeface="+mn-cs"/>
              </a:rPr>
              <a:t>- Raising awareness of how to use data on variation to improve health care </a:t>
            </a:r>
          </a:p>
          <a:p>
            <a:r>
              <a:rPr lang="en-AU" sz="1200" b="0" i="0" u="none" strike="noStrike" kern="1200" baseline="0" dirty="0" smtClean="0">
                <a:solidFill>
                  <a:schemeClr val="tx1"/>
                </a:solidFill>
                <a:latin typeface="+mn-lt"/>
                <a:ea typeface="+mn-ea"/>
                <a:cs typeface="+mn-cs"/>
              </a:rPr>
              <a:t>- Building capacity for data collection and audit into clinical practice </a:t>
            </a:r>
          </a:p>
          <a:p>
            <a:r>
              <a:rPr lang="en-AU" sz="1200" b="0" i="0" u="none" strike="noStrike" kern="1200" baseline="0" dirty="0" smtClean="0">
                <a:solidFill>
                  <a:schemeClr val="tx1"/>
                </a:solidFill>
                <a:latin typeface="+mn-lt"/>
                <a:ea typeface="+mn-ea"/>
                <a:cs typeface="+mn-cs"/>
              </a:rPr>
              <a:t>- Engaging clinicians, policymakers and system managers to investigate reasons for variation and to address unwarranted variation </a:t>
            </a:r>
          </a:p>
          <a:p>
            <a:r>
              <a:rPr lang="en-AU" sz="1200" b="0" i="0" u="none" strike="noStrike" kern="1200" baseline="0" dirty="0" smtClean="0">
                <a:solidFill>
                  <a:schemeClr val="tx1"/>
                </a:solidFill>
                <a:latin typeface="+mn-lt"/>
                <a:ea typeface="+mn-ea"/>
                <a:cs typeface="+mn-cs"/>
              </a:rPr>
              <a:t>- Raising awareness among consumers of risks and benefits of healthcare interventions </a:t>
            </a:r>
          </a:p>
          <a:p>
            <a:pPr marL="0" indent="0">
              <a:buFontTx/>
              <a:buNone/>
            </a:pPr>
            <a:r>
              <a:rPr lang="en-AU" sz="1200" b="0" i="0" u="none" strike="noStrike" kern="1200" baseline="0" dirty="0" smtClean="0">
                <a:solidFill>
                  <a:schemeClr val="tx1"/>
                </a:solidFill>
                <a:latin typeface="+mn-lt"/>
                <a:ea typeface="+mn-ea"/>
                <a:cs typeface="+mn-cs"/>
              </a:rPr>
              <a:t>- Implementing appropriate change at all relevant levels of the health system. </a:t>
            </a:r>
          </a:p>
          <a:p>
            <a:pPr marL="171450" indent="-171450">
              <a:buFontTx/>
              <a:buChar char="-"/>
            </a:pP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144</a:t>
            </a:fld>
            <a:endParaRPr lang="en-AU"/>
          </a:p>
        </p:txBody>
      </p:sp>
    </p:spTree>
    <p:extLst>
      <p:ext uri="{BB962C8B-B14F-4D97-AF65-F5344CB8AC3E}">
        <p14:creationId xmlns:p14="http://schemas.microsoft.com/office/powerpoint/2010/main" val="20473579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of antimicrobial medicines dispensing were published in the first Atlas in 2015. Improving the use of antimicrobials is a national priority because of the ongoing concern about antimicrobial resistance (AMR) and because inappropriate use is exposing patients unnecessarily to the adverse effects of these medicines.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This has prompted a number of policy and regulatory responses to reduce inappropriate prescribing of antimicrobials. Australia has taken a One Health approach, coordinating responses from all sectors that use antimicrobials.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29,147,238 PBS prescriptions dispensed for antimicrobial medicines, representing an Australian rate of 115,894 prescriptions dispensed per 100,000 people of all ages. The Australian rate decreased from 2013–14, when 126,864 prescriptions per 100,000 people were dispensed. </a:t>
            </a: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F61C80-7277-41EE-BCE7-A52AD847B2F5}" type="slidenum">
              <a:rPr lang="en-AU" smtClean="0"/>
              <a:t>145</a:t>
            </a:fld>
            <a:endParaRPr lang="en-AU"/>
          </a:p>
        </p:txBody>
      </p:sp>
    </p:spTree>
    <p:extLst>
      <p:ext uri="{BB962C8B-B14F-4D97-AF65-F5344CB8AC3E}">
        <p14:creationId xmlns:p14="http://schemas.microsoft.com/office/powerpoint/2010/main" val="22115365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2015, the first Atlas reported that there were more than 33,000 admissions for knee arthroscopy in people aged 55 years and over in Australia in 2012–13.5 The rate of admissions was seven times higher in the area with the highest rate compared with the area with the lowest rate.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light of the Atlas findings, the Commission released a clinical care standard for osteoarthritis of the knee and commissioned a documentary about appropriate care for knee pain. The Commission also referred the findings to the MBS Review Taskforce, which subsequently recommended removal of funding for knee arthroscopy for degenerative changes.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146</a:t>
            </a:fld>
            <a:endParaRPr lang="en-AU"/>
          </a:p>
        </p:txBody>
      </p:sp>
    </p:spTree>
    <p:extLst>
      <p:ext uri="{BB962C8B-B14F-4D97-AF65-F5344CB8AC3E}">
        <p14:creationId xmlns:p14="http://schemas.microsoft.com/office/powerpoint/2010/main" val="25031966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of knee arthroscopy in people aged 55 years and over in Australia fell from 412 per 100,000 in 2015 to 312 per 100,000 in 2017 – a 24% drop. Many drivers are likely to have contributed to this reduction, in addition to the Atlas – for example, research and guidelines highlighting the lack of benefit of knee arthroscopy for osteoarthritis, and the MBS Review Taskforce review. </a:t>
            </a:r>
            <a:endParaRPr lang="en-AU" sz="1200" b="1" i="0" u="none" strike="noStrike" kern="1200" baseline="0" dirty="0" smtClean="0">
              <a:solidFill>
                <a:schemeClr val="tx1"/>
              </a:solidFill>
              <a:latin typeface="+mn-lt"/>
              <a:ea typeface="+mn-ea"/>
              <a:cs typeface="+mn-cs"/>
            </a:endParaRP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147</a:t>
            </a:fld>
            <a:endParaRPr lang="en-AU"/>
          </a:p>
        </p:txBody>
      </p:sp>
    </p:spTree>
    <p:extLst>
      <p:ext uri="{BB962C8B-B14F-4D97-AF65-F5344CB8AC3E}">
        <p14:creationId xmlns:p14="http://schemas.microsoft.com/office/powerpoint/2010/main" val="33649262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Speaker notes: </a:t>
            </a:r>
          </a:p>
          <a:p>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Mapping variation is an invaluable tool for understanding how our healthcare system is providing care, but gathering the data is only the first step. Understanding the underlying reasons for marked differences in the use of some health services across Australia, and considering how we can improve, are key for translating this work into better outcomes for patients.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patterns shown in the maps in this Atlas and the accompanying commentaries show that there are many opportunities for making meaningful changes in Australia’s delivery of health care. The recommendations in the third Atlas highlight that action is needed at all levels – from addressing the social determinants of health through to better data collection, system changes and providing the best supports for individual clinician–patient interactions. These goals are ambitious, but the recommended changes have the potential to result in meaningful progress in defining and delivering appropriate care – and improving patient outcomes. </a:t>
            </a:r>
            <a:endParaRPr lang="en-US" dirty="0" smtClean="0"/>
          </a:p>
          <a:p>
            <a:endParaRPr lang="en-US"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148</a:t>
            </a:fld>
            <a:endParaRPr lang="en-AU"/>
          </a:p>
        </p:txBody>
      </p:sp>
    </p:spTree>
    <p:extLst>
      <p:ext uri="{BB962C8B-B14F-4D97-AF65-F5344CB8AC3E}">
        <p14:creationId xmlns:p14="http://schemas.microsoft.com/office/powerpoint/2010/main" val="52197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dirty="0" smtClean="0"/>
          </a:p>
        </p:txBody>
      </p:sp>
      <p:sp>
        <p:nvSpPr>
          <p:cNvPr id="4" name="Slide Number Placeholder 3"/>
          <p:cNvSpPr>
            <a:spLocks noGrp="1"/>
          </p:cNvSpPr>
          <p:nvPr>
            <p:ph type="sldNum" sz="quarter" idx="10"/>
          </p:nvPr>
        </p:nvSpPr>
        <p:spPr/>
        <p:txBody>
          <a:bodyPr/>
          <a:lstStyle/>
          <a:p>
            <a:fld id="{086491E9-8B29-4238-9DA0-EB026E9297BC}" type="slidenum">
              <a:rPr lang="en-AU" smtClean="0"/>
              <a:t>17</a:t>
            </a:fld>
            <a:endParaRPr lang="en-AU"/>
          </a:p>
        </p:txBody>
      </p:sp>
    </p:spTree>
    <p:extLst>
      <p:ext uri="{BB962C8B-B14F-4D97-AF65-F5344CB8AC3E}">
        <p14:creationId xmlns:p14="http://schemas.microsoft.com/office/powerpoint/2010/main" val="22685539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Further resources </a:t>
            </a:r>
          </a:p>
          <a:p>
            <a:pPr marL="0" lvl="0" indent="0">
              <a:buFont typeface="Arial" panose="020B0604020202020204" pitchFamily="34" charset="0"/>
              <a:buNone/>
            </a:pPr>
            <a:endParaRPr lang="en-AU" b="1" dirty="0" smtClean="0"/>
          </a:p>
          <a:p>
            <a:pPr marL="171450" lvl="0" indent="-171450">
              <a:buFont typeface="Arial" panose="020B0604020202020204" pitchFamily="34" charset="0"/>
              <a:buChar char="•"/>
            </a:pPr>
            <a:r>
              <a:rPr lang="en-AU" dirty="0" smtClean="0"/>
              <a:t>Explore the data further using the interactive Atlas at </a:t>
            </a:r>
            <a:r>
              <a:rPr lang="en-AU" dirty="0" smtClean="0">
                <a:hlinkClick r:id="rId3"/>
              </a:rPr>
              <a:t>www.safetyandquality.gov.au/atlas/</a:t>
            </a:r>
            <a:endParaRPr lang="en-AU" dirty="0" smtClean="0"/>
          </a:p>
          <a:p>
            <a:pPr marL="171450" lvl="0" indent="-171450">
              <a:buFont typeface="Arial" panose="020B0604020202020204" pitchFamily="34" charset="0"/>
              <a:buChar char="•"/>
            </a:pPr>
            <a:endParaRPr lang="en-AU" dirty="0" smtClean="0"/>
          </a:p>
          <a:p>
            <a:pPr marL="171450" lvl="0" indent="-171450">
              <a:buFont typeface="Arial" panose="020B0604020202020204" pitchFamily="34" charset="0"/>
              <a:buChar char="•"/>
            </a:pPr>
            <a:r>
              <a:rPr lang="en-AU" dirty="0" smtClean="0"/>
              <a:t>Please send any queries to </a:t>
            </a:r>
            <a:r>
              <a:rPr lang="en-AU" dirty="0" smtClean="0">
                <a:hlinkClick r:id="rId4"/>
              </a:rPr>
              <a:t>atlas@safetyandquality.gov.au</a:t>
            </a:r>
            <a:r>
              <a:rPr lang="en-AU" dirty="0" smtClean="0"/>
              <a: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149</a:t>
            </a:fld>
            <a:endParaRPr lang="en-AU"/>
          </a:p>
        </p:txBody>
      </p:sp>
    </p:spTree>
    <p:extLst>
      <p:ext uri="{BB962C8B-B14F-4D97-AF65-F5344CB8AC3E}">
        <p14:creationId xmlns:p14="http://schemas.microsoft.com/office/powerpoint/2010/main" val="63263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antibiotics dispensing in children</a:t>
            </a:r>
            <a:r>
              <a:rPr lang="en-AU" baseline="0" dirty="0" smtClean="0"/>
              <a:t> aged</a:t>
            </a:r>
            <a:r>
              <a:rPr lang="en-AU" dirty="0" smtClean="0"/>
              <a:t> 9 years and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children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18</a:t>
            </a:fld>
            <a:endParaRPr lang="en-AU"/>
          </a:p>
        </p:txBody>
      </p:sp>
    </p:spTree>
    <p:extLst>
      <p:ext uri="{BB962C8B-B14F-4D97-AF65-F5344CB8AC3E}">
        <p14:creationId xmlns:p14="http://schemas.microsoft.com/office/powerpoint/2010/main" val="176635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antibiotics dispensing in children aged 9 years and under.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3,053,315 PBS prescriptions dispensed for antibiotics in children, representing 96,721 prescriptions per 100,000 children aged 9 years and under (the Australian rate). </a:t>
            </a:r>
            <a:endParaRPr lang="en-AU" dirty="0" smtClean="0"/>
          </a:p>
          <a:p>
            <a:endParaRPr lang="en-AU" dirty="0" smtClean="0"/>
          </a:p>
          <a:p>
            <a:r>
              <a:rPr lang="en-AU" sz="1200" b="0" i="0" u="none" strike="noStrike" kern="1200" baseline="0" dirty="0" smtClean="0">
                <a:solidFill>
                  <a:schemeClr val="tx1"/>
                </a:solidFill>
                <a:latin typeface="+mn-lt"/>
                <a:ea typeface="+mn-ea"/>
                <a:cs typeface="+mn-cs"/>
              </a:rPr>
              <a:t>The number of PBS prescriptions dispensed for antibiotics across 328* local areas (Statistical Area Level 3 – SA3), ranged from 9,707 to 159,688 per 100,000 children aged 9 years and under. </a:t>
            </a:r>
            <a:endParaRPr lang="en-AU" dirty="0" smtClean="0"/>
          </a:p>
          <a:p>
            <a:endParaRPr lang="en-AU" dirty="0" smtClean="0"/>
          </a:p>
          <a:p>
            <a:r>
              <a:rPr lang="en-AU" sz="1200" b="0" i="0" u="none" strike="noStrike" kern="1200" baseline="0" dirty="0" smtClean="0">
                <a:solidFill>
                  <a:schemeClr val="tx1"/>
                </a:solidFill>
                <a:latin typeface="+mn-lt"/>
                <a:ea typeface="+mn-ea"/>
                <a:cs typeface="+mn-cs"/>
              </a:rPr>
              <a:t>The rate was 16.5 times as high in the area with the highest rate compared to the area with the lowest rate. </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range of rates represented by each colour are shown in the legend for the map. The darker blue colour represents SA3 with higher rates. The lighter colours represent SA3s with lower rates. The grey areas represent areas where the rates have been suppressed. R</a:t>
            </a:r>
            <a:r>
              <a:rPr lang="en-AU" baseline="0" dirty="0" smtClean="0"/>
              <a:t>easons for rates being suppressed or to be interpreted with caution can include r</a:t>
            </a:r>
            <a:r>
              <a:rPr lang="en-AU" sz="1200" b="0" i="0" u="none" strike="noStrike" kern="1200" baseline="0" dirty="0" smtClean="0">
                <a:solidFill>
                  <a:schemeClr val="tx1"/>
                </a:solidFill>
                <a:latin typeface="+mn-lt"/>
                <a:ea typeface="+mn-ea"/>
                <a:cs typeface="+mn-cs"/>
              </a:rPr>
              <a:t>ates based on low numbers of events and/or very small populations are more susceptible to random fluctuations and therefore may not provide a reliable representation of activity in that area. </a:t>
            </a:r>
            <a:r>
              <a:rPr lang="en-AU" dirty="0" smtClean="0"/>
              <a:t>For more information on the suppression protocol, see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prescriptions dispensed varied across states and territories, from 69,015 per 100,000 children aged 9 years and under in the Northern Territory to 102,339 in Queensland.</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19</a:t>
            </a:fld>
            <a:endParaRPr lang="en-AU"/>
          </a:p>
        </p:txBody>
      </p:sp>
    </p:spTree>
    <p:extLst>
      <p:ext uri="{BB962C8B-B14F-4D97-AF65-F5344CB8AC3E}">
        <p14:creationId xmlns:p14="http://schemas.microsoft.com/office/powerpoint/2010/main" val="33090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antibiotics dispensing in children aged 9 years and under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20</a:t>
            </a:fld>
            <a:endParaRPr lang="en-AU"/>
          </a:p>
        </p:txBody>
      </p:sp>
    </p:spTree>
    <p:extLst>
      <p:ext uri="{BB962C8B-B14F-4D97-AF65-F5344CB8AC3E}">
        <p14:creationId xmlns:p14="http://schemas.microsoft.com/office/powerpoint/2010/main" val="101922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antibiotics dispensing in children aged 9 years and under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21</a:t>
            </a:fld>
            <a:endParaRPr lang="en-AU"/>
          </a:p>
        </p:txBody>
      </p:sp>
    </p:spTree>
    <p:extLst>
      <p:ext uri="{BB962C8B-B14F-4D97-AF65-F5344CB8AC3E}">
        <p14:creationId xmlns:p14="http://schemas.microsoft.com/office/powerpoint/2010/main" val="393137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rate of antibiotic dispensing was higher for children aged 4 years and under (113,906 prescriptions per 100,000 children) than for children aged 5–9 years (80,417 prescriptions per 100,000 children). This pattern was consistent across all states and territories.</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22</a:t>
            </a:fld>
            <a:endParaRPr lang="en-AU"/>
          </a:p>
        </p:txBody>
      </p:sp>
    </p:spTree>
    <p:extLst>
      <p:ext uri="{BB962C8B-B14F-4D97-AF65-F5344CB8AC3E}">
        <p14:creationId xmlns:p14="http://schemas.microsoft.com/office/powerpoint/2010/main" val="199909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data can also be further explored using the online interactive Atlas platform.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3</a:t>
            </a:fld>
            <a:endParaRPr lang="en-AU"/>
          </a:p>
        </p:txBody>
      </p:sp>
    </p:spTree>
    <p:extLst>
      <p:ext uri="{BB962C8B-B14F-4D97-AF65-F5344CB8AC3E}">
        <p14:creationId xmlns:p14="http://schemas.microsoft.com/office/powerpoint/2010/main" val="201509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children aged 9 years and under who had at least one prescription for an antibiotic dispensed in 2016–17 was 45,085 per 100,000 – that is, 45% of the child population aged 9 years and under.</a:t>
            </a:r>
          </a:p>
          <a:p>
            <a:r>
              <a:rPr lang="en-AU" sz="1200" b="0" i="0" u="none" strike="noStrike" kern="1200" baseline="0" dirty="0" smtClean="0">
                <a:solidFill>
                  <a:schemeClr val="tx1"/>
                </a:solidFill>
                <a:latin typeface="+mn-lt"/>
                <a:ea typeface="+mn-ea"/>
                <a:cs typeface="+mn-cs"/>
              </a:rPr>
              <a:t>The rate varied from 32,108 per 100,000 children aged 9 years and under in the Northern Territory to 46,824 per 100,000 in New South Wales </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23</a:t>
            </a:fld>
            <a:endParaRPr lang="en-AU"/>
          </a:p>
        </p:txBody>
      </p:sp>
    </p:spTree>
    <p:extLst>
      <p:ext uri="{BB962C8B-B14F-4D97-AF65-F5344CB8AC3E}">
        <p14:creationId xmlns:p14="http://schemas.microsoft.com/office/powerpoint/2010/main" val="328111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prescriptions dispensed varied across states and territories, from 69,015 per 100,000 children aged 9 years and under in the Northern Territory to 102,339 in Queensland.</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recorded for children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24</a:t>
            </a:fld>
            <a:endParaRPr lang="en-AU"/>
          </a:p>
        </p:txBody>
      </p:sp>
    </p:spTree>
    <p:extLst>
      <p:ext uri="{BB962C8B-B14F-4D97-AF65-F5344CB8AC3E}">
        <p14:creationId xmlns:p14="http://schemas.microsoft.com/office/powerpoint/2010/main" val="269106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antibiotic dispensing in children aged 9 years and under were higher in major cities than in other areas. Rates were higher in areas with lower socioeconomic status in major cities and inner regional areas. However, there was no clear pattern according to socioeconomic status in other remoteness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Low rates of antibiotic dispensing in some remote, low‑socioeconomic‑status areas may be underestimates because dispensing through Aboriginal health services is not captured in the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clinical events have been recorded for people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25</a:t>
            </a:fld>
            <a:endParaRPr lang="en-AU"/>
          </a:p>
        </p:txBody>
      </p:sp>
    </p:spTree>
    <p:extLst>
      <p:ext uri="{BB962C8B-B14F-4D97-AF65-F5344CB8AC3E}">
        <p14:creationId xmlns:p14="http://schemas.microsoft.com/office/powerpoint/2010/main" val="151307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In 2016–17, there were 22,810 PBS prescriptions dispensed for PPI medicines to infants aged 1 year and under, representing 3,628 prescriptions per 100,000 infants aged 1 year and under (the Australian rate). </a:t>
            </a:r>
          </a:p>
          <a:p>
            <a:r>
              <a:rPr lang="en-AU" sz="1200" b="0" i="0" u="none" strike="noStrike" kern="1200" baseline="0" dirty="0" smtClean="0">
                <a:solidFill>
                  <a:schemeClr val="tx1"/>
                </a:solidFill>
                <a:latin typeface="+mn-lt"/>
                <a:ea typeface="+mn-ea"/>
                <a:cs typeface="+mn-cs"/>
              </a:rPr>
              <a:t>The number of PBS prescriptions dispensed for PPI medicines varied across states and territories, from 2,195 per 100,000 infants in the Northern Territory to 8,066 per 100,000 in South Australia </a:t>
            </a:r>
            <a:endParaRPr lang="en-AU" b="1" dirty="0" smtClean="0"/>
          </a:p>
          <a:p>
            <a:endParaRPr lang="en-AU" dirty="0" smtClean="0"/>
          </a:p>
          <a:p>
            <a:r>
              <a:rPr lang="en-AU" sz="1200" b="0" i="0" u="none" strike="noStrike" kern="1200" baseline="0" dirty="0" smtClean="0">
                <a:solidFill>
                  <a:schemeClr val="tx1"/>
                </a:solidFill>
                <a:latin typeface="+mn-lt"/>
                <a:ea typeface="+mn-ea"/>
                <a:cs typeface="+mn-cs"/>
              </a:rPr>
              <a:t>GPs prescribed 66% of the PBS prescriptions dispensed for PPI medicines in infants, paediatricians prescribed 27%, and other health professionals prescribed 7%. The proportion prescribed by GPs varied across states and territories from 30% in the Northern Territory to 80% in Western Australia.</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26</a:t>
            </a:fld>
            <a:endParaRPr lang="en-AU"/>
          </a:p>
        </p:txBody>
      </p:sp>
    </p:spTree>
    <p:extLst>
      <p:ext uri="{BB962C8B-B14F-4D97-AF65-F5344CB8AC3E}">
        <p14:creationId xmlns:p14="http://schemas.microsoft.com/office/powerpoint/2010/main" val="174819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b="0" dirty="0" smtClean="0"/>
              <a:t>This chapter examines: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 Colonoscopy hospitalisations, all ages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 Gastroscopy hospitalisations, all ages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 Proton pump inhibitor medicines dispensing,18 years and older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accent6"/>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27</a:t>
            </a:fld>
            <a:endParaRPr lang="en-US" dirty="0"/>
          </a:p>
        </p:txBody>
      </p:sp>
    </p:spTree>
    <p:extLst>
      <p:ext uri="{BB962C8B-B14F-4D97-AF65-F5344CB8AC3E}">
        <p14:creationId xmlns:p14="http://schemas.microsoft.com/office/powerpoint/2010/main" val="1614404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Atlas found the rate of hospitalisation for inpatient colonoscopy varies up to about seven-fold between local areas across Australia. The rate of hospitalisations for colonoscopy for Aboriginal and Torres Strait Islander Australians was 47% lower than the rate for other Australians.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There were 505,544 hospitalisations for gastroscopy, representing 1,931 hospitalisations per 100,000 people.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prescriptions for PPI medicines dispensed in 2016–17 equates to every person in Australia aged 18 years and over receiving at least one prescription for a PPI medicine annually. </a:t>
            </a: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5783241-77BB-A44E-985E-48BEA7ED7323}" type="slidenum">
              <a:rPr lang="en-US" smtClean="0"/>
              <a:t>28</a:t>
            </a:fld>
            <a:endParaRPr lang="en-US" dirty="0"/>
          </a:p>
        </p:txBody>
      </p:sp>
    </p:spTree>
    <p:extLst>
      <p:ext uri="{BB962C8B-B14F-4D97-AF65-F5344CB8AC3E}">
        <p14:creationId xmlns:p14="http://schemas.microsoft.com/office/powerpoint/2010/main" val="161440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colonoscopy hospitalisations,</a:t>
            </a:r>
            <a:r>
              <a:rPr lang="en-AU" baseline="0" dirty="0" smtClean="0"/>
              <a:t> all ages</a:t>
            </a:r>
            <a:r>
              <a:rPr lang="en-AU"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29</a:t>
            </a:fld>
            <a:endParaRPr lang="en-US" dirty="0"/>
          </a:p>
        </p:txBody>
      </p:sp>
    </p:spTree>
    <p:extLst>
      <p:ext uri="{BB962C8B-B14F-4D97-AF65-F5344CB8AC3E}">
        <p14:creationId xmlns:p14="http://schemas.microsoft.com/office/powerpoint/2010/main" val="952145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colonoscopy hospitalisations,</a:t>
            </a:r>
            <a:r>
              <a:rPr lang="en-AU" baseline="0" dirty="0" smtClean="0"/>
              <a:t> all ages</a:t>
            </a:r>
            <a:r>
              <a:rPr lang="en-AU"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30</a:t>
            </a:fld>
            <a:endParaRPr lang="en-US" dirty="0"/>
          </a:p>
        </p:txBody>
      </p:sp>
    </p:spTree>
    <p:extLst>
      <p:ext uri="{BB962C8B-B14F-4D97-AF65-F5344CB8AC3E}">
        <p14:creationId xmlns:p14="http://schemas.microsoft.com/office/powerpoint/2010/main" val="2586001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colonoscopy hospitalisations.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765,411 hospitalisations for colonoscopy, representing 2,881 hospitalisations per 100,000 people of all ages (the Australian rate). </a:t>
            </a:r>
          </a:p>
          <a:p>
            <a:endParaRPr lang="en-AU" dirty="0" smtClean="0"/>
          </a:p>
          <a:p>
            <a:r>
              <a:rPr lang="en-AU" sz="1200" b="0" i="0" u="none" strike="noStrike" kern="1200" baseline="0" dirty="0" smtClean="0">
                <a:solidFill>
                  <a:schemeClr val="tx1"/>
                </a:solidFill>
                <a:latin typeface="+mn-lt"/>
                <a:ea typeface="+mn-ea"/>
                <a:cs typeface="+mn-cs"/>
              </a:rPr>
              <a:t>The number of hospitalisations for colonoscopy across 330 local areas (Statistical Area Level 3 – SA3) ranged from 622 to 4,607 per 100,000 people of all ages.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7.4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1,144 per 100,000 people of all ages in the Australian Capital Territory to 3,371 in Victoria.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Data from a number of ACT private hospitals, which undertake some colonoscopies, were not provided to the National Hospital Morbidity Database. For this reason, data for the ACT should be interpreted with caution.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31</a:t>
            </a:fld>
            <a:endParaRPr lang="en-US" dirty="0"/>
          </a:p>
        </p:txBody>
      </p:sp>
    </p:spTree>
    <p:extLst>
      <p:ext uri="{BB962C8B-B14F-4D97-AF65-F5344CB8AC3E}">
        <p14:creationId xmlns:p14="http://schemas.microsoft.com/office/powerpoint/2010/main" val="3043462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colonoscopy hospitalisations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32</a:t>
            </a:fld>
            <a:endParaRPr lang="en-US" dirty="0"/>
          </a:p>
        </p:txBody>
      </p:sp>
    </p:spTree>
    <p:extLst>
      <p:ext uri="{BB962C8B-B14F-4D97-AF65-F5344CB8AC3E}">
        <p14:creationId xmlns:p14="http://schemas.microsoft.com/office/powerpoint/2010/main" val="1767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Commission’s role is to lead and coordinate national improvements in the safety and quality of health care. The Commission works in partnership with the Australian Government, state and territory governments and the private sector to achieve a safe and high-quality, sustainable health system. In doing so, the Commission also works closely with patients, carers, clinicians, managers, policymakers and healthcare organisations.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Key functions of the Commission include developing national safety and quality standards, developing clinical care standards to improve the implementation of evidence-based health care, coordinating work in specific areas to improve outcomes for patients, and providing information, publications and resources about safety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 works in four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Patient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Partnering with patients, consumers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Quality, cost and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Supporting health professionals to provide care that is informed, supported and organised to deliver safe and high-quality 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of the Commission’s key programs is the National Safety and Quality Health Service (NSQHS) Standards. The primary aim of the NSQHS Standards are to protect the public from harm and to improve the quality of health service provision. The NSQHS Standards were developed by the Commission in partnership with the Australian, state and territory governments, the private sector, clinicians, patients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carers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4</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colonoscopy hospitalisations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33</a:t>
            </a:fld>
            <a:endParaRPr lang="en-US" dirty="0"/>
          </a:p>
        </p:txBody>
      </p:sp>
    </p:spTree>
    <p:extLst>
      <p:ext uri="{BB962C8B-B14F-4D97-AF65-F5344CB8AC3E}">
        <p14:creationId xmlns:p14="http://schemas.microsoft.com/office/powerpoint/2010/main" val="1149846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age-standardised rate of hospitalisations for colonoscopy among people aged 49 years and under was 1,022 per 100,000 for males and 1,291 per 100,000 for females.</a:t>
            </a: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34</a:t>
            </a:fld>
            <a:endParaRPr lang="en-US" dirty="0"/>
          </a:p>
        </p:txBody>
      </p:sp>
    </p:spTree>
    <p:extLst>
      <p:ext uri="{BB962C8B-B14F-4D97-AF65-F5344CB8AC3E}">
        <p14:creationId xmlns:p14="http://schemas.microsoft.com/office/powerpoint/2010/main" val="248593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rate for Aboriginal and Torres Strait Islander Australians (1,542 per 100,000 people) was 47% lower than the rate for other Australians (2,884 per 100,000 people).</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35</a:t>
            </a:fld>
            <a:endParaRPr lang="en-US" dirty="0"/>
          </a:p>
        </p:txBody>
      </p:sp>
    </p:spTree>
    <p:extLst>
      <p:ext uri="{BB962C8B-B14F-4D97-AF65-F5344CB8AC3E}">
        <p14:creationId xmlns:p14="http://schemas.microsoft.com/office/powerpoint/2010/main" val="3363202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hospitalisations varied across states and territories, from 1,144 per 100,000 people of all ages in the Australian Capital Territory to 3,371 in Victoria.</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Data from a number of ACT private hospitals, which undertake some colonoscopies, were not provided to the National Hospital Morbidity Database. For this reason, data for the ACT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36</a:t>
            </a:fld>
            <a:endParaRPr lang="en-US" dirty="0"/>
          </a:p>
        </p:txBody>
      </p:sp>
    </p:spTree>
    <p:extLst>
      <p:ext uri="{BB962C8B-B14F-4D97-AF65-F5344CB8AC3E}">
        <p14:creationId xmlns:p14="http://schemas.microsoft.com/office/powerpoint/2010/main" val="2936736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for hospitalisation for colonoscopy were higher in major cities and inner regional areas than in outer regional and remote areas. Rates were lower in areas with lower socioeconomic status in major cities and remote areas. However, there was no clear pattern according to socioeconomic status in other remoteness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clinical events have been recorded for people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37</a:t>
            </a:fld>
            <a:endParaRPr lang="en-US" dirty="0"/>
          </a:p>
        </p:txBody>
      </p:sp>
    </p:spTree>
    <p:extLst>
      <p:ext uri="{BB962C8B-B14F-4D97-AF65-F5344CB8AC3E}">
        <p14:creationId xmlns:p14="http://schemas.microsoft.com/office/powerpoint/2010/main" val="2818695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antibiotics dispensing in children</a:t>
            </a:r>
            <a:r>
              <a:rPr lang="en-AU" baseline="0" dirty="0" smtClean="0"/>
              <a:t> aged</a:t>
            </a:r>
            <a:r>
              <a:rPr lang="en-AU" dirty="0" smtClean="0"/>
              <a:t> 9 years and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children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38</a:t>
            </a:fld>
            <a:endParaRPr lang="en-US" dirty="0"/>
          </a:p>
        </p:txBody>
      </p:sp>
    </p:spTree>
    <p:extLst>
      <p:ext uri="{BB962C8B-B14F-4D97-AF65-F5344CB8AC3E}">
        <p14:creationId xmlns:p14="http://schemas.microsoft.com/office/powerpoint/2010/main" val="133642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antibiotics dispensing in children</a:t>
            </a:r>
            <a:r>
              <a:rPr lang="en-AU" baseline="0" dirty="0" smtClean="0"/>
              <a:t> aged</a:t>
            </a:r>
            <a:r>
              <a:rPr lang="en-AU" dirty="0" smtClean="0"/>
              <a:t> 9 years and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children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39</a:t>
            </a:fld>
            <a:endParaRPr lang="en-US" dirty="0"/>
          </a:p>
        </p:txBody>
      </p:sp>
    </p:spTree>
    <p:extLst>
      <p:ext uri="{BB962C8B-B14F-4D97-AF65-F5344CB8AC3E}">
        <p14:creationId xmlns:p14="http://schemas.microsoft.com/office/powerpoint/2010/main" val="3088065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gastroscopy hospitalisations.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505,544 hospitalisations for gastroscopy, representing 1,931 hospitalisations per 100,000 people of all ages (the Australian rate). </a:t>
            </a:r>
          </a:p>
          <a:p>
            <a:endParaRPr lang="en-AU" dirty="0" smtClean="0"/>
          </a:p>
          <a:p>
            <a:r>
              <a:rPr lang="en-AU" sz="1200" b="0" i="0" u="none" strike="noStrike" kern="1200" baseline="0" dirty="0" smtClean="0">
                <a:solidFill>
                  <a:schemeClr val="tx1"/>
                </a:solidFill>
                <a:latin typeface="+mn-lt"/>
                <a:ea typeface="+mn-ea"/>
                <a:cs typeface="+mn-cs"/>
              </a:rPr>
              <a:t>The number of hospitalisations for gastroscopy across 328* local areas (Statistical Area Level 3 – SA3) ranged from 444 to 3,297 per 100,000 people of all ages.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7.4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701 per 100,000 people of all ages in the Australian Capital Territory to 2,259 in Victoria.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a:t>
            </a:r>
          </a:p>
          <a:p>
            <a:endParaRPr lang="en-AU" dirty="0" smtClean="0"/>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Data from a number of ACT private hospitals, which undertake some gastroscopies, were not provided to the National Hospital Morbidity Database. For this reason, data for the ACT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40</a:t>
            </a:fld>
            <a:endParaRPr lang="en-US" dirty="0"/>
          </a:p>
        </p:txBody>
      </p:sp>
    </p:spTree>
    <p:extLst>
      <p:ext uri="{BB962C8B-B14F-4D97-AF65-F5344CB8AC3E}">
        <p14:creationId xmlns:p14="http://schemas.microsoft.com/office/powerpoint/2010/main" val="2878980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gastroscopy hospitalisations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41</a:t>
            </a:fld>
            <a:endParaRPr lang="en-US" dirty="0"/>
          </a:p>
        </p:txBody>
      </p:sp>
    </p:spTree>
    <p:extLst>
      <p:ext uri="{BB962C8B-B14F-4D97-AF65-F5344CB8AC3E}">
        <p14:creationId xmlns:p14="http://schemas.microsoft.com/office/powerpoint/2010/main" val="1233709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gastroscopy hospitalisations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42</a:t>
            </a:fld>
            <a:endParaRPr lang="en-US" dirty="0"/>
          </a:p>
        </p:txBody>
      </p:sp>
    </p:spTree>
    <p:extLst>
      <p:ext uri="{BB962C8B-B14F-4D97-AF65-F5344CB8AC3E}">
        <p14:creationId xmlns:p14="http://schemas.microsoft.com/office/powerpoint/2010/main" val="68197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kern="1200" dirty="0" smtClean="0">
                <a:solidFill>
                  <a:schemeClr val="tx1"/>
                </a:solidFill>
                <a:effectLst/>
                <a:latin typeface="+mn-lt"/>
                <a:ea typeface="+mn-ea"/>
                <a:cs typeface="+mn-cs"/>
              </a:rPr>
              <a:t>The third Atlas, released in December 2018, examines four clinical themes: neonatal</a:t>
            </a:r>
            <a:r>
              <a:rPr lang="en-AU" sz="1200" b="0" i="0" kern="1200" baseline="0" dirty="0" smtClean="0">
                <a:solidFill>
                  <a:schemeClr val="tx1"/>
                </a:solidFill>
                <a:effectLst/>
                <a:latin typeface="+mn-lt"/>
                <a:ea typeface="+mn-ea"/>
                <a:cs typeface="+mn-cs"/>
              </a:rPr>
              <a:t> and paediatric health, gastrointestinal investigations and treatments, thyroid investigations and treatments and cardiac tests.</a:t>
            </a:r>
            <a:endParaRPr lang="en-AU" dirty="0"/>
          </a:p>
        </p:txBody>
      </p:sp>
      <p:sp>
        <p:nvSpPr>
          <p:cNvPr id="4" name="Slide Number Placeholder 3"/>
          <p:cNvSpPr>
            <a:spLocks noGrp="1"/>
          </p:cNvSpPr>
          <p:nvPr>
            <p:ph type="sldNum" sz="quarter" idx="10"/>
          </p:nvPr>
        </p:nvSpPr>
        <p:spPr/>
        <p:txBody>
          <a:bodyPr/>
          <a:lstStyle/>
          <a:p>
            <a:fld id="{8545C7F0-05B3-4A67-B187-01B02CED6EE5}"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3248611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graph shows the </a:t>
            </a:r>
            <a:r>
              <a:rPr lang="en-AU" sz="1200" b="0" i="0" u="none" strike="noStrike" kern="1200" baseline="0" dirty="0" smtClean="0">
                <a:solidFill>
                  <a:schemeClr val="tx1"/>
                </a:solidFill>
                <a:latin typeface="+mn-lt"/>
                <a:ea typeface="+mn-ea"/>
                <a:cs typeface="+mn-cs"/>
              </a:rPr>
              <a:t>incidence of bowel cancer, oesophageal cancer and stomach cancer per 100,000 people, by age group and sex, in Australia in 2014.</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of upper gastrointestinal cancers are rare, particularly before 55 years of age.</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43</a:t>
            </a:fld>
            <a:endParaRPr lang="en-US" dirty="0"/>
          </a:p>
        </p:txBody>
      </p:sp>
    </p:spTree>
    <p:extLst>
      <p:ext uri="{BB962C8B-B14F-4D97-AF65-F5344CB8AC3E}">
        <p14:creationId xmlns:p14="http://schemas.microsoft.com/office/powerpoint/2010/main" val="3683813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rate for Aboriginal and Torres Strait Islander Australians (1,279 per 100,000 people) was 34% lower than the rate for other Australians (1,934 per 100,000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identification of Aboriginal and Torres Strait Islander patients may not be accurate for all admissions, and processes for seeking and recording identification may vary among states and territories. Therefore, the data shown may under-count the number of Aboriginal and Torres Strait Islander Australians hospitalised for gastroscopy.</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44</a:t>
            </a:fld>
            <a:endParaRPr lang="en-US" dirty="0"/>
          </a:p>
        </p:txBody>
      </p:sp>
    </p:spTree>
    <p:extLst>
      <p:ext uri="{BB962C8B-B14F-4D97-AF65-F5344CB8AC3E}">
        <p14:creationId xmlns:p14="http://schemas.microsoft.com/office/powerpoint/2010/main" val="193476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endParaRPr lang="en-AU" b="1" dirty="0" smtClean="0"/>
          </a:p>
          <a:p>
            <a:r>
              <a:rPr lang="en-AU" sz="1200" b="0" i="0" u="none" strike="noStrike" kern="1200" baseline="0" dirty="0" smtClean="0">
                <a:solidFill>
                  <a:schemeClr val="tx1"/>
                </a:solidFill>
                <a:latin typeface="+mn-lt"/>
                <a:ea typeface="+mn-ea"/>
                <a:cs typeface="+mn-cs"/>
              </a:rPr>
              <a:t>The rate of hospitalisations for gastroscopy was 1.3 times as high in females as in males.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220,687 hospitalisations for gastroscopy for males of all ages, representing 1,673 hospitalisations per 100,000 males (the Australian rate). The number of hospitalisations varied across states and territories, from 632 per 100,000 males in the Australian Capital Territory to 1,923 per 100,000 in Victoria.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284,857 hospitalisations for gastroscopy in females of all ages, representing 2,185 hospitalisations per 100,000 females (the Australian rate). The number of hospitalisations varied across states and territories, from 769 per 100,000 females in the Australian Capital Territory to 2,590 per 100,000 in Victoria. </a:t>
            </a:r>
            <a:endParaRPr lang="en-AU" b="1" dirty="0"/>
          </a:p>
        </p:txBody>
      </p:sp>
      <p:sp>
        <p:nvSpPr>
          <p:cNvPr id="4" name="Slide Number Placeholder 3"/>
          <p:cNvSpPr>
            <a:spLocks noGrp="1"/>
          </p:cNvSpPr>
          <p:nvPr>
            <p:ph type="sldNum" sz="quarter" idx="10"/>
          </p:nvPr>
        </p:nvSpPr>
        <p:spPr/>
        <p:txBody>
          <a:bodyPr/>
          <a:lstStyle/>
          <a:p>
            <a:fld id="{F5783241-77BB-A44E-985E-48BEA7ED7323}" type="slidenum">
              <a:rPr lang="en-US" smtClean="0"/>
              <a:t>45</a:t>
            </a:fld>
            <a:endParaRPr lang="en-US" dirty="0"/>
          </a:p>
        </p:txBody>
      </p:sp>
    </p:spTree>
    <p:extLst>
      <p:ext uri="{BB962C8B-B14F-4D97-AF65-F5344CB8AC3E}">
        <p14:creationId xmlns:p14="http://schemas.microsoft.com/office/powerpoint/2010/main" val="3993409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In 2016–17, 36% of hospitalisations for colonoscopy included a gastroscopy. There were 274,559 hospitalisations for colonoscopy that also included gastroscopy, representing 1,044 hospitalisations per 100,000 people of all ages (the Australian rate).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362 per 100,000 people in the Australian Capital Territory to 1,200 per 100,000 people in New South Wales. </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46</a:t>
            </a:fld>
            <a:endParaRPr lang="en-US" dirty="0"/>
          </a:p>
        </p:txBody>
      </p:sp>
    </p:spTree>
    <p:extLst>
      <p:ext uri="{BB962C8B-B14F-4D97-AF65-F5344CB8AC3E}">
        <p14:creationId xmlns:p14="http://schemas.microsoft.com/office/powerpoint/2010/main" val="1758526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hospitalisations for gastroscopy varied across states and territories, from 701 per 100,000 people of all ages in the Australian Capital Territory to 2,259 in Victoria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Data from a number of ACT private hospitals, which undertake some gastroscopies, were not provided to the National Hospital Morbidity Database. For this reason, data for the ACT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47</a:t>
            </a:fld>
            <a:endParaRPr lang="en-US" dirty="0"/>
          </a:p>
        </p:txBody>
      </p:sp>
    </p:spTree>
    <p:extLst>
      <p:ext uri="{BB962C8B-B14F-4D97-AF65-F5344CB8AC3E}">
        <p14:creationId xmlns:p14="http://schemas.microsoft.com/office/powerpoint/2010/main" val="164657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hospitalisation for gastroscopy were higher in major cities and inner regional areas than in outer regional and remote areas. Rates were lower in areas with lower socioeconomic status in major cities and remote areas. However, there was no clear pattern according to socioeconomic status in other remoteness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clinical events have been recorded for people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US" dirty="0"/>
          </a:p>
        </p:txBody>
      </p:sp>
      <p:sp>
        <p:nvSpPr>
          <p:cNvPr id="4" name="Slide Number Placeholder 3"/>
          <p:cNvSpPr>
            <a:spLocks noGrp="1"/>
          </p:cNvSpPr>
          <p:nvPr>
            <p:ph type="sldNum" sz="quarter" idx="5"/>
          </p:nvPr>
        </p:nvSpPr>
        <p:spPr/>
        <p:txBody>
          <a:bodyPr/>
          <a:lstStyle/>
          <a:p>
            <a:fld id="{F5783241-77BB-A44E-985E-48BEA7ED7323}" type="slidenum">
              <a:rPr lang="en-US" smtClean="0"/>
              <a:t>48</a:t>
            </a:fld>
            <a:endParaRPr lang="en-US" dirty="0"/>
          </a:p>
        </p:txBody>
      </p:sp>
    </p:spTree>
    <p:extLst>
      <p:ext uri="{BB962C8B-B14F-4D97-AF65-F5344CB8AC3E}">
        <p14:creationId xmlns:p14="http://schemas.microsoft.com/office/powerpoint/2010/main" val="2986097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proton pump inhibitor medicines dispensing, 18 years and 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For further detail about the methods used, please refer to the Technical Supplement. </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49</a:t>
            </a:fld>
            <a:endParaRPr lang="en-US" dirty="0"/>
          </a:p>
        </p:txBody>
      </p:sp>
    </p:spTree>
    <p:extLst>
      <p:ext uri="{BB962C8B-B14F-4D97-AF65-F5344CB8AC3E}">
        <p14:creationId xmlns:p14="http://schemas.microsoft.com/office/powerpoint/2010/main" val="3902927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proton pump inhibitor medicines dispensing, 18 years and 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people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50</a:t>
            </a:fld>
            <a:endParaRPr lang="en-US" dirty="0"/>
          </a:p>
        </p:txBody>
      </p:sp>
    </p:spTree>
    <p:extLst>
      <p:ext uri="{BB962C8B-B14F-4D97-AF65-F5344CB8AC3E}">
        <p14:creationId xmlns:p14="http://schemas.microsoft.com/office/powerpoint/2010/main" val="1870428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proton pump inhibitor medicines dispensing.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21,768,718 PBS prescriptions dispensed for PPI medicines, representing 105,294 prescriptions per 100,000 people aged 18 years and over (the Australian rate). </a:t>
            </a:r>
          </a:p>
          <a:p>
            <a:endParaRPr lang="en-AU" dirty="0" smtClean="0"/>
          </a:p>
          <a:p>
            <a:r>
              <a:rPr lang="en-AU" sz="1200" b="0" i="0" u="none" strike="noStrike" kern="1200" baseline="0" dirty="0" smtClean="0">
                <a:solidFill>
                  <a:schemeClr val="tx1"/>
                </a:solidFill>
                <a:latin typeface="+mn-lt"/>
                <a:ea typeface="+mn-ea"/>
                <a:cs typeface="+mn-cs"/>
              </a:rPr>
              <a:t>The number of PBS prescriptions dispensed for PPI medicines across 333* local areas (Statistical Area Level 3 – SA3) ranged from 34,489 to 172,780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5.0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prescriptions dispensed varied across states and territories, from 63,230 per 100,000 people aged 18 years and over in the Northern Territory to 127,993 in Tasmania.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a:t>
            </a:r>
          </a:p>
          <a:p>
            <a:endParaRPr lang="en-AU" dirty="0" smtClean="0"/>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51</a:t>
            </a:fld>
            <a:endParaRPr lang="en-US" dirty="0"/>
          </a:p>
        </p:txBody>
      </p:sp>
    </p:spTree>
    <p:extLst>
      <p:ext uri="{BB962C8B-B14F-4D97-AF65-F5344CB8AC3E}">
        <p14:creationId xmlns:p14="http://schemas.microsoft.com/office/powerpoint/2010/main" val="58373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proton pump inhibitor medicines dispensing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52</a:t>
            </a:fld>
            <a:endParaRPr lang="en-US" dirty="0"/>
          </a:p>
        </p:txBody>
      </p:sp>
    </p:spTree>
    <p:extLst>
      <p:ext uri="{BB962C8B-B14F-4D97-AF65-F5344CB8AC3E}">
        <p14:creationId xmlns:p14="http://schemas.microsoft.com/office/powerpoint/2010/main" val="207213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dirty="0" smtClean="0"/>
          </a:p>
          <a:p>
            <a:r>
              <a:rPr lang="en-AU" dirty="0" smtClean="0"/>
              <a:t>It also includes a repeat analysis chapter, examining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a:t>
            </a:fld>
            <a:endParaRPr lang="en-AU"/>
          </a:p>
        </p:txBody>
      </p:sp>
    </p:spTree>
    <p:extLst>
      <p:ext uri="{BB962C8B-B14F-4D97-AF65-F5344CB8AC3E}">
        <p14:creationId xmlns:p14="http://schemas.microsoft.com/office/powerpoint/2010/main" val="2741177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proton pump inhibitor medicines dispensing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53</a:t>
            </a:fld>
            <a:endParaRPr lang="en-US" dirty="0"/>
          </a:p>
        </p:txBody>
      </p:sp>
    </p:spTree>
    <p:extLst>
      <p:ext uri="{BB962C8B-B14F-4D97-AF65-F5344CB8AC3E}">
        <p14:creationId xmlns:p14="http://schemas.microsoft.com/office/powerpoint/2010/main" val="1172043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PBS prescriptions for PPI medicines dispensed varied across states and territories, from 63,230 per 100,000 people aged 18 years and over in the Northern Territory to 127,993 in Tasmania.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54</a:t>
            </a:fld>
            <a:endParaRPr lang="en-US" dirty="0"/>
          </a:p>
        </p:txBody>
      </p:sp>
    </p:spTree>
    <p:extLst>
      <p:ext uri="{BB962C8B-B14F-4D97-AF65-F5344CB8AC3E}">
        <p14:creationId xmlns:p14="http://schemas.microsoft.com/office/powerpoint/2010/main" val="2854715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PPI medicines dispensing were higher in inner regional and outer regional areas than in other areas. There was a pattern of an increasing rate of PPI medicines dispensing with socioeconomic disadvantage in major cities, and inner regional and outer regional areas.</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a:t>
            </a: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55</a:t>
            </a:fld>
            <a:endParaRPr lang="en-US" dirty="0"/>
          </a:p>
        </p:txBody>
      </p:sp>
    </p:spTree>
    <p:extLst>
      <p:ext uri="{BB962C8B-B14F-4D97-AF65-F5344CB8AC3E}">
        <p14:creationId xmlns:p14="http://schemas.microsoft.com/office/powerpoint/2010/main" val="37567148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people aged 18 years and over who had at least one prescription for a PPI medicine dispensed in 2016–17 was 15,135 per 100,000 people – that is 15% of the adult population.</a:t>
            </a: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56</a:t>
            </a:fld>
            <a:endParaRPr lang="en-US" dirty="0"/>
          </a:p>
        </p:txBody>
      </p:sp>
    </p:spTree>
    <p:extLst>
      <p:ext uri="{BB962C8B-B14F-4D97-AF65-F5344CB8AC3E}">
        <p14:creationId xmlns:p14="http://schemas.microsoft.com/office/powerpoint/2010/main" val="174331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A defined daily dose (DDD) is a measure of medicines use that allows comparison between different therapeutic groups, and between countries. The DDD is based on the average dose per day of the medicine when used for its main indication by adults. </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defined daily doses (DDD) of PPI medicines per 1,000 people aged 18 years and over dispensed on any given day was 85.95, equivalent to 8.6% of the adult population receiving a PPI medicine on any given day of 2016–17.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DDD rate varied across states and territories from 51.15 per 1,000 people per day in the Northern Territory to 103.32 in Tasmania.</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57</a:t>
            </a:fld>
            <a:endParaRPr lang="en-US" dirty="0"/>
          </a:p>
        </p:txBody>
      </p:sp>
    </p:spTree>
    <p:extLst>
      <p:ext uri="{BB962C8B-B14F-4D97-AF65-F5344CB8AC3E}">
        <p14:creationId xmlns:p14="http://schemas.microsoft.com/office/powerpoint/2010/main" val="3865808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dirty="0" smtClean="0"/>
              <a:t>This chapter examines:</a:t>
            </a:r>
          </a:p>
          <a:p>
            <a:pPr rtl="0" eaLnBrk="1" fontAlgn="auto" latinLnBrk="0" hangingPunct="1"/>
            <a:r>
              <a:rPr lang="en-US" sz="1200" b="0" i="0" u="none" strike="noStrike" kern="1200" dirty="0" smtClean="0">
                <a:solidFill>
                  <a:schemeClr val="tx1"/>
                </a:solidFill>
                <a:effectLst/>
                <a:latin typeface="+mn-lt"/>
                <a:ea typeface="+mn-ea"/>
                <a:cs typeface="+mn-cs"/>
              </a:rPr>
              <a:t>- Thyroid stimulating hormone tests, 18 years and over</a:t>
            </a:r>
            <a:endParaRPr lang="en-AU"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Thyroid function tests, 18 years and over</a:t>
            </a:r>
            <a:endParaRPr lang="en-AU"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Neck ultrasound tests, 18 years and over</a:t>
            </a:r>
          </a:p>
          <a:p>
            <a:pPr marL="0" marR="0" lvl="0" indent="0" algn="l" defTabSz="914400" rtl="0" eaLnBrk="1" fontAlgn="t" latinLnBrk="0" hangingPunct="1">
              <a:lnSpc>
                <a:spcPct val="100000"/>
              </a:lnSpc>
              <a:spcBef>
                <a:spcPts val="0"/>
              </a:spcBef>
              <a:spcAft>
                <a:spcPts val="0"/>
              </a:spcAft>
              <a:buClrTx/>
              <a:buSzTx/>
              <a:buFontTx/>
              <a:buNone/>
              <a:tabLst/>
              <a:defRPr/>
            </a:pPr>
            <a:r>
              <a:rPr lang="en-AU" sz="1200" b="0" dirty="0" smtClean="0">
                <a:solidFill>
                  <a:schemeClr val="accent6"/>
                </a:solidFill>
              </a:rPr>
              <a:t>- Thyroidectomy hospitalisations, 18 years and over</a:t>
            </a:r>
            <a:endParaRPr lang="en-US" sz="1200" b="0" dirty="0" smtClean="0">
              <a:solidFill>
                <a:schemeClr val="accent6"/>
              </a:solidFill>
            </a:endParaRPr>
          </a:p>
          <a:p>
            <a:pPr rtl="0" eaLnBrk="1" fontAlgn="t" latinLnBrk="0" hangingPunct="1"/>
            <a:endParaRPr lang="en-AU" sz="1200" b="0" i="0" u="none" strike="noStrike" kern="1200" dirty="0" smtClean="0">
              <a:solidFill>
                <a:schemeClr val="tx1"/>
              </a:solidFill>
              <a:effectLst/>
              <a:latin typeface="+mn-lt"/>
              <a:ea typeface="+mn-ea"/>
              <a:cs typeface="+mn-cs"/>
            </a:endParaRP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58</a:t>
            </a:fld>
            <a:endParaRPr lang="en-AU"/>
          </a:p>
        </p:txBody>
      </p:sp>
    </p:spTree>
    <p:extLst>
      <p:ext uri="{BB962C8B-B14F-4D97-AF65-F5344CB8AC3E}">
        <p14:creationId xmlns:p14="http://schemas.microsoft.com/office/powerpoint/2010/main" val="42129772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people having thyroid function testing in Australia has increased faster than the rate of population growth.</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5,539,805 MBS-subsidised services for TSH tests, representing 28,742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of TFTs were 3.2 times as high in females as in males.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Atlas found the rate of neck ultrasound varies up to six-fold and the rate of thyroidectomy varies up to five-fold between local areas across Australia.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59</a:t>
            </a:fld>
            <a:endParaRPr lang="en-AU"/>
          </a:p>
        </p:txBody>
      </p:sp>
    </p:spTree>
    <p:extLst>
      <p:ext uri="{BB962C8B-B14F-4D97-AF65-F5344CB8AC3E}">
        <p14:creationId xmlns:p14="http://schemas.microsoft.com/office/powerpoint/2010/main" val="1258128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stimulating hormone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OT represents other territories.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61</a:t>
            </a:fld>
            <a:endParaRPr lang="en-AU"/>
          </a:p>
        </p:txBody>
      </p:sp>
    </p:spTree>
    <p:extLst>
      <p:ext uri="{BB962C8B-B14F-4D97-AF65-F5344CB8AC3E}">
        <p14:creationId xmlns:p14="http://schemas.microsoft.com/office/powerpoint/2010/main" val="9989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stimulating hormone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OT represents other territories.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62</a:t>
            </a:fld>
            <a:endParaRPr lang="en-AU"/>
          </a:p>
        </p:txBody>
      </p:sp>
    </p:spTree>
    <p:extLst>
      <p:ext uri="{BB962C8B-B14F-4D97-AF65-F5344CB8AC3E}">
        <p14:creationId xmlns:p14="http://schemas.microsoft.com/office/powerpoint/2010/main" val="13366860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stimulating hormone tests.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5,539,805 MBS-subsidised services for TSH tests, representing 28,742 services per 100,000 people aged 18 years and over (the Australian rate). </a:t>
            </a:r>
          </a:p>
          <a:p>
            <a:endParaRPr lang="en-AU" dirty="0" smtClean="0"/>
          </a:p>
          <a:p>
            <a:r>
              <a:rPr lang="en-AU" sz="1200" b="0" i="0" u="none" strike="noStrike" kern="1200" baseline="0" dirty="0" smtClean="0">
                <a:solidFill>
                  <a:schemeClr val="tx1"/>
                </a:solidFill>
                <a:latin typeface="+mn-lt"/>
                <a:ea typeface="+mn-ea"/>
                <a:cs typeface="+mn-cs"/>
              </a:rPr>
              <a:t>The number of MBS-subsidised services for TSH tests across 287§ local areas (Statistical Area Level 3 – SA3) ranged from 15,735 to 40,814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2.6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20,106 per 100,000 people aged 18 years and over in Tasmania to 30,640 in New South Wales.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63</a:t>
            </a:fld>
            <a:endParaRPr lang="en-AU"/>
          </a:p>
        </p:txBody>
      </p:sp>
    </p:spTree>
    <p:extLst>
      <p:ext uri="{BB962C8B-B14F-4D97-AF65-F5344CB8AC3E}">
        <p14:creationId xmlns:p14="http://schemas.microsoft.com/office/powerpoint/2010/main" val="689158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r>
              <a:rPr lang="en-AU" dirty="0" smtClean="0"/>
              <a:t>This slide pack explores why variation matters and what unwarranted variation in healthcare is. This slide pack explores the key findings for the ‘Neonatal and</a:t>
            </a:r>
            <a:r>
              <a:rPr lang="en-AU" baseline="0" dirty="0" smtClean="0"/>
              <a:t> paediatric health’ </a:t>
            </a:r>
            <a:r>
              <a:rPr lang="en-AU" dirty="0" smtClean="0"/>
              <a:t>chapter and shows findings, maps and graphs for each of the clinical items</a:t>
            </a:r>
            <a:r>
              <a:rPr lang="en-AU" baseline="0" dirty="0" smtClean="0"/>
              <a:t> in this chapter.</a:t>
            </a:r>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7</a:t>
            </a:fld>
            <a:endParaRPr lang="en-AU"/>
          </a:p>
        </p:txBody>
      </p:sp>
    </p:spTree>
    <p:extLst>
      <p:ext uri="{BB962C8B-B14F-4D97-AF65-F5344CB8AC3E}">
        <p14:creationId xmlns:p14="http://schemas.microsoft.com/office/powerpoint/2010/main" val="1232358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stimulating hormone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64</a:t>
            </a:fld>
            <a:endParaRPr lang="en-AU"/>
          </a:p>
        </p:txBody>
      </p:sp>
    </p:spTree>
    <p:extLst>
      <p:ext uri="{BB962C8B-B14F-4D97-AF65-F5344CB8AC3E}">
        <p14:creationId xmlns:p14="http://schemas.microsoft.com/office/powerpoint/2010/main" val="209066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stimulating hormone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65</a:t>
            </a:fld>
            <a:endParaRPr lang="en-AU"/>
          </a:p>
        </p:txBody>
      </p:sp>
    </p:spTree>
    <p:extLst>
      <p:ext uri="{BB962C8B-B14F-4D97-AF65-F5344CB8AC3E}">
        <p14:creationId xmlns:p14="http://schemas.microsoft.com/office/powerpoint/2010/main" val="498099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MBS services for TSH tests varied across states and territories, from 20,106 per 100,000 people aged 18 years and over in Tasmania to 30,640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66</a:t>
            </a:fld>
            <a:endParaRPr lang="en-AU"/>
          </a:p>
        </p:txBody>
      </p:sp>
    </p:spTree>
    <p:extLst>
      <p:ext uri="{BB962C8B-B14F-4D97-AF65-F5344CB8AC3E}">
        <p14:creationId xmlns:p14="http://schemas.microsoft.com/office/powerpoint/2010/main" val="3004350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TSH tests were higher in major cities and in inner regional areas than in outer regional and remote areas. Rates were higher in areas with lower socioeconomic status in major cities, inner regional areas and outer regional areas. The pattern was less clear in remote areas.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67</a:t>
            </a:fld>
            <a:endParaRPr lang="en-AU"/>
          </a:p>
        </p:txBody>
      </p:sp>
    </p:spTree>
    <p:extLst>
      <p:ext uri="{BB962C8B-B14F-4D97-AF65-F5344CB8AC3E}">
        <p14:creationId xmlns:p14="http://schemas.microsoft.com/office/powerpoint/2010/main" val="730221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function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68</a:t>
            </a:fld>
            <a:endParaRPr lang="en-AU"/>
          </a:p>
        </p:txBody>
      </p:sp>
    </p:spTree>
    <p:extLst>
      <p:ext uri="{BB962C8B-B14F-4D97-AF65-F5344CB8AC3E}">
        <p14:creationId xmlns:p14="http://schemas.microsoft.com/office/powerpoint/2010/main" val="35779722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function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69</a:t>
            </a:fld>
            <a:endParaRPr lang="en-AU"/>
          </a:p>
        </p:txBody>
      </p:sp>
    </p:spTree>
    <p:extLst>
      <p:ext uri="{BB962C8B-B14F-4D97-AF65-F5344CB8AC3E}">
        <p14:creationId xmlns:p14="http://schemas.microsoft.com/office/powerpoint/2010/main" val="1748802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u="none" strike="noStrike" kern="1200" baseline="0" dirty="0" smtClean="0">
                <a:solidFill>
                  <a:schemeClr val="tx1"/>
                </a:solidFill>
                <a:latin typeface="+mn-lt"/>
                <a:ea typeface="+mn-ea"/>
                <a:cs typeface="+mn-cs"/>
              </a:rPr>
              <a:t>Rates of TFTs were 3.2 times as high in females as in males.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558,142 MBS-subsidised services for TFTs for males aged 18 years and over, representing 5,656 services per 100,000 males (the Australian rate). The number of services varied across states and territories, from 4,072 per 100,000 males in the Northern Territory to 6,527 per 100,000 males in Queensland.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1,785,947 MBS-subsidised TFTs for females aged 18 years and over, representing 18,341 services per 100,000 females. The number of services varied across states and territories, from 13,490 services per 100,000 females in the Northern Territory to 21,449 per 100,000 females in the Australian Capital Territory.</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70</a:t>
            </a:fld>
            <a:endParaRPr lang="en-AU"/>
          </a:p>
        </p:txBody>
      </p:sp>
    </p:spTree>
    <p:extLst>
      <p:ext uri="{BB962C8B-B14F-4D97-AF65-F5344CB8AC3E}">
        <p14:creationId xmlns:p14="http://schemas.microsoft.com/office/powerpoint/2010/main" val="436180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u="none" strike="noStrike" kern="1200" baseline="0" dirty="0" smtClean="0">
                <a:solidFill>
                  <a:schemeClr val="tx1"/>
                </a:solidFill>
                <a:latin typeface="+mn-lt"/>
                <a:ea typeface="+mn-ea"/>
                <a:cs typeface="+mn-cs"/>
              </a:rPr>
              <a:t>Rates of TFTs were highest for the 70 years and over age group (23,258 services per 100,000 people).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for this age group varied across states and territories, from 19,735 per 100,000 people in the Northern Territory to 28,407 per 100,000 people in the Australian Capital Territory.</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The rate for the 70 years and over age group was 1.8 times as high as the rate for the 40–69 years age group and 2.9 times as high as the rate for the 18–39 years age group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71</a:t>
            </a:fld>
            <a:endParaRPr lang="en-AU"/>
          </a:p>
        </p:txBody>
      </p:sp>
    </p:spTree>
    <p:extLst>
      <p:ext uri="{BB962C8B-B14F-4D97-AF65-F5344CB8AC3E}">
        <p14:creationId xmlns:p14="http://schemas.microsoft.com/office/powerpoint/2010/main" val="34387832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GPs ordered 73% of TFTs in Australia, endocrinologists ordered 8%, obstetricians and gynaecologists ordered 4%, and other health professionals ordered 15%. </a:t>
            </a:r>
          </a:p>
          <a:p>
            <a:r>
              <a:rPr lang="en-AU" sz="1200" b="0" i="0" u="none" strike="noStrike" kern="1200" baseline="0" dirty="0" smtClean="0">
                <a:solidFill>
                  <a:schemeClr val="tx1"/>
                </a:solidFill>
                <a:latin typeface="+mn-lt"/>
                <a:ea typeface="+mn-ea"/>
                <a:cs typeface="+mn-cs"/>
              </a:rPr>
              <a:t>The proportion ordered by GPs varied from 68% in New South Wales to 88% in the Northern Territory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72</a:t>
            </a:fld>
            <a:endParaRPr lang="en-AU"/>
          </a:p>
        </p:txBody>
      </p:sp>
    </p:spTree>
    <p:extLst>
      <p:ext uri="{BB962C8B-B14F-4D97-AF65-F5344CB8AC3E}">
        <p14:creationId xmlns:p14="http://schemas.microsoft.com/office/powerpoint/2010/main" val="22762180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function tests.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The number of MBS-subsidised services for TFTs across 261 local areas (Statistical Area Level 3 – SA3) ranged from 6,425 to 16,077 per 100,000 people aged 18 years and over. </a:t>
            </a:r>
          </a:p>
          <a:p>
            <a:endParaRPr lang="en-AU" dirty="0" smtClean="0"/>
          </a:p>
          <a:p>
            <a:r>
              <a:rPr lang="en-AU" sz="1200" b="0" i="0" u="none" strike="noStrike" kern="1200" baseline="0" dirty="0" smtClean="0">
                <a:solidFill>
                  <a:schemeClr val="tx1"/>
                </a:solidFill>
                <a:latin typeface="+mn-lt"/>
                <a:ea typeface="+mn-ea"/>
                <a:cs typeface="+mn-cs"/>
              </a:rPr>
              <a:t>The rate was 2.5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8,868 per 100,000 people aged 18 years and over in the Northern Territory to 13,866 in the Australian Capital Territory.</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There are 340 SA3s. For this item, data were suppressed for 79 SA3s due to one or more of a small number of services or population in an area, or potential identification of individual patients, practitioners or business entities.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73</a:t>
            </a:fld>
            <a:endParaRPr lang="en-AU"/>
          </a:p>
        </p:txBody>
      </p:sp>
    </p:spTree>
    <p:extLst>
      <p:ext uri="{BB962C8B-B14F-4D97-AF65-F5344CB8AC3E}">
        <p14:creationId xmlns:p14="http://schemas.microsoft.com/office/powerpoint/2010/main" val="389044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r>
              <a:rPr lang="en-AU" dirty="0" smtClean="0"/>
              <a:t>Variations have been documented for many years: One of the first major studies published was by Glover in 1938 who noted a rise in England &amp; Wales in incidence of tonsillectomy and very large differences in rates between school districts which “defies any explanation, save that of variations of medical opinion on the indications for operation.”   He also noted “Large and, in some cases, drastic reductions in the numbers of operations performed in elementary school children in certain areas have had no unsatisfactory results” and that “The mortality from the operation is larger than is generally appreciated”.  </a:t>
            </a:r>
          </a:p>
          <a:p>
            <a:r>
              <a:rPr lang="en-AU" dirty="0" smtClean="0"/>
              <a:t>He noted that that the conspicuous success of the operation in some cases may have led to its adoption in many doubtful cases.  </a:t>
            </a:r>
          </a:p>
          <a:p>
            <a:endParaRPr lang="en-AU" dirty="0" smtClean="0"/>
          </a:p>
          <a:p>
            <a:r>
              <a:rPr lang="en-AU" dirty="0" smtClean="0"/>
              <a:t>Getting the best outcomes for patients and improving appropriateness of care is the goal of the Atlas. Where we see substantial variation in use of a particular treatment, it is an alarm bell that should make us stop and investigate whether appropriate care is being delivered. </a:t>
            </a:r>
          </a:p>
          <a:p>
            <a:endParaRPr lang="en-AU" dirty="0" smtClean="0"/>
          </a:p>
          <a:p>
            <a:r>
              <a:rPr lang="en-AU" dirty="0" smtClean="0"/>
              <a:t>Variation in itself is not necessarily bad, and it can be good if it reflects health services responding to differences in patient preferences or underlying needs. When a difference in the use of health services does not reflect these factors, it is unwarranted variation and represents an opportunity for the health system to improve. Rates of an intervention that are substantially higher or lower in some areas can highlight: </a:t>
            </a:r>
          </a:p>
          <a:p>
            <a:r>
              <a:rPr lang="en-AU" dirty="0" smtClean="0"/>
              <a:t>- Inequity of access to evidence-based care, and the need to deliver services more fairly </a:t>
            </a:r>
          </a:p>
          <a:p>
            <a:r>
              <a:rPr lang="en-AU" dirty="0" smtClean="0"/>
              <a:t>- Uncertainty about the intervention’s place in therapy, and the need for better data on its benefits and harms </a:t>
            </a:r>
          </a:p>
          <a:p>
            <a:r>
              <a:rPr lang="en-AU" dirty="0" smtClean="0"/>
              <a:t>- Gaps in accessible evidence for clinicians, and the need for clinical care standards </a:t>
            </a:r>
          </a:p>
          <a:p>
            <a:r>
              <a:rPr lang="en-AU" dirty="0" smtClean="0"/>
              <a:t>- Inadequate system supports for appropriate care, and the need for changes in training or financial incentives. </a:t>
            </a:r>
          </a:p>
          <a:p>
            <a:endParaRPr lang="en-AU" dirty="0" smtClean="0"/>
          </a:p>
          <a:p>
            <a:r>
              <a:rPr lang="en-AU" dirty="0" smtClean="0"/>
              <a:t>Looking at how healthcare use varies between people living in different areas, between people with and without socioeconomic disadvantage, and between Aboriginal and Torres Strait Islander Australians and other Australians can show who in our community is missing out. Fundamental changes to address the underlying determinants of ill health, as well as better service delivery for those with existing disease, are needed where these inequities are found.</a:t>
            </a:r>
          </a:p>
          <a:p>
            <a:endParaRPr lang="en-AU" dirty="0" smtClean="0"/>
          </a:p>
          <a:p>
            <a:r>
              <a:rPr lang="en-AU" sz="800" dirty="0" smtClean="0"/>
              <a:t>Reference: Glover JA. The Incidence of Tonsillectomy in School Children: (Section of Epidemiology and State Medicine). Proc R </a:t>
            </a:r>
            <a:r>
              <a:rPr lang="en-AU" sz="800" dirty="0" err="1" smtClean="0"/>
              <a:t>Soc</a:t>
            </a:r>
            <a:r>
              <a:rPr lang="en-AU" sz="800" dirty="0" smtClean="0"/>
              <a:t> Med. 1938;31(10):1219-36.</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function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74</a:t>
            </a:fld>
            <a:endParaRPr lang="en-AU"/>
          </a:p>
        </p:txBody>
      </p:sp>
    </p:spTree>
    <p:extLst>
      <p:ext uri="{BB962C8B-B14F-4D97-AF65-F5344CB8AC3E}">
        <p14:creationId xmlns:p14="http://schemas.microsoft.com/office/powerpoint/2010/main" val="406384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function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75</a:t>
            </a:fld>
            <a:endParaRPr lang="en-AU"/>
          </a:p>
        </p:txBody>
      </p:sp>
    </p:spTree>
    <p:extLst>
      <p:ext uri="{BB962C8B-B14F-4D97-AF65-F5344CB8AC3E}">
        <p14:creationId xmlns:p14="http://schemas.microsoft.com/office/powerpoint/2010/main" val="3223249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8,868 per 100,000 people aged 18 years and over in the Northern Territory to 13,866 in the Australian Capital Territory.</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76</a:t>
            </a:fld>
            <a:endParaRPr lang="en-AU"/>
          </a:p>
        </p:txBody>
      </p:sp>
    </p:spTree>
    <p:extLst>
      <p:ext uri="{BB962C8B-B14F-4D97-AF65-F5344CB8AC3E}">
        <p14:creationId xmlns:p14="http://schemas.microsoft.com/office/powerpoint/2010/main" val="29147043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TFTs were markedly lower in remote areas than in other areas. There was no clear pattern according to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Suppressed data are included in the calculation of overall rates by remoteness and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77</a:t>
            </a:fld>
            <a:endParaRPr lang="en-AU"/>
          </a:p>
        </p:txBody>
      </p:sp>
    </p:spTree>
    <p:extLst>
      <p:ext uri="{BB962C8B-B14F-4D97-AF65-F5344CB8AC3E}">
        <p14:creationId xmlns:p14="http://schemas.microsoft.com/office/powerpoint/2010/main" val="15755791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neck ultrasounds.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78</a:t>
            </a:fld>
            <a:endParaRPr lang="en-AU"/>
          </a:p>
        </p:txBody>
      </p:sp>
    </p:spTree>
    <p:extLst>
      <p:ext uri="{BB962C8B-B14F-4D97-AF65-F5344CB8AC3E}">
        <p14:creationId xmlns:p14="http://schemas.microsoft.com/office/powerpoint/2010/main" val="1867179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neck ultrasounds.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79</a:t>
            </a:fld>
            <a:endParaRPr lang="en-AU"/>
          </a:p>
        </p:txBody>
      </p:sp>
    </p:spTree>
    <p:extLst>
      <p:ext uri="{BB962C8B-B14F-4D97-AF65-F5344CB8AC3E}">
        <p14:creationId xmlns:p14="http://schemas.microsoft.com/office/powerpoint/2010/main" val="20502485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neck ultrasound.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308,247 MBS-subsidised services for neck ultrasound, representing 1,606 services per 100,000 people aged 18 years and over (the Australian rate). </a:t>
            </a:r>
          </a:p>
          <a:p>
            <a:endParaRPr lang="en-AU" dirty="0" smtClean="0"/>
          </a:p>
          <a:p>
            <a:r>
              <a:rPr lang="en-AU" sz="1200" b="0" i="0" u="none" strike="noStrike" kern="1200" baseline="0" dirty="0" smtClean="0">
                <a:solidFill>
                  <a:schemeClr val="tx1"/>
                </a:solidFill>
                <a:latin typeface="+mn-lt"/>
                <a:ea typeface="+mn-ea"/>
                <a:cs typeface="+mn-cs"/>
              </a:rPr>
              <a:t>The number of MBS-subsidised services for neck ultrasound across 329 local areas (Statistical Area Level 3 – SA3), ranged from 513 to 2,893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5.6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983 per 100,000 people aged 18 years and over in the Northern Territory to 1,946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80</a:t>
            </a:fld>
            <a:endParaRPr lang="en-AU"/>
          </a:p>
        </p:txBody>
      </p:sp>
    </p:spTree>
    <p:extLst>
      <p:ext uri="{BB962C8B-B14F-4D97-AF65-F5344CB8AC3E}">
        <p14:creationId xmlns:p14="http://schemas.microsoft.com/office/powerpoint/2010/main" val="32641413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neck ultrasound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81</a:t>
            </a:fld>
            <a:endParaRPr lang="en-AU"/>
          </a:p>
        </p:txBody>
      </p:sp>
    </p:spTree>
    <p:extLst>
      <p:ext uri="{BB962C8B-B14F-4D97-AF65-F5344CB8AC3E}">
        <p14:creationId xmlns:p14="http://schemas.microsoft.com/office/powerpoint/2010/main" val="31073023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neck ultrasound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82</a:t>
            </a:fld>
            <a:endParaRPr lang="en-AU"/>
          </a:p>
        </p:txBody>
      </p:sp>
    </p:spTree>
    <p:extLst>
      <p:ext uri="{BB962C8B-B14F-4D97-AF65-F5344CB8AC3E}">
        <p14:creationId xmlns:p14="http://schemas.microsoft.com/office/powerpoint/2010/main" val="9535272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MBS services for neck ultrasound varied across states and territories, from 983 per 100,000 people aged 18 years and over in the Northern Territory to 1,946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83</a:t>
            </a:fld>
            <a:endParaRPr lang="en-AU"/>
          </a:p>
        </p:txBody>
      </p:sp>
    </p:spTree>
    <p:extLst>
      <p:ext uri="{BB962C8B-B14F-4D97-AF65-F5344CB8AC3E}">
        <p14:creationId xmlns:p14="http://schemas.microsoft.com/office/powerpoint/2010/main" val="119143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Healthcare use is mapped by residence of the patient (not by where the care was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Most items in this Atlas are mapped to the Statistical Area Level 3 (SA3). Some are mapped to the state and territory level because events were too low to map at a smaller geographical level. SA3s  are standard geographical regions used by the Australian Bureau of Statistics. SA3s generally have populations of between 30,000 and 130,000.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Rates are age and sex-standardised per 100,000 population to remove the effect of differences in population age structure when comparing crude rates for different geographic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Data specifications for each item are available on the AHIW’s Metadata Online Registry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METeOR</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Information on data analysis and methodology available in the technical supplement.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neck ultrasound were higher in major cities than in other areas. Rates were higher in areas with lower socioeconomic status in major cities and remote areas. However, there was no clear pattern according to socioeconomic status in other remoteness categories.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84</a:t>
            </a:fld>
            <a:endParaRPr lang="en-AU"/>
          </a:p>
        </p:txBody>
      </p:sp>
    </p:spTree>
    <p:extLst>
      <p:ext uri="{BB962C8B-B14F-4D97-AF65-F5344CB8AC3E}">
        <p14:creationId xmlns:p14="http://schemas.microsoft.com/office/powerpoint/2010/main" val="4018134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thyroidectomy hospitalisations.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85</a:t>
            </a:fld>
            <a:endParaRPr lang="en-AU"/>
          </a:p>
        </p:txBody>
      </p:sp>
    </p:spTree>
    <p:extLst>
      <p:ext uri="{BB962C8B-B14F-4D97-AF65-F5344CB8AC3E}">
        <p14:creationId xmlns:p14="http://schemas.microsoft.com/office/powerpoint/2010/main" val="2776099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thyroidectomy hospitalisations.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86</a:t>
            </a:fld>
            <a:endParaRPr lang="en-AU"/>
          </a:p>
        </p:txBody>
      </p:sp>
    </p:spTree>
    <p:extLst>
      <p:ext uri="{BB962C8B-B14F-4D97-AF65-F5344CB8AC3E}">
        <p14:creationId xmlns:p14="http://schemas.microsoft.com/office/powerpoint/2010/main" val="20552875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thyroidectomy</a:t>
            </a:r>
            <a:r>
              <a:rPr lang="en-AU" baseline="0" dirty="0" smtClean="0"/>
              <a:t> hospitalisations</a:t>
            </a:r>
            <a:r>
              <a:rPr lang="en-AU" dirty="0" smtClean="0"/>
              <a:t>.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Over the three-year period 2014–15 to 2016–17, there were 35,166 hospitalisations for thyroidectomy, representing an average rate of 62 hospitalisations per 100,000 people aged 18 years and over (the Australian rate). </a:t>
            </a:r>
            <a:endParaRPr lang="en-AU" dirty="0" smtClean="0"/>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for thyroidectomy across 327 local areas (Statistical Area Level 3 – SA3), ranged from 28 to 130 per 100,000 people aged 18 years and over (there are 340 SA3s. For this item, data were suppressed for 13 SA3s due to a small number of hospitalisations and/or population in an area).</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4.6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42 per 100,000 people aged 18 years and over in the Australian Capital Territory to 68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87</a:t>
            </a:fld>
            <a:endParaRPr lang="en-AU"/>
          </a:p>
        </p:txBody>
      </p:sp>
    </p:spTree>
    <p:extLst>
      <p:ext uri="{BB962C8B-B14F-4D97-AF65-F5344CB8AC3E}">
        <p14:creationId xmlns:p14="http://schemas.microsoft.com/office/powerpoint/2010/main" val="30105119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thyroidectomy hospitalisation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88</a:t>
            </a:fld>
            <a:endParaRPr lang="en-AU"/>
          </a:p>
        </p:txBody>
      </p:sp>
    </p:spTree>
    <p:extLst>
      <p:ext uri="{BB962C8B-B14F-4D97-AF65-F5344CB8AC3E}">
        <p14:creationId xmlns:p14="http://schemas.microsoft.com/office/powerpoint/2010/main" val="37529901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thyroidectomy hospitalisation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89</a:t>
            </a:fld>
            <a:endParaRPr lang="en-AU"/>
          </a:p>
        </p:txBody>
      </p:sp>
    </p:spTree>
    <p:extLst>
      <p:ext uri="{BB962C8B-B14F-4D97-AF65-F5344CB8AC3E}">
        <p14:creationId xmlns:p14="http://schemas.microsoft.com/office/powerpoint/2010/main" val="4100100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rate of hospitalisations for thyroidectomy for Aboriginal and Torres Strait Islander Australians (54 per 100,000 people) was 13% lower than the rate for other Australians (62 per 100,000 people). </a:t>
            </a: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90</a:t>
            </a:fld>
            <a:endParaRPr lang="en-AU"/>
          </a:p>
        </p:txBody>
      </p:sp>
    </p:spTree>
    <p:extLst>
      <p:ext uri="{BB962C8B-B14F-4D97-AF65-F5344CB8AC3E}">
        <p14:creationId xmlns:p14="http://schemas.microsoft.com/office/powerpoint/2010/main" val="34701052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Overall, 56% of hospitalisations for thyroidectomy were for privately funded patients.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This proportion varied from 47% in the Northern Territory to 62% in Western Australia.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median age at operation was 53 years for publicly funded patients and 56 years for privately funded patients. </a:t>
            </a: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91</a:t>
            </a:fld>
            <a:endParaRPr lang="en-AU"/>
          </a:p>
        </p:txBody>
      </p:sp>
    </p:spTree>
    <p:extLst>
      <p:ext uri="{BB962C8B-B14F-4D97-AF65-F5344CB8AC3E}">
        <p14:creationId xmlns:p14="http://schemas.microsoft.com/office/powerpoint/2010/main" val="30863677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hospitalisations for thyroidectomy for patients with malignant neoplasms varied across states and territories, from 12 per 100,000 people in the Australian Capital Territory, Victoria and Tasmania to 18 in New South Wales.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hospitalisations for thyroidectomy for patients with goitre varied from 15 per 100,000 people in the Northern Territory to 36 in Victoria </a:t>
            </a: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92</a:t>
            </a:fld>
            <a:endParaRPr lang="en-AU"/>
          </a:p>
        </p:txBody>
      </p:sp>
    </p:spTree>
    <p:extLst>
      <p:ext uri="{BB962C8B-B14F-4D97-AF65-F5344CB8AC3E}">
        <p14:creationId xmlns:p14="http://schemas.microsoft.com/office/powerpoint/2010/main" val="41287433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endParaRPr lang="en-AU" b="1" dirty="0" smtClean="0"/>
          </a:p>
          <a:p>
            <a:r>
              <a:rPr lang="en-AU" sz="1200" b="0" i="0" u="none" strike="noStrike" kern="1200" baseline="0" dirty="0" smtClean="0">
                <a:solidFill>
                  <a:schemeClr val="tx1"/>
                </a:solidFill>
                <a:latin typeface="+mn-lt"/>
                <a:ea typeface="+mn-ea"/>
                <a:cs typeface="+mn-cs"/>
              </a:rPr>
              <a:t>The number of hospitalisations varied across states and territories, from 42 per 100,000 people aged 18 years and over in the Australian Capital Territory to 68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93</a:t>
            </a:fld>
            <a:endParaRPr lang="en-AU"/>
          </a:p>
        </p:txBody>
      </p:sp>
    </p:spTree>
    <p:extLst>
      <p:ext uri="{BB962C8B-B14F-4D97-AF65-F5344CB8AC3E}">
        <p14:creationId xmlns:p14="http://schemas.microsoft.com/office/powerpoint/2010/main" val="92307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dirty="0" smtClean="0"/>
              <a:t>Data are presented in maps and graphs. </a:t>
            </a:r>
          </a:p>
          <a:p>
            <a:endParaRPr lang="en-AU" dirty="0" smtClean="0"/>
          </a:p>
          <a:p>
            <a:r>
              <a:rPr lang="en-AU" dirty="0" smtClean="0"/>
              <a:t>For indicators where the annual number of hospitalisations is too low or unreliable to report at a local level, three years of data are combined.</a:t>
            </a:r>
          </a:p>
          <a:p>
            <a:endParaRPr lang="en-AU" dirty="0" smtClean="0"/>
          </a:p>
          <a:p>
            <a:r>
              <a:rPr lang="en-AU" dirty="0" smtClean="0"/>
              <a:t>For each item, SA3 level data are grouped by state and territory, remoteness and socioeconomic status to assist comparisons between local areas. </a:t>
            </a:r>
          </a:p>
          <a:p>
            <a:endParaRPr lang="en-AU" dirty="0" smtClean="0"/>
          </a:p>
          <a:p>
            <a:r>
              <a:rPr lang="en-AU" dirty="0" smtClean="0"/>
              <a:t>For each item, where possible, state and territory level data is presented by Aboriginal and Torres Strait Islander status and patient funding status </a:t>
            </a:r>
          </a:p>
          <a:p>
            <a:endParaRPr lang="en-AU" dirty="0" smtClean="0"/>
          </a:p>
          <a:p>
            <a:r>
              <a:rPr lang="en-AU" dirty="0" smtClean="0"/>
              <a:t>Data specifications for each item are available on the AHIW’s Metadata Online Registry (</a:t>
            </a:r>
            <a:r>
              <a:rPr lang="en-AU" dirty="0" err="1" smtClean="0"/>
              <a:t>METeOR</a:t>
            </a:r>
            <a:r>
              <a:rPr lang="en-AU" dirty="0" smtClean="0"/>
              <a:t>).</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10</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hospitalisations for thyroidectomy were higher in major cities and inner regional areas than in outer regional and remote areas. Rates were higher in areas with lower socioeconomic status in major cities and in inner regional areas. However, there was no clear pattern according to socioeconomic status in other remoteness </a:t>
            </a:r>
            <a:r>
              <a:rPr lang="en-AU" sz="1200" b="0" i="0" u="none" strike="noStrike" kern="1200" baseline="0" smtClean="0">
                <a:solidFill>
                  <a:schemeClr val="tx1"/>
                </a:solidFill>
                <a:latin typeface="+mn-lt"/>
                <a:ea typeface="+mn-ea"/>
                <a:cs typeface="+mn-cs"/>
              </a:rPr>
              <a:t>categories.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94</a:t>
            </a:fld>
            <a:endParaRPr lang="en-AU"/>
          </a:p>
        </p:txBody>
      </p:sp>
    </p:spTree>
    <p:extLst>
      <p:ext uri="{BB962C8B-B14F-4D97-AF65-F5344CB8AC3E}">
        <p14:creationId xmlns:p14="http://schemas.microsoft.com/office/powerpoint/2010/main" val="25051604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dirty="0" smtClean="0"/>
          </a:p>
          <a:p>
            <a:r>
              <a:rPr lang="en-AU" dirty="0" smtClean="0"/>
              <a:t>This chapter examines:</a:t>
            </a:r>
          </a:p>
          <a:p>
            <a:pPr rtl="0" eaLnBrk="1" fontAlgn="auto" latinLnBrk="0" hangingPunct="1"/>
            <a:r>
              <a:rPr lang="en-US" sz="1200" b="1"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Cardiac stress tests and imaging</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Stress echocardiography</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Myocardial perfusion scans</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Standard echocardiography</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95</a:t>
            </a:fld>
            <a:endParaRPr lang="en-AU"/>
          </a:p>
        </p:txBody>
      </p:sp>
    </p:spTree>
    <p:extLst>
      <p:ext uri="{BB962C8B-B14F-4D97-AF65-F5344CB8AC3E}">
        <p14:creationId xmlns:p14="http://schemas.microsoft.com/office/powerpoint/2010/main" val="38699733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In 2016–17, there were over 900,000 MBS-subsidised services for cardiac stress tests and imaging, representing 4,575 services per 100,000 people aged 18 years and over.</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cardiac stress tests and imaging were highest in the 45–79 years age group.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Substantial variation was observed between Statistical Area Level 3 (SA3) areas in the rates of stress echocardiography. They were 47.1 times as high in the area with the highest rate compared to the area with the lowest rate. For myocardial perfusion scans, the rate was 57.0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dirty="0" smtClean="0"/>
              <a:t>The marked variation between states is likely to be affected by factors such as </a:t>
            </a:r>
            <a:r>
              <a:rPr lang="en-AU" sz="1200" b="0" i="0" u="none" strike="noStrike" kern="1200" baseline="0" dirty="0" smtClean="0">
                <a:solidFill>
                  <a:schemeClr val="tx1"/>
                </a:solidFill>
                <a:latin typeface="+mn-lt"/>
                <a:ea typeface="+mn-ea"/>
                <a:cs typeface="+mn-cs"/>
              </a:rPr>
              <a:t>rates of underlying disease, access to services, funding models and availability of previous test results.</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96</a:t>
            </a:fld>
            <a:endParaRPr lang="en-AU"/>
          </a:p>
        </p:txBody>
      </p:sp>
    </p:spTree>
    <p:extLst>
      <p:ext uri="{BB962C8B-B14F-4D97-AF65-F5344CB8AC3E}">
        <p14:creationId xmlns:p14="http://schemas.microsoft.com/office/powerpoint/2010/main" val="8787873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cardiac stress tests and imaging.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97</a:t>
            </a:fld>
            <a:endParaRPr lang="en-AU"/>
          </a:p>
        </p:txBody>
      </p:sp>
    </p:spTree>
    <p:extLst>
      <p:ext uri="{BB962C8B-B14F-4D97-AF65-F5344CB8AC3E}">
        <p14:creationId xmlns:p14="http://schemas.microsoft.com/office/powerpoint/2010/main" val="667290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cardiac stress tests and imaging.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98</a:t>
            </a:fld>
            <a:endParaRPr lang="en-AU"/>
          </a:p>
        </p:txBody>
      </p:sp>
    </p:spTree>
    <p:extLst>
      <p:ext uri="{BB962C8B-B14F-4D97-AF65-F5344CB8AC3E}">
        <p14:creationId xmlns:p14="http://schemas.microsoft.com/office/powerpoint/2010/main" val="5710426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cardiac stress tests and</a:t>
            </a:r>
            <a:r>
              <a:rPr lang="en-AU" baseline="0" dirty="0" smtClean="0"/>
              <a:t> imaging</a:t>
            </a:r>
            <a:r>
              <a:rPr lang="en-AU" dirty="0" smtClean="0"/>
              <a:t>.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933,727 MBS-subsidised services for cardiac stress tests and imaging, representing 4,575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cardiac stress tests and imaging across 329* local areas (Statistical Area Level 3 – SA3) ranged from 1,184 to 11,568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9.8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2,289 per 100,000 people aged 18 years and over in Tasmania to 6,673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99</a:t>
            </a:fld>
            <a:endParaRPr lang="en-AU"/>
          </a:p>
        </p:txBody>
      </p:sp>
    </p:spTree>
    <p:extLst>
      <p:ext uri="{BB962C8B-B14F-4D97-AF65-F5344CB8AC3E}">
        <p14:creationId xmlns:p14="http://schemas.microsoft.com/office/powerpoint/2010/main" val="2634588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cardiac stress tests and</a:t>
            </a:r>
            <a:r>
              <a:rPr lang="en-AU" baseline="0" dirty="0" smtClean="0"/>
              <a:t> imaging </a:t>
            </a:r>
            <a:r>
              <a:rPr lang="en-AU" dirty="0" smtClean="0"/>
              <a:t>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100</a:t>
            </a:fld>
            <a:endParaRPr lang="en-AU"/>
          </a:p>
        </p:txBody>
      </p:sp>
    </p:spTree>
    <p:extLst>
      <p:ext uri="{BB962C8B-B14F-4D97-AF65-F5344CB8AC3E}">
        <p14:creationId xmlns:p14="http://schemas.microsoft.com/office/powerpoint/2010/main" val="13433441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cardiac stress tests and</a:t>
            </a:r>
            <a:r>
              <a:rPr lang="en-AU" baseline="0" dirty="0" smtClean="0"/>
              <a:t> imaging </a:t>
            </a:r>
            <a:r>
              <a:rPr lang="en-AU" dirty="0" smtClean="0"/>
              <a:t>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101</a:t>
            </a:fld>
            <a:endParaRPr lang="en-AU"/>
          </a:p>
        </p:txBody>
      </p:sp>
    </p:spTree>
    <p:extLst>
      <p:ext uri="{BB962C8B-B14F-4D97-AF65-F5344CB8AC3E}">
        <p14:creationId xmlns:p14="http://schemas.microsoft.com/office/powerpoint/2010/main" val="29411572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Nationally, 53% of cardiac stress tests and imaging were exercise ECGs, 33% were stress echocardiograms, 8% were MPS and 6% were CTCA. </a:t>
            </a:r>
          </a:p>
          <a:p>
            <a:r>
              <a:rPr lang="en-AU" sz="1200" b="0" i="0" u="none" strike="noStrike" kern="1200" baseline="0" dirty="0" smtClean="0">
                <a:solidFill>
                  <a:schemeClr val="tx1"/>
                </a:solidFill>
                <a:latin typeface="+mn-lt"/>
                <a:ea typeface="+mn-ea"/>
                <a:cs typeface="+mn-cs"/>
              </a:rPr>
              <a:t>The proportions for each test were similar across all states and territories. </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102</a:t>
            </a:fld>
            <a:endParaRPr lang="en-AU"/>
          </a:p>
        </p:txBody>
      </p:sp>
    </p:spTree>
    <p:extLst>
      <p:ext uri="{BB962C8B-B14F-4D97-AF65-F5344CB8AC3E}">
        <p14:creationId xmlns:p14="http://schemas.microsoft.com/office/powerpoint/2010/main" val="30674037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Nationally, 64% of cardiac stress tests and imaging were requested by general practitioners (GPs), 26% of tests were requested by cardiologists and 10% were requested by other health professionals.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proportion of tests requested by GPs varied from 42% in South Australia to 72% in New South Wales and the Australian Capital Territory.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proportion of tests requested by cardiologists varied from 19% in New South Wales to 47% in South Australia </a:t>
            </a:r>
            <a:endParaRPr lang="en-AU" b="1"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103</a:t>
            </a:fld>
            <a:endParaRPr lang="en-AU"/>
          </a:p>
        </p:txBody>
      </p:sp>
    </p:spTree>
    <p:extLst>
      <p:ext uri="{BB962C8B-B14F-4D97-AF65-F5344CB8AC3E}">
        <p14:creationId xmlns:p14="http://schemas.microsoft.com/office/powerpoint/2010/main" val="1892933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2208362"/>
            <a:ext cx="3805686" cy="1984076"/>
          </a:xfrm>
        </p:spPr>
        <p:txBody>
          <a:bodyPr anchor="t" anchorCtr="0">
            <a:normAutofit/>
          </a:bodyPr>
          <a:lstStyle>
            <a:lvl1pPr algn="l">
              <a:defRPr sz="3600" b="1" baseline="0"/>
            </a:lvl1pPr>
          </a:lstStyle>
          <a:p>
            <a:r>
              <a:rPr lang="en-US" dirty="0"/>
              <a:t>The Second Australian Atlas of Healthcare Variation </a:t>
            </a:r>
          </a:p>
        </p:txBody>
      </p:sp>
      <p:sp>
        <p:nvSpPr>
          <p:cNvPr id="3" name="Subtitle 2"/>
          <p:cNvSpPr>
            <a:spLocks noGrp="1"/>
          </p:cNvSpPr>
          <p:nvPr>
            <p:ph type="subTitle" idx="1" hasCustomPrompt="1"/>
          </p:nvPr>
        </p:nvSpPr>
        <p:spPr>
          <a:xfrm>
            <a:off x="524774" y="4280650"/>
            <a:ext cx="3805686" cy="74567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2018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eneral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a:t>Main title</a:t>
            </a:r>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8862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smtClean="0"/>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smtClean="0"/>
              <a:t>Source here</a:t>
            </a:r>
            <a:endParaRPr lang="en-US" dirty="0"/>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smtClean="0">
                <a:solidFill>
                  <a:schemeClr val="tx2"/>
                </a:solidFill>
              </a:rPr>
              <a:t>Subheading if required</a:t>
            </a:r>
            <a:endParaRPr lang="en-US" sz="1100" dirty="0">
              <a:solidFill>
                <a:schemeClr val="tx2"/>
              </a:solidFill>
            </a:endParaRP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634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15"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6"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pic>
        <p:nvPicPr>
          <p:cNvPr id="17" name="Picture 16"/>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394401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406456"/>
            <a:ext cx="8283050" cy="1984076"/>
          </a:xfrm>
        </p:spPr>
        <p:txBody>
          <a:bodyPr anchor="t" anchorCtr="0">
            <a:normAutofit/>
          </a:bodyPr>
          <a:lstStyle>
            <a:lvl1pPr algn="l">
              <a:defRPr sz="3600" b="1" baseline="0"/>
            </a:lvl1pPr>
          </a:lstStyle>
          <a:p>
            <a:r>
              <a:rPr lang="en-US" dirty="0"/>
              <a:t>The Australian Atlas </a:t>
            </a:r>
            <a:br>
              <a:rPr lang="en-US" dirty="0"/>
            </a:br>
            <a:r>
              <a:rPr lang="en-US" dirty="0"/>
              <a:t>of Healthcare Variation series</a:t>
            </a:r>
          </a:p>
        </p:txBody>
      </p:sp>
    </p:spTree>
    <p:extLst>
      <p:ext uri="{BB962C8B-B14F-4D97-AF65-F5344CB8AC3E}">
        <p14:creationId xmlns:p14="http://schemas.microsoft.com/office/powerpoint/2010/main" val="123431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smtClean="0"/>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smtClean="0"/>
              <a:t>Source here</a:t>
            </a:r>
            <a:endParaRPr lang="en-US" dirty="0"/>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smtClean="0">
                <a:solidFill>
                  <a:schemeClr val="tx2"/>
                </a:solidFill>
              </a:rPr>
              <a:t>Subheading if required</a:t>
            </a:r>
            <a:endParaRPr lang="en-US" sz="1100" dirty="0">
              <a:solidFill>
                <a:schemeClr val="tx2"/>
              </a:solidFill>
            </a:endParaRP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848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5C478-BBFB-AD41-928D-BE1012088374}" type="datetimeFigureOut">
              <a:rPr lang="en-US" smtClean="0"/>
              <a:t>1/30/2019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8E920-0CCA-3A45-AF02-77239CBA787D}" type="slidenum">
              <a:rPr lang="en-US" smtClean="0"/>
              <a:t>‹#›</a:t>
            </a:fld>
            <a:endParaRPr lang="en-US"/>
          </a:p>
        </p:txBody>
      </p:sp>
    </p:spTree>
    <p:extLst>
      <p:ext uri="{BB962C8B-B14F-4D97-AF65-F5344CB8AC3E}">
        <p14:creationId xmlns:p14="http://schemas.microsoft.com/office/powerpoint/2010/main" val="74706089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6" r:id="rId3"/>
    <p:sldLayoutId id="2147483667" r:id="rId4"/>
    <p:sldLayoutId id="2147483669" r:id="rId5"/>
    <p:sldLayoutId id="2147483668" r:id="rId6"/>
    <p:sldLayoutId id="2147483671" r:id="rId7"/>
    <p:sldLayoutId id="2147483672"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2.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3.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5.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6.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11.xml"/><Relationship Id="rId4" Type="http://schemas.openxmlformats.org/officeDocument/2006/relationships/image" Target="../media/image138.png"/></Relationships>
</file>

<file path=ppt/slides/_rels/slide1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hyperlink" Target="mailto:atlas@safetyandquality.gov.au"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Third Australian Atlas of Healthcare Variation </a:t>
            </a:r>
          </a:p>
        </p:txBody>
      </p:sp>
      <p:sp>
        <p:nvSpPr>
          <p:cNvPr id="3" name="Subtitle 2"/>
          <p:cNvSpPr>
            <a:spLocks noGrp="1"/>
          </p:cNvSpPr>
          <p:nvPr>
            <p:ph type="subTitle" idx="1"/>
          </p:nvPr>
        </p:nvSpPr>
        <p:spPr/>
        <p:txBody>
          <a:bodyPr/>
          <a:lstStyle/>
          <a:p>
            <a:r>
              <a:rPr lang="en-US" dirty="0"/>
              <a:t>2018</a:t>
            </a:r>
          </a:p>
        </p:txBody>
      </p:sp>
    </p:spTree>
    <p:extLst>
      <p:ext uri="{BB962C8B-B14F-4D97-AF65-F5344CB8AC3E}">
        <p14:creationId xmlns:p14="http://schemas.microsoft.com/office/powerpoint/2010/main" val="39729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presented in the Atlas? </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684794" y="1295171"/>
            <a:ext cx="7886700" cy="3556000"/>
          </a:xfrm>
        </p:spPr>
        <p:txBody>
          <a:bodyPr>
            <a:normAutofit/>
          </a:bodyPr>
          <a:lstStyle/>
          <a:p>
            <a:pPr marL="285750" indent="-285750">
              <a:spcAft>
                <a:spcPts val="600"/>
              </a:spcAft>
            </a:pPr>
            <a:r>
              <a:rPr lang="en-AU" sz="2000" dirty="0">
                <a:solidFill>
                  <a:prstClr val="black"/>
                </a:solidFill>
              </a:rPr>
              <a:t>Data are presented in maps and graphs </a:t>
            </a:r>
          </a:p>
          <a:p>
            <a:pPr marL="285750" indent="-285750">
              <a:spcAft>
                <a:spcPts val="600"/>
              </a:spcAft>
            </a:pPr>
            <a:r>
              <a:rPr lang="en-AU" sz="2000" dirty="0">
                <a:solidFill>
                  <a:prstClr val="black"/>
                </a:solidFill>
              </a:rPr>
              <a:t>Statistical Area 3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State and territory analysis </a:t>
            </a:r>
          </a:p>
          <a:p>
            <a:pPr marL="800100" lvl="1" indent="-342900">
              <a:spcAft>
                <a:spcPts val="600"/>
              </a:spcAft>
              <a:buFont typeface="Courier New" panose="02070309020205020404" pitchFamily="49" charset="0"/>
              <a:buChar char="­"/>
            </a:pPr>
            <a:r>
              <a:rPr lang="en-AU" sz="2000" dirty="0">
                <a:solidFill>
                  <a:prstClr val="black"/>
                </a:solidFill>
              </a:rPr>
              <a:t>Remoteness and socioeconomic disadvantage </a:t>
            </a:r>
          </a:p>
          <a:p>
            <a:pPr marL="285750" indent="-285750">
              <a:spcAft>
                <a:spcPts val="600"/>
              </a:spcAft>
            </a:pPr>
            <a:r>
              <a:rPr lang="en-AU" sz="2000" dirty="0">
                <a:solidFill>
                  <a:prstClr val="black"/>
                </a:solidFill>
              </a:rPr>
              <a:t>State and territory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Aboriginal and Torres Strait Islander Australian status </a:t>
            </a:r>
          </a:p>
          <a:p>
            <a:pPr marL="800100" lvl="1" indent="-342900">
              <a:spcAft>
                <a:spcPts val="600"/>
              </a:spcAft>
              <a:buFont typeface="Courier New" panose="02070309020205020404" pitchFamily="49" charset="0"/>
              <a:buChar char="­"/>
            </a:pPr>
            <a:r>
              <a:rPr lang="en-AU" sz="2000" dirty="0">
                <a:solidFill>
                  <a:prstClr val="black"/>
                </a:solidFill>
              </a:rPr>
              <a:t>Public and private patient funding status  </a:t>
            </a:r>
          </a:p>
          <a:p>
            <a:pPr>
              <a:spcAft>
                <a:spcPts val="600"/>
              </a:spcAft>
            </a:pP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207790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5" name="Text Placeholder 4">
            <a:extLst>
              <a:ext uri="{FF2B5EF4-FFF2-40B4-BE49-F238E27FC236}">
                <a16:creationId xmlns="" xmlns:a16="http://schemas.microsoft.com/office/drawing/2014/main" id="{B51E7604-F584-8E4F-BBB3-AFAAD9DED9A1}"/>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18422"/>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7286083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5" name="Text Placeholder 4">
            <a:extLst>
              <a:ext uri="{FF2B5EF4-FFF2-40B4-BE49-F238E27FC236}">
                <a16:creationId xmlns="" xmlns:a16="http://schemas.microsoft.com/office/drawing/2014/main" id="{3D530F9B-F18E-8E4E-88A7-469B1BD6D01C}"/>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9565087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 xmlns:a16="http://schemas.microsoft.com/office/drawing/2014/main" id="{882A6D2D-F300-1C4E-99F3-4AB0D918AAA8}"/>
              </a:ext>
            </a:extLst>
          </p:cNvPr>
          <p:cNvSpPr>
            <a:spLocks noGrp="1"/>
          </p:cNvSpPr>
          <p:nvPr>
            <p:ph type="body" sz="quarter" idx="11"/>
          </p:nvPr>
        </p:nvSpPr>
        <p:spPr/>
        <p:txBody>
          <a:bodyPr>
            <a:noAutofit/>
          </a:bodyPr>
          <a:lstStyle/>
          <a:p>
            <a:r>
              <a:rPr lang="en-US" sz="1400" dirty="0"/>
              <a:t>MBS-</a:t>
            </a:r>
            <a:r>
              <a:rPr lang="en-US" sz="1400" dirty="0" err="1"/>
              <a:t>subsidised</a:t>
            </a:r>
            <a:r>
              <a:rPr lang="en-US" sz="1400" dirty="0"/>
              <a:t> services, by cardiac test type</a:t>
            </a:r>
          </a:p>
        </p:txBody>
      </p:sp>
    </p:spTree>
    <p:extLst>
      <p:ext uri="{BB962C8B-B14F-4D97-AF65-F5344CB8AC3E}">
        <p14:creationId xmlns:p14="http://schemas.microsoft.com/office/powerpoint/2010/main" val="1648037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 xmlns:a16="http://schemas.microsoft.com/office/drawing/2014/main" id="{882A6D2D-F300-1C4E-99F3-4AB0D918AAA8}"/>
              </a:ext>
            </a:extLst>
          </p:cNvPr>
          <p:cNvSpPr>
            <a:spLocks noGrp="1"/>
          </p:cNvSpPr>
          <p:nvPr>
            <p:ph type="body" sz="quarter" idx="11"/>
          </p:nvPr>
        </p:nvSpPr>
        <p:spPr/>
        <p:txBody>
          <a:bodyPr>
            <a:noAutofit/>
          </a:bodyPr>
          <a:lstStyle/>
          <a:p>
            <a:r>
              <a:rPr lang="en-US" sz="1400" dirty="0"/>
              <a:t>MBS-</a:t>
            </a:r>
            <a:r>
              <a:rPr lang="en-US" sz="1400" dirty="0" err="1"/>
              <a:t>subsidised</a:t>
            </a:r>
            <a:r>
              <a:rPr lang="en-US" sz="1400" dirty="0"/>
              <a:t> services, by referrer</a:t>
            </a:r>
          </a:p>
        </p:txBody>
      </p:sp>
    </p:spTree>
    <p:extLst>
      <p:ext uri="{BB962C8B-B14F-4D97-AF65-F5344CB8AC3E}">
        <p14:creationId xmlns:p14="http://schemas.microsoft.com/office/powerpoint/2010/main" val="41441795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369498" y="319119"/>
            <a:ext cx="7886700" cy="432220"/>
          </a:xfrm>
        </p:spPr>
        <p:txBody>
          <a:bodyPr>
            <a:noAutofit/>
          </a:bodyPr>
          <a:lstStyle/>
          <a:p>
            <a:r>
              <a:rPr lang="en-AU" dirty="0"/>
              <a:t>4.1 Cardiac stress tests and imaging, 18 years and over</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 xmlns:a16="http://schemas.microsoft.com/office/drawing/2014/main" id="{882A6D2D-F300-1C4E-99F3-4AB0D918AAA8}"/>
              </a:ext>
            </a:extLst>
          </p:cNvPr>
          <p:cNvSpPr>
            <a:spLocks noGrp="1"/>
          </p:cNvSpPr>
          <p:nvPr>
            <p:ph type="body" sz="quarter" idx="11"/>
          </p:nvPr>
        </p:nvSpPr>
        <p:spPr/>
        <p:txBody>
          <a:bodyPr>
            <a:noAutofit/>
          </a:bodyPr>
          <a:lstStyle/>
          <a:p>
            <a:r>
              <a:rPr lang="en-US" sz="1400" dirty="0"/>
              <a:t>MBS-</a:t>
            </a:r>
            <a:r>
              <a:rPr lang="en-US" sz="1400" dirty="0" err="1"/>
              <a:t>subsidised</a:t>
            </a:r>
            <a:r>
              <a:rPr lang="en-US" sz="1400" dirty="0"/>
              <a:t> services, by age group</a:t>
            </a:r>
          </a:p>
        </p:txBody>
      </p:sp>
    </p:spTree>
    <p:extLst>
      <p:ext uri="{BB962C8B-B14F-4D97-AF65-F5344CB8AC3E}">
        <p14:creationId xmlns:p14="http://schemas.microsoft.com/office/powerpoint/2010/main" val="37802734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07346"/>
            <a:ext cx="9000585" cy="4900318"/>
          </a:xfrm>
          <a:prstGeom prst="rect">
            <a:avLst/>
          </a:prstGeom>
        </p:spPr>
      </p:pic>
    </p:spTree>
    <p:extLst>
      <p:ext uri="{BB962C8B-B14F-4D97-AF65-F5344CB8AC3E}">
        <p14:creationId xmlns:p14="http://schemas.microsoft.com/office/powerpoint/2010/main" val="3781349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883213"/>
            <a:ext cx="8971788" cy="4922022"/>
          </a:xfrm>
          <a:prstGeom prst="rect">
            <a:avLst/>
          </a:prstGeom>
        </p:spPr>
      </p:pic>
    </p:spTree>
    <p:extLst>
      <p:ext uri="{BB962C8B-B14F-4D97-AF65-F5344CB8AC3E}">
        <p14:creationId xmlns:p14="http://schemas.microsoft.com/office/powerpoint/2010/main" val="3194080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369498" y="319120"/>
            <a:ext cx="7886700" cy="432220"/>
          </a:xfrm>
        </p:spPr>
        <p:txBody>
          <a:bodyPr>
            <a:noAutofit/>
          </a:bodyPr>
          <a:lstStyle/>
          <a:p>
            <a:r>
              <a:rPr lang="en-AU" dirty="0"/>
              <a:t>4.2 Stress echocardiography, 18 years and over</a:t>
            </a:r>
          </a:p>
        </p:txBody>
      </p:sp>
      <p:sp>
        <p:nvSpPr>
          <p:cNvPr id="5" name="Text Placeholder 4">
            <a:extLst>
              <a:ext uri="{FF2B5EF4-FFF2-40B4-BE49-F238E27FC236}">
                <a16:creationId xmlns="" xmlns:a16="http://schemas.microsoft.com/office/drawing/2014/main" id="{6543512E-6927-7442-A3F1-1E002A98B210}"/>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39"/>
            <a:ext cx="9143997" cy="5029198"/>
          </a:xfrm>
          <a:prstGeom prst="rect">
            <a:avLst/>
          </a:prstGeom>
        </p:spPr>
      </p:pic>
    </p:spTree>
    <p:extLst>
      <p:ext uri="{BB962C8B-B14F-4D97-AF65-F5344CB8AC3E}">
        <p14:creationId xmlns:p14="http://schemas.microsoft.com/office/powerpoint/2010/main" val="42882525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4" name="Text Placeholder 3">
            <a:extLst>
              <a:ext uri="{FF2B5EF4-FFF2-40B4-BE49-F238E27FC236}">
                <a16:creationId xmlns="" xmlns:a16="http://schemas.microsoft.com/office/drawing/2014/main" id="{D8C97E46-731F-BF43-AA23-782ECB464917}"/>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8"/>
            <a:ext cx="9143997" cy="5029198"/>
          </a:xfrm>
          <a:prstGeom prst="rect">
            <a:avLst/>
          </a:prstGeom>
        </p:spPr>
      </p:pic>
    </p:spTree>
    <p:extLst>
      <p:ext uri="{BB962C8B-B14F-4D97-AF65-F5344CB8AC3E}">
        <p14:creationId xmlns:p14="http://schemas.microsoft.com/office/powerpoint/2010/main" val="22109114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59"/>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4.2 Stress echocardiography, 18 years and over</a:t>
            </a:r>
            <a:endParaRPr lang="en-US" dirty="0"/>
          </a:p>
        </p:txBody>
      </p:sp>
      <p:sp>
        <p:nvSpPr>
          <p:cNvPr id="5" name="Text Placeholder 4">
            <a:extLst>
              <a:ext uri="{FF2B5EF4-FFF2-40B4-BE49-F238E27FC236}">
                <a16:creationId xmlns="" xmlns:a16="http://schemas.microsoft.com/office/drawing/2014/main" id="{883E126A-418F-4743-A7AB-4FBB122BD4B2}"/>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672027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smtClean="0">
                <a:solidFill>
                  <a:srgbClr val="0078A2"/>
                </a:solidFill>
              </a:rPr>
              <a:t>Data suppression</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272869"/>
            <a:ext cx="7886700" cy="3912448"/>
          </a:xfrm>
        </p:spPr>
        <p:txBody>
          <a:bodyPr>
            <a:normAutofit fontScale="47500" lnSpcReduction="20000"/>
          </a:bodyPr>
          <a:lstStyle/>
          <a:p>
            <a:pPr>
              <a:lnSpc>
                <a:spcPct val="120000"/>
              </a:lnSpc>
            </a:pPr>
            <a:r>
              <a:rPr lang="en-AU" sz="3800" dirty="0">
                <a:solidFill>
                  <a:schemeClr val="accent6"/>
                </a:solidFill>
              </a:rPr>
              <a:t>A confidentiality process has been followed for all data items in the Atlas to protect the identity of patients and providers</a:t>
            </a:r>
          </a:p>
          <a:p>
            <a:pPr>
              <a:lnSpc>
                <a:spcPct val="120000"/>
              </a:lnSpc>
            </a:pPr>
            <a:r>
              <a:rPr lang="en-AU" sz="3800" dirty="0">
                <a:solidFill>
                  <a:schemeClr val="accent6"/>
                </a:solidFill>
              </a:rPr>
              <a:t>The process includes applying standard rules set by The Australian Institute of Health and Welfare and by the Australian Government Department of Health for reporting of MBS and PBS data</a:t>
            </a:r>
          </a:p>
          <a:p>
            <a:pPr marL="228600" lvl="1">
              <a:lnSpc>
                <a:spcPct val="120000"/>
              </a:lnSpc>
              <a:spcBef>
                <a:spcPts val="1000"/>
              </a:spcBef>
            </a:pPr>
            <a:r>
              <a:rPr lang="en-AU" sz="3800" dirty="0">
                <a:solidFill>
                  <a:schemeClr val="accent6"/>
                </a:solidFill>
              </a:rPr>
              <a:t>The MBS rules for protecting provider identity have had a marked effect on reporting of three items: myocardial perfusion scans, </a:t>
            </a:r>
            <a:r>
              <a:rPr lang="en-AU" sz="3800" dirty="0" smtClean="0">
                <a:solidFill>
                  <a:schemeClr val="accent6"/>
                </a:solidFill>
              </a:rPr>
              <a:t>thyroid stimulating hormone and thyroid function tests.</a:t>
            </a:r>
            <a:endParaRPr lang="en-AU" sz="3800" dirty="0">
              <a:solidFill>
                <a:schemeClr val="accent6"/>
              </a:solidFill>
            </a:endParaRPr>
          </a:p>
          <a:p>
            <a:pPr marL="228600" lvl="1">
              <a:lnSpc>
                <a:spcPct val="120000"/>
              </a:lnSpc>
              <a:spcBef>
                <a:spcPts val="1000"/>
              </a:spcBef>
            </a:pPr>
            <a:r>
              <a:rPr lang="en-AU" sz="3800" dirty="0">
                <a:solidFill>
                  <a:schemeClr val="accent6"/>
                </a:solidFill>
              </a:rPr>
              <a:t>For example, ‘data cannot be reported for an area if 85% of services were done by one provider, or 90% by two providers’</a:t>
            </a:r>
          </a:p>
          <a:p>
            <a:pPr>
              <a:lnSpc>
                <a:spcPct val="120000"/>
              </a:lnSpc>
            </a:pPr>
            <a:r>
              <a:rPr lang="en-AU" sz="3800" dirty="0">
                <a:solidFill>
                  <a:schemeClr val="accent6"/>
                </a:solidFill>
              </a:rPr>
              <a:t>For the items affected the most, the magnitude of variations are likely to be underestimates of the true variation across Australia. </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5425455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5" name="Text Placeholder 4">
            <a:extLst>
              <a:ext uri="{FF2B5EF4-FFF2-40B4-BE49-F238E27FC236}">
                <a16:creationId xmlns="" xmlns:a16="http://schemas.microsoft.com/office/drawing/2014/main" id="{6FCD2976-0F4E-EB4F-A8D5-C7F29FEC02E8}"/>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18421"/>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40675398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5" name="Text Placeholder 4">
            <a:extLst>
              <a:ext uri="{FF2B5EF4-FFF2-40B4-BE49-F238E27FC236}">
                <a16:creationId xmlns="" xmlns:a16="http://schemas.microsoft.com/office/drawing/2014/main" id="{8061013D-DD26-1242-8B81-DCA444EB2486}"/>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6740039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19847"/>
            <a:ext cx="9000585" cy="4875316"/>
          </a:xfrm>
          <a:prstGeom prst="rect">
            <a:avLst/>
          </a:prstGeom>
        </p:spPr>
      </p:pic>
    </p:spTree>
    <p:extLst>
      <p:ext uri="{BB962C8B-B14F-4D97-AF65-F5344CB8AC3E}">
        <p14:creationId xmlns:p14="http://schemas.microsoft.com/office/powerpoint/2010/main" val="39907829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895674"/>
            <a:ext cx="8971788" cy="4897100"/>
          </a:xfrm>
          <a:prstGeom prst="rect">
            <a:avLst/>
          </a:prstGeom>
        </p:spPr>
      </p:pic>
    </p:spTree>
    <p:extLst>
      <p:ext uri="{BB962C8B-B14F-4D97-AF65-F5344CB8AC3E}">
        <p14:creationId xmlns:p14="http://schemas.microsoft.com/office/powerpoint/2010/main" val="41565015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4.3 Myocardial perfusion scans, 18 years and over</a:t>
            </a:r>
          </a:p>
        </p:txBody>
      </p:sp>
      <p:sp>
        <p:nvSpPr>
          <p:cNvPr id="5" name="Text Placeholder 4">
            <a:extLst>
              <a:ext uri="{FF2B5EF4-FFF2-40B4-BE49-F238E27FC236}">
                <a16:creationId xmlns="" xmlns:a16="http://schemas.microsoft.com/office/drawing/2014/main" id="{D7878A1E-AE44-564A-AB08-0172046AE184}"/>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39"/>
            <a:ext cx="9143997" cy="5029198"/>
          </a:xfrm>
          <a:prstGeom prst="rect">
            <a:avLst/>
          </a:prstGeom>
        </p:spPr>
      </p:pic>
    </p:spTree>
    <p:extLst>
      <p:ext uri="{BB962C8B-B14F-4D97-AF65-F5344CB8AC3E}">
        <p14:creationId xmlns:p14="http://schemas.microsoft.com/office/powerpoint/2010/main" val="33073427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4" name="Text Placeholder 3">
            <a:extLst>
              <a:ext uri="{FF2B5EF4-FFF2-40B4-BE49-F238E27FC236}">
                <a16:creationId xmlns="" xmlns:a16="http://schemas.microsoft.com/office/drawing/2014/main" id="{247DA7DB-7FED-0940-8945-5E96FB3AE738}"/>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8"/>
            <a:ext cx="9143997" cy="5029198"/>
          </a:xfrm>
          <a:prstGeom prst="rect">
            <a:avLst/>
          </a:prstGeom>
        </p:spPr>
      </p:pic>
    </p:spTree>
    <p:extLst>
      <p:ext uri="{BB962C8B-B14F-4D97-AF65-F5344CB8AC3E}">
        <p14:creationId xmlns:p14="http://schemas.microsoft.com/office/powerpoint/2010/main" val="39163449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59"/>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4.3 Myocardial perfusion scans, 18 years and over</a:t>
            </a:r>
            <a:endParaRPr lang="en-US" dirty="0"/>
          </a:p>
        </p:txBody>
      </p:sp>
      <p:sp>
        <p:nvSpPr>
          <p:cNvPr id="5" name="Text Placeholder 4">
            <a:extLst>
              <a:ext uri="{FF2B5EF4-FFF2-40B4-BE49-F238E27FC236}">
                <a16:creationId xmlns="" xmlns:a16="http://schemas.microsoft.com/office/drawing/2014/main" id="{031EB377-BAF7-3846-A650-D587E3E6304C}"/>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2904052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5" name="Text Placeholder 4">
            <a:extLst>
              <a:ext uri="{FF2B5EF4-FFF2-40B4-BE49-F238E27FC236}">
                <a16:creationId xmlns="" xmlns:a16="http://schemas.microsoft.com/office/drawing/2014/main" id="{3DCAFCAB-C3DB-9F49-8266-2B2A0ABDCF9B}"/>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156263"/>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4229453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5" name="Text Placeholder 4">
            <a:extLst>
              <a:ext uri="{FF2B5EF4-FFF2-40B4-BE49-F238E27FC236}">
                <a16:creationId xmlns="" xmlns:a16="http://schemas.microsoft.com/office/drawing/2014/main" id="{2F2A0DED-96C7-834F-891B-51D592D6F38F}"/>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18367"/>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32996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01096"/>
            <a:ext cx="9000585" cy="4912819"/>
          </a:xfrm>
          <a:prstGeom prst="rect">
            <a:avLst/>
          </a:prstGeom>
        </p:spPr>
      </p:pic>
    </p:spTree>
    <p:extLst>
      <p:ext uri="{BB962C8B-B14F-4D97-AF65-F5344CB8AC3E}">
        <p14:creationId xmlns:p14="http://schemas.microsoft.com/office/powerpoint/2010/main" val="317728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10657"/>
            <a:ext cx="9144000" cy="5044965"/>
          </a:xfrm>
          <a:prstGeom prst="rect">
            <a:avLst/>
          </a:prstGeom>
        </p:spPr>
      </p:pic>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Histogram</a:t>
            </a:r>
          </a:p>
        </p:txBody>
      </p:sp>
    </p:spTree>
    <p:extLst>
      <p:ext uri="{BB962C8B-B14F-4D97-AF65-F5344CB8AC3E}">
        <p14:creationId xmlns:p14="http://schemas.microsoft.com/office/powerpoint/2010/main" val="10091824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1293541"/>
            <a:ext cx="8262089" cy="4486773"/>
          </a:xfrm>
          <a:prstGeom prst="rect">
            <a:avLst/>
          </a:prstGeom>
        </p:spPr>
      </p:pic>
    </p:spTree>
    <p:extLst>
      <p:ext uri="{BB962C8B-B14F-4D97-AF65-F5344CB8AC3E}">
        <p14:creationId xmlns:p14="http://schemas.microsoft.com/office/powerpoint/2010/main" val="29243249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4.4 Standard echocardiography, 18 years and over</a:t>
            </a:r>
          </a:p>
        </p:txBody>
      </p:sp>
      <p:sp>
        <p:nvSpPr>
          <p:cNvPr id="5" name="Text Placeholder 4">
            <a:extLst>
              <a:ext uri="{FF2B5EF4-FFF2-40B4-BE49-F238E27FC236}">
                <a16:creationId xmlns="" xmlns:a16="http://schemas.microsoft.com/office/drawing/2014/main" id="{D1ABDFD0-7CD7-4A41-BB33-7D84A6B41C9B}"/>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39"/>
            <a:ext cx="9143997" cy="5029198"/>
          </a:xfrm>
          <a:prstGeom prst="rect">
            <a:avLst/>
          </a:prstGeom>
        </p:spPr>
      </p:pic>
    </p:spTree>
    <p:extLst>
      <p:ext uri="{BB962C8B-B14F-4D97-AF65-F5344CB8AC3E}">
        <p14:creationId xmlns:p14="http://schemas.microsoft.com/office/powerpoint/2010/main" val="8039060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a:extLst>
              <a:ext uri="{FF2B5EF4-FFF2-40B4-BE49-F238E27FC236}">
                <a16:creationId xmlns="" xmlns:a16="http://schemas.microsoft.com/office/drawing/2014/main" id="{29751A7C-ED58-7D4D-94E5-00859627ECFD}"/>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8"/>
            <a:ext cx="9143997" cy="5029198"/>
          </a:xfrm>
          <a:prstGeom prst="rect">
            <a:avLst/>
          </a:prstGeom>
        </p:spPr>
      </p:pic>
    </p:spTree>
    <p:extLst>
      <p:ext uri="{BB962C8B-B14F-4D97-AF65-F5344CB8AC3E}">
        <p14:creationId xmlns:p14="http://schemas.microsoft.com/office/powerpoint/2010/main" val="10429154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59"/>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4.4 Standard echocardiography, 18 years and over</a:t>
            </a:r>
            <a:endParaRPr lang="en-US" dirty="0"/>
          </a:p>
        </p:txBody>
      </p:sp>
      <p:sp>
        <p:nvSpPr>
          <p:cNvPr id="5" name="Text Placeholder 4">
            <a:extLst>
              <a:ext uri="{FF2B5EF4-FFF2-40B4-BE49-F238E27FC236}">
                <a16:creationId xmlns="" xmlns:a16="http://schemas.microsoft.com/office/drawing/2014/main" id="{A1E579DC-C416-E74E-A38A-5D6BD895C5C6}"/>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7971598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5" name="Text Placeholder 4">
            <a:extLst>
              <a:ext uri="{FF2B5EF4-FFF2-40B4-BE49-F238E27FC236}">
                <a16:creationId xmlns="" xmlns:a16="http://schemas.microsoft.com/office/drawing/2014/main" id="{339EAE2A-2470-484A-9605-2E21BB5074CB}"/>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69578"/>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3908837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5" name="Text Placeholder 4">
            <a:extLst>
              <a:ext uri="{FF2B5EF4-FFF2-40B4-BE49-F238E27FC236}">
                <a16:creationId xmlns="" xmlns:a16="http://schemas.microsoft.com/office/drawing/2014/main" id="{E39CBA98-7178-1346-933F-440D328B636A}"/>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64899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5355422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p:cNvSpPr>
            <a:spLocks noGrp="1"/>
          </p:cNvSpPr>
          <p:nvPr>
            <p:ph type="body" sz="quarter" idx="11"/>
          </p:nvPr>
        </p:nvSpPr>
        <p:spPr/>
        <p:txBody>
          <a:bodyPr>
            <a:noAutofit/>
          </a:bodyPr>
          <a:lstStyle/>
          <a:p>
            <a:r>
              <a:rPr lang="en-AU" sz="1400" dirty="0"/>
              <a:t>MBS-subsidised services, by age group</a:t>
            </a:r>
          </a:p>
        </p:txBody>
      </p:sp>
      <p:pic>
        <p:nvPicPr>
          <p:cNvPr id="6" name="Picture 5"/>
          <p:cNvPicPr>
            <a:picLocks noChangeAspect="1"/>
          </p:cNvPicPr>
          <p:nvPr/>
        </p:nvPicPr>
        <p:blipFill>
          <a:blip r:embed="rId3"/>
          <a:stretch>
            <a:fillRect/>
          </a:stretch>
        </p:blipFill>
        <p:spPr>
          <a:xfrm>
            <a:off x="218800" y="1091184"/>
            <a:ext cx="8706399" cy="4803531"/>
          </a:xfrm>
          <a:prstGeom prst="rect">
            <a:avLst/>
          </a:prstGeom>
        </p:spPr>
      </p:pic>
    </p:spTree>
    <p:extLst>
      <p:ext uri="{BB962C8B-B14F-4D97-AF65-F5344CB8AC3E}">
        <p14:creationId xmlns:p14="http://schemas.microsoft.com/office/powerpoint/2010/main" val="1692228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369498" y="319119"/>
            <a:ext cx="7886700" cy="432220"/>
          </a:xfrm>
        </p:spPr>
        <p:txBody>
          <a:bodyPr>
            <a:normAutofit/>
          </a:bodyPr>
          <a:lstStyle/>
          <a:p>
            <a:r>
              <a:rPr lang="en-AU" dirty="0"/>
              <a:t>4.4 Standard echocardiography,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26097"/>
            <a:ext cx="9000585" cy="4862816"/>
          </a:xfrm>
          <a:prstGeom prst="rect">
            <a:avLst/>
          </a:prstGeom>
        </p:spPr>
      </p:pic>
    </p:spTree>
    <p:extLst>
      <p:ext uri="{BB962C8B-B14F-4D97-AF65-F5344CB8AC3E}">
        <p14:creationId xmlns:p14="http://schemas.microsoft.com/office/powerpoint/2010/main" val="37146138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1271239"/>
            <a:ext cx="8312944" cy="4502844"/>
          </a:xfrm>
          <a:prstGeom prst="rect">
            <a:avLst/>
          </a:prstGeom>
        </p:spPr>
      </p:pic>
    </p:spTree>
    <p:extLst>
      <p:ext uri="{BB962C8B-B14F-4D97-AF65-F5344CB8AC3E}">
        <p14:creationId xmlns:p14="http://schemas.microsoft.com/office/powerpoint/2010/main" val="30263819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AU"/>
          </a:p>
        </p:txBody>
      </p:sp>
      <p:sp>
        <p:nvSpPr>
          <p:cNvPr id="5" name="Rectangle 4"/>
          <p:cNvSpPr/>
          <p:nvPr/>
        </p:nvSpPr>
        <p:spPr>
          <a:xfrm>
            <a:off x="1921708" y="2497693"/>
            <a:ext cx="4204997" cy="707886"/>
          </a:xfrm>
          <a:prstGeom prst="rect">
            <a:avLst/>
          </a:prstGeom>
        </p:spPr>
        <p:txBody>
          <a:bodyPr wrap="none">
            <a:spAutoFit/>
          </a:bodyPr>
          <a:lstStyle/>
          <a:p>
            <a:r>
              <a:rPr lang="en-US" sz="4000" b="1" dirty="0">
                <a:solidFill>
                  <a:schemeClr val="bg1"/>
                </a:solidFill>
              </a:rPr>
              <a:t>Repeat </a:t>
            </a:r>
            <a:r>
              <a:rPr lang="en-US" sz="4000" b="1" dirty="0" smtClean="0">
                <a:solidFill>
                  <a:schemeClr val="bg1"/>
                </a:solidFill>
              </a:rPr>
              <a:t>analyses</a:t>
            </a:r>
            <a:endParaRPr lang="en-AU" sz="4000" dirty="0">
              <a:solidFill>
                <a:schemeClr val="bg1"/>
              </a:solidFill>
            </a:endParaRPr>
          </a:p>
        </p:txBody>
      </p:sp>
    </p:spTree>
    <p:extLst>
      <p:ext uri="{BB962C8B-B14F-4D97-AF65-F5344CB8AC3E}">
        <p14:creationId xmlns:p14="http://schemas.microsoft.com/office/powerpoint/2010/main" val="226821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State and territory graph</a:t>
            </a:r>
          </a:p>
        </p:txBody>
      </p:sp>
      <p:pic>
        <p:nvPicPr>
          <p:cNvPr id="5" name="Picture 4"/>
          <p:cNvPicPr>
            <a:picLocks noChangeAspect="1"/>
          </p:cNvPicPr>
          <p:nvPr/>
        </p:nvPicPr>
        <p:blipFill>
          <a:blip r:embed="rId2"/>
          <a:stretch>
            <a:fillRect/>
          </a:stretch>
        </p:blipFill>
        <p:spPr>
          <a:xfrm>
            <a:off x="0" y="1013197"/>
            <a:ext cx="9144000" cy="5044965"/>
          </a:xfrm>
          <a:prstGeom prst="rect">
            <a:avLst/>
          </a:prstGeom>
        </p:spPr>
      </p:pic>
    </p:spTree>
    <p:extLst>
      <p:ext uri="{BB962C8B-B14F-4D97-AF65-F5344CB8AC3E}">
        <p14:creationId xmlns:p14="http://schemas.microsoft.com/office/powerpoint/2010/main" val="396563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is change over time measured?</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dirty="0"/>
          </a:p>
        </p:txBody>
      </p:sp>
      <p:sp>
        <p:nvSpPr>
          <p:cNvPr id="5" name="Text Placeholder 4"/>
          <p:cNvSpPr>
            <a:spLocks noGrp="1"/>
          </p:cNvSpPr>
          <p:nvPr>
            <p:ph type="body" sz="quarter" idx="12"/>
          </p:nvPr>
        </p:nvSpPr>
        <p:spPr/>
        <p:txBody>
          <a:bodyPr>
            <a:normAutofit/>
          </a:bodyPr>
          <a:lstStyle/>
          <a:p>
            <a:pPr marL="0" indent="0">
              <a:buNone/>
            </a:pPr>
            <a:r>
              <a:rPr lang="en-AU" sz="2000" dirty="0" smtClean="0">
                <a:solidFill>
                  <a:schemeClr val="accent6"/>
                </a:solidFill>
              </a:rPr>
              <a:t>Changes in dispensing of these medicines from 2013-14 to 2016-17 were determined using these measurements: </a:t>
            </a:r>
            <a:endParaRPr lang="en-AU" sz="2000" dirty="0">
              <a:solidFill>
                <a:schemeClr val="accent6"/>
              </a:solidFill>
            </a:endParaRPr>
          </a:p>
          <a:p>
            <a:r>
              <a:rPr lang="en-AU" sz="2000" dirty="0" smtClean="0">
                <a:solidFill>
                  <a:schemeClr val="accent6"/>
                </a:solidFill>
              </a:rPr>
              <a:t>Number </a:t>
            </a:r>
            <a:r>
              <a:rPr lang="en-AU" sz="2000" dirty="0">
                <a:solidFill>
                  <a:schemeClr val="accent6"/>
                </a:solidFill>
              </a:rPr>
              <a:t>of prescriptions </a:t>
            </a:r>
            <a:r>
              <a:rPr lang="en-AU" sz="2000" dirty="0" smtClean="0">
                <a:solidFill>
                  <a:schemeClr val="accent6"/>
                </a:solidFill>
              </a:rPr>
              <a:t>dispensed per 100,000 people</a:t>
            </a:r>
          </a:p>
          <a:p>
            <a:r>
              <a:rPr lang="en-AU" sz="2000" dirty="0">
                <a:solidFill>
                  <a:schemeClr val="accent6"/>
                </a:solidFill>
              </a:rPr>
              <a:t>Magnitude of variation </a:t>
            </a:r>
            <a:r>
              <a:rPr lang="en-AU" sz="2000" dirty="0" smtClean="0">
                <a:solidFill>
                  <a:schemeClr val="accent6"/>
                </a:solidFill>
              </a:rPr>
              <a:t>(difference between highest SA3 rate and lowest SA3 rate)</a:t>
            </a:r>
            <a:endParaRPr lang="en-AU" sz="2000" dirty="0">
              <a:solidFill>
                <a:schemeClr val="accent6"/>
              </a:solidFill>
            </a:endParaRPr>
          </a:p>
          <a:p>
            <a:r>
              <a:rPr lang="en-AU" sz="2000" dirty="0" smtClean="0">
                <a:solidFill>
                  <a:schemeClr val="accent6"/>
                </a:solidFill>
              </a:rPr>
              <a:t>Number of people </a:t>
            </a:r>
            <a:r>
              <a:rPr lang="en-AU" sz="2000" dirty="0">
                <a:solidFill>
                  <a:schemeClr val="accent6"/>
                </a:solidFill>
              </a:rPr>
              <a:t>dispensed at least one prescription </a:t>
            </a:r>
            <a:r>
              <a:rPr lang="en-AU" sz="2000" dirty="0" smtClean="0">
                <a:solidFill>
                  <a:schemeClr val="accent6"/>
                </a:solidFill>
              </a:rPr>
              <a:t>in the year per 100,000 people </a:t>
            </a:r>
          </a:p>
          <a:p>
            <a:r>
              <a:rPr lang="en-AU" sz="2000" dirty="0" smtClean="0">
                <a:solidFill>
                  <a:schemeClr val="accent6"/>
                </a:solidFill>
              </a:rPr>
              <a:t>Volume of use (Defined Daily Dose per 1,000 people per day)</a:t>
            </a:r>
          </a:p>
        </p:txBody>
      </p:sp>
    </p:spTree>
    <p:extLst>
      <p:ext uri="{BB962C8B-B14F-4D97-AF65-F5344CB8AC3E}">
        <p14:creationId xmlns:p14="http://schemas.microsoft.com/office/powerpoint/2010/main" val="21512539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Repeat analyses</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Autofit/>
          </a:bodyPr>
          <a:lstStyle/>
          <a:p>
            <a:r>
              <a:rPr lang="en-AU" sz="1400" dirty="0" smtClean="0"/>
              <a:t>Analyses of dispensing rates by year over 4 years, from 2013/14 to 2016/17</a:t>
            </a:r>
            <a:endParaRPr lang="en-AU" sz="1400" dirty="0"/>
          </a:p>
        </p:txBody>
      </p:sp>
      <p:sp>
        <p:nvSpPr>
          <p:cNvPr id="5" name="Text Placeholder 4"/>
          <p:cNvSpPr>
            <a:spLocks noGrp="1"/>
          </p:cNvSpPr>
          <p:nvPr>
            <p:ph type="body" sz="quarter" idx="12"/>
          </p:nvPr>
        </p:nvSpPr>
        <p:spPr/>
        <p:txBody>
          <a:bodyPr>
            <a:normAutofit fontScale="77500" lnSpcReduction="20000"/>
          </a:bodyPr>
          <a:lstStyle/>
          <a:p>
            <a:pPr marL="914400" lvl="2" indent="0">
              <a:buNone/>
            </a:pPr>
            <a:r>
              <a:rPr lang="en-AU" b="1" dirty="0" smtClean="0"/>
              <a:t>	</a:t>
            </a:r>
            <a:r>
              <a:rPr lang="en-AU" sz="2200" b="1" dirty="0" smtClean="0">
                <a:solidFill>
                  <a:schemeClr val="accent6"/>
                </a:solidFill>
              </a:rPr>
              <a:t>Antimicrobial dispensing</a:t>
            </a:r>
            <a:endParaRPr lang="en-AU" sz="2200" b="1" dirty="0">
              <a:solidFill>
                <a:schemeClr val="accent6"/>
              </a:solidFill>
            </a:endParaRPr>
          </a:p>
          <a:p>
            <a:pPr lvl="4">
              <a:lnSpc>
                <a:spcPct val="100000"/>
              </a:lnSpc>
            </a:pPr>
            <a:r>
              <a:rPr lang="en-AU" sz="2200" dirty="0" smtClean="0">
                <a:solidFill>
                  <a:schemeClr val="accent6"/>
                </a:solidFill>
              </a:rPr>
              <a:t>Antimicrobial </a:t>
            </a:r>
            <a:r>
              <a:rPr lang="en-AU" sz="2200" dirty="0">
                <a:solidFill>
                  <a:schemeClr val="accent6"/>
                </a:solidFill>
              </a:rPr>
              <a:t>dispensing, all ages</a:t>
            </a:r>
          </a:p>
          <a:p>
            <a:pPr lvl="4">
              <a:lnSpc>
                <a:spcPct val="100000"/>
              </a:lnSpc>
            </a:pPr>
            <a:r>
              <a:rPr lang="en-AU" sz="2200" dirty="0" smtClean="0">
                <a:solidFill>
                  <a:schemeClr val="accent6"/>
                </a:solidFill>
              </a:rPr>
              <a:t>Amoxycillin </a:t>
            </a:r>
            <a:r>
              <a:rPr lang="en-AU" sz="2200" dirty="0">
                <a:solidFill>
                  <a:schemeClr val="accent6"/>
                </a:solidFill>
              </a:rPr>
              <a:t>and amoxycillin-clavulanate dispensing, all </a:t>
            </a:r>
            <a:r>
              <a:rPr lang="en-AU" sz="2200" dirty="0" smtClean="0">
                <a:solidFill>
                  <a:schemeClr val="accent6"/>
                </a:solidFill>
              </a:rPr>
              <a:t>ages</a:t>
            </a:r>
            <a:endParaRPr lang="en-AU" sz="2200" dirty="0">
              <a:solidFill>
                <a:schemeClr val="accent6"/>
              </a:solidFill>
            </a:endParaRPr>
          </a:p>
          <a:p>
            <a:pPr marL="1828800" lvl="4" indent="0">
              <a:lnSpc>
                <a:spcPct val="100000"/>
              </a:lnSpc>
              <a:buNone/>
            </a:pPr>
            <a:r>
              <a:rPr lang="en-AU" sz="2200" dirty="0">
                <a:solidFill>
                  <a:schemeClr val="accent6"/>
                </a:solidFill>
              </a:rPr>
              <a:t>	</a:t>
            </a:r>
          </a:p>
          <a:p>
            <a:pPr marL="1828800" lvl="4" indent="0">
              <a:lnSpc>
                <a:spcPct val="100000"/>
              </a:lnSpc>
              <a:buNone/>
            </a:pPr>
            <a:r>
              <a:rPr lang="en-AU" sz="2200" b="1" dirty="0" smtClean="0">
                <a:solidFill>
                  <a:schemeClr val="accent6"/>
                </a:solidFill>
              </a:rPr>
              <a:t>Psychotropic medicines</a:t>
            </a:r>
            <a:endParaRPr lang="en-AU" sz="2200" b="1" dirty="0">
              <a:solidFill>
                <a:schemeClr val="accent6"/>
              </a:solidFill>
            </a:endParaRPr>
          </a:p>
          <a:p>
            <a:pPr lvl="4">
              <a:lnSpc>
                <a:spcPct val="100000"/>
              </a:lnSpc>
            </a:pPr>
            <a:r>
              <a:rPr lang="en-AU" sz="2200" dirty="0" smtClean="0">
                <a:solidFill>
                  <a:schemeClr val="accent6"/>
                </a:solidFill>
              </a:rPr>
              <a:t>Antipsychotic </a:t>
            </a:r>
            <a:r>
              <a:rPr lang="en-AU" sz="2200" dirty="0">
                <a:solidFill>
                  <a:schemeClr val="accent6"/>
                </a:solidFill>
              </a:rPr>
              <a:t>medicines dispensing 17 years and under</a:t>
            </a:r>
          </a:p>
          <a:p>
            <a:pPr lvl="4">
              <a:lnSpc>
                <a:spcPct val="100000"/>
              </a:lnSpc>
            </a:pPr>
            <a:r>
              <a:rPr lang="en-AU" sz="2200" dirty="0" smtClean="0">
                <a:solidFill>
                  <a:schemeClr val="accent6"/>
                </a:solidFill>
              </a:rPr>
              <a:t>Antipsychotic </a:t>
            </a:r>
            <a:r>
              <a:rPr lang="en-AU" sz="2200" dirty="0">
                <a:solidFill>
                  <a:schemeClr val="accent6"/>
                </a:solidFill>
              </a:rPr>
              <a:t>medicines dispensing 18 to 64 years</a:t>
            </a:r>
          </a:p>
          <a:p>
            <a:pPr lvl="4">
              <a:lnSpc>
                <a:spcPct val="100000"/>
              </a:lnSpc>
            </a:pPr>
            <a:r>
              <a:rPr lang="en-AU" sz="2200" dirty="0" smtClean="0">
                <a:solidFill>
                  <a:schemeClr val="accent6"/>
                </a:solidFill>
              </a:rPr>
              <a:t>Antipsychotic </a:t>
            </a:r>
            <a:r>
              <a:rPr lang="en-AU" sz="2200" dirty="0">
                <a:solidFill>
                  <a:schemeClr val="accent6"/>
                </a:solidFill>
              </a:rPr>
              <a:t>medicines dispensing 65 years and over</a:t>
            </a:r>
          </a:p>
          <a:p>
            <a:pPr lvl="4">
              <a:lnSpc>
                <a:spcPct val="100000"/>
              </a:lnSpc>
            </a:pPr>
            <a:r>
              <a:rPr lang="en-AU" sz="2200" dirty="0" smtClean="0">
                <a:solidFill>
                  <a:schemeClr val="accent6"/>
                </a:solidFill>
              </a:rPr>
              <a:t>ADHD </a:t>
            </a:r>
            <a:r>
              <a:rPr lang="en-AU" sz="2200" dirty="0">
                <a:solidFill>
                  <a:schemeClr val="accent6"/>
                </a:solidFill>
              </a:rPr>
              <a:t>medicines dispensing 17 years and under		</a:t>
            </a:r>
          </a:p>
          <a:p>
            <a:pPr marL="1828800" lvl="4" indent="0">
              <a:lnSpc>
                <a:spcPct val="100000"/>
              </a:lnSpc>
              <a:buNone/>
            </a:pPr>
            <a:r>
              <a:rPr lang="en-AU" sz="2200" b="1" dirty="0" smtClean="0">
                <a:solidFill>
                  <a:schemeClr val="accent6"/>
                </a:solidFill>
              </a:rPr>
              <a:t>Opioids</a:t>
            </a:r>
            <a:endParaRPr lang="en-AU" sz="2200" b="1" dirty="0">
              <a:solidFill>
                <a:schemeClr val="accent6"/>
              </a:solidFill>
            </a:endParaRPr>
          </a:p>
          <a:p>
            <a:pPr lvl="4">
              <a:lnSpc>
                <a:spcPct val="100000"/>
              </a:lnSpc>
            </a:pPr>
            <a:r>
              <a:rPr lang="en-AU" sz="2200" dirty="0" smtClean="0">
                <a:solidFill>
                  <a:schemeClr val="accent6"/>
                </a:solidFill>
              </a:rPr>
              <a:t>Opioid </a:t>
            </a:r>
            <a:r>
              <a:rPr lang="en-AU" sz="2200" dirty="0">
                <a:solidFill>
                  <a:schemeClr val="accent6"/>
                </a:solidFill>
              </a:rPr>
              <a:t>medicines dispensing, all ages</a:t>
            </a:r>
          </a:p>
          <a:p>
            <a:endParaRPr lang="en-AU" dirty="0"/>
          </a:p>
        </p:txBody>
      </p:sp>
      <p:pic>
        <p:nvPicPr>
          <p:cNvPr id="1026" name="Picture 2" descr="\\central.health\dfsuserenv\Users\User_01\REYNKA\Documents\Impress\Files 10.07.18\Third Atlas - Impress Designs - Chapter icon (high res)  repeat analysis - 10 July 20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33" y="1473590"/>
            <a:ext cx="1811776" cy="181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740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Why explore use of these medicines over time? </a:t>
            </a:r>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Text Placeholder 4"/>
          <p:cNvSpPr>
            <a:spLocks noGrp="1"/>
          </p:cNvSpPr>
          <p:nvPr>
            <p:ph type="body" sz="quarter" idx="12"/>
          </p:nvPr>
        </p:nvSpPr>
        <p:spPr>
          <a:xfrm>
            <a:off x="517525" y="1473591"/>
            <a:ext cx="7886700" cy="4022334"/>
          </a:xfrm>
        </p:spPr>
        <p:txBody>
          <a:bodyPr>
            <a:noAutofit/>
          </a:bodyPr>
          <a:lstStyle/>
          <a:p>
            <a:pPr marL="0" indent="0">
              <a:buNone/>
            </a:pPr>
            <a:r>
              <a:rPr lang="en-AU" dirty="0">
                <a:solidFill>
                  <a:schemeClr val="accent6"/>
                </a:solidFill>
              </a:rPr>
              <a:t>Growing concerns about the potential harms to individuals and the community from high and rising use of these medicines demonstrates a clear need to monitor variations in their use across Australia. </a:t>
            </a:r>
            <a:endParaRPr lang="en-AU" dirty="0" smtClean="0">
              <a:solidFill>
                <a:schemeClr val="accent6"/>
              </a:solidFill>
            </a:endParaRPr>
          </a:p>
          <a:p>
            <a:pPr marL="0" indent="0">
              <a:buNone/>
            </a:pPr>
            <a:r>
              <a:rPr lang="en-AU" b="1" dirty="0" smtClean="0">
                <a:solidFill>
                  <a:schemeClr val="accent6"/>
                </a:solidFill>
              </a:rPr>
              <a:t>Antimicrobials</a:t>
            </a:r>
          </a:p>
          <a:p>
            <a:r>
              <a:rPr lang="en-AU" dirty="0" smtClean="0">
                <a:solidFill>
                  <a:schemeClr val="accent6"/>
                </a:solidFill>
              </a:rPr>
              <a:t>Monitoring </a:t>
            </a:r>
            <a:r>
              <a:rPr lang="en-AU" dirty="0">
                <a:solidFill>
                  <a:schemeClr val="accent6"/>
                </a:solidFill>
              </a:rPr>
              <a:t>use is a national priority for antimicrobials. Antimicrobial resistance is a global threat to human health</a:t>
            </a:r>
            <a:r>
              <a:rPr lang="en-AU" dirty="0" smtClean="0">
                <a:solidFill>
                  <a:schemeClr val="accent6"/>
                </a:solidFill>
              </a:rPr>
              <a:t>.</a:t>
            </a:r>
          </a:p>
          <a:p>
            <a:pPr marL="0" indent="0">
              <a:buNone/>
            </a:pPr>
            <a:r>
              <a:rPr lang="en-AU" b="1" dirty="0">
                <a:solidFill>
                  <a:schemeClr val="accent6"/>
                </a:solidFill>
              </a:rPr>
              <a:t>Antipsychotic and ADHD medicines </a:t>
            </a:r>
          </a:p>
          <a:p>
            <a:r>
              <a:rPr lang="en-AU" dirty="0" smtClean="0">
                <a:solidFill>
                  <a:schemeClr val="accent6"/>
                </a:solidFill>
              </a:rPr>
              <a:t>The </a:t>
            </a:r>
            <a:r>
              <a:rPr lang="en-AU" dirty="0">
                <a:solidFill>
                  <a:schemeClr val="accent6"/>
                </a:solidFill>
              </a:rPr>
              <a:t>third Atlas findings on antipsychotic medicines and ADHD medicines are of particular importance for better understanding use among key </a:t>
            </a:r>
            <a:r>
              <a:rPr lang="en-AU" dirty="0" smtClean="0">
                <a:solidFill>
                  <a:schemeClr val="accent6"/>
                </a:solidFill>
              </a:rPr>
              <a:t>prescribers.</a:t>
            </a:r>
          </a:p>
          <a:p>
            <a:pPr marL="0" indent="0">
              <a:buNone/>
            </a:pPr>
            <a:r>
              <a:rPr lang="en-AU" b="1" dirty="0">
                <a:solidFill>
                  <a:schemeClr val="accent6"/>
                </a:solidFill>
              </a:rPr>
              <a:t>Opioids </a:t>
            </a:r>
            <a:endParaRPr lang="en-AU" b="1" dirty="0" smtClean="0">
              <a:solidFill>
                <a:schemeClr val="accent6"/>
              </a:solidFill>
            </a:endParaRPr>
          </a:p>
          <a:p>
            <a:r>
              <a:rPr lang="en-AU" dirty="0" smtClean="0">
                <a:solidFill>
                  <a:schemeClr val="accent6"/>
                </a:solidFill>
              </a:rPr>
              <a:t>Improving </a:t>
            </a:r>
            <a:r>
              <a:rPr lang="en-AU" dirty="0">
                <a:solidFill>
                  <a:schemeClr val="accent6"/>
                </a:solidFill>
              </a:rPr>
              <a:t>opioid medicines use is a national priority as a result of recent increases in misuse, overdose and opioid dependence.</a:t>
            </a:r>
          </a:p>
        </p:txBody>
      </p:sp>
    </p:spTree>
    <p:extLst>
      <p:ext uri="{BB962C8B-B14F-4D97-AF65-F5344CB8AC3E}">
        <p14:creationId xmlns:p14="http://schemas.microsoft.com/office/powerpoint/2010/main" val="12457074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Repeat analysis - key findings</a:t>
            </a:r>
            <a:endParaRPr lang="en-AU" dirty="0"/>
          </a:p>
        </p:txBody>
      </p:sp>
      <p:sp>
        <p:nvSpPr>
          <p:cNvPr id="3" name="Text Placeholder 2"/>
          <p:cNvSpPr>
            <a:spLocks noGrp="1"/>
          </p:cNvSpPr>
          <p:nvPr>
            <p:ph type="body" sz="quarter" idx="10"/>
          </p:nvPr>
        </p:nvSpPr>
        <p:spPr/>
        <p:txBody>
          <a:bodyPr/>
          <a:lstStyle/>
          <a:p>
            <a:r>
              <a:rPr lang="en-AU" dirty="0" smtClean="0"/>
              <a:t>Source: Pharmaceutical Benefits Scheme</a:t>
            </a:r>
            <a:endParaRPr lang="en-AU" dirty="0"/>
          </a:p>
        </p:txBody>
      </p:sp>
      <p:sp>
        <p:nvSpPr>
          <p:cNvPr id="4" name="Text Placeholder 3"/>
          <p:cNvSpPr>
            <a:spLocks noGrp="1"/>
          </p:cNvSpPr>
          <p:nvPr>
            <p:ph type="body" sz="quarter" idx="11"/>
          </p:nvPr>
        </p:nvSpPr>
        <p:spPr/>
        <p:txBody>
          <a:bodyPr>
            <a:noAutofit/>
          </a:bodyPr>
          <a:lstStyle/>
          <a:p>
            <a:r>
              <a:rPr lang="en-AU" sz="1400" dirty="0"/>
              <a:t>Australian rates over time</a:t>
            </a:r>
            <a:endParaRPr lang="en-AU" sz="1400" dirty="0"/>
          </a:p>
        </p:txBody>
      </p:sp>
      <p:graphicFrame>
        <p:nvGraphicFramePr>
          <p:cNvPr id="5" name="Table 4">
            <a:extLst>
              <a:ext uri="{FF2B5EF4-FFF2-40B4-BE49-F238E27FC236}">
                <a16:creationId xmlns="" xmlns:a16="http://schemas.microsoft.com/office/drawing/2014/main" id="{E2D3290C-AA18-F942-9454-3B6C4DDB76FE}"/>
              </a:ext>
            </a:extLst>
          </p:cNvPr>
          <p:cNvGraphicFramePr>
            <a:graphicFrameLocks noGrp="1"/>
          </p:cNvGraphicFramePr>
          <p:nvPr>
            <p:extLst>
              <p:ext uri="{D42A27DB-BD31-4B8C-83A1-F6EECF244321}">
                <p14:modId xmlns:p14="http://schemas.microsoft.com/office/powerpoint/2010/main" val="34781428"/>
              </p:ext>
            </p:extLst>
          </p:nvPr>
        </p:nvGraphicFramePr>
        <p:xfrm>
          <a:off x="850511" y="1066800"/>
          <a:ext cx="7545775" cy="4426585"/>
        </p:xfrm>
        <a:graphic>
          <a:graphicData uri="http://schemas.openxmlformats.org/drawingml/2006/table">
            <a:tbl>
              <a:tblPr firstRow="1" bandRow="1">
                <a:tableStyleId>{5C22544A-7EE6-4342-B048-85BDC9FD1C3A}</a:tableStyleId>
              </a:tblPr>
              <a:tblGrid>
                <a:gridCol w="3507175">
                  <a:extLst>
                    <a:ext uri="{9D8B030D-6E8A-4147-A177-3AD203B41FA5}">
                      <a16:colId xmlns="" xmlns:a16="http://schemas.microsoft.com/office/drawing/2014/main" val="20000"/>
                    </a:ext>
                  </a:extLst>
                </a:gridCol>
                <a:gridCol w="1028428">
                  <a:extLst>
                    <a:ext uri="{9D8B030D-6E8A-4147-A177-3AD203B41FA5}">
                      <a16:colId xmlns="" xmlns:a16="http://schemas.microsoft.com/office/drawing/2014/main" val="20003"/>
                    </a:ext>
                  </a:extLst>
                </a:gridCol>
                <a:gridCol w="1123406">
                  <a:extLst>
                    <a:ext uri="{9D8B030D-6E8A-4147-A177-3AD203B41FA5}">
                      <a16:colId xmlns="" xmlns:a16="http://schemas.microsoft.com/office/drawing/2014/main" val="1636717294"/>
                    </a:ext>
                  </a:extLst>
                </a:gridCol>
                <a:gridCol w="1029516">
                  <a:extLst>
                    <a:ext uri="{9D8B030D-6E8A-4147-A177-3AD203B41FA5}">
                      <a16:colId xmlns="" xmlns:a16="http://schemas.microsoft.com/office/drawing/2014/main" val="2633576220"/>
                    </a:ext>
                  </a:extLst>
                </a:gridCol>
                <a:gridCol w="857250">
                  <a:extLst>
                    <a:ext uri="{9D8B030D-6E8A-4147-A177-3AD203B41FA5}">
                      <a16:colId xmlns="" xmlns:a16="http://schemas.microsoft.com/office/drawing/2014/main" val="20004"/>
                    </a:ext>
                  </a:extLst>
                </a:gridCol>
              </a:tblGrid>
              <a:tr h="32385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gridSpan="4">
                  <a:txBody>
                    <a:bodyPr/>
                    <a:lstStyle/>
                    <a:p>
                      <a:pPr algn="l"/>
                      <a:r>
                        <a:rPr lang="en-US" sz="1200" b="0" dirty="0" smtClean="0">
                          <a:solidFill>
                            <a:schemeClr val="accent5"/>
                          </a:solidFill>
                        </a:rPr>
                        <a:t>Number of prescriptions dispensed per 100,000 people</a:t>
                      </a: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286385">
                <a:tc>
                  <a:txBody>
                    <a:bodyPr/>
                    <a:lstStyle/>
                    <a:p>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r"/>
                      <a:r>
                        <a:rPr lang="en-US" sz="1200" b="0" dirty="0" smtClean="0">
                          <a:solidFill>
                            <a:schemeClr val="accent5"/>
                          </a:solidFill>
                        </a:rPr>
                        <a:t>2013-14</a:t>
                      </a: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r"/>
                      <a:r>
                        <a:rPr lang="en-US" sz="1200" b="0" dirty="0" smtClean="0">
                          <a:solidFill>
                            <a:schemeClr val="accent5"/>
                          </a:solidFill>
                        </a:rPr>
                        <a:t>2014-15</a:t>
                      </a: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r"/>
                      <a:r>
                        <a:rPr lang="en-US" sz="1200" b="0" dirty="0" smtClean="0">
                          <a:solidFill>
                            <a:schemeClr val="accent5"/>
                          </a:solidFill>
                        </a:rPr>
                        <a:t>2015-16</a:t>
                      </a: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r"/>
                      <a:r>
                        <a:rPr lang="en-US" sz="1200" b="0" dirty="0" smtClean="0">
                          <a:solidFill>
                            <a:schemeClr val="accent5"/>
                          </a:solidFill>
                        </a:rPr>
                        <a:t>2016-17</a:t>
                      </a: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382270">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5.1     Antimicrobial medicines dispensing, </a:t>
                      </a:r>
                      <a:br>
                        <a:rPr lang="en-AU" sz="1100" b="1" dirty="0" smtClean="0">
                          <a:solidFill>
                            <a:schemeClr val="accent6"/>
                          </a:solidFill>
                          <a:effectLst/>
                          <a:latin typeface="Arial"/>
                          <a:ea typeface="Times New Roman"/>
                          <a:cs typeface="Arial"/>
                        </a:rPr>
                      </a:br>
                      <a:r>
                        <a:rPr lang="en-AU" sz="1100" b="1" dirty="0" smtClean="0">
                          <a:solidFill>
                            <a:schemeClr val="accent6"/>
                          </a:solidFill>
                          <a:effectLst/>
                          <a:latin typeface="Arial"/>
                          <a:ea typeface="Times New Roman"/>
                          <a:cs typeface="Arial"/>
                        </a:rPr>
                        <a:t>          all ages</a:t>
                      </a: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126,863</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129,137</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a:solidFill>
                            <a:schemeClr val="accent6"/>
                          </a:solidFill>
                          <a:effectLst/>
                          <a:latin typeface="Arial"/>
                          <a:ea typeface="Times New Roman"/>
                          <a:cs typeface="Arial"/>
                        </a:rPr>
                        <a:t>122,892</a:t>
                      </a:r>
                      <a:endParaRPr lang="en-AU" sz="110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115,894</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5.2.1  </a:t>
                      </a:r>
                      <a:r>
                        <a:rPr lang="en-AU" sz="1100" b="1" dirty="0" err="1" smtClean="0">
                          <a:solidFill>
                            <a:schemeClr val="accent6"/>
                          </a:solidFill>
                          <a:effectLst/>
                          <a:latin typeface="+mn-lt"/>
                          <a:ea typeface="Times New Roman"/>
                          <a:cs typeface="Arial"/>
                        </a:rPr>
                        <a:t>Amoxycillin</a:t>
                      </a:r>
                      <a:r>
                        <a:rPr lang="en-AU" sz="1100" b="1" dirty="0" smtClean="0">
                          <a:solidFill>
                            <a:schemeClr val="accent6"/>
                          </a:solidFill>
                          <a:effectLst/>
                          <a:latin typeface="+mn-lt"/>
                          <a:ea typeface="Times New Roman"/>
                          <a:cs typeface="Arial"/>
                        </a:rPr>
                        <a:t> dispensing</a:t>
                      </a:r>
                      <a:r>
                        <a:rPr lang="en-AU" sz="1100" b="1" dirty="0" smtClean="0">
                          <a:solidFill>
                            <a:schemeClr val="accent6"/>
                          </a:solidFill>
                          <a:effectLst/>
                          <a:latin typeface="Arial"/>
                          <a:ea typeface="Times New Roman"/>
                          <a:cs typeface="Arial"/>
                        </a:rPr>
                        <a:t>, all ages</a:t>
                      </a: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24,112</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24,502</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23,312</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22,286</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930753599"/>
                  </a:ext>
                </a:extLst>
              </a:tr>
              <a:tr h="370840">
                <a:tc>
                  <a: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AU" sz="1100" b="1" dirty="0" smtClean="0">
                          <a:solidFill>
                            <a:schemeClr val="accent6"/>
                          </a:solidFill>
                          <a:effectLst/>
                          <a:latin typeface="+mn-lt"/>
                          <a:ea typeface="Times New Roman"/>
                          <a:cs typeface="Arial"/>
                        </a:rPr>
                        <a:t>5.2.2  Amoxycillin and </a:t>
                      </a:r>
                      <a:r>
                        <a:rPr lang="en-AU" sz="1100" b="1" dirty="0" err="1" smtClean="0">
                          <a:solidFill>
                            <a:schemeClr val="accent6"/>
                          </a:solidFill>
                          <a:effectLst/>
                          <a:latin typeface="+mn-lt"/>
                          <a:ea typeface="Times New Roman"/>
                          <a:cs typeface="Arial"/>
                        </a:rPr>
                        <a:t>amoxycillin-clavulanate</a:t>
                      </a:r>
                      <a:r>
                        <a:rPr lang="en-AU" sz="1100" b="1" dirty="0" smtClean="0">
                          <a:solidFill>
                            <a:schemeClr val="accent6"/>
                          </a:solidFill>
                          <a:effectLst/>
                          <a:latin typeface="+mn-lt"/>
                          <a:ea typeface="Times New Roman"/>
                          <a:cs typeface="Arial"/>
                        </a:rPr>
                        <a:t/>
                      </a:r>
                      <a:br>
                        <a:rPr lang="en-AU" sz="1100" b="1" dirty="0" smtClean="0">
                          <a:solidFill>
                            <a:schemeClr val="accent6"/>
                          </a:solidFill>
                          <a:effectLst/>
                          <a:latin typeface="+mn-lt"/>
                          <a:ea typeface="Times New Roman"/>
                          <a:cs typeface="Arial"/>
                        </a:rPr>
                      </a:br>
                      <a:r>
                        <a:rPr lang="en-AU" sz="1100" b="1" dirty="0" smtClean="0">
                          <a:solidFill>
                            <a:schemeClr val="accent6"/>
                          </a:solidFill>
                          <a:effectLst/>
                          <a:latin typeface="+mn-lt"/>
                          <a:ea typeface="Times New Roman"/>
                          <a:cs typeface="Arial"/>
                        </a:rPr>
                        <a:t>          dispensing, all ages</a:t>
                      </a:r>
                      <a:endParaRPr lang="en-AU" sz="1100" b="1" dirty="0" smtClean="0">
                        <a:solidFill>
                          <a:schemeClr val="accent6"/>
                        </a:solidFill>
                        <a:effectLst/>
                        <a:latin typeface="+mn-lt"/>
                        <a:ea typeface="Times New Roman"/>
                        <a:cs typeface="Times New Roman"/>
                      </a:endParaRPr>
                    </a:p>
                    <a:p>
                      <a:pPr marL="0" lvl="0" indent="0">
                        <a:spcBef>
                          <a:spcPts val="600"/>
                        </a:spcBef>
                        <a:spcAft>
                          <a:spcPts val="600"/>
                        </a:spcAft>
                        <a:buFont typeface="+mj-lt"/>
                        <a:buNone/>
                      </a:pPr>
                      <a:endParaRPr lang="en-AU" sz="1100" b="1" dirty="0" smtClean="0">
                        <a:solidFill>
                          <a:schemeClr val="accent6"/>
                        </a:solidFill>
                        <a:effectLst/>
                        <a:latin typeface="Arial"/>
                        <a:ea typeface="Times New Roman"/>
                        <a:cs typeface="Arial"/>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19,110</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a:solidFill>
                            <a:schemeClr val="accent6"/>
                          </a:solidFill>
                          <a:effectLst/>
                          <a:latin typeface="Arial"/>
                          <a:ea typeface="Times New Roman"/>
                          <a:cs typeface="Arial"/>
                        </a:rPr>
                        <a:t>20,400</a:t>
                      </a:r>
                      <a:endParaRPr lang="en-AU" sz="110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19,888</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19,568</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378255321"/>
                  </a:ext>
                </a:extLst>
              </a:tr>
              <a:tr h="438785">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5.3     Antipsychotic </a:t>
                      </a:r>
                      <a:r>
                        <a:rPr lang="en-AU" sz="1100" b="1" dirty="0">
                          <a:solidFill>
                            <a:schemeClr val="accent6"/>
                          </a:solidFill>
                          <a:effectLst/>
                          <a:latin typeface="Arial"/>
                          <a:ea typeface="Times New Roman"/>
                          <a:cs typeface="Arial"/>
                        </a:rPr>
                        <a:t>medicines dispensing, </a:t>
                      </a:r>
                      <a:r>
                        <a:rPr lang="en-AU" sz="1100" b="1" dirty="0" smtClean="0">
                          <a:solidFill>
                            <a:schemeClr val="accent6"/>
                          </a:solidFill>
                          <a:effectLst/>
                          <a:latin typeface="Arial"/>
                          <a:ea typeface="Times New Roman"/>
                          <a:cs typeface="Arial"/>
                        </a:rPr>
                        <a:t/>
                      </a:r>
                      <a:br>
                        <a:rPr lang="en-AU" sz="1100" b="1" dirty="0" smtClean="0">
                          <a:solidFill>
                            <a:schemeClr val="accent6"/>
                          </a:solidFill>
                          <a:effectLst/>
                          <a:latin typeface="Arial"/>
                          <a:ea typeface="Times New Roman"/>
                          <a:cs typeface="Arial"/>
                        </a:rPr>
                      </a:br>
                      <a:r>
                        <a:rPr lang="en-AU" sz="1100" b="1" dirty="0" smtClean="0">
                          <a:solidFill>
                            <a:schemeClr val="accent6"/>
                          </a:solidFill>
                          <a:effectLst/>
                          <a:latin typeface="Arial"/>
                          <a:ea typeface="Times New Roman"/>
                          <a:cs typeface="Arial"/>
                        </a:rPr>
                        <a:t>          17 years </a:t>
                      </a:r>
                      <a:r>
                        <a:rPr lang="en-AU" sz="1100" b="1" dirty="0">
                          <a:solidFill>
                            <a:schemeClr val="accent6"/>
                          </a:solidFill>
                          <a:effectLst/>
                          <a:latin typeface="Arial"/>
                          <a:ea typeface="Times New Roman"/>
                          <a:cs typeface="Arial"/>
                        </a:rPr>
                        <a:t>and under</a:t>
                      </a: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2,082</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2,138</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2,231</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2,256</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485775">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5.4     Antipsychotic </a:t>
                      </a:r>
                      <a:r>
                        <a:rPr lang="en-AU" sz="1100" b="1" dirty="0">
                          <a:solidFill>
                            <a:schemeClr val="accent6"/>
                          </a:solidFill>
                          <a:effectLst/>
                          <a:latin typeface="Arial"/>
                          <a:ea typeface="Times New Roman"/>
                          <a:cs typeface="Arial"/>
                        </a:rPr>
                        <a:t>medicines dispensing, </a:t>
                      </a:r>
                      <a:r>
                        <a:rPr lang="en-AU" sz="1100" b="1" dirty="0" smtClean="0">
                          <a:solidFill>
                            <a:schemeClr val="accent6"/>
                          </a:solidFill>
                          <a:effectLst/>
                          <a:latin typeface="Arial"/>
                          <a:ea typeface="Times New Roman"/>
                          <a:cs typeface="Arial"/>
                        </a:rPr>
                        <a:t/>
                      </a:r>
                      <a:br>
                        <a:rPr lang="en-AU" sz="1100" b="1" dirty="0" smtClean="0">
                          <a:solidFill>
                            <a:schemeClr val="accent6"/>
                          </a:solidFill>
                          <a:effectLst/>
                          <a:latin typeface="Arial"/>
                          <a:ea typeface="Times New Roman"/>
                          <a:cs typeface="Arial"/>
                        </a:rPr>
                      </a:br>
                      <a:r>
                        <a:rPr lang="en-AU" sz="1100" b="1" dirty="0" smtClean="0">
                          <a:solidFill>
                            <a:schemeClr val="accent6"/>
                          </a:solidFill>
                          <a:effectLst/>
                          <a:latin typeface="Arial"/>
                          <a:ea typeface="Times New Roman"/>
                          <a:cs typeface="Arial"/>
                        </a:rPr>
                        <a:t>          18 to 64 </a:t>
                      </a:r>
                      <a:r>
                        <a:rPr lang="en-AU" sz="1100" b="1" dirty="0">
                          <a:solidFill>
                            <a:schemeClr val="accent6"/>
                          </a:solidFill>
                          <a:effectLst/>
                          <a:latin typeface="Arial"/>
                          <a:ea typeface="Times New Roman"/>
                          <a:cs typeface="Arial"/>
                        </a:rPr>
                        <a:t>years</a:t>
                      </a: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17,873</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18,544</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19,032</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19,420</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5.5     Antipsychotic </a:t>
                      </a:r>
                      <a:r>
                        <a:rPr lang="en-AU" sz="1100" b="1" dirty="0">
                          <a:solidFill>
                            <a:schemeClr val="accent6"/>
                          </a:solidFill>
                          <a:effectLst/>
                          <a:latin typeface="Arial"/>
                          <a:ea typeface="Times New Roman"/>
                          <a:cs typeface="Arial"/>
                        </a:rPr>
                        <a:t>medicines dispensing, </a:t>
                      </a:r>
                      <a:r>
                        <a:rPr lang="en-AU" sz="1100" b="1" dirty="0" smtClean="0">
                          <a:solidFill>
                            <a:schemeClr val="accent6"/>
                          </a:solidFill>
                          <a:effectLst/>
                          <a:latin typeface="Arial"/>
                          <a:ea typeface="Times New Roman"/>
                          <a:cs typeface="Arial"/>
                        </a:rPr>
                        <a:t/>
                      </a:r>
                      <a:br>
                        <a:rPr lang="en-AU" sz="1100" b="1" dirty="0" smtClean="0">
                          <a:solidFill>
                            <a:schemeClr val="accent6"/>
                          </a:solidFill>
                          <a:effectLst/>
                          <a:latin typeface="Arial"/>
                          <a:ea typeface="Times New Roman"/>
                          <a:cs typeface="Arial"/>
                        </a:rPr>
                      </a:br>
                      <a:r>
                        <a:rPr lang="en-AU" sz="1100" b="1" dirty="0" smtClean="0">
                          <a:solidFill>
                            <a:schemeClr val="accent6"/>
                          </a:solidFill>
                          <a:effectLst/>
                          <a:latin typeface="Arial"/>
                          <a:ea typeface="Times New Roman"/>
                          <a:cs typeface="Arial"/>
                        </a:rPr>
                        <a:t>          65 </a:t>
                      </a:r>
                      <a:r>
                        <a:rPr lang="en-AU" sz="1100" b="1" dirty="0">
                          <a:solidFill>
                            <a:schemeClr val="accent6"/>
                          </a:solidFill>
                          <a:effectLst/>
                          <a:latin typeface="Arial"/>
                          <a:ea typeface="Times New Roman"/>
                          <a:cs typeface="Arial"/>
                        </a:rPr>
                        <a:t>years and over</a:t>
                      </a: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27,396</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26,636</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26,145</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25,788</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5.6</a:t>
                      </a:r>
                      <a:r>
                        <a:rPr lang="en-AU" sz="1100" b="1" baseline="0" dirty="0" smtClean="0">
                          <a:solidFill>
                            <a:schemeClr val="accent6"/>
                          </a:solidFill>
                          <a:effectLst/>
                          <a:latin typeface="Arial"/>
                          <a:ea typeface="Times New Roman"/>
                          <a:cs typeface="Arial"/>
                        </a:rPr>
                        <a:t>     </a:t>
                      </a:r>
                      <a:r>
                        <a:rPr lang="en-AU" sz="1100" b="1" dirty="0" smtClean="0">
                          <a:solidFill>
                            <a:schemeClr val="accent6"/>
                          </a:solidFill>
                          <a:effectLst/>
                          <a:latin typeface="Arial"/>
                          <a:ea typeface="Times New Roman"/>
                          <a:cs typeface="Arial"/>
                        </a:rPr>
                        <a:t>ADHD </a:t>
                      </a:r>
                      <a:r>
                        <a:rPr lang="en-AU" sz="1100" b="1" dirty="0">
                          <a:solidFill>
                            <a:schemeClr val="accent6"/>
                          </a:solidFill>
                          <a:effectLst/>
                          <a:latin typeface="Arial"/>
                          <a:ea typeface="Times New Roman"/>
                          <a:cs typeface="Arial"/>
                        </a:rPr>
                        <a:t>medicines dispensing, </a:t>
                      </a:r>
                      <a:r>
                        <a:rPr lang="en-AU" sz="1100" b="1" dirty="0" smtClean="0">
                          <a:solidFill>
                            <a:schemeClr val="accent6"/>
                          </a:solidFill>
                          <a:effectLst/>
                          <a:latin typeface="Arial"/>
                          <a:ea typeface="Times New Roman"/>
                          <a:cs typeface="Arial"/>
                        </a:rPr>
                        <a:t/>
                      </a:r>
                      <a:br>
                        <a:rPr lang="en-AU" sz="1100" b="1" dirty="0" smtClean="0">
                          <a:solidFill>
                            <a:schemeClr val="accent6"/>
                          </a:solidFill>
                          <a:effectLst/>
                          <a:latin typeface="Arial"/>
                          <a:ea typeface="Times New Roman"/>
                          <a:cs typeface="Arial"/>
                        </a:rPr>
                      </a:br>
                      <a:r>
                        <a:rPr lang="en-AU" sz="1100" b="1" dirty="0" smtClean="0">
                          <a:solidFill>
                            <a:schemeClr val="accent6"/>
                          </a:solidFill>
                          <a:effectLst/>
                          <a:latin typeface="Arial"/>
                          <a:ea typeface="Times New Roman"/>
                          <a:cs typeface="Arial"/>
                        </a:rPr>
                        <a:t>          17 </a:t>
                      </a:r>
                      <a:r>
                        <a:rPr lang="en-AU" sz="1100" b="1" dirty="0">
                          <a:solidFill>
                            <a:schemeClr val="accent6"/>
                          </a:solidFill>
                          <a:effectLst/>
                          <a:latin typeface="Arial"/>
                          <a:ea typeface="Times New Roman"/>
                          <a:cs typeface="Arial"/>
                        </a:rPr>
                        <a:t>years and </a:t>
                      </a:r>
                      <a:r>
                        <a:rPr lang="en-AU" sz="1100" b="1" dirty="0" smtClean="0">
                          <a:solidFill>
                            <a:schemeClr val="accent6"/>
                          </a:solidFill>
                          <a:effectLst/>
                          <a:latin typeface="Arial"/>
                          <a:ea typeface="Times New Roman"/>
                          <a:cs typeface="Arial"/>
                        </a:rPr>
                        <a:t>under</a:t>
                      </a:r>
                    </a:p>
                    <a:p>
                      <a:pPr marL="342900" lvl="0" indent="-342900">
                        <a:spcBef>
                          <a:spcPts val="600"/>
                        </a:spcBef>
                        <a:spcAft>
                          <a:spcPts val="600"/>
                        </a:spcAft>
                        <a:buFont typeface="+mj-lt"/>
                        <a:buAutoNum type="arabicPeriod"/>
                      </a:pP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10,805</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a:solidFill>
                            <a:schemeClr val="accent6"/>
                          </a:solidFill>
                          <a:effectLst/>
                          <a:latin typeface="Arial"/>
                          <a:ea typeface="Times New Roman"/>
                          <a:cs typeface="Arial"/>
                        </a:rPr>
                        <a:t>11,373</a:t>
                      </a:r>
                      <a:endParaRPr lang="en-AU" sz="110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12,730</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smtClean="0">
                          <a:solidFill>
                            <a:schemeClr val="accent6"/>
                          </a:solidFill>
                          <a:effectLst/>
                          <a:latin typeface="Arial"/>
                          <a:ea typeface="Times New Roman"/>
                          <a:cs typeface="Arial"/>
                        </a:rPr>
                        <a:t>14,061</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lvl="0" indent="0">
                        <a:spcBef>
                          <a:spcPts val="600"/>
                        </a:spcBef>
                        <a:spcAft>
                          <a:spcPts val="600"/>
                        </a:spcAft>
                        <a:buFont typeface="+mj-lt"/>
                        <a:buNone/>
                      </a:pPr>
                      <a:r>
                        <a:rPr lang="en-AU" sz="1100" b="1" dirty="0" smtClean="0">
                          <a:solidFill>
                            <a:schemeClr val="accent6"/>
                          </a:solidFill>
                          <a:effectLst/>
                          <a:latin typeface="Arial"/>
                          <a:ea typeface="Times New Roman"/>
                          <a:cs typeface="Arial"/>
                        </a:rPr>
                        <a:t>5.7    Opioid dispensing, </a:t>
                      </a:r>
                      <a:r>
                        <a:rPr lang="en-AU" sz="1100" b="1" dirty="0">
                          <a:solidFill>
                            <a:schemeClr val="accent6"/>
                          </a:solidFill>
                          <a:effectLst/>
                          <a:latin typeface="Arial"/>
                          <a:ea typeface="Times New Roman"/>
                          <a:cs typeface="Arial"/>
                        </a:rPr>
                        <a:t>all ages</a:t>
                      </a:r>
                      <a:endParaRPr lang="en-AU" sz="1100" b="1"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55,899</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57,833</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58,600</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00"/>
                        </a:spcBef>
                        <a:spcAft>
                          <a:spcPts val="600"/>
                        </a:spcAft>
                      </a:pPr>
                      <a:r>
                        <a:rPr lang="en-AU" sz="1100" dirty="0">
                          <a:solidFill>
                            <a:schemeClr val="accent6"/>
                          </a:solidFill>
                          <a:effectLst/>
                          <a:latin typeface="Arial"/>
                          <a:ea typeface="Times New Roman"/>
                          <a:cs typeface="Arial"/>
                        </a:rPr>
                        <a:t>58,595</a:t>
                      </a:r>
                      <a:endParaRPr lang="en-AU" sz="1100" dirty="0">
                        <a:solidFill>
                          <a:schemeClr val="accent6"/>
                        </a:solidFill>
                        <a:effectLst/>
                        <a:latin typeface="Arial"/>
                        <a:ea typeface="Times New Roman"/>
                        <a:cs typeface="Times New Roman"/>
                      </a:endParaRPr>
                    </a:p>
                  </a:txBody>
                  <a:tcPr marL="68580" marR="68580" marT="0" marB="0">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9" name="Straight Connector 8"/>
          <p:cNvCxnSpPr/>
          <p:nvPr/>
        </p:nvCxnSpPr>
        <p:spPr>
          <a:xfrm>
            <a:off x="883849" y="2971335"/>
            <a:ext cx="7479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511" y="4928607"/>
            <a:ext cx="747909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5248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the data visualisations</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fontScale="92500" lnSpcReduction="20000"/>
          </a:bodyPr>
          <a:lstStyle/>
          <a:p>
            <a:r>
              <a:rPr lang="en-US" sz="1400" dirty="0"/>
              <a:t>Repeat analysis graphic</a:t>
            </a:r>
          </a:p>
          <a:p>
            <a:endParaRPr lang="en-AU" dirty="0"/>
          </a:p>
        </p:txBody>
      </p:sp>
      <p:pic>
        <p:nvPicPr>
          <p:cNvPr id="1027" name="Picture 3" descr="\\central.health\dfsuserenv\Users\User_01\REYNKA\Documents\ATLAS PPT slides\Repeat Analysis slides\Cap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617" y="751339"/>
            <a:ext cx="5086351" cy="538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2228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a:t>
            </a:r>
            <a:r>
              <a:rPr lang="en-US" dirty="0" smtClean="0"/>
              <a:t>the </a:t>
            </a:r>
            <a:r>
              <a:rPr lang="en-US" dirty="0"/>
              <a:t>data visualisations</a:t>
            </a:r>
          </a:p>
        </p:txBody>
      </p:sp>
      <p:sp>
        <p:nvSpPr>
          <p:cNvPr id="4" name="Text Placeholder 3"/>
          <p:cNvSpPr>
            <a:spLocks noGrp="1"/>
          </p:cNvSpPr>
          <p:nvPr>
            <p:ph type="body" sz="quarter" idx="11"/>
          </p:nvPr>
        </p:nvSpPr>
        <p:spPr/>
        <p:txBody>
          <a:bodyPr>
            <a:noAutofit/>
          </a:bodyPr>
          <a:lstStyle/>
          <a:p>
            <a:r>
              <a:rPr lang="en-US" sz="1400" dirty="0"/>
              <a:t>Repeat analysis graphic</a:t>
            </a:r>
            <a:endParaRPr lang="en-US" sz="1400" dirty="0"/>
          </a:p>
        </p:txBody>
      </p:sp>
      <p:pic>
        <p:nvPicPr>
          <p:cNvPr id="3074" name="Picture 2" descr="\\central.health\dfsuserenv\Users\User_01\REYNKA\Documents\ATLAS PPT slides\Repeat Analysis slides\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1214438"/>
            <a:ext cx="6130925" cy="456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1974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200" b="0" dirty="0"/>
              <a:t>5.1 Antimicrobial medicines dispensing, all ages</a:t>
            </a:r>
            <a:r>
              <a:rPr lang="en-AU" b="0" dirty="0"/>
              <a:t/>
            </a:r>
            <a:br>
              <a:rPr lang="en-AU" b="0" dirty="0"/>
            </a:br>
            <a:endParaRPr lang="en-AU" dirty="0"/>
          </a:p>
        </p:txBody>
      </p:sp>
      <p:sp>
        <p:nvSpPr>
          <p:cNvPr id="3" name="Text Placeholder 2"/>
          <p:cNvSpPr>
            <a:spLocks noGrp="1"/>
          </p:cNvSpPr>
          <p:nvPr>
            <p:ph type="body" sz="quarter" idx="10"/>
          </p:nvPr>
        </p:nvSpPr>
        <p:spPr>
          <a:xfrm>
            <a:off x="171837" y="5894717"/>
            <a:ext cx="3208338" cy="160787"/>
          </a:xfrm>
        </p:spPr>
        <p:txBody>
          <a:bodyPr/>
          <a:lstStyle/>
          <a:p>
            <a:r>
              <a:rPr lang="en-AU" dirty="0"/>
              <a:t>Source: Pharmaceutical Benefits </a:t>
            </a:r>
            <a:r>
              <a:rPr lang="en-AU" dirty="0" smtClean="0"/>
              <a:t>Scheme</a:t>
            </a:r>
            <a:endParaRPr lang="en-AU" dirty="0"/>
          </a:p>
        </p:txBody>
      </p:sp>
      <p:sp>
        <p:nvSpPr>
          <p:cNvPr id="4" name="Text Placeholder 3"/>
          <p:cNvSpPr>
            <a:spLocks noGrp="1"/>
          </p:cNvSpPr>
          <p:nvPr>
            <p:ph type="body" sz="quarter" idx="11"/>
          </p:nvPr>
        </p:nvSpPr>
        <p:spPr>
          <a:xfrm>
            <a:off x="298396" y="2842613"/>
            <a:ext cx="1775731" cy="1833298"/>
          </a:xfrm>
        </p:spPr>
        <p:txBody>
          <a:bodyPr>
            <a:noAutofit/>
          </a:bodyPr>
          <a:lstStyle/>
          <a:p>
            <a:r>
              <a:rPr lang="en-AU" sz="1400" dirty="0"/>
              <a:t>Number of PBS prescriptions </a:t>
            </a:r>
            <a:r>
              <a:rPr lang="en-AU" sz="1400" dirty="0" smtClean="0"/>
              <a:t>per </a:t>
            </a:r>
            <a:r>
              <a:rPr lang="en-AU" sz="1400" dirty="0"/>
              <a:t>100,000 </a:t>
            </a:r>
            <a:r>
              <a:rPr lang="en-AU" sz="1400" dirty="0" smtClean="0"/>
              <a:t>people, </a:t>
            </a:r>
            <a:r>
              <a:rPr lang="en-AU" sz="1400" dirty="0"/>
              <a:t>by </a:t>
            </a:r>
            <a:r>
              <a:rPr lang="en-AU" sz="1400" dirty="0" smtClean="0"/>
              <a:t>SA3 </a:t>
            </a:r>
            <a:r>
              <a:rPr lang="en-AU" sz="1400" dirty="0"/>
              <a:t>of patient </a:t>
            </a:r>
            <a:r>
              <a:rPr lang="en-AU" sz="1400" dirty="0" smtClean="0"/>
              <a:t>residence, 2013-14 to 2016-17</a:t>
            </a:r>
            <a:endParaRPr lang="en-AU" sz="14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244" y="829251"/>
            <a:ext cx="5452946" cy="586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8601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200" b="0" dirty="0"/>
              <a:t>5.2 Amoxicillin </a:t>
            </a:r>
            <a:r>
              <a:rPr lang="en-AU" sz="2200" b="0" dirty="0" smtClean="0"/>
              <a:t>dispensing</a:t>
            </a:r>
            <a:r>
              <a:rPr lang="en-AU" sz="2200" b="0" dirty="0"/>
              <a:t>, all ages</a:t>
            </a:r>
            <a:r>
              <a:rPr lang="en-AU" b="0" dirty="0"/>
              <a:t/>
            </a:r>
            <a:br>
              <a:rPr lang="en-AU" b="0" dirty="0"/>
            </a:br>
            <a:endParaRPr lang="en-AU" dirty="0"/>
          </a:p>
        </p:txBody>
      </p:sp>
      <p:sp>
        <p:nvSpPr>
          <p:cNvPr id="3" name="Text Placeholder 2"/>
          <p:cNvSpPr>
            <a:spLocks noGrp="1"/>
          </p:cNvSpPr>
          <p:nvPr>
            <p:ph type="body" sz="quarter" idx="10"/>
          </p:nvPr>
        </p:nvSpPr>
        <p:spPr>
          <a:xfrm>
            <a:off x="171837" y="5894717"/>
            <a:ext cx="3208338" cy="160787"/>
          </a:xfrm>
        </p:spPr>
        <p:txBody>
          <a:bodyPr/>
          <a:lstStyle/>
          <a:p>
            <a:r>
              <a:rPr lang="en-AU" dirty="0"/>
              <a:t>Source: Pharmaceutical Benefits Scheme</a:t>
            </a:r>
          </a:p>
        </p:txBody>
      </p:sp>
      <p:sp>
        <p:nvSpPr>
          <p:cNvPr id="4" name="Text Placeholder 3"/>
          <p:cNvSpPr>
            <a:spLocks noGrp="1"/>
          </p:cNvSpPr>
          <p:nvPr>
            <p:ph type="body" sz="quarter" idx="11"/>
          </p:nvPr>
        </p:nvSpPr>
        <p:spPr>
          <a:xfrm>
            <a:off x="406013" y="2970433"/>
            <a:ext cx="1723870" cy="1835744"/>
          </a:xfrm>
        </p:spPr>
        <p:txBody>
          <a:bodyPr>
            <a:noAutofit/>
          </a:bodyPr>
          <a:lstStyle/>
          <a:p>
            <a:r>
              <a:rPr lang="en-AU" sz="1400" dirty="0"/>
              <a:t>Number of PBS prescriptions </a:t>
            </a:r>
            <a:r>
              <a:rPr lang="en-AU" sz="1400" dirty="0" smtClean="0"/>
              <a:t>per </a:t>
            </a:r>
            <a:r>
              <a:rPr lang="en-AU" sz="1400" dirty="0"/>
              <a:t>100,000 people of all </a:t>
            </a:r>
            <a:r>
              <a:rPr lang="en-AU" sz="1400" dirty="0" smtClean="0"/>
              <a:t>ages, by SA3 </a:t>
            </a:r>
            <a:r>
              <a:rPr lang="en-AU" sz="1400" dirty="0"/>
              <a:t>of patient residence, 2013–14 to 2016–17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082" y="751339"/>
            <a:ext cx="5252689" cy="582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9303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5" y="319119"/>
            <a:ext cx="7886700" cy="432220"/>
          </a:xfrm>
        </p:spPr>
        <p:txBody>
          <a:bodyPr>
            <a:noAutofit/>
          </a:bodyPr>
          <a:lstStyle/>
          <a:p>
            <a:r>
              <a:rPr lang="en-AU" sz="2000" b="0" dirty="0"/>
              <a:t>5.2 </a:t>
            </a:r>
            <a:r>
              <a:rPr lang="en-AU" sz="2000" b="0" dirty="0" smtClean="0"/>
              <a:t>Amoxicillin and amoxicillin–clavulanate </a:t>
            </a:r>
            <a:r>
              <a:rPr lang="en-AU" sz="2000" b="0" dirty="0"/>
              <a:t>dispensing, all ages</a:t>
            </a:r>
            <a:endParaRPr lang="en-AU" sz="2000" dirty="0"/>
          </a:p>
        </p:txBody>
      </p:sp>
      <p:sp>
        <p:nvSpPr>
          <p:cNvPr id="3" name="Text Placeholder 2"/>
          <p:cNvSpPr>
            <a:spLocks noGrp="1"/>
          </p:cNvSpPr>
          <p:nvPr>
            <p:ph type="body" sz="quarter" idx="10"/>
          </p:nvPr>
        </p:nvSpPr>
        <p:spPr>
          <a:xfrm>
            <a:off x="138383" y="5894718"/>
            <a:ext cx="3208338" cy="160787"/>
          </a:xfrm>
        </p:spPr>
        <p:txBody>
          <a:bodyPr/>
          <a:lstStyle/>
          <a:p>
            <a:r>
              <a:rPr lang="en-AU" dirty="0"/>
              <a:t>Source: Pharmaceutical Benefits Scheme</a:t>
            </a:r>
          </a:p>
        </p:txBody>
      </p:sp>
      <p:sp>
        <p:nvSpPr>
          <p:cNvPr id="4" name="Text Placeholder 3"/>
          <p:cNvSpPr>
            <a:spLocks noGrp="1"/>
          </p:cNvSpPr>
          <p:nvPr>
            <p:ph type="body" sz="quarter" idx="11"/>
          </p:nvPr>
        </p:nvSpPr>
        <p:spPr>
          <a:xfrm>
            <a:off x="261046" y="2687561"/>
            <a:ext cx="1590055" cy="1538752"/>
          </a:xfrm>
        </p:spPr>
        <p:txBody>
          <a:bodyPr>
            <a:noAutofit/>
          </a:bodyPr>
          <a:lstStyle/>
          <a:p>
            <a:r>
              <a:rPr lang="en-AU" sz="1400" dirty="0"/>
              <a:t>Number of PBS prescriptions </a:t>
            </a:r>
            <a:r>
              <a:rPr lang="en-AU" sz="1400" dirty="0" smtClean="0"/>
              <a:t>per </a:t>
            </a:r>
            <a:r>
              <a:rPr lang="en-AU" sz="1400" dirty="0"/>
              <a:t>100,000 people of all ages, </a:t>
            </a:r>
            <a:r>
              <a:rPr lang="en-AU" sz="1400" dirty="0" smtClean="0"/>
              <a:t>by SA3 </a:t>
            </a:r>
            <a:r>
              <a:rPr lang="en-AU" sz="1400" dirty="0"/>
              <a:t>of patient residence, 2013–14 to </a:t>
            </a:r>
            <a:r>
              <a:rPr lang="en-AU" sz="1400" dirty="0"/>
              <a:t>2016-17</a:t>
            </a:r>
            <a:endParaRPr lang="en-AU" sz="1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205" y="751339"/>
            <a:ext cx="5260414" cy="575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751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200" b="0" dirty="0"/>
              <a:t>5.3 Antipsychotic medicines dispensing, 17 years and under</a:t>
            </a:r>
            <a:r>
              <a:rPr lang="en-AU" b="0" dirty="0"/>
              <a:t/>
            </a:r>
            <a:br>
              <a:rPr lang="en-AU" b="0" dirty="0"/>
            </a:br>
            <a:endParaRPr lang="en-AU" dirty="0"/>
          </a:p>
        </p:txBody>
      </p:sp>
      <p:sp>
        <p:nvSpPr>
          <p:cNvPr id="3" name="Text Placeholder 2"/>
          <p:cNvSpPr>
            <a:spLocks noGrp="1"/>
          </p:cNvSpPr>
          <p:nvPr>
            <p:ph type="body" sz="quarter" idx="10"/>
          </p:nvPr>
        </p:nvSpPr>
        <p:spPr>
          <a:xfrm>
            <a:off x="205290" y="5894717"/>
            <a:ext cx="3208338" cy="160787"/>
          </a:xfrm>
        </p:spPr>
        <p:txBody>
          <a:bodyPr/>
          <a:lstStyle/>
          <a:p>
            <a:r>
              <a:rPr lang="en-AU" dirty="0"/>
              <a:t>Source: Pharmaceutical Benefits Scheme</a:t>
            </a:r>
          </a:p>
        </p:txBody>
      </p:sp>
      <p:sp>
        <p:nvSpPr>
          <p:cNvPr id="4" name="Text Placeholder 3"/>
          <p:cNvSpPr>
            <a:spLocks noGrp="1"/>
          </p:cNvSpPr>
          <p:nvPr>
            <p:ph type="body" sz="quarter" idx="11"/>
          </p:nvPr>
        </p:nvSpPr>
        <p:spPr>
          <a:xfrm>
            <a:off x="455187" y="2336697"/>
            <a:ext cx="1623509" cy="1909388"/>
          </a:xfrm>
        </p:spPr>
        <p:txBody>
          <a:bodyPr>
            <a:noAutofit/>
          </a:bodyPr>
          <a:lstStyle/>
          <a:p>
            <a:r>
              <a:rPr lang="en-AU" sz="1400" dirty="0"/>
              <a:t>Number of PBS prescriptions </a:t>
            </a:r>
            <a:r>
              <a:rPr lang="en-AU" sz="1400" dirty="0" smtClean="0"/>
              <a:t>per </a:t>
            </a:r>
            <a:r>
              <a:rPr lang="en-AU" sz="1400" dirty="0"/>
              <a:t>100,000 people aged 17 years and under, </a:t>
            </a:r>
            <a:r>
              <a:rPr lang="en-AU" sz="1400" dirty="0" smtClean="0"/>
              <a:t>by SA3 of </a:t>
            </a:r>
            <a:r>
              <a:rPr lang="en-AU" sz="1400" dirty="0"/>
              <a:t>patient residence, 2013–14 to 2016–17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570" y="856114"/>
            <a:ext cx="5184821" cy="561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02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AU"/>
          </a:p>
        </p:txBody>
      </p:sp>
      <p:sp>
        <p:nvSpPr>
          <p:cNvPr id="5" name="Title 4"/>
          <p:cNvSpPr>
            <a:spLocks noGrp="1"/>
          </p:cNvSpPr>
          <p:nvPr>
            <p:ph type="title"/>
          </p:nvPr>
        </p:nvSpPr>
        <p:spPr/>
        <p:txBody>
          <a:bodyPr/>
          <a:lstStyle/>
          <a:p>
            <a:endParaRPr lang="en-AU"/>
          </a:p>
        </p:txBody>
      </p:sp>
      <p:sp>
        <p:nvSpPr>
          <p:cNvPr id="7" name="Text Placeholder 6"/>
          <p:cNvSpPr>
            <a:spLocks noGrp="1"/>
          </p:cNvSpPr>
          <p:nvPr>
            <p:ph type="body" sz="quarter" idx="11"/>
          </p:nvPr>
        </p:nvSpPr>
        <p:spPr/>
        <p:txBody>
          <a:bodyPr>
            <a:normAutofit lnSpcReduction="10000"/>
          </a:bodyPr>
          <a:lstStyle/>
          <a:p>
            <a:endParaRPr lang="en-AU"/>
          </a:p>
        </p:txBody>
      </p:sp>
      <p:sp>
        <p:nvSpPr>
          <p:cNvPr id="8" name="Rectangle 7"/>
          <p:cNvSpPr/>
          <p:nvPr/>
        </p:nvSpPr>
        <p:spPr>
          <a:xfrm>
            <a:off x="2286000" y="1997839"/>
            <a:ext cx="4572000" cy="1200329"/>
          </a:xfrm>
          <a:prstGeom prst="rect">
            <a:avLst/>
          </a:prstGeom>
        </p:spPr>
        <p:txBody>
          <a:bodyPr>
            <a:spAutoFit/>
          </a:bodyPr>
          <a:lstStyle/>
          <a:p>
            <a:pPr lvl="0" algn="ctr">
              <a:lnSpc>
                <a:spcPct val="90000"/>
              </a:lnSpc>
              <a:spcBef>
                <a:spcPct val="0"/>
              </a:spcBef>
            </a:pPr>
            <a:r>
              <a:rPr lang="en-US" sz="4000" b="1" dirty="0">
                <a:solidFill>
                  <a:srgbClr val="0078A2"/>
                </a:solidFill>
                <a:latin typeface="+mj-lt"/>
                <a:ea typeface="+mj-ea"/>
                <a:cs typeface="+mj-cs"/>
              </a:rPr>
              <a:t>Neonatal and </a:t>
            </a:r>
            <a:r>
              <a:rPr lang="en-US" sz="4000" b="1" dirty="0" err="1">
                <a:solidFill>
                  <a:srgbClr val="0078A2"/>
                </a:solidFill>
                <a:latin typeface="+mj-lt"/>
                <a:ea typeface="+mj-ea"/>
                <a:cs typeface="+mj-cs"/>
              </a:rPr>
              <a:t>paediatric</a:t>
            </a:r>
            <a:r>
              <a:rPr lang="en-US" sz="4000" b="1" dirty="0">
                <a:solidFill>
                  <a:srgbClr val="0078A2"/>
                </a:solidFill>
                <a:latin typeface="+mj-lt"/>
                <a:ea typeface="+mj-ea"/>
                <a:cs typeface="+mj-cs"/>
              </a:rPr>
              <a:t> health</a:t>
            </a:r>
          </a:p>
        </p:txBody>
      </p:sp>
    </p:spTree>
    <p:extLst>
      <p:ext uri="{BB962C8B-B14F-4D97-AF65-F5344CB8AC3E}">
        <p14:creationId xmlns:p14="http://schemas.microsoft.com/office/powerpoint/2010/main" val="2227611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19120"/>
            <a:ext cx="7886700" cy="432220"/>
          </a:xfrm>
        </p:spPr>
        <p:txBody>
          <a:bodyPr>
            <a:normAutofit fontScale="90000"/>
          </a:bodyPr>
          <a:lstStyle/>
          <a:p>
            <a:r>
              <a:rPr lang="en-AU" sz="2200" b="0" dirty="0"/>
              <a:t>5.4 Antipsychotic </a:t>
            </a:r>
            <a:r>
              <a:rPr lang="en-AU" sz="2200" b="0" dirty="0"/>
              <a:t>medicines dispensing, 18–64 years</a:t>
            </a:r>
            <a:r>
              <a:rPr lang="en-AU" b="0" dirty="0"/>
              <a:t/>
            </a:r>
            <a:br>
              <a:rPr lang="en-AU" b="0" dirty="0"/>
            </a:br>
            <a:endParaRPr lang="en-AU" dirty="0"/>
          </a:p>
        </p:txBody>
      </p:sp>
      <p:sp>
        <p:nvSpPr>
          <p:cNvPr id="3" name="Text Placeholder 2"/>
          <p:cNvSpPr>
            <a:spLocks noGrp="1"/>
          </p:cNvSpPr>
          <p:nvPr>
            <p:ph type="body" sz="quarter" idx="10"/>
          </p:nvPr>
        </p:nvSpPr>
        <p:spPr>
          <a:xfrm>
            <a:off x="160686" y="5894717"/>
            <a:ext cx="3208338" cy="160787"/>
          </a:xfrm>
        </p:spPr>
        <p:txBody>
          <a:bodyPr/>
          <a:lstStyle/>
          <a:p>
            <a:r>
              <a:rPr lang="en-AU" dirty="0"/>
              <a:t>Source: Pharmaceutical Benefits Scheme</a:t>
            </a:r>
          </a:p>
        </p:txBody>
      </p:sp>
      <p:sp>
        <p:nvSpPr>
          <p:cNvPr id="4" name="TextBox 3"/>
          <p:cNvSpPr txBox="1"/>
          <p:nvPr/>
        </p:nvSpPr>
        <p:spPr>
          <a:xfrm>
            <a:off x="305650" y="2304353"/>
            <a:ext cx="1690417" cy="1600438"/>
          </a:xfrm>
          <a:prstGeom prst="rect">
            <a:avLst/>
          </a:prstGeom>
          <a:noFill/>
        </p:spPr>
        <p:txBody>
          <a:bodyPr wrap="square" rtlCol="0">
            <a:spAutoFit/>
          </a:bodyPr>
          <a:lstStyle/>
          <a:p>
            <a:r>
              <a:rPr lang="en-AU" sz="1400" dirty="0">
                <a:solidFill>
                  <a:schemeClr val="tx2"/>
                </a:solidFill>
              </a:rPr>
              <a:t>Number of PBS prescriptions </a:t>
            </a:r>
            <a:r>
              <a:rPr lang="en-AU" sz="1400" dirty="0" smtClean="0">
                <a:solidFill>
                  <a:schemeClr val="tx2"/>
                </a:solidFill>
              </a:rPr>
              <a:t>per </a:t>
            </a:r>
            <a:r>
              <a:rPr lang="en-AU" sz="1400" dirty="0">
                <a:solidFill>
                  <a:schemeClr val="tx2"/>
                </a:solidFill>
              </a:rPr>
              <a:t>100,000 people aged 18–64 </a:t>
            </a:r>
            <a:r>
              <a:rPr lang="en-AU" sz="1400" dirty="0" smtClean="0">
                <a:solidFill>
                  <a:schemeClr val="tx2"/>
                </a:solidFill>
              </a:rPr>
              <a:t>years, by SA3 </a:t>
            </a:r>
            <a:r>
              <a:rPr lang="en-AU" sz="1400" dirty="0">
                <a:solidFill>
                  <a:schemeClr val="tx2"/>
                </a:solidFill>
              </a:rPr>
              <a:t>of patient residence, 2013–14 to 2016–17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109" y="869862"/>
            <a:ext cx="5276754" cy="561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868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000" b="0" dirty="0"/>
              <a:t>5.5 </a:t>
            </a:r>
            <a:r>
              <a:rPr lang="en-AU" sz="2000" b="0" dirty="0"/>
              <a:t>Antipsychotic medicines dispensing, </a:t>
            </a:r>
            <a:r>
              <a:rPr lang="en-AU" sz="2000" b="0" dirty="0"/>
              <a:t>65 years and over</a:t>
            </a:r>
            <a:endParaRPr lang="en-AU" sz="2000" b="0" dirty="0"/>
          </a:p>
        </p:txBody>
      </p:sp>
      <p:sp>
        <p:nvSpPr>
          <p:cNvPr id="3" name="Text Placeholder 2"/>
          <p:cNvSpPr>
            <a:spLocks noGrp="1"/>
          </p:cNvSpPr>
          <p:nvPr>
            <p:ph type="body" sz="quarter" idx="10"/>
          </p:nvPr>
        </p:nvSpPr>
        <p:spPr>
          <a:xfrm>
            <a:off x="160686" y="5894717"/>
            <a:ext cx="3208338" cy="160787"/>
          </a:xfrm>
        </p:spPr>
        <p:txBody>
          <a:bodyPr/>
          <a:lstStyle/>
          <a:p>
            <a:r>
              <a:rPr lang="en-AU" dirty="0" smtClean="0"/>
              <a:t>Source: Pharmaceutical </a:t>
            </a:r>
            <a:r>
              <a:rPr lang="en-AU" dirty="0"/>
              <a:t>B</a:t>
            </a:r>
            <a:r>
              <a:rPr lang="en-AU" dirty="0" smtClean="0"/>
              <a:t>enefits Scheme</a:t>
            </a:r>
            <a:endParaRPr lang="en-AU" dirty="0"/>
          </a:p>
        </p:txBody>
      </p:sp>
      <p:sp>
        <p:nvSpPr>
          <p:cNvPr id="4" name="Text Placeholder 3"/>
          <p:cNvSpPr>
            <a:spLocks noGrp="1"/>
          </p:cNvSpPr>
          <p:nvPr>
            <p:ph type="body" sz="quarter" idx="11"/>
          </p:nvPr>
        </p:nvSpPr>
        <p:spPr>
          <a:xfrm>
            <a:off x="160686" y="2535533"/>
            <a:ext cx="1749424" cy="2192583"/>
          </a:xfrm>
        </p:spPr>
        <p:txBody>
          <a:bodyPr>
            <a:noAutofit/>
          </a:bodyPr>
          <a:lstStyle/>
          <a:p>
            <a:r>
              <a:rPr lang="en-AU" sz="1400" dirty="0"/>
              <a:t>Number of PBS prescriptions </a:t>
            </a:r>
            <a:r>
              <a:rPr lang="en-AU" sz="1400" dirty="0" smtClean="0"/>
              <a:t>per </a:t>
            </a:r>
            <a:r>
              <a:rPr lang="en-AU" sz="1400" dirty="0"/>
              <a:t>100,000 </a:t>
            </a:r>
            <a:r>
              <a:rPr lang="en-AU" sz="1400" dirty="0" smtClean="0"/>
              <a:t>people </a:t>
            </a:r>
            <a:r>
              <a:rPr lang="en-AU" sz="1400" dirty="0"/>
              <a:t>aged 65 years and </a:t>
            </a:r>
            <a:r>
              <a:rPr lang="en-AU" sz="1400" dirty="0" smtClean="0"/>
              <a:t>over, by SA3 </a:t>
            </a:r>
            <a:r>
              <a:rPr lang="en-AU" sz="1400" dirty="0"/>
              <a:t>of patient </a:t>
            </a:r>
            <a:r>
              <a:rPr lang="en-AU" sz="1400" dirty="0" smtClean="0"/>
              <a:t>residence,2013-14 to 2016-17</a:t>
            </a:r>
            <a:r>
              <a:rPr lang="en-AU" sz="700" dirty="0" smtClean="0"/>
              <a:t>. </a:t>
            </a:r>
            <a:endParaRPr lang="en-AU" sz="700" dirty="0"/>
          </a:p>
          <a:p>
            <a:endParaRPr lang="en-AU" sz="700" dirty="0"/>
          </a:p>
          <a:p>
            <a:endParaRPr lang="en-AU" sz="7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402" y="751340"/>
            <a:ext cx="5332935" cy="570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637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0" dirty="0"/>
              <a:t>5.6 ADHD medicines dispensing, 17 years and under</a:t>
            </a:r>
            <a:br>
              <a:rPr lang="en-AU" b="0" dirty="0"/>
            </a:br>
            <a:r>
              <a:rPr lang="en-AU" b="0" dirty="0"/>
              <a:t/>
            </a:r>
            <a:br>
              <a:rPr lang="en-AU" b="0" dirty="0"/>
            </a:br>
            <a:endParaRPr lang="en-AU" dirty="0"/>
          </a:p>
        </p:txBody>
      </p:sp>
      <p:sp>
        <p:nvSpPr>
          <p:cNvPr id="3" name="Text Placeholder 2"/>
          <p:cNvSpPr>
            <a:spLocks noGrp="1"/>
          </p:cNvSpPr>
          <p:nvPr>
            <p:ph type="body" sz="quarter" idx="10"/>
          </p:nvPr>
        </p:nvSpPr>
        <p:spPr>
          <a:xfrm>
            <a:off x="194140" y="5894717"/>
            <a:ext cx="3208338" cy="160787"/>
          </a:xfrm>
        </p:spPr>
        <p:txBody>
          <a:bodyPr/>
          <a:lstStyle/>
          <a:p>
            <a:endParaRPr lang="en-AU" dirty="0"/>
          </a:p>
          <a:p>
            <a:r>
              <a:rPr lang="en-AU" dirty="0"/>
              <a:t>Source: Pharmaceutical Benefits Scheme</a:t>
            </a:r>
          </a:p>
        </p:txBody>
      </p:sp>
      <p:sp>
        <p:nvSpPr>
          <p:cNvPr id="4" name="Text Placeholder 3"/>
          <p:cNvSpPr>
            <a:spLocks noGrp="1"/>
          </p:cNvSpPr>
          <p:nvPr>
            <p:ph type="body" sz="quarter" idx="11"/>
          </p:nvPr>
        </p:nvSpPr>
        <p:spPr>
          <a:xfrm>
            <a:off x="294733" y="2470981"/>
            <a:ext cx="1623277" cy="2000658"/>
          </a:xfrm>
        </p:spPr>
        <p:txBody>
          <a:bodyPr>
            <a:noAutofit/>
          </a:bodyPr>
          <a:lstStyle/>
          <a:p>
            <a:r>
              <a:rPr lang="en-AU" sz="1400" dirty="0"/>
              <a:t>Number of PBS prescriptions </a:t>
            </a:r>
            <a:r>
              <a:rPr lang="en-AU" sz="1400" dirty="0" smtClean="0"/>
              <a:t>per </a:t>
            </a:r>
            <a:r>
              <a:rPr lang="en-AU" sz="1400" dirty="0"/>
              <a:t>100,000 people </a:t>
            </a:r>
            <a:r>
              <a:rPr lang="en-AU" sz="1400" dirty="0"/>
              <a:t>aged 17 </a:t>
            </a:r>
            <a:r>
              <a:rPr lang="en-AU" sz="1400" dirty="0"/>
              <a:t>years and </a:t>
            </a:r>
            <a:r>
              <a:rPr lang="en-AU" sz="1400" dirty="0" smtClean="0"/>
              <a:t>under, by SA3 </a:t>
            </a:r>
            <a:r>
              <a:rPr lang="en-AU" sz="1400" dirty="0"/>
              <a:t>of patient residence</a:t>
            </a:r>
            <a:r>
              <a:rPr lang="en-AU" sz="1400" dirty="0"/>
              <a:t>, 2013-14 to 2015-16. </a:t>
            </a:r>
            <a:endParaRPr lang="en-AU" sz="14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3" y="751340"/>
            <a:ext cx="5237516" cy="5627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9995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0" dirty="0"/>
              <a:t>5.7 Opioid medicines dispensing, all </a:t>
            </a:r>
            <a:r>
              <a:rPr lang="en-AU" b="0" dirty="0" smtClean="0"/>
              <a:t>ages</a:t>
            </a:r>
            <a:r>
              <a:rPr lang="en-AU" b="0" dirty="0"/>
              <a:t/>
            </a:r>
            <a:br>
              <a:rPr lang="en-AU" b="0" dirty="0"/>
            </a:br>
            <a:endParaRPr lang="en-AU" dirty="0"/>
          </a:p>
        </p:txBody>
      </p:sp>
      <p:sp>
        <p:nvSpPr>
          <p:cNvPr id="3" name="Text Placeholder 2"/>
          <p:cNvSpPr>
            <a:spLocks noGrp="1"/>
          </p:cNvSpPr>
          <p:nvPr>
            <p:ph type="body" sz="quarter" idx="10"/>
          </p:nvPr>
        </p:nvSpPr>
        <p:spPr/>
        <p:txBody>
          <a:bodyPr/>
          <a:lstStyle/>
          <a:p>
            <a:r>
              <a:rPr lang="en-AU" dirty="0"/>
              <a:t>Source: Pharmaceutical Benefits Scheme</a:t>
            </a:r>
          </a:p>
        </p:txBody>
      </p:sp>
      <p:sp>
        <p:nvSpPr>
          <p:cNvPr id="4" name="Text Placeholder 3"/>
          <p:cNvSpPr>
            <a:spLocks noGrp="1"/>
          </p:cNvSpPr>
          <p:nvPr>
            <p:ph type="body" sz="quarter" idx="11"/>
          </p:nvPr>
        </p:nvSpPr>
        <p:spPr>
          <a:xfrm>
            <a:off x="517525" y="2277895"/>
            <a:ext cx="1534299" cy="2960132"/>
          </a:xfrm>
        </p:spPr>
        <p:txBody>
          <a:bodyPr>
            <a:normAutofit/>
          </a:bodyPr>
          <a:lstStyle/>
          <a:p>
            <a:r>
              <a:rPr lang="en-AU" sz="1400" dirty="0"/>
              <a:t>Number of PBS prescriptions dispensed </a:t>
            </a:r>
            <a:r>
              <a:rPr lang="en-AU" sz="1400" dirty="0" smtClean="0"/>
              <a:t>per </a:t>
            </a:r>
            <a:r>
              <a:rPr lang="en-AU" sz="1400" dirty="0"/>
              <a:t>100,000 people of all ages</a:t>
            </a:r>
            <a:r>
              <a:rPr lang="en-AU" sz="1400" dirty="0" smtClean="0"/>
              <a:t>, </a:t>
            </a:r>
            <a:r>
              <a:rPr lang="en-AU" sz="1400" dirty="0"/>
              <a:t>by </a:t>
            </a:r>
            <a:r>
              <a:rPr lang="en-AU" sz="1400" dirty="0" smtClean="0"/>
              <a:t>SA3 </a:t>
            </a:r>
            <a:r>
              <a:rPr lang="en-AU" sz="1400" dirty="0"/>
              <a:t>of patient residence, 2013–14 to 2016–17</a:t>
            </a:r>
            <a:endParaRPr lang="en-AU"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848" y="797829"/>
            <a:ext cx="5264073" cy="574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269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5" y="289874"/>
            <a:ext cx="7886700" cy="432220"/>
          </a:xfrm>
        </p:spPr>
        <p:txBody>
          <a:bodyPr/>
          <a:lstStyle/>
          <a:p>
            <a:r>
              <a:rPr lang="en-AU" dirty="0" smtClean="0"/>
              <a:t>Response to the Atlas series</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Autofit/>
          </a:bodyPr>
          <a:lstStyle/>
          <a:p>
            <a:r>
              <a:rPr lang="en-AU" sz="1400" dirty="0"/>
              <a:t>Responses from the healthcare system to the first and second Atlases</a:t>
            </a:r>
            <a:endParaRPr lang="en-AU" sz="1400" dirty="0"/>
          </a:p>
        </p:txBody>
      </p:sp>
      <p:sp>
        <p:nvSpPr>
          <p:cNvPr id="5" name="Text Placeholder 4"/>
          <p:cNvSpPr>
            <a:spLocks noGrp="1"/>
          </p:cNvSpPr>
          <p:nvPr>
            <p:ph type="body" sz="quarter" idx="12"/>
          </p:nvPr>
        </p:nvSpPr>
        <p:spPr/>
        <p:txBody>
          <a:bodyPr>
            <a:normAutofit/>
          </a:bodyPr>
          <a:lstStyle/>
          <a:p>
            <a:pPr marL="1371600" lvl="3" indent="0">
              <a:buNone/>
            </a:pPr>
            <a:r>
              <a:rPr lang="en-AU" sz="1800" dirty="0" smtClean="0">
                <a:solidFill>
                  <a:schemeClr val="accent6"/>
                </a:solidFill>
              </a:rPr>
              <a:t>	</a:t>
            </a:r>
            <a:r>
              <a:rPr lang="en-AU" sz="2000" dirty="0" smtClean="0">
                <a:solidFill>
                  <a:schemeClr val="accent6"/>
                </a:solidFill>
              </a:rPr>
              <a:t>Findings and recommendations from the Atlas series 	has prompted change across the health system.</a:t>
            </a:r>
          </a:p>
          <a:p>
            <a:pPr marL="1371600" lvl="3" indent="0">
              <a:buNone/>
            </a:pPr>
            <a:r>
              <a:rPr lang="en-AU" sz="1800" b="1" dirty="0">
                <a:solidFill>
                  <a:schemeClr val="accent6"/>
                </a:solidFill>
              </a:rPr>
              <a:t>	</a:t>
            </a:r>
            <a:endParaRPr lang="en-AU" sz="1800" b="1" dirty="0" smtClean="0">
              <a:solidFill>
                <a:schemeClr val="accent6"/>
              </a:solidFill>
            </a:endParaRPr>
          </a:p>
          <a:p>
            <a:pPr marL="1371600" lvl="3" indent="0">
              <a:buNone/>
            </a:pPr>
            <a:r>
              <a:rPr lang="en-AU" sz="1800" b="1" dirty="0">
                <a:solidFill>
                  <a:schemeClr val="accent6"/>
                </a:solidFill>
              </a:rPr>
              <a:t>	</a:t>
            </a:r>
            <a:r>
              <a:rPr lang="en-AU" sz="1800" b="1" dirty="0" smtClean="0">
                <a:solidFill>
                  <a:schemeClr val="accent6"/>
                </a:solidFill>
              </a:rPr>
              <a:t>Examples:</a:t>
            </a:r>
          </a:p>
          <a:p>
            <a:pPr lvl="4"/>
            <a:r>
              <a:rPr lang="en-AU" sz="2000" dirty="0">
                <a:solidFill>
                  <a:schemeClr val="accent6"/>
                </a:solidFill>
              </a:rPr>
              <a:t>Victorian Clinical Senate</a:t>
            </a:r>
          </a:p>
          <a:p>
            <a:pPr lvl="4"/>
            <a:r>
              <a:rPr lang="en-AU" sz="2000" dirty="0">
                <a:solidFill>
                  <a:schemeClr val="accent6"/>
                </a:solidFill>
              </a:rPr>
              <a:t>Queensland Clinical Senate</a:t>
            </a:r>
          </a:p>
          <a:p>
            <a:pPr lvl="4"/>
            <a:r>
              <a:rPr lang="en-AU" sz="2000" dirty="0">
                <a:solidFill>
                  <a:schemeClr val="accent6"/>
                </a:solidFill>
              </a:rPr>
              <a:t>NT Clinical </a:t>
            </a:r>
            <a:r>
              <a:rPr lang="en-AU" sz="2000" dirty="0" smtClean="0">
                <a:solidFill>
                  <a:schemeClr val="accent6"/>
                </a:solidFill>
              </a:rPr>
              <a:t>Senate</a:t>
            </a:r>
          </a:p>
          <a:p>
            <a:pPr lvl="4"/>
            <a:r>
              <a:rPr lang="en-AU" sz="2000" dirty="0" smtClean="0">
                <a:solidFill>
                  <a:schemeClr val="accent6"/>
                </a:solidFill>
              </a:rPr>
              <a:t>Repeat analysis of antimicrobials dispensed</a:t>
            </a:r>
            <a:endParaRPr lang="en-AU" sz="2000" dirty="0">
              <a:solidFill>
                <a:schemeClr val="accent6"/>
              </a:solidFill>
            </a:endParaRPr>
          </a:p>
          <a:p>
            <a:pPr lvl="4"/>
            <a:r>
              <a:rPr lang="en-AU" sz="2000" dirty="0" smtClean="0">
                <a:solidFill>
                  <a:schemeClr val="accent6"/>
                </a:solidFill>
              </a:rPr>
              <a:t>Clinical Care Standard: Osteoarthritis of the Knee</a:t>
            </a:r>
          </a:p>
          <a:p>
            <a:pPr lvl="4"/>
            <a:r>
              <a:rPr lang="en-AU" sz="2000" dirty="0" smtClean="0">
                <a:solidFill>
                  <a:schemeClr val="accent6"/>
                </a:solidFill>
              </a:rPr>
              <a:t>Rates of MBS knee arthroscopies 2012-2018</a:t>
            </a:r>
            <a:endParaRPr lang="en-AU" sz="2000" dirty="0">
              <a:solidFill>
                <a:schemeClr val="accent6"/>
              </a:solidFill>
            </a:endParaRPr>
          </a:p>
          <a:p>
            <a:pPr marL="0" indent="0">
              <a:buNone/>
            </a:pPr>
            <a:endParaRPr lang="en-AU" dirty="0" smtClean="0"/>
          </a:p>
          <a:p>
            <a:endParaRPr lang="en-AU" dirty="0"/>
          </a:p>
          <a:p>
            <a:endParaRPr lang="en-AU" dirty="0"/>
          </a:p>
        </p:txBody>
      </p:sp>
      <p:pic>
        <p:nvPicPr>
          <p:cNvPr id="1026" name="Picture 2" descr="\\central.health\dfsuserenv\Users\User_01\REYNKA\Documents\Impress\SAQ7701_Icon_updated5S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93" y="1529348"/>
            <a:ext cx="1805887" cy="180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8927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73" y="319120"/>
            <a:ext cx="8707030" cy="432220"/>
          </a:xfrm>
        </p:spPr>
        <p:txBody>
          <a:bodyPr>
            <a:normAutofit/>
          </a:bodyPr>
          <a:lstStyle/>
          <a:p>
            <a:r>
              <a:rPr lang="en-AU" dirty="0" smtClean="0"/>
              <a:t>  </a:t>
            </a:r>
            <a:r>
              <a:rPr lang="en-AU" sz="2200" b="0" dirty="0"/>
              <a:t>Repeat analyses: antimicrobial prescriptions dispensed</a:t>
            </a:r>
            <a:endParaRPr lang="en-AU" sz="2200" b="0" dirty="0"/>
          </a:p>
        </p:txBody>
      </p:sp>
      <p:sp>
        <p:nvSpPr>
          <p:cNvPr id="3" name="Text Placeholder 2"/>
          <p:cNvSpPr>
            <a:spLocks noGrp="1"/>
          </p:cNvSpPr>
          <p:nvPr>
            <p:ph type="body" sz="quarter" idx="10"/>
          </p:nvPr>
        </p:nvSpPr>
        <p:spPr/>
        <p:txBody>
          <a:bodyPr/>
          <a:lstStyle/>
          <a:p>
            <a:r>
              <a:rPr lang="en-AU" dirty="0" smtClean="0"/>
              <a:t>Source: Pharmaceutical Benefits Scheme</a:t>
            </a:r>
            <a:endParaRPr lang="en-AU" dirty="0"/>
          </a:p>
        </p:txBody>
      </p:sp>
      <p:sp>
        <p:nvSpPr>
          <p:cNvPr id="7" name="Text Placeholder 6"/>
          <p:cNvSpPr>
            <a:spLocks noGrp="1"/>
          </p:cNvSpPr>
          <p:nvPr>
            <p:ph type="body" sz="quarter" idx="11"/>
          </p:nvPr>
        </p:nvSpPr>
        <p:spPr/>
        <p:txBody>
          <a:bodyPr>
            <a:noAutofit/>
          </a:bodyPr>
          <a:lstStyle/>
          <a:p>
            <a:r>
              <a:rPr lang="en-AU" sz="1400" dirty="0"/>
              <a:t>Number of PBS prescriptions dispensed for antimicrobial medicines per 100,000 people of all ages, age and sex standardised, by Statistical Area Level 3 (SA3) of patient residence, 2013–14 to 2016–17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124710"/>
            <a:ext cx="4438650" cy="477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5840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000" b="0" dirty="0"/>
              <a:t>Example: Clinical Care Standard - osteoarthritis of the knee</a:t>
            </a:r>
            <a:endParaRPr lang="en-AU" sz="2000" b="0" dirty="0"/>
          </a:p>
        </p:txBody>
      </p:sp>
      <p:sp>
        <p:nvSpPr>
          <p:cNvPr id="3" name="Text Placeholder 2"/>
          <p:cNvSpPr>
            <a:spLocks noGrp="1"/>
          </p:cNvSpPr>
          <p:nvPr>
            <p:ph type="body" sz="quarter" idx="10"/>
          </p:nvPr>
        </p:nvSpPr>
        <p:spPr/>
        <p:txBody>
          <a:bodyPr/>
          <a:lstStyle/>
          <a:p>
            <a:r>
              <a:rPr lang="en-AU" dirty="0"/>
              <a:t>Source: https://www.safetyandquality.gov.au/our-work/clinical-care-standards/osteoarthritis-clinical-care-standard/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670" y="1252663"/>
            <a:ext cx="4144976" cy="445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entral.health\dfsuserenv\Users\User_01\REYNKA\Documents\osteo CC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971" y="1357438"/>
            <a:ext cx="1849254" cy="2593839"/>
          </a:xfrm>
          <a:prstGeom prst="rect">
            <a:avLst/>
          </a:prstGeom>
          <a:noFill/>
          <a:effectLst>
            <a:glow rad="63500">
              <a:schemeClr val="accent6">
                <a:satMod val="175000"/>
                <a:alpha val="22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991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245" y="319119"/>
            <a:ext cx="7886700" cy="432220"/>
          </a:xfrm>
        </p:spPr>
        <p:txBody>
          <a:bodyPr>
            <a:normAutofit/>
          </a:bodyPr>
          <a:lstStyle/>
          <a:p>
            <a:r>
              <a:rPr lang="en-AU" sz="2000" b="0" dirty="0"/>
              <a:t>Example: MBS Knee Arthroscopy Data 2012-2018</a:t>
            </a:r>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02" y="1209675"/>
            <a:ext cx="7640312"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5606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Promoting appropriate care</a:t>
            </a:r>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8" name="Rounded Rectangle 7"/>
          <p:cNvSpPr/>
          <p:nvPr/>
        </p:nvSpPr>
        <p:spPr>
          <a:xfrm>
            <a:off x="6118412" y="2231428"/>
            <a:ext cx="2285813" cy="672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Explore variation</a:t>
            </a:r>
          </a:p>
        </p:txBody>
      </p:sp>
      <p:sp>
        <p:nvSpPr>
          <p:cNvPr id="9" name="Rounded Rectangle 8"/>
          <p:cNvSpPr/>
          <p:nvPr/>
        </p:nvSpPr>
        <p:spPr>
          <a:xfrm>
            <a:off x="6118412" y="3157135"/>
            <a:ext cx="2285813" cy="6723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Identify unwarranted variation</a:t>
            </a:r>
          </a:p>
        </p:txBody>
      </p:sp>
      <p:sp>
        <p:nvSpPr>
          <p:cNvPr id="10" name="Rounded Rectangle 9"/>
          <p:cNvSpPr/>
          <p:nvPr/>
        </p:nvSpPr>
        <p:spPr>
          <a:xfrm>
            <a:off x="6118412" y="4082842"/>
            <a:ext cx="2285813" cy="67235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Address unwarranted variation</a:t>
            </a:r>
          </a:p>
        </p:txBody>
      </p:sp>
      <p:pic>
        <p:nvPicPr>
          <p:cNvPr id="11" name="Picture 2" descr="D:\Users\REYNKA\AppData\Local\Microsoft\Windows\Temporary Internet Files\Content.Outlook\YT0YNIRA\Promoting appropriate care slide updated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894214"/>
            <a:ext cx="5029200" cy="49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152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Further resources </a:t>
            </a:r>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ectangle 5"/>
          <p:cNvSpPr/>
          <p:nvPr/>
        </p:nvSpPr>
        <p:spPr>
          <a:xfrm>
            <a:off x="871869" y="1403498"/>
            <a:ext cx="6624083" cy="1938992"/>
          </a:xfrm>
          <a:prstGeom prst="rect">
            <a:avLst/>
          </a:prstGeom>
        </p:spPr>
        <p:txBody>
          <a:bodyPr wrap="square">
            <a:spAutoFit/>
          </a:bodyPr>
          <a:lstStyle/>
          <a:p>
            <a:pPr marL="457200" indent="-457200">
              <a:buFont typeface="Arial" panose="020B0604020202020204" pitchFamily="34" charset="0"/>
              <a:buChar char="•"/>
            </a:pPr>
            <a:r>
              <a:rPr lang="en-AU" sz="2400" dirty="0">
                <a:solidFill>
                  <a:srgbClr val="000000"/>
                </a:solidFill>
              </a:rPr>
              <a:t>Explore the data further using the interactive Atlas at </a:t>
            </a:r>
            <a:r>
              <a:rPr lang="en-AU" sz="2400" dirty="0">
                <a:solidFill>
                  <a:srgbClr val="000000"/>
                </a:solidFill>
                <a:hlinkClick r:id="rId3"/>
              </a:rPr>
              <a:t>www.safetyandquality.gov.au/atlas/</a:t>
            </a:r>
            <a:endParaRPr lang="en-AU" sz="2400" dirty="0">
              <a:solidFill>
                <a:srgbClr val="000000"/>
              </a:solidFill>
            </a:endParaRPr>
          </a:p>
          <a:p>
            <a:endParaRPr lang="en-AU" sz="2400" dirty="0">
              <a:solidFill>
                <a:srgbClr val="000000"/>
              </a:solidFill>
            </a:endParaRPr>
          </a:p>
          <a:p>
            <a:pPr marL="457200" indent="-457200">
              <a:buFont typeface="Arial" panose="020B0604020202020204" pitchFamily="34" charset="0"/>
              <a:buChar char="•"/>
            </a:pPr>
            <a:r>
              <a:rPr lang="en-AU" sz="2400" dirty="0">
                <a:solidFill>
                  <a:srgbClr val="000000"/>
                </a:solidFill>
              </a:rPr>
              <a:t>Please send any queries to </a:t>
            </a:r>
            <a:r>
              <a:rPr lang="en-AU" sz="2400" dirty="0">
                <a:solidFill>
                  <a:srgbClr val="000000"/>
                </a:solidFill>
                <a:hlinkClick r:id="rId4"/>
              </a:rPr>
              <a:t>atlas@safetyandquality.gov.au</a:t>
            </a:r>
            <a:r>
              <a:rPr lang="en-AU" sz="2400" dirty="0">
                <a:solidFill>
                  <a:srgbClr val="000000"/>
                </a:solidFill>
              </a:rPr>
              <a:t>  </a:t>
            </a:r>
          </a:p>
        </p:txBody>
      </p:sp>
    </p:spTree>
    <p:extLst>
      <p:ext uri="{BB962C8B-B14F-4D97-AF65-F5344CB8AC3E}">
        <p14:creationId xmlns:p14="http://schemas.microsoft.com/office/powerpoint/2010/main" val="4476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Neonatal and paediatric health</a:t>
            </a:r>
          </a:p>
        </p:txBody>
      </p:sp>
      <p:sp>
        <p:nvSpPr>
          <p:cNvPr id="15" name="Text Placeholder 2">
            <a:extLst>
              <a:ext uri="{FF2B5EF4-FFF2-40B4-BE49-F238E27FC236}">
                <a16:creationId xmlns="" xmlns:a16="http://schemas.microsoft.com/office/drawing/2014/main" id="{903840E2-4A1F-1444-B217-9F8EE24B6AB7}"/>
              </a:ext>
            </a:extLst>
          </p:cNvPr>
          <p:cNvSpPr>
            <a:spLocks noGrp="1"/>
          </p:cNvSpPr>
          <p:nvPr>
            <p:ph type="body" sz="quarter" idx="10"/>
          </p:nvPr>
        </p:nvSpPr>
        <p:spPr>
          <a:xfrm>
            <a:off x="517525" y="2310013"/>
            <a:ext cx="3208338" cy="128837"/>
          </a:xfrm>
        </p:spPr>
        <p:txBody>
          <a:bodyPr/>
          <a:lstStyle/>
          <a:p>
            <a:r>
              <a:rPr lang="en-US" dirty="0"/>
              <a:t>* Range across the four published states/territories</a:t>
            </a:r>
          </a:p>
        </p:txBody>
      </p:sp>
      <p:graphicFrame>
        <p:nvGraphicFramePr>
          <p:cNvPr id="16" name="Table 15">
            <a:extLst>
              <a:ext uri="{FF2B5EF4-FFF2-40B4-BE49-F238E27FC236}">
                <a16:creationId xmlns="" xmlns:a16="http://schemas.microsoft.com/office/drawing/2014/main" id="{76AC19A2-0B68-4549-B321-16F5BD9432E9}"/>
              </a:ext>
            </a:extLst>
          </p:cNvPr>
          <p:cNvGraphicFramePr>
            <a:graphicFrameLocks noGrp="1"/>
          </p:cNvGraphicFramePr>
          <p:nvPr>
            <p:extLst>
              <p:ext uri="{D42A27DB-BD31-4B8C-83A1-F6EECF244321}">
                <p14:modId xmlns:p14="http://schemas.microsoft.com/office/powerpoint/2010/main" val="1447348155"/>
              </p:ext>
            </p:extLst>
          </p:nvPr>
        </p:nvGraphicFramePr>
        <p:xfrm>
          <a:off x="369498" y="1020831"/>
          <a:ext cx="8334233" cy="1285240"/>
        </p:xfrm>
        <a:graphic>
          <a:graphicData uri="http://schemas.openxmlformats.org/drawingml/2006/table">
            <a:tbl>
              <a:tblPr firstRow="1" bandRow="1">
                <a:tableStyleId>{5C22544A-7EE6-4342-B048-85BDC9FD1C3A}</a:tableStyleId>
              </a:tblPr>
              <a:tblGrid>
                <a:gridCol w="3262700">
                  <a:extLst>
                    <a:ext uri="{9D8B030D-6E8A-4147-A177-3AD203B41FA5}">
                      <a16:colId xmlns="" xmlns:a16="http://schemas.microsoft.com/office/drawing/2014/main" val="20000"/>
                    </a:ext>
                  </a:extLst>
                </a:gridCol>
                <a:gridCol w="2497667">
                  <a:extLst>
                    <a:ext uri="{9D8B030D-6E8A-4147-A177-3AD203B41FA5}">
                      <a16:colId xmlns="" xmlns:a16="http://schemas.microsoft.com/office/drawing/2014/main" val="20003"/>
                    </a:ext>
                  </a:extLst>
                </a:gridCol>
                <a:gridCol w="2573866">
                  <a:extLst>
                    <a:ext uri="{9D8B030D-6E8A-4147-A177-3AD203B41FA5}">
                      <a16:colId xmlns="" xmlns:a16="http://schemas.microsoft.com/office/drawing/2014/main" val="20004"/>
                    </a:ext>
                  </a:extLst>
                </a:gridCol>
              </a:tblGrid>
              <a:tr h="370840">
                <a:tc>
                  <a:txBody>
                    <a:bodyPr/>
                    <a:lstStyle/>
                    <a:p>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gridSpan="2">
                  <a:txBody>
                    <a:bodyPr/>
                    <a:lstStyle/>
                    <a:p>
                      <a:pPr algn="ctr"/>
                      <a:r>
                        <a:rPr lang="en-US" sz="1200" b="0" dirty="0">
                          <a:solidFill>
                            <a:schemeClr val="accent5"/>
                          </a:solidFill>
                        </a:rPr>
                        <a:t>Percentage of planned caesarean sections at specified gestational age, without medical or obstetric indication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hMerge="1">
                  <a:txBody>
                    <a:bodyPr/>
                    <a:lstStyle/>
                    <a:p>
                      <a:pPr algn="r"/>
                      <a:endParaRPr lang="en-US" sz="1200" b="0" dirty="0">
                        <a:solidFill>
                          <a:schemeClr val="accent5"/>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 xmlns:a16="http://schemas.microsoft.com/office/drawing/2014/main" val="2253344452"/>
                  </a:ext>
                </a:extLst>
              </a:tr>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Less than 39 weeks’ gestation*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Less than 37 weeks’ gestation*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 xmlns:a16="http://schemas.microsoft.com/office/drawing/2014/main" val="10000"/>
                  </a:ext>
                </a:extLst>
              </a:tr>
              <a:tr h="370840">
                <a:tc>
                  <a:txBody>
                    <a:bodyPr/>
                    <a:lstStyle/>
                    <a:p>
                      <a:pPr>
                        <a:spcAft>
                          <a:spcPts val="600"/>
                        </a:spcAft>
                      </a:pPr>
                      <a:r>
                        <a:rPr lang="en-US" sz="1200" b="1" dirty="0">
                          <a:solidFill>
                            <a:schemeClr val="accent6"/>
                          </a:solidFill>
                        </a:rPr>
                        <a:t>1.1 </a:t>
                      </a:r>
                      <a:r>
                        <a:rPr lang="en-US" sz="1200" b="1" dirty="0" smtClean="0">
                          <a:solidFill>
                            <a:schemeClr val="accent6"/>
                          </a:solidFill>
                        </a:rPr>
                        <a:t>  Early </a:t>
                      </a:r>
                      <a:r>
                        <a:rPr lang="en-US" sz="1200" b="1" dirty="0">
                          <a:solidFill>
                            <a:schemeClr val="accent6"/>
                          </a:solidFill>
                        </a:rPr>
                        <a:t>planned caesarean section without medical or obstetric indication</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42–60%</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10–22%</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7" name="Text Placeholder 2">
            <a:extLst>
              <a:ext uri="{FF2B5EF4-FFF2-40B4-BE49-F238E27FC236}">
                <a16:creationId xmlns="" xmlns:a16="http://schemas.microsoft.com/office/drawing/2014/main" id="{1C973A5B-251E-F840-B8E7-187BB84D2507}"/>
              </a:ext>
            </a:extLst>
          </p:cNvPr>
          <p:cNvSpPr txBox="1">
            <a:spLocks/>
          </p:cNvSpPr>
          <p:nvPr/>
        </p:nvSpPr>
        <p:spPr>
          <a:xfrm>
            <a:off x="517525" y="3754618"/>
            <a:ext cx="3208338" cy="23223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 Range across the four published states/territories</a:t>
            </a:r>
          </a:p>
          <a:p>
            <a:pPr>
              <a:spcBef>
                <a:spcPts val="0"/>
              </a:spcBef>
            </a:pPr>
            <a:r>
              <a:rPr lang="en-US" dirty="0"/>
              <a:t>† Based on number of PBS prescriptions</a:t>
            </a:r>
          </a:p>
        </p:txBody>
      </p:sp>
      <p:graphicFrame>
        <p:nvGraphicFramePr>
          <p:cNvPr id="18" name="Table 17">
            <a:extLst>
              <a:ext uri="{FF2B5EF4-FFF2-40B4-BE49-F238E27FC236}">
                <a16:creationId xmlns="" xmlns:a16="http://schemas.microsoft.com/office/drawing/2014/main" id="{1FB27AD6-67B8-9D4D-BD2A-1FC7AEEA2D6F}"/>
              </a:ext>
            </a:extLst>
          </p:cNvPr>
          <p:cNvGraphicFramePr>
            <a:graphicFrameLocks noGrp="1"/>
          </p:cNvGraphicFramePr>
          <p:nvPr>
            <p:extLst>
              <p:ext uri="{D42A27DB-BD31-4B8C-83A1-F6EECF244321}">
                <p14:modId xmlns:p14="http://schemas.microsoft.com/office/powerpoint/2010/main" val="2656279884"/>
              </p:ext>
            </p:extLst>
          </p:nvPr>
        </p:nvGraphicFramePr>
        <p:xfrm>
          <a:off x="369498" y="2590573"/>
          <a:ext cx="8334235" cy="1097280"/>
        </p:xfrm>
        <a:graphic>
          <a:graphicData uri="http://schemas.openxmlformats.org/drawingml/2006/table">
            <a:tbl>
              <a:tblPr firstRow="1" bandRow="1">
                <a:tableStyleId>{5C22544A-7EE6-4342-B048-85BDC9FD1C3A}</a:tableStyleId>
              </a:tblPr>
              <a:tblGrid>
                <a:gridCol w="2759054">
                  <a:extLst>
                    <a:ext uri="{9D8B030D-6E8A-4147-A177-3AD203B41FA5}">
                      <a16:colId xmlns="" xmlns:a16="http://schemas.microsoft.com/office/drawing/2014/main" val="20000"/>
                    </a:ext>
                  </a:extLst>
                </a:gridCol>
                <a:gridCol w="1776549">
                  <a:extLst>
                    <a:ext uri="{9D8B030D-6E8A-4147-A177-3AD203B41FA5}">
                      <a16:colId xmlns="" xmlns:a16="http://schemas.microsoft.com/office/drawing/2014/main" val="20003"/>
                    </a:ext>
                  </a:extLst>
                </a:gridCol>
                <a:gridCol w="1123406">
                  <a:extLst>
                    <a:ext uri="{9D8B030D-6E8A-4147-A177-3AD203B41FA5}">
                      <a16:colId xmlns="" xmlns:a16="http://schemas.microsoft.com/office/drawing/2014/main" val="1636717294"/>
                    </a:ext>
                  </a:extLst>
                </a:gridCol>
                <a:gridCol w="1456508">
                  <a:extLst>
                    <a:ext uri="{9D8B030D-6E8A-4147-A177-3AD203B41FA5}">
                      <a16:colId xmlns="" xmlns:a16="http://schemas.microsoft.com/office/drawing/2014/main" val="2633576220"/>
                    </a:ext>
                  </a:extLst>
                </a:gridCol>
                <a:gridCol w="1218718">
                  <a:extLst>
                    <a:ext uri="{9D8B030D-6E8A-4147-A177-3AD203B41FA5}">
                      <a16:colId xmlns="" xmlns:a16="http://schemas.microsoft.com/office/drawing/2014/main"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 xmlns:a16="http://schemas.microsoft.com/office/drawing/2014/main" val="10000"/>
                  </a:ext>
                </a:extLst>
              </a:tr>
              <a:tr h="370840">
                <a:tc>
                  <a:txBody>
                    <a:bodyPr/>
                    <a:lstStyle/>
                    <a:p>
                      <a:pPr>
                        <a:spcAft>
                          <a:spcPts val="600"/>
                        </a:spcAft>
                      </a:pPr>
                      <a:r>
                        <a:rPr lang="en-US" sz="1200" b="1" dirty="0">
                          <a:solidFill>
                            <a:schemeClr val="accent6"/>
                          </a:solidFill>
                        </a:rPr>
                        <a:t>1.2 </a:t>
                      </a:r>
                      <a:r>
                        <a:rPr lang="en-US" sz="1200" b="1" dirty="0" smtClean="0">
                          <a:solidFill>
                            <a:schemeClr val="accent6"/>
                          </a:solidFill>
                        </a:rPr>
                        <a:t>  Antibiotics </a:t>
                      </a:r>
                      <a:r>
                        <a:rPr lang="en-US" sz="1200" b="1" dirty="0">
                          <a:solidFill>
                            <a:schemeClr val="accent6"/>
                          </a:solidFill>
                        </a:rPr>
                        <a:t>dispensing in children, </a:t>
                      </a:r>
                      <a:r>
                        <a:rPr lang="en-US" sz="1200" b="1" baseline="30000" dirty="0">
                          <a:solidFill>
                            <a:schemeClr val="accent6"/>
                          </a:solidFill>
                        </a:rPr>
                        <a:t>† </a:t>
                      </a:r>
                      <a:r>
                        <a:rPr lang="en-US" sz="1200" b="1" baseline="30000" dirty="0" smtClean="0">
                          <a:solidFill>
                            <a:schemeClr val="accent6"/>
                          </a:solidFill>
                        </a:rPr>
                        <a:t> </a:t>
                      </a:r>
                      <a:r>
                        <a:rPr lang="en-US" sz="1200" b="1" dirty="0" smtClean="0">
                          <a:solidFill>
                            <a:schemeClr val="accent6"/>
                          </a:solidFill>
                        </a:rPr>
                        <a:t>9 </a:t>
                      </a:r>
                      <a:r>
                        <a:rPr lang="en-US" sz="1200" b="1" dirty="0">
                          <a:solidFill>
                            <a:schemeClr val="accent6"/>
                          </a:solidFill>
                        </a:rPr>
                        <a:t>years and under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9,707–150,688</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16.5</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1.7</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3,053,315</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9" name="Text Placeholder 2">
            <a:extLst>
              <a:ext uri="{FF2B5EF4-FFF2-40B4-BE49-F238E27FC236}">
                <a16:creationId xmlns="" xmlns:a16="http://schemas.microsoft.com/office/drawing/2014/main" id="{909CB483-69C4-574E-9179-A3A377D8C360}"/>
              </a:ext>
            </a:extLst>
          </p:cNvPr>
          <p:cNvSpPr txBox="1">
            <a:spLocks/>
          </p:cNvSpPr>
          <p:nvPr/>
        </p:nvSpPr>
        <p:spPr>
          <a:xfrm>
            <a:off x="517525" y="5402222"/>
            <a:ext cx="3208338" cy="109534"/>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 Based on number of PBS prescriptions</a:t>
            </a:r>
          </a:p>
        </p:txBody>
      </p:sp>
      <p:graphicFrame>
        <p:nvGraphicFramePr>
          <p:cNvPr id="20" name="Table 19">
            <a:extLst>
              <a:ext uri="{FF2B5EF4-FFF2-40B4-BE49-F238E27FC236}">
                <a16:creationId xmlns="" xmlns:a16="http://schemas.microsoft.com/office/drawing/2014/main" id="{34890C80-7BFD-D44C-9559-A032332022D8}"/>
              </a:ext>
            </a:extLst>
          </p:cNvPr>
          <p:cNvGraphicFramePr>
            <a:graphicFrameLocks noGrp="1"/>
          </p:cNvGraphicFramePr>
          <p:nvPr>
            <p:extLst>
              <p:ext uri="{D42A27DB-BD31-4B8C-83A1-F6EECF244321}">
                <p14:modId xmlns:p14="http://schemas.microsoft.com/office/powerpoint/2010/main" val="1056196002"/>
              </p:ext>
            </p:extLst>
          </p:nvPr>
        </p:nvGraphicFramePr>
        <p:xfrm>
          <a:off x="369502" y="4210700"/>
          <a:ext cx="8334233" cy="1097280"/>
        </p:xfrm>
        <a:graphic>
          <a:graphicData uri="http://schemas.openxmlformats.org/drawingml/2006/table">
            <a:tbl>
              <a:tblPr firstRow="1" bandRow="1">
                <a:tableStyleId>{5C22544A-7EE6-4342-B048-85BDC9FD1C3A}</a:tableStyleId>
              </a:tblPr>
              <a:tblGrid>
                <a:gridCol w="2791711">
                  <a:extLst>
                    <a:ext uri="{9D8B030D-6E8A-4147-A177-3AD203B41FA5}">
                      <a16:colId xmlns="" xmlns:a16="http://schemas.microsoft.com/office/drawing/2014/main" val="20000"/>
                    </a:ext>
                  </a:extLst>
                </a:gridCol>
                <a:gridCol w="2450512">
                  <a:extLst>
                    <a:ext uri="{9D8B030D-6E8A-4147-A177-3AD203B41FA5}">
                      <a16:colId xmlns="" xmlns:a16="http://schemas.microsoft.com/office/drawing/2014/main" val="20003"/>
                    </a:ext>
                  </a:extLst>
                </a:gridCol>
                <a:gridCol w="1683423">
                  <a:extLst>
                    <a:ext uri="{9D8B030D-6E8A-4147-A177-3AD203B41FA5}">
                      <a16:colId xmlns="" xmlns:a16="http://schemas.microsoft.com/office/drawing/2014/main" val="2633576220"/>
                    </a:ext>
                  </a:extLst>
                </a:gridCol>
                <a:gridCol w="1408587">
                  <a:extLst>
                    <a:ext uri="{9D8B030D-6E8A-4147-A177-3AD203B41FA5}">
                      <a16:colId xmlns="" xmlns:a16="http://schemas.microsoft.com/office/drawing/2014/main"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Range across states and territories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7006A"/>
                    </a:solidFill>
                  </a:tcPr>
                </a:tc>
                <a:extLst>
                  <a:ext uri="{0D108BD9-81ED-4DB2-BD59-A6C34878D82A}">
                    <a16:rowId xmlns="" xmlns:a16="http://schemas.microsoft.com/office/drawing/2014/main" val="10000"/>
                  </a:ext>
                </a:extLst>
              </a:tr>
              <a:tr h="370840">
                <a:tc>
                  <a:txBody>
                    <a:bodyPr/>
                    <a:lstStyle/>
                    <a:p>
                      <a:pPr>
                        <a:spcAft>
                          <a:spcPts val="600"/>
                        </a:spcAft>
                      </a:pPr>
                      <a:r>
                        <a:rPr lang="en-US" sz="1200" b="1" dirty="0">
                          <a:solidFill>
                            <a:schemeClr val="accent6"/>
                          </a:solidFill>
                        </a:rPr>
                        <a:t>1.3 </a:t>
                      </a:r>
                      <a:r>
                        <a:rPr lang="en-US" sz="1200" b="1" dirty="0" smtClean="0">
                          <a:solidFill>
                            <a:schemeClr val="accent6"/>
                          </a:solidFill>
                        </a:rPr>
                        <a:t>  Proton </a:t>
                      </a:r>
                      <a:r>
                        <a:rPr lang="en-US" sz="1200" b="1" dirty="0">
                          <a:solidFill>
                            <a:schemeClr val="accent6"/>
                          </a:solidFill>
                        </a:rPr>
                        <a:t>pump inhibitor medicines dispensing*, 1 year and under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2,195–8,066</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3.7</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dirty="0">
                          <a:solidFill>
                            <a:schemeClr val="accent6"/>
                          </a:solidFill>
                        </a:rPr>
                        <a:t>22,810</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86235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7525" y="5952067"/>
            <a:ext cx="4164542" cy="103437"/>
          </a:xfrm>
        </p:spPr>
        <p:txBody>
          <a:bodyPr/>
          <a:lstStyle/>
          <a:p>
            <a:pPr>
              <a:spcBef>
                <a:spcPts val="0"/>
              </a:spcBef>
            </a:pPr>
            <a:r>
              <a:rPr lang="en-AU" dirty="0"/>
              <a:t>Pre-term births include a small number of births of less than 20 weeks’ gestation.</a:t>
            </a:r>
          </a:p>
          <a:p>
            <a:pPr>
              <a:spcBef>
                <a:spcPts val="0"/>
              </a:spcBef>
            </a:pPr>
            <a:r>
              <a:rPr lang="en-AU" dirty="0"/>
              <a:t>Source: Australia’s Mothers and Babies, 2016</a:t>
            </a:r>
            <a:endParaRPr lang="en-US" dirty="0">
              <a:solidFill>
                <a:srgbClr val="FF0000"/>
              </a:solidFill>
            </a:endParaRPr>
          </a:p>
        </p:txBody>
      </p:sp>
      <p:sp>
        <p:nvSpPr>
          <p:cNvPr id="3" name="Title 2"/>
          <p:cNvSpPr>
            <a:spLocks noGrp="1"/>
          </p:cNvSpPr>
          <p:nvPr>
            <p:ph type="title"/>
          </p:nvPr>
        </p:nvSpPr>
        <p:spPr>
          <a:xfrm>
            <a:off x="369498" y="319120"/>
            <a:ext cx="8774502" cy="432220"/>
          </a:xfrm>
        </p:spPr>
        <p:txBody>
          <a:bodyPr/>
          <a:lstStyle/>
          <a:p>
            <a:r>
              <a:rPr lang="en-US" dirty="0"/>
              <a:t>1.1 Early planned caesarean section without medical or obstetric indication</a:t>
            </a:r>
          </a:p>
        </p:txBody>
      </p:sp>
      <p:pic>
        <p:nvPicPr>
          <p:cNvPr id="5" name="Picture 4"/>
          <p:cNvPicPr>
            <a:picLocks noChangeAspect="1"/>
          </p:cNvPicPr>
          <p:nvPr/>
        </p:nvPicPr>
        <p:blipFill>
          <a:blip r:embed="rId3"/>
          <a:stretch>
            <a:fillRect/>
          </a:stretch>
        </p:blipFill>
        <p:spPr>
          <a:xfrm>
            <a:off x="4627" y="751340"/>
            <a:ext cx="9134746" cy="5039860"/>
          </a:xfrm>
          <a:prstGeom prst="rect">
            <a:avLst/>
          </a:prstGeom>
        </p:spPr>
      </p:pic>
      <p:sp>
        <p:nvSpPr>
          <p:cNvPr id="6" name="Text Placeholder 3">
            <a:extLst>
              <a:ext uri="{FF2B5EF4-FFF2-40B4-BE49-F238E27FC236}">
                <a16:creationId xmlns="" xmlns:a16="http://schemas.microsoft.com/office/drawing/2014/main" id="{D621892B-C772-4442-A0CA-47601A2F4770}"/>
              </a:ext>
            </a:extLst>
          </p:cNvPr>
          <p:cNvSpPr>
            <a:spLocks noGrp="1"/>
          </p:cNvSpPr>
          <p:nvPr>
            <p:ph type="body" sz="quarter" idx="11"/>
          </p:nvPr>
        </p:nvSpPr>
        <p:spPr>
          <a:xfrm>
            <a:off x="369498" y="751339"/>
            <a:ext cx="7886700" cy="497598"/>
          </a:xfrm>
        </p:spPr>
        <p:txBody>
          <a:bodyPr>
            <a:noAutofit/>
          </a:bodyPr>
          <a:lstStyle/>
          <a:p>
            <a:pPr>
              <a:spcBef>
                <a:spcPts val="600"/>
              </a:spcBef>
            </a:pPr>
            <a:r>
              <a:rPr lang="en-AU" sz="1200" dirty="0"/>
              <a:t>Percentage of babies, by gestational age in weeks, 2006 and </a:t>
            </a:r>
            <a:r>
              <a:rPr lang="en-AU" sz="1200" dirty="0" smtClean="0"/>
              <a:t>2016,</a:t>
            </a:r>
          </a:p>
          <a:p>
            <a:pPr>
              <a:spcBef>
                <a:spcPts val="600"/>
              </a:spcBef>
            </a:pPr>
            <a:r>
              <a:rPr lang="en-AU" sz="1200" i="1" dirty="0" smtClean="0"/>
              <a:t>(</a:t>
            </a:r>
            <a:r>
              <a:rPr lang="en-AU" sz="1200" dirty="0" smtClean="0"/>
              <a:t>AIHW, </a:t>
            </a:r>
            <a:r>
              <a:rPr lang="en-AU" sz="1200" i="1" dirty="0" smtClean="0"/>
              <a:t>Australia’s Mothers and Babies, 2016)</a:t>
            </a:r>
            <a:endParaRPr lang="en-AU" sz="1200" i="1" dirty="0"/>
          </a:p>
        </p:txBody>
      </p:sp>
    </p:spTree>
    <p:extLst>
      <p:ext uri="{BB962C8B-B14F-4D97-AF65-F5344CB8AC3E}">
        <p14:creationId xmlns:p14="http://schemas.microsoft.com/office/powerpoint/2010/main" val="938009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D06E886-BF47-E34B-A54C-870CF783DD44}"/>
              </a:ext>
            </a:extLst>
          </p:cNvPr>
          <p:cNvSpPr>
            <a:spLocks noGrp="1"/>
          </p:cNvSpPr>
          <p:nvPr>
            <p:ph type="title"/>
          </p:nvPr>
        </p:nvSpPr>
        <p:spPr>
          <a:xfrm>
            <a:off x="369497" y="319120"/>
            <a:ext cx="8554369" cy="432220"/>
          </a:xfrm>
        </p:spPr>
        <p:txBody>
          <a:bodyPr>
            <a:noAutofit/>
          </a:bodyPr>
          <a:lstStyle/>
          <a:p>
            <a:r>
              <a:rPr lang="en-US" dirty="0"/>
              <a:t>1.1 Early planned caesarean section without medical or obstetric indication</a:t>
            </a:r>
          </a:p>
        </p:txBody>
      </p:sp>
      <p:sp>
        <p:nvSpPr>
          <p:cNvPr id="4" name="Text Placeholder 3">
            <a:extLst>
              <a:ext uri="{FF2B5EF4-FFF2-40B4-BE49-F238E27FC236}">
                <a16:creationId xmlns="" xmlns:a16="http://schemas.microsoft.com/office/drawing/2014/main" id="{B1206C4D-8CD5-744A-BC84-6D3805BD2BFA}"/>
              </a:ext>
            </a:extLst>
          </p:cNvPr>
          <p:cNvSpPr>
            <a:spLocks noGrp="1"/>
          </p:cNvSpPr>
          <p:nvPr>
            <p:ph type="body" sz="quarter" idx="11"/>
          </p:nvPr>
        </p:nvSpPr>
        <p:spPr/>
        <p:txBody>
          <a:bodyPr>
            <a:noAutofit/>
          </a:bodyPr>
          <a:lstStyle/>
          <a:p>
            <a:r>
              <a:rPr lang="en-AU" sz="1400" dirty="0" smtClean="0"/>
              <a:t>Key </a:t>
            </a:r>
            <a:r>
              <a:rPr lang="en-AU" sz="1400" dirty="0"/>
              <a:t>findings</a:t>
            </a:r>
          </a:p>
        </p:txBody>
      </p:sp>
      <p:sp>
        <p:nvSpPr>
          <p:cNvPr id="5" name="TextBox 4">
            <a:extLst>
              <a:ext uri="{FF2B5EF4-FFF2-40B4-BE49-F238E27FC236}">
                <a16:creationId xmlns="" xmlns:a16="http://schemas.microsoft.com/office/drawing/2014/main" id="{27A18A61-4E2A-584B-8F15-F0D22EBB0A0F}"/>
              </a:ext>
            </a:extLst>
          </p:cNvPr>
          <p:cNvSpPr txBox="1"/>
          <p:nvPr/>
        </p:nvSpPr>
        <p:spPr>
          <a:xfrm>
            <a:off x="646771" y="1278466"/>
            <a:ext cx="7493619" cy="3724096"/>
          </a:xfrm>
          <a:prstGeom prst="rect">
            <a:avLst/>
          </a:prstGeom>
          <a:noFill/>
        </p:spPr>
        <p:txBody>
          <a:bodyPr wrap="square" lIns="0" tIns="0" rIns="0" bIns="0" rtlCol="0">
            <a:spAutoFit/>
          </a:bodyPr>
          <a:lstStyle/>
          <a:p>
            <a:pPr>
              <a:spcAft>
                <a:spcPts val="1200"/>
              </a:spcAft>
            </a:pPr>
            <a:r>
              <a:rPr lang="en-AU" sz="1400" dirty="0" smtClean="0">
                <a:solidFill>
                  <a:schemeClr val="accent6"/>
                </a:solidFill>
              </a:rPr>
              <a:t>Among the </a:t>
            </a:r>
            <a:r>
              <a:rPr lang="en-AU" sz="1400" dirty="0">
                <a:solidFill>
                  <a:schemeClr val="accent6"/>
                </a:solidFill>
              </a:rPr>
              <a:t>four states/territories with reportable data </a:t>
            </a:r>
            <a:r>
              <a:rPr lang="en-AU" sz="1400" dirty="0" smtClean="0">
                <a:solidFill>
                  <a:schemeClr val="accent6"/>
                </a:solidFill>
              </a:rPr>
              <a:t>on this item:</a:t>
            </a:r>
          </a:p>
          <a:p>
            <a:pPr marL="285750" indent="-285750">
              <a:spcAft>
                <a:spcPts val="1200"/>
              </a:spcAft>
              <a:buClr>
                <a:schemeClr val="bg1"/>
              </a:buClr>
              <a:buFont typeface="Arial" panose="020B0604020202020204" pitchFamily="34" charset="0"/>
              <a:buChar char="•"/>
            </a:pPr>
            <a:r>
              <a:rPr lang="en-AU" sz="1400" dirty="0" smtClean="0">
                <a:solidFill>
                  <a:schemeClr val="accent6"/>
                </a:solidFill>
              </a:rPr>
              <a:t>42%</a:t>
            </a:r>
            <a:r>
              <a:rPr lang="en-AU" sz="1400" dirty="0" smtClean="0">
                <a:solidFill>
                  <a:schemeClr val="accent6"/>
                </a:solidFill>
                <a:sym typeface="Symbol"/>
              </a:rPr>
              <a:t></a:t>
            </a:r>
            <a:r>
              <a:rPr lang="en-AU" sz="1400" dirty="0" smtClean="0">
                <a:solidFill>
                  <a:schemeClr val="accent6"/>
                </a:solidFill>
              </a:rPr>
              <a:t>60% of planned caesarean sections done at &lt;39 weeks’ did not have an obstetric or medical indication</a:t>
            </a:r>
          </a:p>
          <a:p>
            <a:pPr marL="285750" indent="-285750">
              <a:spcAft>
                <a:spcPts val="1200"/>
              </a:spcAft>
              <a:buClr>
                <a:schemeClr val="bg1"/>
              </a:buClr>
              <a:buFont typeface="Arial" panose="020B0604020202020204" pitchFamily="34" charset="0"/>
              <a:buChar char="•"/>
            </a:pPr>
            <a:r>
              <a:rPr lang="en-AU" sz="1400" dirty="0" smtClean="0">
                <a:solidFill>
                  <a:schemeClr val="accent6"/>
                </a:solidFill>
              </a:rPr>
              <a:t>10%</a:t>
            </a:r>
            <a:r>
              <a:rPr lang="en-AU" sz="1400" dirty="0" smtClean="0">
                <a:solidFill>
                  <a:schemeClr val="accent6"/>
                </a:solidFill>
                <a:sym typeface="Symbol"/>
              </a:rPr>
              <a:t> </a:t>
            </a:r>
            <a:r>
              <a:rPr lang="en-AU" sz="1400" dirty="0" smtClean="0">
                <a:solidFill>
                  <a:schemeClr val="accent6"/>
                </a:solidFill>
              </a:rPr>
              <a:t>22</a:t>
            </a:r>
            <a:r>
              <a:rPr lang="en-AU" sz="1400" dirty="0">
                <a:solidFill>
                  <a:schemeClr val="accent6"/>
                </a:solidFill>
              </a:rPr>
              <a:t>% of planned caesarean sections done at &lt; 37 weeks’ did not have an obstetric or medical indication </a:t>
            </a:r>
          </a:p>
          <a:p>
            <a:pPr marL="285750" indent="-285750">
              <a:spcAft>
                <a:spcPts val="1200"/>
              </a:spcAft>
              <a:buClr>
                <a:schemeClr val="bg1"/>
              </a:buClr>
              <a:buFont typeface="Arial" panose="020B0604020202020204" pitchFamily="34" charset="0"/>
              <a:buChar char="•"/>
            </a:pPr>
            <a:r>
              <a:rPr lang="en-AU" sz="1400" dirty="0">
                <a:solidFill>
                  <a:schemeClr val="accent6"/>
                </a:solidFill>
              </a:rPr>
              <a:t>of </a:t>
            </a:r>
            <a:r>
              <a:rPr lang="en-AU" sz="1400" dirty="0" smtClean="0">
                <a:solidFill>
                  <a:schemeClr val="accent6"/>
                </a:solidFill>
              </a:rPr>
              <a:t>planned caesarean sections done at &lt;39 </a:t>
            </a:r>
            <a:r>
              <a:rPr lang="en-AU" sz="1400" dirty="0">
                <a:solidFill>
                  <a:schemeClr val="accent6"/>
                </a:solidFill>
              </a:rPr>
              <a:t>weeks without a medical or obstetric indication, 60% were for privately funded patients vs 52% for publicly funded patients </a:t>
            </a:r>
          </a:p>
          <a:p>
            <a:pPr marL="285750" indent="-285750">
              <a:spcAft>
                <a:spcPts val="1200"/>
              </a:spcAft>
              <a:buClr>
                <a:schemeClr val="bg1"/>
              </a:buClr>
              <a:buFont typeface="Arial" panose="020B0604020202020204" pitchFamily="34" charset="0"/>
              <a:buChar char="•"/>
            </a:pPr>
            <a:r>
              <a:rPr lang="en-AU" sz="1400" dirty="0">
                <a:solidFill>
                  <a:schemeClr val="accent6"/>
                </a:solidFill>
              </a:rPr>
              <a:t>of </a:t>
            </a:r>
            <a:r>
              <a:rPr lang="en-AU" sz="1400" dirty="0" smtClean="0">
                <a:solidFill>
                  <a:schemeClr val="accent6"/>
                </a:solidFill>
              </a:rPr>
              <a:t>planned caesarean sections done at &lt;37 </a:t>
            </a:r>
            <a:r>
              <a:rPr lang="en-AU" sz="1400" dirty="0">
                <a:solidFill>
                  <a:schemeClr val="accent6"/>
                </a:solidFill>
              </a:rPr>
              <a:t>weeks without an obstetric or medical indication, 20% were for privately funded patients vs14% for publicly funded patients</a:t>
            </a:r>
          </a:p>
          <a:p>
            <a:pPr marL="285750" indent="-285750">
              <a:spcAft>
                <a:spcPts val="1200"/>
              </a:spcAft>
              <a:buClr>
                <a:schemeClr val="bg1"/>
              </a:buClr>
              <a:buFont typeface="Arial" panose="020B0604020202020204" pitchFamily="34" charset="0"/>
              <a:buChar char="•"/>
            </a:pPr>
            <a:r>
              <a:rPr lang="en-AU" sz="1400" dirty="0" smtClean="0">
                <a:solidFill>
                  <a:schemeClr val="accent6"/>
                </a:solidFill>
              </a:rPr>
              <a:t>of planned caesarean sections done </a:t>
            </a:r>
            <a:r>
              <a:rPr lang="en-AU" sz="1400" dirty="0">
                <a:solidFill>
                  <a:schemeClr val="accent6"/>
                </a:solidFill>
              </a:rPr>
              <a:t>at </a:t>
            </a:r>
            <a:r>
              <a:rPr lang="en-AU" sz="1400" dirty="0" smtClean="0">
                <a:solidFill>
                  <a:schemeClr val="accent6"/>
                </a:solidFill>
              </a:rPr>
              <a:t>&lt;39 </a:t>
            </a:r>
            <a:r>
              <a:rPr lang="en-AU" sz="1400" dirty="0">
                <a:solidFill>
                  <a:schemeClr val="accent6"/>
                </a:solidFill>
              </a:rPr>
              <a:t>weeks without a medical or obstetric indication, percentages were similar for Aboriginal and Torres Strait Islander women and other women in 3 of the 4 states/territories;  and lower in one state/territory (53% vs 56</a:t>
            </a:r>
            <a:r>
              <a:rPr lang="en-AU" sz="1400" dirty="0" smtClean="0">
                <a:solidFill>
                  <a:schemeClr val="accent6"/>
                </a:solidFill>
              </a:rPr>
              <a:t>%).</a:t>
            </a:r>
          </a:p>
          <a:p>
            <a:pPr marL="285750" indent="-285750">
              <a:spcAft>
                <a:spcPts val="1200"/>
              </a:spcAft>
              <a:buClr>
                <a:schemeClr val="bg1"/>
              </a:buClr>
              <a:buFont typeface="Arial" panose="020B0604020202020204" pitchFamily="34" charset="0"/>
              <a:buChar char="•"/>
            </a:pPr>
            <a:endParaRPr lang="en-AU" sz="1400" dirty="0">
              <a:solidFill>
                <a:schemeClr val="accent6"/>
              </a:solidFill>
            </a:endParaRPr>
          </a:p>
        </p:txBody>
      </p:sp>
      <p:sp>
        <p:nvSpPr>
          <p:cNvPr id="6" name="Text Placeholder 1"/>
          <p:cNvSpPr>
            <a:spLocks noGrp="1"/>
          </p:cNvSpPr>
          <p:nvPr>
            <p:ph type="body" sz="quarter" idx="10"/>
          </p:nvPr>
        </p:nvSpPr>
        <p:spPr>
          <a:xfrm>
            <a:off x="517525" y="5832339"/>
            <a:ext cx="4240742" cy="223166"/>
          </a:xfrm>
        </p:spPr>
        <p:txBody>
          <a:bodyPr/>
          <a:lstStyle/>
          <a:p>
            <a:pPr>
              <a:spcBef>
                <a:spcPts val="0"/>
              </a:spcBef>
            </a:pPr>
            <a:r>
              <a:rPr lang="en-AU" dirty="0" smtClean="0"/>
              <a:t>Source: NPDC data 2015.</a:t>
            </a:r>
            <a:endParaRPr lang="en-US" dirty="0">
              <a:solidFill>
                <a:srgbClr val="FF0000"/>
              </a:solidFill>
            </a:endParaRPr>
          </a:p>
        </p:txBody>
      </p:sp>
    </p:spTree>
    <p:extLst>
      <p:ext uri="{BB962C8B-B14F-4D97-AF65-F5344CB8AC3E}">
        <p14:creationId xmlns:p14="http://schemas.microsoft.com/office/powerpoint/2010/main" val="3560344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pic>
        <p:nvPicPr>
          <p:cNvPr id="6" name="Picture 5"/>
          <p:cNvPicPr>
            <a:picLocks noChangeAspect="1"/>
          </p:cNvPicPr>
          <p:nvPr/>
        </p:nvPicPr>
        <p:blipFill>
          <a:blip r:embed="rId3"/>
          <a:stretch>
            <a:fillRect/>
          </a:stretch>
        </p:blipFill>
        <p:spPr>
          <a:xfrm>
            <a:off x="0" y="800546"/>
            <a:ext cx="9144000" cy="5044965"/>
          </a:xfrm>
          <a:prstGeom prst="rect">
            <a:avLst/>
          </a:prstGeom>
        </p:spPr>
      </p:pic>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028473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1277"/>
            <a:ext cx="9144000" cy="5044965"/>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dirty="0"/>
              <a:t>1.2 </a:t>
            </a:r>
            <a:r>
              <a:rPr lang="en-AU" dirty="0"/>
              <a:t>Antibiotics dispensing in children, 9 years and under</a:t>
            </a: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243940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sz="2800" dirty="0" smtClean="0">
                <a:solidFill>
                  <a:srgbClr val="0078A2"/>
                </a:solidFill>
              </a:rPr>
              <a:t>The Australian Atlas of Healthcare Variation series</a:t>
            </a:r>
            <a:endParaRPr lang="en-US" dirty="0"/>
          </a:p>
        </p:txBody>
      </p:sp>
    </p:spTree>
    <p:extLst>
      <p:ext uri="{BB962C8B-B14F-4D97-AF65-F5344CB8AC3E}">
        <p14:creationId xmlns:p14="http://schemas.microsoft.com/office/powerpoint/2010/main" val="112153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pic>
        <p:nvPicPr>
          <p:cNvPr id="2" name="Picture 1"/>
          <p:cNvPicPr>
            <a:picLocks noChangeAspect="1"/>
          </p:cNvPicPr>
          <p:nvPr/>
        </p:nvPicPr>
        <p:blipFill>
          <a:blip r:embed="rId3"/>
          <a:stretch>
            <a:fillRect/>
          </a:stretch>
        </p:blipFill>
        <p:spPr>
          <a:xfrm>
            <a:off x="0" y="696205"/>
            <a:ext cx="9144000" cy="5044965"/>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62142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pic>
        <p:nvPicPr>
          <p:cNvPr id="4" name="Picture 3"/>
          <p:cNvPicPr>
            <a:picLocks noChangeAspect="1"/>
          </p:cNvPicPr>
          <p:nvPr/>
        </p:nvPicPr>
        <p:blipFill>
          <a:blip r:embed="rId3"/>
          <a:stretch>
            <a:fillRect/>
          </a:stretch>
        </p:blipFill>
        <p:spPr>
          <a:xfrm>
            <a:off x="301561" y="707136"/>
            <a:ext cx="8540877" cy="4712208"/>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6124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Autofit/>
          </a:bodyPr>
          <a:lstStyle/>
          <a:p>
            <a:r>
              <a:rPr lang="en-AU" sz="1400" dirty="0"/>
              <a:t>Analysis by age group</a:t>
            </a:r>
          </a:p>
        </p:txBody>
      </p:sp>
      <p:pic>
        <p:nvPicPr>
          <p:cNvPr id="6" name="Picture 5"/>
          <p:cNvPicPr>
            <a:picLocks noChangeAspect="1"/>
          </p:cNvPicPr>
          <p:nvPr/>
        </p:nvPicPr>
        <p:blipFill>
          <a:blip r:embed="rId3"/>
          <a:stretch>
            <a:fillRect/>
          </a:stretch>
        </p:blipFill>
        <p:spPr>
          <a:xfrm>
            <a:off x="218798" y="1091184"/>
            <a:ext cx="8706403" cy="4803533"/>
          </a:xfrm>
          <a:prstGeom prst="rect">
            <a:avLst/>
          </a:prstGeom>
        </p:spPr>
      </p:pic>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a:xfrm>
            <a:off x="517525" y="5832339"/>
            <a:ext cx="4240742" cy="223166"/>
          </a:xfrm>
        </p:spPr>
        <p:txBody>
          <a:bodyPr/>
          <a:lstStyle/>
          <a:p>
            <a:pPr>
              <a:spcBef>
                <a:spcPts val="0"/>
              </a:spcBef>
            </a:pPr>
            <a:r>
              <a:rPr lang="en-AU" dirty="0"/>
              <a:t>Number per 100,000 children</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680865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a:xfrm>
            <a:off x="369498" y="733245"/>
            <a:ext cx="7886700" cy="142875"/>
          </a:xfrm>
        </p:spPr>
        <p:txBody>
          <a:bodyPr>
            <a:noAutofit/>
          </a:bodyPr>
          <a:lstStyle/>
          <a:p>
            <a:r>
              <a:rPr lang="en-AU" sz="1400" dirty="0"/>
              <a:t>Children dispensed at least one prescription</a:t>
            </a:r>
          </a:p>
        </p:txBody>
      </p:sp>
      <p:pic>
        <p:nvPicPr>
          <p:cNvPr id="6" name="Picture 5"/>
          <p:cNvPicPr>
            <a:picLocks noChangeAspect="1"/>
          </p:cNvPicPr>
          <p:nvPr/>
        </p:nvPicPr>
        <p:blipFill>
          <a:blip r:embed="rId3"/>
          <a:stretch>
            <a:fillRect/>
          </a:stretch>
        </p:blipFill>
        <p:spPr>
          <a:xfrm>
            <a:off x="218798" y="1091184"/>
            <a:ext cx="8706403" cy="4803533"/>
          </a:xfrm>
          <a:prstGeom prst="rect">
            <a:avLst/>
          </a:prstGeom>
        </p:spPr>
      </p:pic>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a:xfrm>
            <a:off x="517525" y="5832339"/>
            <a:ext cx="4240742" cy="223166"/>
          </a:xfrm>
        </p:spPr>
        <p:txBody>
          <a:bodyPr/>
          <a:lstStyle/>
          <a:p>
            <a:pPr>
              <a:spcBef>
                <a:spcPts val="0"/>
              </a:spcBef>
            </a:pPr>
            <a:r>
              <a:rPr lang="en-AU" dirty="0"/>
              <a:t>Number per 100,000 children</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46087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68971" y="994439"/>
            <a:ext cx="9006057" cy="4903297"/>
          </a:xfrm>
          <a:prstGeom prst="rect">
            <a:avLst/>
          </a:prstGeom>
        </p:spPr>
      </p:pic>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51569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1.2 </a:t>
            </a:r>
            <a:r>
              <a:rPr lang="en-AU" dirty="0"/>
              <a:t>Antibiotics dispensing in children, 9 years and under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1007747"/>
            <a:ext cx="8971788" cy="4909561"/>
          </a:xfrm>
          <a:prstGeom prst="rect">
            <a:avLst/>
          </a:prstGeom>
        </p:spPr>
      </p:pic>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a:xfrm>
            <a:off x="517525" y="5832339"/>
            <a:ext cx="4240742" cy="223166"/>
          </a:xfrm>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512745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1.3 </a:t>
            </a:r>
            <a:r>
              <a:rPr lang="en-AU" dirty="0"/>
              <a:t>Proton pump inhibitor medicines dispensing, 1 year and under</a:t>
            </a:r>
            <a:br>
              <a:rPr lang="en-AU" dirty="0"/>
            </a:br>
            <a:endParaRPr lang="en-US" dirty="0"/>
          </a:p>
        </p:txBody>
      </p:sp>
      <p:pic>
        <p:nvPicPr>
          <p:cNvPr id="5" name="Picture 4"/>
          <p:cNvPicPr>
            <a:picLocks noChangeAspect="1"/>
          </p:cNvPicPr>
          <p:nvPr/>
        </p:nvPicPr>
        <p:blipFill rotWithShape="1">
          <a:blip r:embed="rId3"/>
          <a:srcRect l="37652" r="31145"/>
          <a:stretch/>
        </p:blipFill>
        <p:spPr>
          <a:xfrm>
            <a:off x="3679902" y="746257"/>
            <a:ext cx="3122342" cy="5520728"/>
          </a:xfrm>
          <a:prstGeom prst="rect">
            <a:avLst/>
          </a:prstGeom>
        </p:spPr>
      </p:pic>
      <p:sp>
        <p:nvSpPr>
          <p:cNvPr id="6" name="Text Placeholder 3">
            <a:extLst>
              <a:ext uri="{FF2B5EF4-FFF2-40B4-BE49-F238E27FC236}">
                <a16:creationId xmlns="" xmlns:a16="http://schemas.microsoft.com/office/drawing/2014/main" id="{A8F4700C-DE96-5A46-841D-C257DEC232B9}"/>
              </a:ext>
            </a:extLst>
          </p:cNvPr>
          <p:cNvSpPr>
            <a:spLocks noGrp="1"/>
          </p:cNvSpPr>
          <p:nvPr>
            <p:ph type="body" sz="quarter" idx="11"/>
          </p:nvPr>
        </p:nvSpPr>
        <p:spPr>
          <a:xfrm>
            <a:off x="337551" y="751340"/>
            <a:ext cx="2708239" cy="497597"/>
          </a:xfrm>
        </p:spPr>
        <p:txBody>
          <a:bodyPr>
            <a:noAutofit/>
          </a:bodyPr>
          <a:lstStyle/>
          <a:p>
            <a:pPr>
              <a:spcBef>
                <a:spcPts val="600"/>
              </a:spcBef>
            </a:pPr>
            <a:r>
              <a:rPr lang="en-AU" sz="1400" dirty="0" smtClean="0"/>
              <a:t>Rates </a:t>
            </a:r>
            <a:r>
              <a:rPr lang="en-AU" sz="1400" dirty="0"/>
              <a:t>by state and </a:t>
            </a:r>
            <a:r>
              <a:rPr lang="en-AU" sz="1400" dirty="0" smtClean="0"/>
              <a:t>territory and </a:t>
            </a:r>
            <a:r>
              <a:rPr lang="en-AU" sz="1400" dirty="0"/>
              <a:t>prescriber type</a:t>
            </a:r>
          </a:p>
        </p:txBody>
      </p:sp>
      <p:sp>
        <p:nvSpPr>
          <p:cNvPr id="9" name="Text Placeholder 1">
            <a:extLst>
              <a:ext uri="{FF2B5EF4-FFF2-40B4-BE49-F238E27FC236}">
                <a16:creationId xmlns="" xmlns:a16="http://schemas.microsoft.com/office/drawing/2014/main" id="{193ACAEA-49BE-F64D-A5F2-03C9DDFC72FF}"/>
              </a:ext>
            </a:extLst>
          </p:cNvPr>
          <p:cNvSpPr>
            <a:spLocks noGrp="1"/>
          </p:cNvSpPr>
          <p:nvPr>
            <p:ph type="body" sz="quarter" idx="10"/>
          </p:nvPr>
        </p:nvSpPr>
        <p:spPr>
          <a:xfrm>
            <a:off x="517525" y="5832339"/>
            <a:ext cx="2772085" cy="223166"/>
          </a:xfrm>
        </p:spPr>
        <p:txBody>
          <a:bodyPr/>
          <a:lstStyle/>
          <a:p>
            <a:pPr>
              <a:spcBef>
                <a:spcPts val="0"/>
              </a:spcBef>
            </a:pPr>
            <a:endParaRPr lang="en-AU" dirty="0"/>
          </a:p>
          <a:p>
            <a:pPr>
              <a:spcBef>
                <a:spcPts val="0"/>
              </a:spcBef>
            </a:pPr>
            <a:r>
              <a:rPr lang="en-AU" dirty="0"/>
              <a:t>Unshaded data (</a:t>
            </a:r>
            <a:r>
              <a:rPr lang="en-AU" dirty="0" err="1"/>
              <a:t>Tas</a:t>
            </a:r>
            <a:r>
              <a:rPr lang="en-AU" dirty="0"/>
              <a:t> other health professionals) are based on a small number of prescriptions dispensed.</a:t>
            </a:r>
          </a:p>
          <a:p>
            <a:pPr>
              <a:spcBef>
                <a:spcPts val="0"/>
              </a:spcBef>
            </a:pPr>
            <a:endParaRPr lang="en-AU" dirty="0"/>
          </a:p>
          <a:p>
            <a:pPr>
              <a:spcBef>
                <a:spcPts val="0"/>
              </a:spcBef>
            </a:pPr>
            <a:r>
              <a:rPr lang="en-AU" dirty="0"/>
              <a:t>Sources: PBS data </a:t>
            </a:r>
            <a:r>
              <a:rPr lang="en-AU" dirty="0" smtClean="0"/>
              <a:t>2016-17, </a:t>
            </a:r>
            <a:r>
              <a:rPr lang="en-AU" dirty="0"/>
              <a:t>and ABS Estimated Resident Population 30 June 2016</a:t>
            </a:r>
            <a:endParaRPr lang="en-US" dirty="0">
              <a:solidFill>
                <a:srgbClr val="FF0000"/>
              </a:solidFill>
            </a:endParaRPr>
          </a:p>
        </p:txBody>
      </p:sp>
      <p:sp>
        <p:nvSpPr>
          <p:cNvPr id="2" name="Rectangle 1"/>
          <p:cNvSpPr/>
          <p:nvPr/>
        </p:nvSpPr>
        <p:spPr>
          <a:xfrm>
            <a:off x="517525" y="4176745"/>
            <a:ext cx="2329097" cy="1021883"/>
          </a:xfrm>
          <a:prstGeom prst="rect">
            <a:avLst/>
          </a:prstGeom>
        </p:spPr>
        <p:txBody>
          <a:bodyPr wrap="square">
            <a:spAutoFit/>
          </a:bodyPr>
          <a:lstStyle/>
          <a:p>
            <a:pPr lvl="0">
              <a:lnSpc>
                <a:spcPct val="150000"/>
              </a:lnSpc>
            </a:pPr>
            <a:r>
              <a:rPr lang="en-AU" sz="1400" dirty="0" smtClean="0">
                <a:solidFill>
                  <a:srgbClr val="808283"/>
                </a:solidFill>
              </a:rPr>
              <a:t>Number of prescriptions dispensed per </a:t>
            </a:r>
            <a:r>
              <a:rPr lang="en-AU" sz="1400" dirty="0">
                <a:solidFill>
                  <a:srgbClr val="808283"/>
                </a:solidFill>
              </a:rPr>
              <a:t>100,000 infants</a:t>
            </a:r>
          </a:p>
        </p:txBody>
      </p:sp>
    </p:spTree>
    <p:extLst>
      <p:ext uri="{BB962C8B-B14F-4D97-AF65-F5344CB8AC3E}">
        <p14:creationId xmlns:p14="http://schemas.microsoft.com/office/powerpoint/2010/main" val="1679919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47010" y="1766454"/>
            <a:ext cx="6535882" cy="1938992"/>
          </a:xfrm>
          <a:prstGeom prst="rect">
            <a:avLst/>
          </a:prstGeom>
          <a:noFill/>
        </p:spPr>
        <p:txBody>
          <a:bodyPr wrap="square" rtlCol="0">
            <a:spAutoFit/>
          </a:bodyPr>
          <a:lstStyle/>
          <a:p>
            <a:pPr lvl="0"/>
            <a:r>
              <a:rPr lang="en-US" sz="4000" b="1" dirty="0">
                <a:solidFill>
                  <a:srgbClr val="0078A2"/>
                </a:solidFill>
                <a:latin typeface="+mj-lt"/>
                <a:ea typeface="+mj-ea"/>
                <a:cs typeface="+mj-cs"/>
              </a:rPr>
              <a:t>Gastrointestinal </a:t>
            </a:r>
            <a:r>
              <a:rPr lang="en-US" sz="4000" b="1" dirty="0" smtClean="0">
                <a:solidFill>
                  <a:srgbClr val="0078A2"/>
                </a:solidFill>
                <a:latin typeface="+mj-lt"/>
                <a:ea typeface="+mj-ea"/>
                <a:cs typeface="+mj-cs"/>
              </a:rPr>
              <a:t>investigations and </a:t>
            </a:r>
            <a:r>
              <a:rPr lang="en-US" sz="4000" b="1" dirty="0">
                <a:solidFill>
                  <a:srgbClr val="0078A2"/>
                </a:solidFill>
                <a:latin typeface="+mj-lt"/>
                <a:ea typeface="+mj-ea"/>
                <a:cs typeface="+mj-cs"/>
              </a:rPr>
              <a:t>treatments</a:t>
            </a:r>
            <a:endParaRPr lang="en-AU" sz="4000" b="1" dirty="0">
              <a:solidFill>
                <a:srgbClr val="0078A2"/>
              </a:solidFill>
              <a:latin typeface="+mj-lt"/>
              <a:ea typeface="+mj-ea"/>
              <a:cs typeface="+mj-cs"/>
            </a:endParaRPr>
          </a:p>
        </p:txBody>
      </p:sp>
    </p:spTree>
    <p:extLst>
      <p:ext uri="{BB962C8B-B14F-4D97-AF65-F5344CB8AC3E}">
        <p14:creationId xmlns:p14="http://schemas.microsoft.com/office/powerpoint/2010/main" val="1703688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A3AF630E-8F06-9949-BB4E-82823A6E505E}"/>
              </a:ext>
            </a:extLst>
          </p:cNvPr>
          <p:cNvSpPr>
            <a:spLocks noGrp="1"/>
          </p:cNvSpPr>
          <p:nvPr>
            <p:ph type="title"/>
          </p:nvPr>
        </p:nvSpPr>
        <p:spPr/>
        <p:txBody>
          <a:bodyPr/>
          <a:lstStyle/>
          <a:p>
            <a:r>
              <a:rPr lang="en-US" dirty="0"/>
              <a:t>Gastrointestinal investigations and treatments</a:t>
            </a:r>
          </a:p>
        </p:txBody>
      </p:sp>
      <p:sp>
        <p:nvSpPr>
          <p:cNvPr id="10" name="Text Placeholder 2">
            <a:extLst>
              <a:ext uri="{FF2B5EF4-FFF2-40B4-BE49-F238E27FC236}">
                <a16:creationId xmlns="" xmlns:a16="http://schemas.microsoft.com/office/drawing/2014/main" id="{439527E8-6D7E-A849-8B57-1B53B1846AFD}"/>
              </a:ext>
            </a:extLst>
          </p:cNvPr>
          <p:cNvSpPr txBox="1">
            <a:spLocks/>
          </p:cNvSpPr>
          <p:nvPr/>
        </p:nvSpPr>
        <p:spPr>
          <a:xfrm>
            <a:off x="517525" y="5626245"/>
            <a:ext cx="3208338" cy="12883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Statistical Area Level 3</a:t>
            </a:r>
          </a:p>
          <a:p>
            <a:r>
              <a:rPr lang="en-AU"/>
              <a:t>† Based on number of PBS prescriptions</a:t>
            </a:r>
            <a:endParaRPr lang="en-AU" dirty="0"/>
          </a:p>
        </p:txBody>
      </p:sp>
      <p:sp>
        <p:nvSpPr>
          <p:cNvPr id="5" name="Text Placeholder 4">
            <a:extLst>
              <a:ext uri="{FF2B5EF4-FFF2-40B4-BE49-F238E27FC236}">
                <a16:creationId xmlns="" xmlns:a16="http://schemas.microsoft.com/office/drawing/2014/main" id="{3F7C07C8-9C6E-CB4F-A50F-A402D3B41635}"/>
              </a:ext>
            </a:extLst>
          </p:cNvPr>
          <p:cNvSpPr txBox="1">
            <a:spLocks/>
          </p:cNvSpPr>
          <p:nvPr/>
        </p:nvSpPr>
        <p:spPr>
          <a:xfrm>
            <a:off x="369498" y="751339"/>
            <a:ext cx="7886700" cy="1428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Key findings</a:t>
            </a:r>
          </a:p>
        </p:txBody>
      </p:sp>
      <p:graphicFrame>
        <p:nvGraphicFramePr>
          <p:cNvPr id="2" name="Table 1"/>
          <p:cNvGraphicFramePr>
            <a:graphicFrameLocks noGrp="1"/>
          </p:cNvGraphicFramePr>
          <p:nvPr>
            <p:extLst>
              <p:ext uri="{D42A27DB-BD31-4B8C-83A1-F6EECF244321}">
                <p14:modId xmlns:p14="http://schemas.microsoft.com/office/powerpoint/2010/main" val="2819499516"/>
              </p:ext>
            </p:extLst>
          </p:nvPr>
        </p:nvGraphicFramePr>
        <p:xfrm>
          <a:off x="433623" y="3102553"/>
          <a:ext cx="8334235" cy="523874"/>
        </p:xfrm>
        <a:graphic>
          <a:graphicData uri="http://schemas.openxmlformats.org/drawingml/2006/table">
            <a:tbl>
              <a:tblPr firstRow="1" bandRow="1">
                <a:tableStyleId>{5C22544A-7EE6-4342-B048-85BDC9FD1C3A}</a:tableStyleId>
              </a:tblPr>
              <a:tblGrid>
                <a:gridCol w="3477157"/>
                <a:gridCol w="1244888"/>
                <a:gridCol w="936964"/>
                <a:gridCol w="1456508"/>
                <a:gridCol w="1218718"/>
              </a:tblGrid>
              <a:tr h="523874">
                <a:tc>
                  <a:txBody>
                    <a:bodyPr/>
                    <a:lstStyle/>
                    <a:p>
                      <a:pPr>
                        <a:spcAft>
                          <a:spcPts val="600"/>
                        </a:spcAft>
                      </a:pPr>
                      <a:r>
                        <a:rPr lang="en-US" sz="1100" b="1" dirty="0">
                          <a:solidFill>
                            <a:schemeClr val="accent6"/>
                          </a:solidFill>
                        </a:rPr>
                        <a:t>2.3 </a:t>
                      </a:r>
                      <a:r>
                        <a:rPr lang="en-US" sz="1100" b="1" dirty="0" smtClean="0">
                          <a:solidFill>
                            <a:schemeClr val="accent6"/>
                          </a:solidFill>
                        </a:rPr>
                        <a:t>  Proton </a:t>
                      </a:r>
                      <a:r>
                        <a:rPr lang="en-US" sz="1100" b="1" dirty="0">
                          <a:solidFill>
                            <a:schemeClr val="accent6"/>
                          </a:solidFill>
                        </a:rPr>
                        <a:t>pump inhibitor medicines </a:t>
                      </a:r>
                      <a:r>
                        <a:rPr lang="en-US" sz="1100" b="1" dirty="0" smtClean="0">
                          <a:solidFill>
                            <a:schemeClr val="accent6"/>
                          </a:solidFill>
                        </a:rPr>
                        <a:t> dispensing</a:t>
                      </a:r>
                      <a:r>
                        <a:rPr lang="en-US" sz="1100" b="1" dirty="0">
                          <a:solidFill>
                            <a:schemeClr val="accent6"/>
                          </a:solidFill>
                        </a:rPr>
                        <a:t>,</a:t>
                      </a:r>
                      <a:r>
                        <a:rPr lang="en-US" sz="1100" b="1" baseline="30000" dirty="0">
                          <a:solidFill>
                            <a:schemeClr val="accent6"/>
                          </a:solidFill>
                        </a:rPr>
                        <a:t>†</a:t>
                      </a:r>
                      <a:r>
                        <a:rPr lang="en-US" sz="1100" b="1" dirty="0">
                          <a:solidFill>
                            <a:schemeClr val="accent6"/>
                          </a:solidFill>
                        </a:rPr>
                        <a:t> 18 years and </a:t>
                      </a:r>
                      <a:r>
                        <a:rPr lang="en-US" sz="1100" b="1" dirty="0" smtClean="0">
                          <a:solidFill>
                            <a:schemeClr val="accent6"/>
                          </a:solidFill>
                        </a:rPr>
                        <a:t>older</a:t>
                      </a:r>
                      <a:endParaRPr lang="en-US" sz="1100" b="1"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34,489–172,780</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5.0</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1.6</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21,768,718</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65901194"/>
              </p:ext>
            </p:extLst>
          </p:nvPr>
        </p:nvGraphicFramePr>
        <p:xfrm>
          <a:off x="419434" y="2627804"/>
          <a:ext cx="8334235" cy="370840"/>
        </p:xfrm>
        <a:graphic>
          <a:graphicData uri="http://schemas.openxmlformats.org/drawingml/2006/table">
            <a:tbl>
              <a:tblPr firstRow="1" bandRow="1">
                <a:tableStyleId>{5C22544A-7EE6-4342-B048-85BDC9FD1C3A}</a:tableStyleId>
              </a:tblPr>
              <a:tblGrid>
                <a:gridCol w="3121845"/>
                <a:gridCol w="1600200"/>
                <a:gridCol w="936964"/>
                <a:gridCol w="1456508"/>
                <a:gridCol w="1218718"/>
              </a:tblGrid>
              <a:tr h="370840">
                <a:tc>
                  <a:txBody>
                    <a:bodyPr/>
                    <a:lstStyle/>
                    <a:p>
                      <a:pPr>
                        <a:spcAft>
                          <a:spcPts val="600"/>
                        </a:spcAft>
                      </a:pPr>
                      <a:r>
                        <a:rPr lang="en-US" sz="1100" b="1" dirty="0">
                          <a:solidFill>
                            <a:schemeClr val="accent6"/>
                          </a:solidFill>
                        </a:rPr>
                        <a:t>2.2 </a:t>
                      </a:r>
                      <a:r>
                        <a:rPr lang="en-US" sz="1100" b="1" dirty="0" smtClean="0">
                          <a:solidFill>
                            <a:schemeClr val="accent6"/>
                          </a:solidFill>
                        </a:rPr>
                        <a:t>  Gastroscopy </a:t>
                      </a:r>
                      <a:r>
                        <a:rPr lang="en-US" sz="1100" b="1" dirty="0">
                          <a:solidFill>
                            <a:schemeClr val="accent6"/>
                          </a:solidFill>
                        </a:rPr>
                        <a:t>hospitalisations, all </a:t>
                      </a:r>
                      <a:r>
                        <a:rPr lang="en-US" sz="1100" b="1" dirty="0" smtClean="0">
                          <a:solidFill>
                            <a:schemeClr val="accent6"/>
                          </a:solidFill>
                        </a:rPr>
                        <a:t>ages</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444–3,297</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7.4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505,544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951027286"/>
              </p:ext>
            </p:extLst>
          </p:nvPr>
        </p:nvGraphicFramePr>
        <p:xfrm>
          <a:off x="419434" y="2110567"/>
          <a:ext cx="8334235" cy="370840"/>
        </p:xfrm>
        <a:graphic>
          <a:graphicData uri="http://schemas.openxmlformats.org/drawingml/2006/table">
            <a:tbl>
              <a:tblPr firstRow="1" bandRow="1">
                <a:tableStyleId>{5C22544A-7EE6-4342-B048-85BDC9FD1C3A}</a:tableStyleId>
              </a:tblPr>
              <a:tblGrid>
                <a:gridCol w="3121845"/>
                <a:gridCol w="1600200"/>
                <a:gridCol w="936964"/>
                <a:gridCol w="1456508"/>
                <a:gridCol w="1218718"/>
              </a:tblGrid>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2.1 </a:t>
                      </a:r>
                      <a:r>
                        <a:rPr lang="en-US" sz="1100" b="1" dirty="0" smtClean="0">
                          <a:solidFill>
                            <a:schemeClr val="accent6"/>
                          </a:solidFill>
                        </a:rPr>
                        <a:t>  Colonoscopy </a:t>
                      </a:r>
                      <a:r>
                        <a:rPr lang="en-US" sz="1100" b="1" dirty="0">
                          <a:solidFill>
                            <a:schemeClr val="accent6"/>
                          </a:solidFill>
                        </a:rPr>
                        <a:t>hospitalisations, all ages </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622–4,607</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7.4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2.2</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765,411</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1" name="Table 10">
            <a:extLst>
              <a:ext uri="{FF2B5EF4-FFF2-40B4-BE49-F238E27FC236}">
                <a16:creationId xmlns="" xmlns:a16="http://schemas.microsoft.com/office/drawing/2014/main" id="{E2D3290C-AA18-F942-9454-3B6C4DDB76FE}"/>
              </a:ext>
            </a:extLst>
          </p:cNvPr>
          <p:cNvGraphicFramePr>
            <a:graphicFrameLocks noGrp="1"/>
          </p:cNvGraphicFramePr>
          <p:nvPr>
            <p:extLst>
              <p:ext uri="{D42A27DB-BD31-4B8C-83A1-F6EECF244321}">
                <p14:modId xmlns:p14="http://schemas.microsoft.com/office/powerpoint/2010/main" val="3488850522"/>
              </p:ext>
            </p:extLst>
          </p:nvPr>
        </p:nvGraphicFramePr>
        <p:xfrm>
          <a:off x="419434" y="1442489"/>
          <a:ext cx="8334235" cy="640080"/>
        </p:xfrm>
        <a:graphic>
          <a:graphicData uri="http://schemas.openxmlformats.org/drawingml/2006/table">
            <a:tbl>
              <a:tblPr firstRow="1" bandRow="1">
                <a:tableStyleId>{5C22544A-7EE6-4342-B048-85BDC9FD1C3A}</a:tableStyleId>
              </a:tblPr>
              <a:tblGrid>
                <a:gridCol w="3321293">
                  <a:extLst>
                    <a:ext uri="{9D8B030D-6E8A-4147-A177-3AD203B41FA5}">
                      <a16:colId xmlns="" xmlns:a16="http://schemas.microsoft.com/office/drawing/2014/main" val="20000"/>
                    </a:ext>
                  </a:extLst>
                </a:gridCol>
                <a:gridCol w="1400752">
                  <a:extLst>
                    <a:ext uri="{9D8B030D-6E8A-4147-A177-3AD203B41FA5}">
                      <a16:colId xmlns="" xmlns:a16="http://schemas.microsoft.com/office/drawing/2014/main" val="20003"/>
                    </a:ext>
                  </a:extLst>
                </a:gridCol>
                <a:gridCol w="936964">
                  <a:extLst>
                    <a:ext uri="{9D8B030D-6E8A-4147-A177-3AD203B41FA5}">
                      <a16:colId xmlns="" xmlns:a16="http://schemas.microsoft.com/office/drawing/2014/main" val="1636717294"/>
                    </a:ext>
                  </a:extLst>
                </a:gridCol>
                <a:gridCol w="1456508">
                  <a:extLst>
                    <a:ext uri="{9D8B030D-6E8A-4147-A177-3AD203B41FA5}">
                      <a16:colId xmlns="" xmlns:a16="http://schemas.microsoft.com/office/drawing/2014/main" val="2633576220"/>
                    </a:ext>
                  </a:extLst>
                </a:gridCol>
                <a:gridCol w="1218718">
                  <a:extLst>
                    <a:ext uri="{9D8B030D-6E8A-4147-A177-3AD203B41FA5}">
                      <a16:colId xmlns="" xmlns:a16="http://schemas.microsoft.com/office/drawing/2014/main"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extLst>
                  <a:ext uri="{0D108BD9-81ED-4DB2-BD59-A6C34878D82A}">
                    <a16:rowId xmlns="" xmlns:a16="http://schemas.microsoft.com/office/drawing/2014/main" val="10000"/>
                  </a:ext>
                </a:extLst>
              </a:tr>
            </a:tbl>
          </a:graphicData>
        </a:graphic>
      </p:graphicFrame>
      <p:cxnSp>
        <p:nvCxnSpPr>
          <p:cNvPr id="7" name="Straight Connector 6"/>
          <p:cNvCxnSpPr/>
          <p:nvPr/>
        </p:nvCxnSpPr>
        <p:spPr>
          <a:xfrm>
            <a:off x="517525" y="2481407"/>
            <a:ext cx="82361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7525" y="2998644"/>
            <a:ext cx="82361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526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7525" y="5667469"/>
            <a:ext cx="3208338" cy="388035"/>
          </a:xfrm>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US" dirty="0"/>
              <a:t>2.1 </a:t>
            </a:r>
            <a:r>
              <a:rPr lang="en-AU" dirty="0"/>
              <a:t>Colonoscopy hospitalisations, all ages</a:t>
            </a:r>
            <a:endParaRPr lang="en-US" dirty="0"/>
          </a:p>
        </p:txBody>
      </p:sp>
      <p:pic>
        <p:nvPicPr>
          <p:cNvPr id="4" name="Picture 3"/>
          <p:cNvPicPr>
            <a:picLocks noChangeAspect="1"/>
          </p:cNvPicPr>
          <p:nvPr/>
        </p:nvPicPr>
        <p:blipFill>
          <a:blip r:embed="rId3"/>
          <a:stretch>
            <a:fillRect/>
          </a:stretch>
        </p:blipFill>
        <p:spPr>
          <a:xfrm>
            <a:off x="0" y="777240"/>
            <a:ext cx="9143999" cy="5029199"/>
          </a:xfrm>
          <a:prstGeom prst="rect">
            <a:avLst/>
          </a:prstGeom>
        </p:spPr>
      </p:pic>
      <p:sp>
        <p:nvSpPr>
          <p:cNvPr id="6" name="Text Placeholder 5">
            <a:extLst>
              <a:ext uri="{FF2B5EF4-FFF2-40B4-BE49-F238E27FC236}">
                <a16:creationId xmlns="" xmlns:a16="http://schemas.microsoft.com/office/drawing/2014/main" id="{DB8C46E5-4DA3-B348-93C5-37B53BEB4E9F}"/>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253166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a:bodyPr>
          <a:lstStyle/>
          <a:p>
            <a:r>
              <a:rPr lang="en-AU" sz="2800" b="1" dirty="0" smtClean="0">
                <a:solidFill>
                  <a:srgbClr val="0078A2"/>
                </a:solidFill>
              </a:rPr>
              <a:t>Interactive Atlas</a:t>
            </a:r>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07" t="11384" r="24665" b="15405"/>
          <a:stretch/>
        </p:blipFill>
        <p:spPr bwMode="auto">
          <a:xfrm>
            <a:off x="1117628" y="751340"/>
            <a:ext cx="7138570" cy="57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709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9" name="Text Placeholder 8">
            <a:extLst>
              <a:ext uri="{FF2B5EF4-FFF2-40B4-BE49-F238E27FC236}">
                <a16:creationId xmlns="" xmlns:a16="http://schemas.microsoft.com/office/drawing/2014/main" id="{CB77DFD0-C542-4741-94AB-9C2BDD23D79C}"/>
              </a:ext>
            </a:extLst>
          </p:cNvPr>
          <p:cNvSpPr>
            <a:spLocks noGrp="1"/>
          </p:cNvSpPr>
          <p:nvPr>
            <p:ph type="body" sz="quarter" idx="11"/>
          </p:nvPr>
        </p:nvSpPr>
        <p:spPr/>
        <p:txBody>
          <a:bodyPr>
            <a:normAutofit lnSpcReduction="10000"/>
          </a:bodyPr>
          <a:lstStyle/>
          <a:p>
            <a:endParaRPr lang="en-US" dirty="0"/>
          </a:p>
        </p:txBody>
      </p:sp>
      <p:pic>
        <p:nvPicPr>
          <p:cNvPr id="6" name="Picture 5"/>
          <p:cNvPicPr>
            <a:picLocks noChangeAspect="1"/>
          </p:cNvPicPr>
          <p:nvPr/>
        </p:nvPicPr>
        <p:blipFill>
          <a:blip r:embed="rId3"/>
          <a:stretch>
            <a:fillRect/>
          </a:stretch>
        </p:blipFill>
        <p:spPr>
          <a:xfrm>
            <a:off x="0" y="808429"/>
            <a:ext cx="9143999" cy="5029199"/>
          </a:xfrm>
          <a:prstGeom prst="rect">
            <a:avLst/>
          </a:prstGeom>
        </p:spPr>
      </p:pic>
    </p:spTree>
    <p:extLst>
      <p:ext uri="{BB962C8B-B14F-4D97-AF65-F5344CB8AC3E}">
        <p14:creationId xmlns:p14="http://schemas.microsoft.com/office/powerpoint/2010/main" val="380693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60"/>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US" dirty="0"/>
              <a:t>2.1 </a:t>
            </a:r>
            <a:r>
              <a:rPr lang="en-AU" dirty="0"/>
              <a:t>Colonoscopy hospitalisations, all ages</a:t>
            </a:r>
            <a:endParaRPr lang="en-US" dirty="0"/>
          </a:p>
        </p:txBody>
      </p:sp>
      <p:sp>
        <p:nvSpPr>
          <p:cNvPr id="10" name="Text Placeholder 9">
            <a:extLst>
              <a:ext uri="{FF2B5EF4-FFF2-40B4-BE49-F238E27FC236}">
                <a16:creationId xmlns="" xmlns:a16="http://schemas.microsoft.com/office/drawing/2014/main" id="{2BC459D6-8DD3-B64A-BCF5-E4D82204EB5A}"/>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3889687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10" name="Text Placeholder 9">
            <a:extLst>
              <a:ext uri="{FF2B5EF4-FFF2-40B4-BE49-F238E27FC236}">
                <a16:creationId xmlns="" xmlns:a16="http://schemas.microsoft.com/office/drawing/2014/main" id="{CB711943-7CC4-5D4C-83EF-14800D6A04F9}"/>
              </a:ext>
            </a:extLst>
          </p:cNvPr>
          <p:cNvSpPr>
            <a:spLocks noGrp="1"/>
          </p:cNvSpPr>
          <p:nvPr>
            <p:ph type="body" sz="quarter" idx="11"/>
          </p:nvPr>
        </p:nvSpPr>
        <p:spPr/>
        <p:txBody>
          <a:bodyPr>
            <a:normAutofit lnSpcReduction="10000"/>
          </a:bodyPr>
          <a:lstStyle/>
          <a:p>
            <a:endParaRPr lang="en-US" dirty="0"/>
          </a:p>
        </p:txBody>
      </p:sp>
      <p:pic>
        <p:nvPicPr>
          <p:cNvPr id="2" name="Picture 1"/>
          <p:cNvPicPr>
            <a:picLocks noChangeAspect="1"/>
          </p:cNvPicPr>
          <p:nvPr/>
        </p:nvPicPr>
        <p:blipFill>
          <a:blip r:embed="rId3"/>
          <a:stretch>
            <a:fillRect/>
          </a:stretch>
        </p:blipFill>
        <p:spPr>
          <a:xfrm>
            <a:off x="0" y="1018422"/>
            <a:ext cx="9143999" cy="5029199"/>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16667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8" name="Text Placeholder 7">
            <a:extLst>
              <a:ext uri="{FF2B5EF4-FFF2-40B4-BE49-F238E27FC236}">
                <a16:creationId xmlns="" xmlns:a16="http://schemas.microsoft.com/office/drawing/2014/main" id="{2F23919C-3A79-2143-A774-AAC38C4CFEE0}"/>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80356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Autofit/>
          </a:bodyPr>
          <a:lstStyle/>
          <a:p>
            <a:r>
              <a:rPr lang="en-AU" sz="1400" dirty="0"/>
              <a:t>Analysis by </a:t>
            </a:r>
            <a:r>
              <a:rPr lang="en-AU" sz="1400" dirty="0" smtClean="0"/>
              <a:t>sex, age 49 years and under</a:t>
            </a:r>
            <a:endParaRPr lang="en-AU" sz="1400" dirty="0"/>
          </a:p>
        </p:txBody>
      </p:sp>
      <p:pic>
        <p:nvPicPr>
          <p:cNvPr id="6" name="Picture 5"/>
          <p:cNvPicPr>
            <a:picLocks noChangeAspect="1"/>
          </p:cNvPicPr>
          <p:nvPr/>
        </p:nvPicPr>
        <p:blipFill>
          <a:blip r:embed="rId3"/>
          <a:stretch>
            <a:fillRect/>
          </a:stretch>
        </p:blipFill>
        <p:spPr>
          <a:xfrm>
            <a:off x="218798" y="1091184"/>
            <a:ext cx="8706403" cy="4803532"/>
          </a:xfrm>
          <a:prstGeom prst="rect">
            <a:avLst/>
          </a:prstGeom>
        </p:spPr>
      </p:pic>
    </p:spTree>
    <p:extLst>
      <p:ext uri="{BB962C8B-B14F-4D97-AF65-F5344CB8AC3E}">
        <p14:creationId xmlns:p14="http://schemas.microsoft.com/office/powerpoint/2010/main" val="4116488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Autofit/>
          </a:bodyPr>
          <a:lstStyle/>
          <a:p>
            <a:r>
              <a:rPr lang="en-AU" sz="1400" dirty="0"/>
              <a:t>Aboriginal and Torres Strait Islander status</a:t>
            </a:r>
          </a:p>
        </p:txBody>
      </p:sp>
      <p:pic>
        <p:nvPicPr>
          <p:cNvPr id="6" name="Picture 5"/>
          <p:cNvPicPr>
            <a:picLocks noChangeAspect="1"/>
          </p:cNvPicPr>
          <p:nvPr/>
        </p:nvPicPr>
        <p:blipFill>
          <a:blip r:embed="rId3"/>
          <a:stretch>
            <a:fillRect/>
          </a:stretch>
        </p:blipFill>
        <p:spPr>
          <a:xfrm>
            <a:off x="218798" y="1091184"/>
            <a:ext cx="8706403" cy="4803532"/>
          </a:xfrm>
          <a:prstGeom prst="rect">
            <a:avLst/>
          </a:prstGeom>
        </p:spPr>
      </p:pic>
    </p:spTree>
    <p:extLst>
      <p:ext uri="{BB962C8B-B14F-4D97-AF65-F5344CB8AC3E}">
        <p14:creationId xmlns:p14="http://schemas.microsoft.com/office/powerpoint/2010/main" val="1945792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882345"/>
            <a:ext cx="9000585" cy="4950321"/>
          </a:xfrm>
          <a:prstGeom prst="rect">
            <a:avLst/>
          </a:prstGeom>
        </p:spPr>
      </p:pic>
    </p:spTree>
    <p:extLst>
      <p:ext uri="{BB962C8B-B14F-4D97-AF65-F5344CB8AC3E}">
        <p14:creationId xmlns:p14="http://schemas.microsoft.com/office/powerpoint/2010/main" val="2776185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211872" y="946155"/>
            <a:ext cx="8846021" cy="4865311"/>
          </a:xfrm>
          <a:prstGeom prst="rect">
            <a:avLst/>
          </a:prstGeom>
        </p:spPr>
      </p:pic>
    </p:spTree>
    <p:extLst>
      <p:ext uri="{BB962C8B-B14F-4D97-AF65-F5344CB8AC3E}">
        <p14:creationId xmlns:p14="http://schemas.microsoft.com/office/powerpoint/2010/main" val="1092943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2.2 Gastroscopy hospitalisations, all ages</a:t>
            </a:r>
            <a:br>
              <a:rPr lang="en-AU" dirty="0"/>
            </a:br>
            <a:endParaRPr lang="en-US" dirty="0"/>
          </a:p>
        </p:txBody>
      </p:sp>
      <p:sp>
        <p:nvSpPr>
          <p:cNvPr id="5" name="Text Placeholder 4">
            <a:extLst>
              <a:ext uri="{FF2B5EF4-FFF2-40B4-BE49-F238E27FC236}">
                <a16:creationId xmlns="" xmlns:a16="http://schemas.microsoft.com/office/drawing/2014/main" id="{76ACBE3B-34F6-214F-97D4-E12699027235}"/>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0" y="777239"/>
            <a:ext cx="9143999" cy="5029199"/>
          </a:xfrm>
          <a:prstGeom prst="rect">
            <a:avLst/>
          </a:prstGeom>
        </p:spPr>
      </p:pic>
    </p:spTree>
    <p:extLst>
      <p:ext uri="{BB962C8B-B14F-4D97-AF65-F5344CB8AC3E}">
        <p14:creationId xmlns:p14="http://schemas.microsoft.com/office/powerpoint/2010/main" val="2148344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fontScale="90000"/>
          </a:bodyPr>
          <a:lstStyle/>
          <a:p>
            <a:r>
              <a:rPr lang="en-AU" dirty="0"/>
              <a:t>2.2 Gastroscopy hospitalisations, all ages</a:t>
            </a:r>
            <a:br>
              <a:rPr lang="en-AU" dirty="0"/>
            </a:br>
            <a:endParaRPr lang="en-US" dirty="0"/>
          </a:p>
        </p:txBody>
      </p:sp>
      <p:sp>
        <p:nvSpPr>
          <p:cNvPr id="9" name="Text Placeholder 8">
            <a:extLst>
              <a:ext uri="{FF2B5EF4-FFF2-40B4-BE49-F238E27FC236}">
                <a16:creationId xmlns="" xmlns:a16="http://schemas.microsoft.com/office/drawing/2014/main" id="{CB77DFD0-C542-4741-94AB-9C2BDD23D79C}"/>
              </a:ext>
            </a:extLst>
          </p:cNvPr>
          <p:cNvSpPr>
            <a:spLocks noGrp="1"/>
          </p:cNvSpPr>
          <p:nvPr>
            <p:ph type="body" sz="quarter" idx="11"/>
          </p:nvPr>
        </p:nvSpPr>
        <p:spPr/>
        <p:txBody>
          <a:bodyPr>
            <a:normAutofit lnSpcReduction="10000"/>
          </a:bodyPr>
          <a:lstStyle/>
          <a:p>
            <a:endParaRPr lang="en-US" dirty="0"/>
          </a:p>
        </p:txBody>
      </p:sp>
      <p:pic>
        <p:nvPicPr>
          <p:cNvPr id="6" name="Picture 5"/>
          <p:cNvPicPr>
            <a:picLocks noChangeAspect="1"/>
          </p:cNvPicPr>
          <p:nvPr/>
        </p:nvPicPr>
        <p:blipFill>
          <a:blip r:embed="rId3"/>
          <a:stretch>
            <a:fillRect/>
          </a:stretch>
        </p:blipFill>
        <p:spPr>
          <a:xfrm>
            <a:off x="0" y="808428"/>
            <a:ext cx="9143999" cy="5029199"/>
          </a:xfrm>
          <a:prstGeom prst="rect">
            <a:avLst/>
          </a:prstGeom>
        </p:spPr>
      </p:pic>
    </p:spTree>
    <p:extLst>
      <p:ext uri="{BB962C8B-B14F-4D97-AF65-F5344CB8AC3E}">
        <p14:creationId xmlns:p14="http://schemas.microsoft.com/office/powerpoint/2010/main" val="243120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AU" dirty="0"/>
              <a:t>Australian Commission on Safety and </a:t>
            </a:r>
            <a:r>
              <a:rPr lang="en-AU" dirty="0" smtClean="0"/>
              <a:t>Quality</a:t>
            </a:r>
            <a:br>
              <a:rPr lang="en-AU" dirty="0" smtClean="0"/>
            </a:br>
            <a:r>
              <a:rPr lang="en-AU" dirty="0" smtClean="0"/>
              <a:t>in </a:t>
            </a:r>
            <a:r>
              <a:rPr lang="en-AU" dirty="0"/>
              <a:t>Health Care</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p:txBody>
          <a:bodyPr/>
          <a:lstStyle/>
          <a:p>
            <a:pPr lvl="0"/>
            <a:r>
              <a:rPr lang="en-AU" sz="2000" dirty="0">
                <a:solidFill>
                  <a:srgbClr val="000000"/>
                </a:solidFill>
              </a:rPr>
              <a:t>Australian Government </a:t>
            </a:r>
            <a:r>
              <a:rPr lang="en-AU" sz="2000" dirty="0" smtClean="0">
                <a:solidFill>
                  <a:srgbClr val="000000"/>
                </a:solidFill>
              </a:rPr>
              <a:t>agency</a:t>
            </a:r>
            <a:endParaRPr lang="en-AU" sz="2000" dirty="0">
              <a:solidFill>
                <a:srgbClr val="000000"/>
              </a:solidFill>
            </a:endParaRPr>
          </a:p>
          <a:p>
            <a:pPr lvl="0"/>
            <a:r>
              <a:rPr lang="en-AU" sz="2000" dirty="0">
                <a:solidFill>
                  <a:srgbClr val="000000"/>
                </a:solidFill>
              </a:rPr>
              <a:t>Leads &amp; coordinates national improvements in safety &amp; quality of health care based on best available evidence</a:t>
            </a:r>
          </a:p>
          <a:p>
            <a:pPr lvl="0"/>
            <a:r>
              <a:rPr lang="en-AU" sz="2000" dirty="0">
                <a:solidFill>
                  <a:srgbClr val="000000"/>
                </a:solidFill>
              </a:rPr>
              <a:t>Works in partnership with patients, consumers, clinicians, managers, policy makers &amp; health care organisations </a:t>
            </a:r>
          </a:p>
          <a:p>
            <a:pPr lvl="0"/>
            <a:r>
              <a:rPr lang="en-AU" sz="2000" dirty="0">
                <a:solidFill>
                  <a:srgbClr val="000000"/>
                </a:solidFill>
              </a:rPr>
              <a:t>Aims to ensure that the health system is sustainable, better informed, supported &amp; organised to deliver safe &amp; high quality care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4137308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59"/>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2.2 Gastroscopy hospitalisations, all ages</a:t>
            </a:r>
            <a:br>
              <a:rPr lang="en-AU" dirty="0"/>
            </a:br>
            <a:endParaRPr lang="en-US" dirty="0"/>
          </a:p>
        </p:txBody>
      </p:sp>
      <p:sp>
        <p:nvSpPr>
          <p:cNvPr id="10" name="Text Placeholder 9">
            <a:extLst>
              <a:ext uri="{FF2B5EF4-FFF2-40B4-BE49-F238E27FC236}">
                <a16:creationId xmlns="" xmlns:a16="http://schemas.microsoft.com/office/drawing/2014/main" id="{2BC459D6-8DD3-B64A-BCF5-E4D82204EB5A}"/>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2791261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10" name="Text Placeholder 9">
            <a:extLst>
              <a:ext uri="{FF2B5EF4-FFF2-40B4-BE49-F238E27FC236}">
                <a16:creationId xmlns="" xmlns:a16="http://schemas.microsoft.com/office/drawing/2014/main" id="{CB711943-7CC4-5D4C-83EF-14800D6A04F9}"/>
              </a:ext>
            </a:extLst>
          </p:cNvPr>
          <p:cNvSpPr>
            <a:spLocks noGrp="1"/>
          </p:cNvSpPr>
          <p:nvPr>
            <p:ph type="body" sz="quarter" idx="11"/>
          </p:nvPr>
        </p:nvSpPr>
        <p:spPr/>
        <p:txBody>
          <a:bodyPr>
            <a:normAutofit lnSpcReduction="10000"/>
          </a:bodyPr>
          <a:lstStyle/>
          <a:p>
            <a:endParaRPr lang="en-US" dirty="0"/>
          </a:p>
        </p:txBody>
      </p:sp>
      <p:pic>
        <p:nvPicPr>
          <p:cNvPr id="2" name="Picture 1"/>
          <p:cNvPicPr>
            <a:picLocks noChangeAspect="1"/>
          </p:cNvPicPr>
          <p:nvPr/>
        </p:nvPicPr>
        <p:blipFill>
          <a:blip r:embed="rId3"/>
          <a:stretch>
            <a:fillRect/>
          </a:stretch>
        </p:blipFill>
        <p:spPr>
          <a:xfrm>
            <a:off x="0" y="1156263"/>
            <a:ext cx="9143999" cy="5029199"/>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899273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8" name="Text Placeholder 7">
            <a:extLst>
              <a:ext uri="{FF2B5EF4-FFF2-40B4-BE49-F238E27FC236}">
                <a16:creationId xmlns="" xmlns:a16="http://schemas.microsoft.com/office/drawing/2014/main" id="{2F23919C-3A79-2143-A774-AAC38C4CFEE0}"/>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301561" y="1518367"/>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912931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Autofit/>
          </a:bodyPr>
          <a:lstStyle/>
          <a:p>
            <a:r>
              <a:rPr lang="en-AU" sz="1400" dirty="0"/>
              <a:t>Incidence of bowel cancer, oesophageal cancer and stomach cancer</a:t>
            </a:r>
          </a:p>
        </p:txBody>
      </p:sp>
      <p:pic>
        <p:nvPicPr>
          <p:cNvPr id="6" name="Picture 5"/>
          <p:cNvPicPr>
            <a:picLocks noChangeAspect="1"/>
          </p:cNvPicPr>
          <p:nvPr/>
        </p:nvPicPr>
        <p:blipFill>
          <a:blip r:embed="rId3"/>
          <a:stretch>
            <a:fillRect/>
          </a:stretch>
        </p:blipFill>
        <p:spPr>
          <a:xfrm>
            <a:off x="218799" y="1098690"/>
            <a:ext cx="8706401" cy="4788520"/>
          </a:xfrm>
          <a:prstGeom prst="rect">
            <a:avLst/>
          </a:prstGeom>
        </p:spPr>
      </p:pic>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 by age group and sex</a:t>
            </a:r>
          </a:p>
          <a:p>
            <a:pPr>
              <a:spcBef>
                <a:spcPts val="0"/>
              </a:spcBef>
            </a:pPr>
            <a:endParaRPr lang="en-AU" dirty="0"/>
          </a:p>
          <a:p>
            <a:pPr>
              <a:spcBef>
                <a:spcPts val="0"/>
              </a:spcBef>
            </a:pPr>
            <a:r>
              <a:rPr lang="en-AU" dirty="0"/>
              <a:t>Sources: Australian Institute of Health and Welfare. Australian Cancer Incidence and Mortality (ACIM) books: colorectal cancer, stomach cancer, oesophageal cancer. Canberra: AIHW; 2017. </a:t>
            </a:r>
            <a:endParaRPr lang="en-US" dirty="0">
              <a:solidFill>
                <a:srgbClr val="FF0000"/>
              </a:solidFill>
            </a:endParaRPr>
          </a:p>
        </p:txBody>
      </p:sp>
    </p:spTree>
    <p:extLst>
      <p:ext uri="{BB962C8B-B14F-4D97-AF65-F5344CB8AC3E}">
        <p14:creationId xmlns:p14="http://schemas.microsoft.com/office/powerpoint/2010/main" val="2503612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Autofit/>
          </a:bodyPr>
          <a:lstStyle/>
          <a:p>
            <a:r>
              <a:rPr lang="en-AU" sz="1400" dirty="0"/>
              <a:t>Aboriginal and Torres Strait Islander status</a:t>
            </a:r>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173235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Autofit/>
          </a:bodyPr>
          <a:lstStyle/>
          <a:p>
            <a:r>
              <a:rPr lang="en-AU" sz="1400" dirty="0"/>
              <a:t>Analysis by </a:t>
            </a:r>
            <a:r>
              <a:rPr lang="en-AU" sz="1400" dirty="0" smtClean="0"/>
              <a:t>sex</a:t>
            </a:r>
            <a:endParaRPr lang="en-AU" sz="1400" dirty="0"/>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113076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Autofit/>
          </a:bodyPr>
          <a:lstStyle/>
          <a:p>
            <a:r>
              <a:rPr lang="en-AU" sz="1400" dirty="0"/>
              <a:t>Colonoscopy hospitalisations that also included gastroscopy</a:t>
            </a:r>
          </a:p>
        </p:txBody>
      </p:sp>
      <p:pic>
        <p:nvPicPr>
          <p:cNvPr id="6" name="Picture 5"/>
          <p:cNvPicPr>
            <a:picLocks noChangeAspect="1"/>
          </p:cNvPicPr>
          <p:nvPr/>
        </p:nvPicPr>
        <p:blipFill>
          <a:blip r:embed="rId3"/>
          <a:stretch>
            <a:fillRect/>
          </a:stretch>
        </p:blipFill>
        <p:spPr>
          <a:xfrm>
            <a:off x="218799" y="1098690"/>
            <a:ext cx="8706401" cy="4788520"/>
          </a:xfrm>
          <a:prstGeom prst="rect">
            <a:avLst/>
          </a:prstGeom>
        </p:spPr>
      </p:pic>
    </p:spTree>
    <p:extLst>
      <p:ext uri="{BB962C8B-B14F-4D97-AF65-F5344CB8AC3E}">
        <p14:creationId xmlns:p14="http://schemas.microsoft.com/office/powerpoint/2010/main" val="3070147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882345"/>
            <a:ext cx="9000585" cy="4950321"/>
          </a:xfrm>
          <a:prstGeom prst="rect">
            <a:avLst/>
          </a:prstGeom>
        </p:spPr>
      </p:pic>
    </p:spTree>
    <p:extLst>
      <p:ext uri="{BB962C8B-B14F-4D97-AF65-F5344CB8AC3E}">
        <p14:creationId xmlns:p14="http://schemas.microsoft.com/office/powerpoint/2010/main" val="1594310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91726" y="869249"/>
            <a:ext cx="8960547" cy="4928301"/>
          </a:xfrm>
          <a:prstGeom prst="rect">
            <a:avLst/>
          </a:prstGeom>
        </p:spPr>
      </p:pic>
    </p:spTree>
    <p:extLst>
      <p:ext uri="{BB962C8B-B14F-4D97-AF65-F5344CB8AC3E}">
        <p14:creationId xmlns:p14="http://schemas.microsoft.com/office/powerpoint/2010/main" val="4100079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2.3 Proton pump inhibitor medicines dispensing, 18 years and over</a:t>
            </a:r>
            <a:endParaRPr lang="en-US" dirty="0"/>
          </a:p>
        </p:txBody>
      </p:sp>
      <p:sp>
        <p:nvSpPr>
          <p:cNvPr id="5" name="Text Placeholder 4">
            <a:extLst>
              <a:ext uri="{FF2B5EF4-FFF2-40B4-BE49-F238E27FC236}">
                <a16:creationId xmlns="" xmlns:a16="http://schemas.microsoft.com/office/drawing/2014/main" id="{76ACBE3B-34F6-214F-97D4-E12699027235}"/>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0" y="802639"/>
            <a:ext cx="9143999" cy="4978399"/>
          </a:xfrm>
          <a:prstGeom prst="rect">
            <a:avLst/>
          </a:prstGeom>
        </p:spPr>
      </p:pic>
    </p:spTree>
    <p:extLst>
      <p:ext uri="{BB962C8B-B14F-4D97-AF65-F5344CB8AC3E}">
        <p14:creationId xmlns:p14="http://schemas.microsoft.com/office/powerpoint/2010/main" val="122599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4" y="319119"/>
            <a:ext cx="8054975" cy="560111"/>
          </a:xfrm>
        </p:spPr>
        <p:txBody>
          <a:bodyPr>
            <a:noAutofit/>
          </a:bodyPr>
          <a:lstStyle/>
          <a:p>
            <a:r>
              <a:rPr lang="en-AU" dirty="0"/>
              <a:t>Third Australian Atlas of Healthcare Variation </a:t>
            </a:r>
            <a:endParaRPr lang="en-US" dirty="0"/>
          </a:p>
        </p:txBody>
      </p:sp>
      <p:sp>
        <p:nvSpPr>
          <p:cNvPr id="13" name="Text Placeholder 12"/>
          <p:cNvSpPr>
            <a:spLocks noGrp="1"/>
          </p:cNvSpPr>
          <p:nvPr>
            <p:ph type="body" sz="quarter" idx="12"/>
          </p:nvPr>
        </p:nvSpPr>
        <p:spPr>
          <a:xfrm>
            <a:off x="517525" y="836747"/>
            <a:ext cx="7886700" cy="237571"/>
          </a:xfrm>
        </p:spPr>
        <p:txBody>
          <a:bodyPr>
            <a:normAutofit/>
          </a:bodyPr>
          <a:lstStyle/>
          <a:p>
            <a:pPr marL="0" lvl="0" indent="0">
              <a:buNone/>
            </a:pPr>
            <a:r>
              <a:rPr lang="en-AU" altLang="en-US" sz="1400" dirty="0" smtClean="0">
                <a:solidFill>
                  <a:srgbClr val="808283"/>
                </a:solidFill>
              </a:rPr>
              <a:t>Examines variation nationally in 13 clinical items, grouped into 4 themes</a:t>
            </a:r>
            <a:endParaRPr lang="en-AU" altLang="en-US" sz="1400" dirty="0">
              <a:solidFill>
                <a:srgbClr val="808283"/>
              </a:solidFill>
            </a:endParaRPr>
          </a:p>
        </p:txBody>
      </p:sp>
      <p:sp>
        <p:nvSpPr>
          <p:cNvPr id="3" name="TextBox 2"/>
          <p:cNvSpPr txBox="1"/>
          <p:nvPr/>
        </p:nvSpPr>
        <p:spPr>
          <a:xfrm>
            <a:off x="6951057" y="3546205"/>
            <a:ext cx="1925542" cy="2000548"/>
          </a:xfrm>
          <a:prstGeom prst="rect">
            <a:avLst/>
          </a:prstGeom>
          <a:noFill/>
        </p:spPr>
        <p:txBody>
          <a:bodyPr wrap="square" rtlCol="0">
            <a:spAutoFit/>
          </a:bodyPr>
          <a:lstStyle/>
          <a:p>
            <a:pPr marL="1350"/>
            <a:r>
              <a:rPr lang="en-AU" sz="1200" b="1" dirty="0">
                <a:solidFill>
                  <a:srgbClr val="000000"/>
                </a:solidFill>
              </a:rPr>
              <a:t>Cardiac tests</a:t>
            </a:r>
          </a:p>
          <a:p>
            <a:pPr marL="1350"/>
            <a:endParaRPr lang="en-AU" sz="1600" b="1" dirty="0">
              <a:solidFill>
                <a:srgbClr val="000000"/>
              </a:solidFill>
            </a:endParaRPr>
          </a:p>
          <a:p>
            <a:pPr marL="172800" indent="-171450">
              <a:buFont typeface="Arial" panose="020B0604020202020204" pitchFamily="34" charset="0"/>
              <a:buChar char="•"/>
            </a:pPr>
            <a:r>
              <a:rPr lang="en-AU" sz="1200" dirty="0">
                <a:solidFill>
                  <a:srgbClr val="000000"/>
                </a:solidFill>
              </a:rPr>
              <a:t>Cardiac stress tests and imaging</a:t>
            </a:r>
          </a:p>
          <a:p>
            <a:pPr marL="172800" indent="-171450">
              <a:buFont typeface="Arial" panose="020B0604020202020204" pitchFamily="34" charset="0"/>
              <a:buChar char="•"/>
            </a:pPr>
            <a:r>
              <a:rPr lang="en-AU" sz="1200" dirty="0">
                <a:solidFill>
                  <a:srgbClr val="000000"/>
                </a:solidFill>
              </a:rPr>
              <a:t>Stress echocardiography</a:t>
            </a:r>
          </a:p>
          <a:p>
            <a:pPr marL="172800" indent="-171450">
              <a:buFont typeface="Arial" panose="020B0604020202020204" pitchFamily="34" charset="0"/>
              <a:buChar char="•"/>
            </a:pPr>
            <a:r>
              <a:rPr lang="en-AU" sz="1200" dirty="0">
                <a:solidFill>
                  <a:srgbClr val="000000"/>
                </a:solidFill>
              </a:rPr>
              <a:t>Myocardial perfusion scans</a:t>
            </a:r>
          </a:p>
          <a:p>
            <a:pPr marL="172800" indent="-171450">
              <a:buFont typeface="Arial" panose="020B0604020202020204" pitchFamily="34" charset="0"/>
              <a:buChar char="•"/>
            </a:pPr>
            <a:r>
              <a:rPr lang="en-AU" sz="1200" dirty="0">
                <a:solidFill>
                  <a:srgbClr val="000000"/>
                </a:solidFill>
              </a:rPr>
              <a:t>Standard echocardiography</a:t>
            </a:r>
          </a:p>
        </p:txBody>
      </p:sp>
      <p:sp>
        <p:nvSpPr>
          <p:cNvPr id="16" name="TextBox 15"/>
          <p:cNvSpPr txBox="1"/>
          <p:nvPr/>
        </p:nvSpPr>
        <p:spPr>
          <a:xfrm>
            <a:off x="4856994" y="3546205"/>
            <a:ext cx="2077942" cy="1738938"/>
          </a:xfrm>
          <a:prstGeom prst="rect">
            <a:avLst/>
          </a:prstGeom>
          <a:noFill/>
        </p:spPr>
        <p:txBody>
          <a:bodyPr wrap="square" rtlCol="0">
            <a:spAutoFit/>
          </a:bodyPr>
          <a:lstStyle/>
          <a:p>
            <a:r>
              <a:rPr lang="en-AU" sz="1200" b="1" dirty="0">
                <a:solidFill>
                  <a:srgbClr val="000000"/>
                </a:solidFill>
              </a:rPr>
              <a:t>Thyroid investigations and treatments</a:t>
            </a:r>
          </a:p>
          <a:p>
            <a:endParaRPr lang="en-AU" sz="1100" b="1" dirty="0">
              <a:solidFill>
                <a:srgbClr val="000000"/>
              </a:solidFill>
            </a:endParaRPr>
          </a:p>
          <a:p>
            <a:pPr marL="285750" indent="-285750">
              <a:buFont typeface="Arial" panose="020B0604020202020204" pitchFamily="34" charset="0"/>
              <a:buChar char="•"/>
            </a:pPr>
            <a:r>
              <a:rPr lang="en-AU" sz="1200" dirty="0">
                <a:solidFill>
                  <a:srgbClr val="000000"/>
                </a:solidFill>
              </a:rPr>
              <a:t>Thyroid stimulating hormone tests</a:t>
            </a:r>
          </a:p>
          <a:p>
            <a:pPr marL="285750" indent="-285750">
              <a:buFont typeface="Arial" panose="020B0604020202020204" pitchFamily="34" charset="0"/>
              <a:buChar char="•"/>
            </a:pPr>
            <a:r>
              <a:rPr lang="en-AU" sz="1200" dirty="0">
                <a:solidFill>
                  <a:srgbClr val="000000"/>
                </a:solidFill>
              </a:rPr>
              <a:t>Thyroid function tests</a:t>
            </a:r>
          </a:p>
          <a:p>
            <a:pPr marL="285750" indent="-285750">
              <a:buFont typeface="Arial" panose="020B0604020202020204" pitchFamily="34" charset="0"/>
              <a:buChar char="•"/>
            </a:pPr>
            <a:r>
              <a:rPr lang="en-AU" sz="1200" dirty="0" smtClean="0">
                <a:solidFill>
                  <a:srgbClr val="000000"/>
                </a:solidFill>
              </a:rPr>
              <a:t>Neck </a:t>
            </a:r>
            <a:r>
              <a:rPr lang="en-AU" sz="1200" dirty="0">
                <a:solidFill>
                  <a:srgbClr val="000000"/>
                </a:solidFill>
              </a:rPr>
              <a:t>ultrasound</a:t>
            </a:r>
          </a:p>
          <a:p>
            <a:pPr marL="285750" indent="-285750">
              <a:buFont typeface="Arial" panose="020B0604020202020204" pitchFamily="34" charset="0"/>
              <a:buChar char="•"/>
            </a:pPr>
            <a:r>
              <a:rPr lang="en-AU" sz="1200" dirty="0">
                <a:solidFill>
                  <a:srgbClr val="000000"/>
                </a:solidFill>
              </a:rPr>
              <a:t>Thyroidectomy </a:t>
            </a:r>
            <a:r>
              <a:rPr lang="en-AU" sz="1200" dirty="0" smtClean="0">
                <a:solidFill>
                  <a:srgbClr val="000000"/>
                </a:solidFill>
              </a:rPr>
              <a:t>hospitalisations</a:t>
            </a:r>
            <a:endParaRPr lang="en-AU" sz="1200" dirty="0">
              <a:solidFill>
                <a:srgbClr val="000000"/>
              </a:solidFill>
            </a:endParaRPr>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315" y="6333631"/>
            <a:ext cx="1877250" cy="274951"/>
          </a:xfrm>
          <a:prstGeom prst="rect">
            <a:avLst/>
          </a:prstGeom>
        </p:spPr>
      </p:pic>
      <p:sp>
        <p:nvSpPr>
          <p:cNvPr id="24" name="TextBox 23"/>
          <p:cNvSpPr txBox="1"/>
          <p:nvPr/>
        </p:nvSpPr>
        <p:spPr>
          <a:xfrm>
            <a:off x="2325296" y="3546205"/>
            <a:ext cx="2462728" cy="1384995"/>
          </a:xfrm>
          <a:prstGeom prst="rect">
            <a:avLst/>
          </a:prstGeom>
          <a:noFill/>
        </p:spPr>
        <p:txBody>
          <a:bodyPr wrap="square" rtlCol="0">
            <a:spAutoFit/>
          </a:bodyPr>
          <a:lstStyle/>
          <a:p>
            <a:r>
              <a:rPr lang="en-AU" sz="1200" b="1" dirty="0">
                <a:solidFill>
                  <a:srgbClr val="000000"/>
                </a:solidFill>
              </a:rPr>
              <a:t>Gastrointestinal investigations and treatments</a:t>
            </a: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Proton pump inhibitor </a:t>
            </a:r>
            <a:r>
              <a:rPr lang="en-AU" sz="1200" dirty="0" smtClean="0">
                <a:solidFill>
                  <a:srgbClr val="000000"/>
                </a:solidFill>
              </a:rPr>
              <a:t>dispensing</a:t>
            </a:r>
            <a:r>
              <a:rPr lang="en-AU" sz="1200" dirty="0">
                <a:solidFill>
                  <a:srgbClr val="000000"/>
                </a:solidFill>
              </a:rPr>
              <a:t> </a:t>
            </a:r>
            <a:r>
              <a:rPr lang="en-AU" sz="1200" dirty="0" smtClean="0">
                <a:solidFill>
                  <a:srgbClr val="000000"/>
                </a:solidFill>
              </a:rPr>
              <a:t>in adults</a:t>
            </a:r>
          </a:p>
          <a:p>
            <a:pPr marL="171450" indent="-171450">
              <a:buFont typeface="Arial" panose="020B0604020202020204" pitchFamily="34" charset="0"/>
              <a:buChar char="•"/>
            </a:pPr>
            <a:r>
              <a:rPr lang="en-AU" sz="1200" dirty="0" smtClean="0">
                <a:solidFill>
                  <a:srgbClr val="000000"/>
                </a:solidFill>
              </a:rPr>
              <a:t>Colonoscopy </a:t>
            </a:r>
            <a:r>
              <a:rPr lang="en-AU" sz="1200" dirty="0">
                <a:solidFill>
                  <a:srgbClr val="000000"/>
                </a:solidFill>
              </a:rPr>
              <a:t>hospitalisations</a:t>
            </a:r>
          </a:p>
          <a:p>
            <a:pPr marL="171450" indent="-171450">
              <a:buFont typeface="Arial" panose="020B0604020202020204" pitchFamily="34" charset="0"/>
              <a:buChar char="•"/>
            </a:pPr>
            <a:r>
              <a:rPr lang="en-AU" sz="1200" dirty="0" smtClean="0">
                <a:solidFill>
                  <a:srgbClr val="000000"/>
                </a:solidFill>
              </a:rPr>
              <a:t>Gastroscopy hospitalisations</a:t>
            </a:r>
            <a:endParaRPr lang="en-AU" sz="1200" dirty="0">
              <a:solidFill>
                <a:srgbClr val="000000"/>
              </a:solidFill>
            </a:endParaRPr>
          </a:p>
        </p:txBody>
      </p:sp>
      <p:sp>
        <p:nvSpPr>
          <p:cNvPr id="25" name="TextBox 24"/>
          <p:cNvSpPr txBox="1"/>
          <p:nvPr/>
        </p:nvSpPr>
        <p:spPr>
          <a:xfrm>
            <a:off x="353207" y="3546205"/>
            <a:ext cx="2016631" cy="2492990"/>
          </a:xfrm>
          <a:prstGeom prst="rect">
            <a:avLst/>
          </a:prstGeom>
          <a:noFill/>
        </p:spPr>
        <p:txBody>
          <a:bodyPr wrap="square" rtlCol="0">
            <a:spAutoFit/>
          </a:bodyPr>
          <a:lstStyle/>
          <a:p>
            <a:r>
              <a:rPr lang="en-AU" sz="1200" b="1" dirty="0" smtClean="0">
                <a:solidFill>
                  <a:srgbClr val="000000"/>
                </a:solidFill>
              </a:rPr>
              <a:t>Neonatal and paediatric health</a:t>
            </a:r>
            <a:endParaRPr lang="en-AU" sz="1200" b="1" dirty="0">
              <a:solidFill>
                <a:srgbClr val="000000"/>
              </a:solidFill>
            </a:endParaRP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Early planned caesarean section without medical or obstetric </a:t>
            </a:r>
            <a:r>
              <a:rPr lang="en-AU" sz="1200" dirty="0" smtClean="0">
                <a:solidFill>
                  <a:srgbClr val="000000"/>
                </a:solidFill>
              </a:rPr>
              <a:t>indication</a:t>
            </a:r>
          </a:p>
          <a:p>
            <a:pPr marL="171450" indent="-171450">
              <a:buFont typeface="Arial" panose="020B0604020202020204" pitchFamily="34" charset="0"/>
              <a:buChar char="•"/>
            </a:pPr>
            <a:r>
              <a:rPr lang="en-AU" sz="1200" dirty="0" smtClean="0">
                <a:solidFill>
                  <a:srgbClr val="000000"/>
                </a:solidFill>
              </a:rPr>
              <a:t>Antibiotic </a:t>
            </a:r>
            <a:r>
              <a:rPr lang="en-AU" sz="1200" dirty="0">
                <a:solidFill>
                  <a:srgbClr val="000000"/>
                </a:solidFill>
              </a:rPr>
              <a:t>dispensing in </a:t>
            </a:r>
            <a:r>
              <a:rPr lang="en-AU" sz="1200" dirty="0" smtClean="0">
                <a:solidFill>
                  <a:srgbClr val="000000"/>
                </a:solidFill>
              </a:rPr>
              <a:t>children, 9 years and under</a:t>
            </a:r>
            <a:endParaRPr lang="en-AU" sz="1200" dirty="0">
              <a:solidFill>
                <a:srgbClr val="000000"/>
              </a:solidFill>
            </a:endParaRPr>
          </a:p>
          <a:p>
            <a:pPr marL="171450" indent="-171450">
              <a:buFont typeface="Arial" panose="020B0604020202020204" pitchFamily="34" charset="0"/>
              <a:buChar char="•"/>
            </a:pPr>
            <a:r>
              <a:rPr lang="en-AU" sz="1200" dirty="0" smtClean="0">
                <a:solidFill>
                  <a:srgbClr val="000000"/>
                </a:solidFill>
              </a:rPr>
              <a:t>Proton pump inhibitor dispensing in infants, </a:t>
            </a:r>
            <a:br>
              <a:rPr lang="en-AU" sz="1200" dirty="0" smtClean="0">
                <a:solidFill>
                  <a:srgbClr val="000000"/>
                </a:solidFill>
              </a:rPr>
            </a:br>
            <a:r>
              <a:rPr lang="en-AU" sz="1200" dirty="0" smtClean="0">
                <a:solidFill>
                  <a:srgbClr val="000000"/>
                </a:solidFill>
              </a:rPr>
              <a:t>1 year and under</a:t>
            </a:r>
            <a:endParaRPr lang="en-AU" sz="1200" dirty="0">
              <a:solidFill>
                <a:srgbClr val="000000"/>
              </a:solidFill>
            </a:endParaRPr>
          </a:p>
        </p:txBody>
      </p:sp>
      <p:pic>
        <p:nvPicPr>
          <p:cNvPr id="3074" name="Picture 2" descr="\\central.health\dfsuserenv\Users\User_01\REYNKA\Documents\Impress\Files 10.07.18\Third Atlas - Impress Designs - Chapter icon (high res)  cardiac tests - 10 July 2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290121"/>
            <a:ext cx="1945882" cy="1945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ntral.health\dfsuserenv\Users\User_01\REYNKA\Documents\Impress\Files 10.07.18\Third Atlas - Impress Designs - Chapter icon (high res)  gastrointestinal investigations &amp; treatments - 10 July 20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692" y="1307932"/>
            <a:ext cx="1927547" cy="1927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ntral.health\dfsuserenv\Users\User_01\REYNKA\Documents\Impress\Files 13.07.18\SAQ7701_Icon_updated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06955"/>
            <a:ext cx="1912213" cy="1912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entral.health\dfsuserenv\Users\User_01\REYNKA\Documents\Impress\Atlas design files\SAQ7701_Icon_updated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07" y="1307932"/>
            <a:ext cx="1929047" cy="192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916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9" name="Text Placeholder 8">
            <a:extLst>
              <a:ext uri="{FF2B5EF4-FFF2-40B4-BE49-F238E27FC236}">
                <a16:creationId xmlns="" xmlns:a16="http://schemas.microsoft.com/office/drawing/2014/main" id="{CB77DFD0-C542-4741-94AB-9C2BDD23D79C}"/>
              </a:ext>
            </a:extLst>
          </p:cNvPr>
          <p:cNvSpPr>
            <a:spLocks noGrp="1"/>
          </p:cNvSpPr>
          <p:nvPr>
            <p:ph type="body" sz="quarter" idx="11"/>
          </p:nvPr>
        </p:nvSpPr>
        <p:spPr/>
        <p:txBody>
          <a:bodyPr>
            <a:normAutofit lnSpcReduction="10000"/>
          </a:bodyPr>
          <a:lstStyle/>
          <a:p>
            <a:endParaRPr lang="en-US" dirty="0"/>
          </a:p>
        </p:txBody>
      </p:sp>
      <p:pic>
        <p:nvPicPr>
          <p:cNvPr id="6" name="Picture 5"/>
          <p:cNvPicPr>
            <a:picLocks noChangeAspect="1"/>
          </p:cNvPicPr>
          <p:nvPr/>
        </p:nvPicPr>
        <p:blipFill>
          <a:blip r:embed="rId3"/>
          <a:stretch>
            <a:fillRect/>
          </a:stretch>
        </p:blipFill>
        <p:spPr>
          <a:xfrm>
            <a:off x="0" y="808428"/>
            <a:ext cx="9143998" cy="5029199"/>
          </a:xfrm>
          <a:prstGeom prst="rect">
            <a:avLst/>
          </a:prstGeom>
        </p:spPr>
      </p:pic>
    </p:spTree>
    <p:extLst>
      <p:ext uri="{BB962C8B-B14F-4D97-AF65-F5344CB8AC3E}">
        <p14:creationId xmlns:p14="http://schemas.microsoft.com/office/powerpoint/2010/main" val="2992045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59"/>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2.3 Proton pump inhibitor medicines dispensing, 18 years and over</a:t>
            </a:r>
            <a:endParaRPr lang="en-US" dirty="0"/>
          </a:p>
        </p:txBody>
      </p:sp>
      <p:sp>
        <p:nvSpPr>
          <p:cNvPr id="10" name="Text Placeholder 9">
            <a:extLst>
              <a:ext uri="{FF2B5EF4-FFF2-40B4-BE49-F238E27FC236}">
                <a16:creationId xmlns="" xmlns:a16="http://schemas.microsoft.com/office/drawing/2014/main" id="{2BC459D6-8DD3-B64A-BCF5-E4D82204EB5A}"/>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1505117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10" name="Text Placeholder 9">
            <a:extLst>
              <a:ext uri="{FF2B5EF4-FFF2-40B4-BE49-F238E27FC236}">
                <a16:creationId xmlns="" xmlns:a16="http://schemas.microsoft.com/office/drawing/2014/main" id="{CB711943-7CC4-5D4C-83EF-14800D6A04F9}"/>
              </a:ext>
            </a:extLst>
          </p:cNvPr>
          <p:cNvSpPr>
            <a:spLocks noGrp="1"/>
          </p:cNvSpPr>
          <p:nvPr>
            <p:ph type="body" sz="quarter" idx="11"/>
          </p:nvPr>
        </p:nvSpPr>
        <p:spPr/>
        <p:txBody>
          <a:bodyPr>
            <a:normAutofit lnSpcReduction="10000"/>
          </a:bodyPr>
          <a:lstStyle/>
          <a:p>
            <a:endParaRPr lang="en-US" dirty="0"/>
          </a:p>
        </p:txBody>
      </p:sp>
      <p:pic>
        <p:nvPicPr>
          <p:cNvPr id="2" name="Picture 1"/>
          <p:cNvPicPr>
            <a:picLocks noChangeAspect="1"/>
          </p:cNvPicPr>
          <p:nvPr/>
        </p:nvPicPr>
        <p:blipFill>
          <a:blip r:embed="rId3"/>
          <a:stretch>
            <a:fillRect/>
          </a:stretch>
        </p:blipFill>
        <p:spPr>
          <a:xfrm>
            <a:off x="0" y="1069578"/>
            <a:ext cx="9143999" cy="5029199"/>
          </a:xfrm>
          <a:prstGeom prst="rect">
            <a:avLst/>
          </a:prstGeom>
        </p:spPr>
      </p:pic>
    </p:spTree>
    <p:extLst>
      <p:ext uri="{BB962C8B-B14F-4D97-AF65-F5344CB8AC3E}">
        <p14:creationId xmlns:p14="http://schemas.microsoft.com/office/powerpoint/2010/main" val="1707860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8" name="Text Placeholder 7">
            <a:extLst>
              <a:ext uri="{FF2B5EF4-FFF2-40B4-BE49-F238E27FC236}">
                <a16:creationId xmlns="" xmlns:a16="http://schemas.microsoft.com/office/drawing/2014/main" id="{2F23919C-3A79-2143-A774-AAC38C4CFEE0}"/>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301561" y="1648996"/>
            <a:ext cx="8540877" cy="4697482"/>
          </a:xfrm>
          <a:prstGeom prst="rect">
            <a:avLst/>
          </a:prstGeom>
        </p:spPr>
      </p:pic>
    </p:spTree>
    <p:extLst>
      <p:ext uri="{BB962C8B-B14F-4D97-AF65-F5344CB8AC3E}">
        <p14:creationId xmlns:p14="http://schemas.microsoft.com/office/powerpoint/2010/main" val="4127200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32348"/>
            <a:ext cx="9000585" cy="4850315"/>
          </a:xfrm>
          <a:prstGeom prst="rect">
            <a:avLst/>
          </a:prstGeom>
        </p:spPr>
      </p:pic>
    </p:spTree>
    <p:extLst>
      <p:ext uri="{BB962C8B-B14F-4D97-AF65-F5344CB8AC3E}">
        <p14:creationId xmlns:p14="http://schemas.microsoft.com/office/powerpoint/2010/main" val="2419863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86107" y="1072891"/>
            <a:ext cx="8689904" cy="4694962"/>
          </a:xfrm>
          <a:prstGeom prst="rect">
            <a:avLst/>
          </a:prstGeom>
        </p:spPr>
      </p:pic>
    </p:spTree>
    <p:extLst>
      <p:ext uri="{BB962C8B-B14F-4D97-AF65-F5344CB8AC3E}">
        <p14:creationId xmlns:p14="http://schemas.microsoft.com/office/powerpoint/2010/main" val="80395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p:txBody>
          <a:bodyPr/>
          <a:lstStyle/>
          <a:p>
            <a:pPr>
              <a:spcBef>
                <a:spcPts val="0"/>
              </a:spcBef>
            </a:pPr>
            <a:r>
              <a:rPr lang="en-AU" dirty="0"/>
              <a:t>Number of patients per 100,000 people</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393308" y="278722"/>
            <a:ext cx="7886700" cy="432220"/>
          </a:xfrm>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Autofit/>
          </a:bodyPr>
          <a:lstStyle/>
          <a:p>
            <a:r>
              <a:rPr lang="en-AU" sz="1400" dirty="0"/>
              <a:t>Patients dispensed at least one proton pump inhibitor medicine</a:t>
            </a:r>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794019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of DDDs per 1000 people per day</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rmAutofit fontScale="92500" lnSpcReduction="20000"/>
          </a:bodyPr>
          <a:lstStyle/>
          <a:p>
            <a:r>
              <a:rPr lang="en-AU" sz="1400" dirty="0"/>
              <a:t>Defined daily doses (DDD</a:t>
            </a:r>
            <a:r>
              <a:rPr lang="en-AU" dirty="0"/>
              <a:t>)</a:t>
            </a:r>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3404321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A3AF630E-8F06-9949-BB4E-82823A6E505E}"/>
              </a:ext>
            </a:extLst>
          </p:cNvPr>
          <p:cNvSpPr>
            <a:spLocks noGrp="1"/>
          </p:cNvSpPr>
          <p:nvPr>
            <p:ph type="title"/>
          </p:nvPr>
        </p:nvSpPr>
        <p:spPr>
          <a:xfrm>
            <a:off x="1790701" y="2014570"/>
            <a:ext cx="5448300" cy="1852580"/>
          </a:xfrm>
        </p:spPr>
        <p:txBody>
          <a:bodyPr>
            <a:noAutofit/>
          </a:bodyPr>
          <a:lstStyle/>
          <a:p>
            <a:r>
              <a:rPr lang="en-US" sz="4000" b="1" dirty="0"/>
              <a:t>Thyroid investigations </a:t>
            </a:r>
            <a:r>
              <a:rPr lang="en-US" sz="4000" b="1" dirty="0" smtClean="0"/>
              <a:t/>
            </a:r>
            <a:br>
              <a:rPr lang="en-US" sz="4000" b="1" dirty="0" smtClean="0"/>
            </a:br>
            <a:r>
              <a:rPr lang="en-US" sz="4000" b="1" dirty="0" smtClean="0"/>
              <a:t>and </a:t>
            </a:r>
            <a:r>
              <a:rPr lang="en-US" sz="4000" b="1" dirty="0"/>
              <a:t>treatments</a:t>
            </a:r>
          </a:p>
        </p:txBody>
      </p:sp>
    </p:spTree>
    <p:extLst>
      <p:ext uri="{BB962C8B-B14F-4D97-AF65-F5344CB8AC3E}">
        <p14:creationId xmlns:p14="http://schemas.microsoft.com/office/powerpoint/2010/main" val="1871144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A3AF630E-8F06-9949-BB4E-82823A6E505E}"/>
              </a:ext>
            </a:extLst>
          </p:cNvPr>
          <p:cNvSpPr>
            <a:spLocks noGrp="1"/>
          </p:cNvSpPr>
          <p:nvPr>
            <p:ph type="title"/>
          </p:nvPr>
        </p:nvSpPr>
        <p:spPr/>
        <p:txBody>
          <a:bodyPr/>
          <a:lstStyle/>
          <a:p>
            <a:r>
              <a:rPr lang="en-US" dirty="0"/>
              <a:t>Thyroid investigations </a:t>
            </a:r>
            <a:r>
              <a:rPr lang="en-US"/>
              <a:t>and treatments</a:t>
            </a:r>
            <a:endParaRPr lang="en-US" dirty="0"/>
          </a:p>
        </p:txBody>
      </p:sp>
      <p:sp>
        <p:nvSpPr>
          <p:cNvPr id="10" name="Text Placeholder 2">
            <a:extLst>
              <a:ext uri="{FF2B5EF4-FFF2-40B4-BE49-F238E27FC236}">
                <a16:creationId xmlns:a16="http://schemas.microsoft.com/office/drawing/2014/main" xmlns="" id="{439527E8-6D7E-A849-8B57-1B53B1846AFD}"/>
              </a:ext>
            </a:extLst>
          </p:cNvPr>
          <p:cNvSpPr txBox="1">
            <a:spLocks/>
          </p:cNvSpPr>
          <p:nvPr/>
        </p:nvSpPr>
        <p:spPr>
          <a:xfrm>
            <a:off x="369498" y="5156832"/>
            <a:ext cx="3208338" cy="12883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 Statistical Area Level 3</a:t>
            </a:r>
          </a:p>
        </p:txBody>
      </p:sp>
      <p:graphicFrame>
        <p:nvGraphicFramePr>
          <p:cNvPr id="12" name="Table 11">
            <a:extLst>
              <a:ext uri="{FF2B5EF4-FFF2-40B4-BE49-F238E27FC236}">
                <a16:creationId xmlns:a16="http://schemas.microsoft.com/office/drawing/2014/main" xmlns="" id="{E2D3290C-AA18-F942-9454-3B6C4DDB76FE}"/>
              </a:ext>
            </a:extLst>
          </p:cNvPr>
          <p:cNvGraphicFramePr>
            <a:graphicFrameLocks noGrp="1"/>
          </p:cNvGraphicFramePr>
          <p:nvPr>
            <p:extLst>
              <p:ext uri="{D42A27DB-BD31-4B8C-83A1-F6EECF244321}">
                <p14:modId xmlns:p14="http://schemas.microsoft.com/office/powerpoint/2010/main" val="870528436"/>
              </p:ext>
            </p:extLst>
          </p:nvPr>
        </p:nvGraphicFramePr>
        <p:xfrm>
          <a:off x="369500" y="1257300"/>
          <a:ext cx="8334235" cy="1920240"/>
        </p:xfrm>
        <a:graphic>
          <a:graphicData uri="http://schemas.openxmlformats.org/drawingml/2006/table">
            <a:tbl>
              <a:tblPr firstRow="1" bandRow="1">
                <a:tableStyleId>{5C22544A-7EE6-4342-B048-85BDC9FD1C3A}</a:tableStyleId>
              </a:tblPr>
              <a:tblGrid>
                <a:gridCol w="2954725">
                  <a:extLst>
                    <a:ext uri="{9D8B030D-6E8A-4147-A177-3AD203B41FA5}">
                      <a16:colId xmlns:a16="http://schemas.microsoft.com/office/drawing/2014/main" xmlns="" val="20000"/>
                    </a:ext>
                  </a:extLst>
                </a:gridCol>
                <a:gridCol w="1580878">
                  <a:extLst>
                    <a:ext uri="{9D8B030D-6E8A-4147-A177-3AD203B41FA5}">
                      <a16:colId xmlns:a16="http://schemas.microsoft.com/office/drawing/2014/main" xmlns="" val="20003"/>
                    </a:ext>
                  </a:extLst>
                </a:gridCol>
                <a:gridCol w="1123406">
                  <a:extLst>
                    <a:ext uri="{9D8B030D-6E8A-4147-A177-3AD203B41FA5}">
                      <a16:colId xmlns:a16="http://schemas.microsoft.com/office/drawing/2014/main" xmlns="" val="1636717294"/>
                    </a:ext>
                  </a:extLst>
                </a:gridCol>
                <a:gridCol w="1456508">
                  <a:extLst>
                    <a:ext uri="{9D8B030D-6E8A-4147-A177-3AD203B41FA5}">
                      <a16:colId xmlns:a16="http://schemas.microsoft.com/office/drawing/2014/main" xmlns="" val="2633576220"/>
                    </a:ext>
                  </a:extLst>
                </a:gridCol>
                <a:gridCol w="1218718">
                  <a:extLst>
                    <a:ext uri="{9D8B030D-6E8A-4147-A177-3AD203B41FA5}">
                      <a16:colId xmlns:a16="http://schemas.microsoft.com/office/drawing/2014/main" xmlns=""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3.1a Thyroid stimulating hormone tests</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a:t>
                      </a:r>
                      <a:r>
                        <a:rPr lang="en-US" sz="1100" b="1" dirty="0" smtClean="0">
                          <a:solidFill>
                            <a:schemeClr val="accent6"/>
                          </a:solidFill>
                        </a:rPr>
                        <a:t>over</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15,735–40,814</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2.6</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1.6</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5,539,805</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a:spcAft>
                          <a:spcPts val="600"/>
                        </a:spcAft>
                      </a:pPr>
                      <a:r>
                        <a:rPr lang="en-US" sz="1100" b="1" dirty="0">
                          <a:solidFill>
                            <a:schemeClr val="accent6"/>
                          </a:solidFill>
                        </a:rPr>
                        <a:t>3.1b Thyroid function tests</a:t>
                      </a:r>
                      <a:r>
                        <a:rPr lang="en-US" sz="1100" b="1" baseline="30000" dirty="0">
                          <a:solidFill>
                            <a:schemeClr val="accent6"/>
                          </a:solidFill>
                        </a:rPr>
                        <a:t>†</a:t>
                      </a:r>
                      <a:r>
                        <a:rPr lang="en-US" sz="1100" b="1" dirty="0">
                          <a:solidFill>
                            <a:schemeClr val="accent6"/>
                          </a:solidFill>
                        </a:rPr>
                        <a:t>,</a:t>
                      </a:r>
                      <a:br>
                        <a:rPr lang="en-US" sz="1100" b="1" dirty="0">
                          <a:solidFill>
                            <a:schemeClr val="accent6"/>
                          </a:solidFill>
                        </a:rPr>
                      </a:br>
                      <a:r>
                        <a:rPr lang="en-US" sz="1100" b="1" dirty="0">
                          <a:solidFill>
                            <a:schemeClr val="accent6"/>
                          </a:solidFill>
                        </a:rPr>
                        <a:t>18 years and </a:t>
                      </a:r>
                      <a:r>
                        <a:rPr lang="en-US" sz="1100" b="1" dirty="0" smtClean="0">
                          <a:solidFill>
                            <a:schemeClr val="accent6"/>
                          </a:solidFill>
                        </a:rPr>
                        <a:t>over</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6,425–16,077</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2.5</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1.6</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2,344,089</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30753599"/>
                  </a:ext>
                </a:extLst>
              </a:tr>
              <a:tr h="370840">
                <a:tc>
                  <a:txBody>
                    <a:bodyPr/>
                    <a:lstStyle/>
                    <a:p>
                      <a:pPr>
                        <a:spcAft>
                          <a:spcPts val="600"/>
                        </a:spcAft>
                      </a:pPr>
                      <a:r>
                        <a:rPr lang="en-US" sz="1100" b="1" dirty="0">
                          <a:solidFill>
                            <a:schemeClr val="accent6"/>
                          </a:solidFill>
                        </a:rPr>
                        <a:t>3.1c Neck ultrasound tests</a:t>
                      </a:r>
                      <a:r>
                        <a:rPr lang="en-US" sz="1100" b="1" baseline="30000" dirty="0">
                          <a:solidFill>
                            <a:schemeClr val="accent6"/>
                          </a:solidFill>
                        </a:rPr>
                        <a:t>†</a:t>
                      </a:r>
                      <a:r>
                        <a:rPr lang="en-US" sz="1100" b="1" dirty="0">
                          <a:solidFill>
                            <a:schemeClr val="accent6"/>
                          </a:solidFill>
                        </a:rPr>
                        <a:t>,</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513–2,893</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5.6</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308,247</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78255321"/>
                  </a:ext>
                </a:extLst>
              </a:tr>
            </a:tbl>
          </a:graphicData>
        </a:graphic>
      </p:graphicFrame>
      <p:graphicFrame>
        <p:nvGraphicFramePr>
          <p:cNvPr id="7" name="Table 6">
            <a:extLst>
              <a:ext uri="{FF2B5EF4-FFF2-40B4-BE49-F238E27FC236}">
                <a16:creationId xmlns:a16="http://schemas.microsoft.com/office/drawing/2014/main" xmlns="" id="{502C2598-E161-074D-8B59-1D97EDAD95F7}"/>
              </a:ext>
            </a:extLst>
          </p:cNvPr>
          <p:cNvGraphicFramePr>
            <a:graphicFrameLocks noGrp="1"/>
          </p:cNvGraphicFramePr>
          <p:nvPr>
            <p:extLst>
              <p:ext uri="{D42A27DB-BD31-4B8C-83A1-F6EECF244321}">
                <p14:modId xmlns:p14="http://schemas.microsoft.com/office/powerpoint/2010/main" val="2867626107"/>
              </p:ext>
            </p:extLst>
          </p:nvPr>
        </p:nvGraphicFramePr>
        <p:xfrm>
          <a:off x="369498" y="3913780"/>
          <a:ext cx="8334235" cy="1066800"/>
        </p:xfrm>
        <a:graphic>
          <a:graphicData uri="http://schemas.openxmlformats.org/drawingml/2006/table">
            <a:tbl>
              <a:tblPr firstRow="1" bandRow="1">
                <a:tableStyleId>{5C22544A-7EE6-4342-B048-85BDC9FD1C3A}</a:tableStyleId>
              </a:tblPr>
              <a:tblGrid>
                <a:gridCol w="2759054">
                  <a:extLst>
                    <a:ext uri="{9D8B030D-6E8A-4147-A177-3AD203B41FA5}">
                      <a16:colId xmlns:a16="http://schemas.microsoft.com/office/drawing/2014/main" xmlns="" val="20000"/>
                    </a:ext>
                  </a:extLst>
                </a:gridCol>
                <a:gridCol w="1776549">
                  <a:extLst>
                    <a:ext uri="{9D8B030D-6E8A-4147-A177-3AD203B41FA5}">
                      <a16:colId xmlns:a16="http://schemas.microsoft.com/office/drawing/2014/main" xmlns="" val="20003"/>
                    </a:ext>
                  </a:extLst>
                </a:gridCol>
                <a:gridCol w="1123406">
                  <a:extLst>
                    <a:ext uri="{9D8B030D-6E8A-4147-A177-3AD203B41FA5}">
                      <a16:colId xmlns:a16="http://schemas.microsoft.com/office/drawing/2014/main" xmlns="" val="1636717294"/>
                    </a:ext>
                  </a:extLst>
                </a:gridCol>
                <a:gridCol w="1456508">
                  <a:extLst>
                    <a:ext uri="{9D8B030D-6E8A-4147-A177-3AD203B41FA5}">
                      <a16:colId xmlns:a16="http://schemas.microsoft.com/office/drawing/2014/main" xmlns="" val="2633576220"/>
                    </a:ext>
                  </a:extLst>
                </a:gridCol>
                <a:gridCol w="1218718">
                  <a:extLst>
                    <a:ext uri="{9D8B030D-6E8A-4147-A177-3AD203B41FA5}">
                      <a16:colId xmlns:a16="http://schemas.microsoft.com/office/drawing/2014/main" xmlns=""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3.2b </a:t>
                      </a:r>
                      <a:r>
                        <a:rPr lang="en-AU" sz="1100" b="1" dirty="0">
                          <a:solidFill>
                            <a:schemeClr val="accent6"/>
                          </a:solidFill>
                        </a:rPr>
                        <a:t>Thyroidectomy hospitalisations,</a:t>
                      </a:r>
                      <a:br>
                        <a:rPr lang="en-AU" sz="1100" b="1" dirty="0">
                          <a:solidFill>
                            <a:schemeClr val="accent6"/>
                          </a:solidFill>
                        </a:rPr>
                      </a:br>
                      <a:r>
                        <a:rPr lang="en-AU" sz="1100" b="1" dirty="0">
                          <a:solidFill>
                            <a:schemeClr val="accent6"/>
                          </a:solidFill>
                        </a:rPr>
                        <a:t>18 years and </a:t>
                      </a:r>
                      <a:r>
                        <a:rPr lang="en-AU" sz="1100" b="1" dirty="0" smtClean="0">
                          <a:solidFill>
                            <a:schemeClr val="accent6"/>
                          </a:solidFill>
                        </a:rPr>
                        <a:t>over</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28–130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4.6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35,166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8" name="Text Placeholder 2">
            <a:extLst>
              <a:ext uri="{FF2B5EF4-FFF2-40B4-BE49-F238E27FC236}">
                <a16:creationId xmlns:a16="http://schemas.microsoft.com/office/drawing/2014/main" xmlns="" id="{43102CAA-F5EF-FB43-A466-6B92DE17131D}"/>
              </a:ext>
            </a:extLst>
          </p:cNvPr>
          <p:cNvSpPr txBox="1">
            <a:spLocks/>
          </p:cNvSpPr>
          <p:nvPr/>
        </p:nvSpPr>
        <p:spPr>
          <a:xfrm>
            <a:off x="369500" y="3502443"/>
            <a:ext cx="3208338" cy="12883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dirty="0"/>
              <a:t>* Statistical Area Level 3</a:t>
            </a:r>
          </a:p>
          <a:p>
            <a:pPr>
              <a:spcBef>
                <a:spcPts val="0"/>
              </a:spcBef>
            </a:pPr>
            <a:r>
              <a:rPr lang="en-AU" dirty="0"/>
              <a:t>† Based on number of MBS services</a:t>
            </a:r>
          </a:p>
        </p:txBody>
      </p:sp>
      <p:sp>
        <p:nvSpPr>
          <p:cNvPr id="11" name="Text Placeholder 5">
            <a:extLst>
              <a:ext uri="{FF2B5EF4-FFF2-40B4-BE49-F238E27FC236}">
                <a16:creationId xmlns:a16="http://schemas.microsoft.com/office/drawing/2014/main" xmlns="" id="{B0EA516B-DF9E-734D-A712-F752606013EB}"/>
              </a:ext>
            </a:extLst>
          </p:cNvPr>
          <p:cNvSpPr txBox="1">
            <a:spLocks/>
          </p:cNvSpPr>
          <p:nvPr/>
        </p:nvSpPr>
        <p:spPr>
          <a:xfrm>
            <a:off x="369498" y="751339"/>
            <a:ext cx="7886700" cy="1428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Key findings</a:t>
            </a:r>
          </a:p>
        </p:txBody>
      </p:sp>
      <p:cxnSp>
        <p:nvCxnSpPr>
          <p:cNvPr id="17" name="Straight Connector 16"/>
          <p:cNvCxnSpPr/>
          <p:nvPr/>
        </p:nvCxnSpPr>
        <p:spPr>
          <a:xfrm>
            <a:off x="476250" y="2305050"/>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249" y="273367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9498" y="5067300"/>
            <a:ext cx="8334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98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Third Australian Atlas of Healthcare Variation </a:t>
            </a:r>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Autofit/>
          </a:bodyPr>
          <a:lstStyle/>
          <a:p>
            <a:r>
              <a:rPr lang="en-AU" sz="1400" dirty="0" smtClean="0"/>
              <a:t>Content continued</a:t>
            </a:r>
            <a:endParaRPr lang="en-AU" sz="1400" dirty="0"/>
          </a:p>
        </p:txBody>
      </p:sp>
      <p:sp>
        <p:nvSpPr>
          <p:cNvPr id="9" name="TextBox 8"/>
          <p:cNvSpPr txBox="1"/>
          <p:nvPr/>
        </p:nvSpPr>
        <p:spPr>
          <a:xfrm>
            <a:off x="517525" y="3433207"/>
            <a:ext cx="2378075" cy="2308324"/>
          </a:xfrm>
          <a:prstGeom prst="rect">
            <a:avLst/>
          </a:prstGeom>
          <a:noFill/>
        </p:spPr>
        <p:txBody>
          <a:bodyPr wrap="square" rtlCol="0">
            <a:spAutoFit/>
          </a:bodyPr>
          <a:lstStyle/>
          <a:p>
            <a:r>
              <a:rPr lang="en-AU" sz="1200" b="1" dirty="0" smtClean="0">
                <a:solidFill>
                  <a:srgbClr val="000000"/>
                </a:solidFill>
              </a:rPr>
              <a:t>Repeat analyses</a:t>
            </a:r>
            <a:endParaRPr lang="en-AU" sz="1200" b="1" dirty="0">
              <a:solidFill>
                <a:srgbClr val="000000"/>
              </a:solidFill>
            </a:endParaRPr>
          </a:p>
          <a:p>
            <a:endParaRPr lang="en-AU" sz="1200" b="1" dirty="0">
              <a:solidFill>
                <a:srgbClr val="000000"/>
              </a:solidFill>
            </a:endParaRPr>
          </a:p>
          <a:p>
            <a:r>
              <a:rPr lang="en-AU" sz="1200" dirty="0" smtClean="0">
                <a:solidFill>
                  <a:schemeClr val="accent6"/>
                </a:solidFill>
              </a:rPr>
              <a:t>Examines </a:t>
            </a:r>
            <a:r>
              <a:rPr lang="en-AU" sz="1200" dirty="0">
                <a:solidFill>
                  <a:schemeClr val="accent6"/>
                </a:solidFill>
              </a:rPr>
              <a:t>changes over </a:t>
            </a:r>
            <a:r>
              <a:rPr lang="en-AU" sz="1200" dirty="0" smtClean="0">
                <a:solidFill>
                  <a:schemeClr val="accent6"/>
                </a:solidFill>
              </a:rPr>
              <a:t>four years in the </a:t>
            </a:r>
            <a:r>
              <a:rPr lang="en-AU" sz="1200" dirty="0">
                <a:solidFill>
                  <a:schemeClr val="accent6"/>
                </a:solidFill>
              </a:rPr>
              <a:t>numbers of Pharmaceutical Benefits Scheme (PBS) prescriptions dispensed </a:t>
            </a:r>
            <a:r>
              <a:rPr lang="en-AU" sz="1200" dirty="0" smtClean="0">
                <a:solidFill>
                  <a:schemeClr val="accent6"/>
                </a:solidFill>
              </a:rPr>
              <a:t>for: </a:t>
            </a:r>
          </a:p>
          <a:p>
            <a:endParaRPr lang="en-AU" sz="1200" dirty="0" smtClean="0">
              <a:solidFill>
                <a:schemeClr val="accent6"/>
              </a:solidFill>
            </a:endParaRPr>
          </a:p>
          <a:p>
            <a:pPr marL="171450" indent="-171450">
              <a:buFont typeface="Arial" panose="020B0604020202020204" pitchFamily="34" charset="0"/>
              <a:buChar char="•"/>
            </a:pPr>
            <a:r>
              <a:rPr lang="en-AU" sz="1200" dirty="0" smtClean="0">
                <a:solidFill>
                  <a:schemeClr val="accent6"/>
                </a:solidFill>
              </a:rPr>
              <a:t>Antimicrobial medicines</a:t>
            </a:r>
          </a:p>
          <a:p>
            <a:pPr marL="171450" indent="-171450">
              <a:buFont typeface="Arial" panose="020B0604020202020204" pitchFamily="34" charset="0"/>
              <a:buChar char="•"/>
            </a:pPr>
            <a:r>
              <a:rPr lang="en-AU" sz="1200" dirty="0">
                <a:solidFill>
                  <a:schemeClr val="accent6"/>
                </a:solidFill>
              </a:rPr>
              <a:t>Antipsychotic and ADHD medicines </a:t>
            </a:r>
            <a:endParaRPr lang="en-AU" sz="1200" dirty="0" smtClean="0">
              <a:solidFill>
                <a:schemeClr val="accent6"/>
              </a:solidFill>
            </a:endParaRPr>
          </a:p>
          <a:p>
            <a:pPr marL="171450" indent="-171450">
              <a:buFont typeface="Arial" panose="020B0604020202020204" pitchFamily="34" charset="0"/>
              <a:buChar char="•"/>
            </a:pPr>
            <a:r>
              <a:rPr lang="en-AU" sz="1200" dirty="0" smtClean="0">
                <a:solidFill>
                  <a:schemeClr val="accent6"/>
                </a:solidFill>
              </a:rPr>
              <a:t>Opioid medicines</a:t>
            </a:r>
            <a:endParaRPr lang="en-AU" sz="1200" dirty="0">
              <a:solidFill>
                <a:schemeClr val="accent6"/>
              </a:solidFill>
            </a:endParaRPr>
          </a:p>
        </p:txBody>
      </p:sp>
      <p:sp>
        <p:nvSpPr>
          <p:cNvPr id="10" name="TextBox 9"/>
          <p:cNvSpPr txBox="1"/>
          <p:nvPr/>
        </p:nvSpPr>
        <p:spPr>
          <a:xfrm>
            <a:off x="2895600" y="3448241"/>
            <a:ext cx="2589212" cy="2308324"/>
          </a:xfrm>
          <a:prstGeom prst="rect">
            <a:avLst/>
          </a:prstGeom>
          <a:noFill/>
        </p:spPr>
        <p:txBody>
          <a:bodyPr wrap="square" rtlCol="0">
            <a:spAutoFit/>
          </a:bodyPr>
          <a:lstStyle/>
          <a:p>
            <a:r>
              <a:rPr lang="en-AU" sz="1200" b="1" dirty="0" smtClean="0">
                <a:solidFill>
                  <a:srgbClr val="000000"/>
                </a:solidFill>
              </a:rPr>
              <a:t>Response to the Atlas series</a:t>
            </a:r>
            <a:endParaRPr lang="en-AU" sz="1200" b="1" dirty="0">
              <a:solidFill>
                <a:srgbClr val="000000"/>
              </a:solidFill>
            </a:endParaRPr>
          </a:p>
          <a:p>
            <a:endParaRPr lang="en-AU" sz="1200" b="1" dirty="0" smtClean="0">
              <a:solidFill>
                <a:srgbClr val="000000"/>
              </a:solidFill>
            </a:endParaRPr>
          </a:p>
          <a:p>
            <a:r>
              <a:rPr lang="en-AU" sz="1200" dirty="0">
                <a:solidFill>
                  <a:schemeClr val="accent6"/>
                </a:solidFill>
              </a:rPr>
              <a:t>The </a:t>
            </a:r>
            <a:r>
              <a:rPr lang="en-AU" sz="1200" i="1" dirty="0" smtClean="0">
                <a:solidFill>
                  <a:schemeClr val="accent6"/>
                </a:solidFill>
              </a:rPr>
              <a:t>Atlas </a:t>
            </a:r>
            <a:r>
              <a:rPr lang="en-AU" sz="1200" dirty="0" smtClean="0">
                <a:solidFill>
                  <a:schemeClr val="accent6"/>
                </a:solidFill>
              </a:rPr>
              <a:t>series aims </a:t>
            </a:r>
            <a:r>
              <a:rPr lang="en-AU" sz="1200" dirty="0">
                <a:solidFill>
                  <a:schemeClr val="accent6"/>
                </a:solidFill>
              </a:rPr>
              <a:t>to provide clinically meaningful information that can be used to investigate and improve the appropriateness, effectiveness and efficiency of health care in </a:t>
            </a:r>
            <a:r>
              <a:rPr lang="en-AU" sz="1200" dirty="0" smtClean="0">
                <a:solidFill>
                  <a:schemeClr val="accent6"/>
                </a:solidFill>
              </a:rPr>
              <a:t>Australia.</a:t>
            </a:r>
          </a:p>
          <a:p>
            <a:endParaRPr lang="en-AU" sz="1200" dirty="0">
              <a:solidFill>
                <a:schemeClr val="accent6"/>
              </a:solidFill>
            </a:endParaRPr>
          </a:p>
          <a:p>
            <a:r>
              <a:rPr lang="en-AU" sz="1200" dirty="0" smtClean="0">
                <a:solidFill>
                  <a:schemeClr val="accent6"/>
                </a:solidFill>
              </a:rPr>
              <a:t>This </a:t>
            </a:r>
            <a:r>
              <a:rPr lang="en-AU" sz="1200" dirty="0">
                <a:solidFill>
                  <a:schemeClr val="accent6"/>
                </a:solidFill>
              </a:rPr>
              <a:t>section illustrates how the Atlas series can improve the value</a:t>
            </a:r>
          </a:p>
          <a:p>
            <a:r>
              <a:rPr lang="en-AU" sz="1200" dirty="0">
                <a:solidFill>
                  <a:schemeClr val="accent6"/>
                </a:solidFill>
              </a:rPr>
              <a:t>of healthcare </a:t>
            </a:r>
            <a:r>
              <a:rPr lang="en-AU" sz="1200" dirty="0" smtClean="0">
                <a:solidFill>
                  <a:schemeClr val="accent6"/>
                </a:solidFill>
              </a:rPr>
              <a:t>delivery. </a:t>
            </a:r>
            <a:endParaRPr lang="en-AU" sz="1200" dirty="0">
              <a:solidFill>
                <a:schemeClr val="accent6"/>
              </a:solidFill>
            </a:endParaRPr>
          </a:p>
        </p:txBody>
      </p:sp>
      <p:pic>
        <p:nvPicPr>
          <p:cNvPr id="1026" name="Picture 2" descr="\\central.health\dfsuserenv\Users\User_01\REYNKA\Documents\Impress\SAQ7701_Icon_updated6S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1189484"/>
            <a:ext cx="1984858" cy="19848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entral.health\dfsuserenv\Users\User_01\REYNKA\Documents\Impress\SAQ7701_Icon_updated5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810" y="1189484"/>
            <a:ext cx="1984858" cy="198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41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smtClean="0"/>
              <a:t>What’s included in TSH and TFT</a:t>
            </a:r>
            <a:endParaRPr lang="en-AU" dirty="0"/>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ectangle 5"/>
          <p:cNvSpPr/>
          <p:nvPr/>
        </p:nvSpPr>
        <p:spPr>
          <a:xfrm>
            <a:off x="723899" y="1159959"/>
            <a:ext cx="6948139" cy="3170099"/>
          </a:xfrm>
          <a:prstGeom prst="rect">
            <a:avLst/>
          </a:prstGeom>
        </p:spPr>
        <p:txBody>
          <a:bodyPr wrap="square">
            <a:spAutoFit/>
          </a:bodyPr>
          <a:lstStyle/>
          <a:p>
            <a:endParaRPr lang="en-AU" sz="2000" dirty="0">
              <a:solidFill>
                <a:schemeClr val="accent6"/>
              </a:solidFill>
            </a:endParaRPr>
          </a:p>
          <a:p>
            <a:pPr marL="342900" indent="-342900">
              <a:buFont typeface="Arial" panose="020B0604020202020204" pitchFamily="34" charset="0"/>
              <a:buChar char="•"/>
            </a:pPr>
            <a:r>
              <a:rPr lang="en-AU" sz="2000" dirty="0">
                <a:solidFill>
                  <a:schemeClr val="accent6"/>
                </a:solidFill>
              </a:rPr>
              <a:t>Thyroid stimulating hormone (TSH) </a:t>
            </a:r>
            <a:r>
              <a:rPr lang="en-AU" sz="2000" dirty="0" smtClean="0">
                <a:solidFill>
                  <a:schemeClr val="accent6"/>
                </a:solidFill>
              </a:rPr>
              <a:t>tests: </a:t>
            </a:r>
          </a:p>
          <a:p>
            <a:pPr marL="800100" lvl="1" indent="-342900">
              <a:buFont typeface="Courier New" panose="02070309020205020404" pitchFamily="49" charset="0"/>
              <a:buChar char="o"/>
            </a:pPr>
            <a:r>
              <a:rPr lang="en-AU" sz="2000" dirty="0" smtClean="0">
                <a:solidFill>
                  <a:schemeClr val="accent6"/>
                </a:solidFill>
              </a:rPr>
              <a:t>TSH tests that do not include T3 or T4 </a:t>
            </a:r>
          </a:p>
          <a:p>
            <a:pPr marL="800100" lvl="1" indent="-342900">
              <a:buFont typeface="Courier New" panose="02070309020205020404" pitchFamily="49" charset="0"/>
              <a:buChar char="o"/>
            </a:pPr>
            <a:r>
              <a:rPr lang="en-AU" sz="2000" dirty="0" smtClean="0">
                <a:solidFill>
                  <a:schemeClr val="accent6"/>
                </a:solidFill>
              </a:rPr>
              <a:t>Vast majority of these are TSH alone</a:t>
            </a:r>
            <a:br>
              <a:rPr lang="en-AU" sz="2000" dirty="0" smtClean="0">
                <a:solidFill>
                  <a:schemeClr val="accent6"/>
                </a:solidFill>
              </a:rPr>
            </a:br>
            <a:r>
              <a:rPr lang="en-AU" sz="2000" dirty="0" smtClean="0">
                <a:solidFill>
                  <a:schemeClr val="accent6"/>
                </a:solidFill>
              </a:rPr>
              <a:t> [</a:t>
            </a:r>
            <a:r>
              <a:rPr lang="en-AU" sz="2000" dirty="0" err="1" smtClean="0">
                <a:solidFill>
                  <a:schemeClr val="accent6"/>
                </a:solidFill>
              </a:rPr>
              <a:t>ie</a:t>
            </a:r>
            <a:r>
              <a:rPr lang="en-AU" sz="2000" dirty="0" smtClean="0">
                <a:solidFill>
                  <a:schemeClr val="accent6"/>
                </a:solidFill>
              </a:rPr>
              <a:t>, MBS item number 66716].</a:t>
            </a:r>
          </a:p>
          <a:p>
            <a:pPr marL="342900" indent="-342900">
              <a:buFont typeface="Arial" panose="020B0604020202020204" pitchFamily="34" charset="0"/>
              <a:buChar char="•"/>
            </a:pPr>
            <a:endParaRPr lang="en-AU" sz="2000" dirty="0" smtClean="0">
              <a:solidFill>
                <a:schemeClr val="accent6"/>
              </a:solidFill>
            </a:endParaRPr>
          </a:p>
          <a:p>
            <a:pPr marL="342900" indent="-342900">
              <a:buFont typeface="Arial" panose="020B0604020202020204" pitchFamily="34" charset="0"/>
              <a:buChar char="•"/>
            </a:pPr>
            <a:r>
              <a:rPr lang="en-AU" sz="2000" dirty="0" smtClean="0">
                <a:solidFill>
                  <a:schemeClr val="accent6"/>
                </a:solidFill>
              </a:rPr>
              <a:t> Thyroid </a:t>
            </a:r>
            <a:r>
              <a:rPr lang="en-AU" sz="2000" dirty="0">
                <a:solidFill>
                  <a:schemeClr val="accent6"/>
                </a:solidFill>
              </a:rPr>
              <a:t>function tests (TFTs</a:t>
            </a:r>
            <a:r>
              <a:rPr lang="en-AU" sz="2000" dirty="0" smtClean="0">
                <a:solidFill>
                  <a:schemeClr val="accent6"/>
                </a:solidFill>
              </a:rPr>
              <a:t>):</a:t>
            </a:r>
          </a:p>
          <a:p>
            <a:pPr marL="800100" lvl="1" indent="-342900">
              <a:buFont typeface="Courier New" panose="02070309020205020404" pitchFamily="49" charset="0"/>
              <a:buChar char="o"/>
            </a:pPr>
            <a:r>
              <a:rPr lang="en-AU" sz="2000" dirty="0">
                <a:solidFill>
                  <a:schemeClr val="accent6"/>
                </a:solidFill>
              </a:rPr>
              <a:t>TSH in combination with </a:t>
            </a:r>
            <a:r>
              <a:rPr lang="en-AU" sz="2000" dirty="0" smtClean="0">
                <a:solidFill>
                  <a:schemeClr val="accent6"/>
                </a:solidFill>
              </a:rPr>
              <a:t>free </a:t>
            </a:r>
            <a:r>
              <a:rPr lang="en-AU" sz="2000" dirty="0">
                <a:solidFill>
                  <a:schemeClr val="accent6"/>
                </a:solidFill>
              </a:rPr>
              <a:t>tri-iodothyronine (T3) and/or free thyroxine (T4) </a:t>
            </a:r>
            <a:r>
              <a:rPr lang="en-AU" sz="2000" dirty="0" smtClean="0">
                <a:solidFill>
                  <a:schemeClr val="accent6"/>
                </a:solidFill>
              </a:rPr>
              <a:t/>
            </a:r>
            <a:br>
              <a:rPr lang="en-AU" sz="2000" dirty="0" smtClean="0">
                <a:solidFill>
                  <a:schemeClr val="accent6"/>
                </a:solidFill>
              </a:rPr>
            </a:br>
            <a:r>
              <a:rPr lang="en-AU" sz="2000" dirty="0" smtClean="0">
                <a:solidFill>
                  <a:schemeClr val="accent6"/>
                </a:solidFill>
              </a:rPr>
              <a:t>[</a:t>
            </a:r>
            <a:r>
              <a:rPr lang="en-AU" sz="2000" dirty="0" err="1">
                <a:solidFill>
                  <a:schemeClr val="accent6"/>
                </a:solidFill>
              </a:rPr>
              <a:t>ie</a:t>
            </a:r>
            <a:r>
              <a:rPr lang="en-AU" sz="2000" dirty="0">
                <a:solidFill>
                  <a:schemeClr val="accent6"/>
                </a:solidFill>
              </a:rPr>
              <a:t>, MBS item number 66719]. </a:t>
            </a:r>
          </a:p>
        </p:txBody>
      </p:sp>
    </p:spTree>
    <p:extLst>
      <p:ext uri="{BB962C8B-B14F-4D97-AF65-F5344CB8AC3E}">
        <p14:creationId xmlns:p14="http://schemas.microsoft.com/office/powerpoint/2010/main" val="4156920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stimulating hormone tests</a:t>
            </a:r>
            <a:endParaRPr lang="en-US" dirty="0"/>
          </a:p>
        </p:txBody>
      </p:sp>
      <p:pic>
        <p:nvPicPr>
          <p:cNvPr id="4" name="Picture 3"/>
          <p:cNvPicPr>
            <a:picLocks noChangeAspect="1"/>
          </p:cNvPicPr>
          <p:nvPr/>
        </p:nvPicPr>
        <p:blipFill>
          <a:blip r:embed="rId3"/>
          <a:stretch>
            <a:fillRect/>
          </a:stretch>
        </p:blipFill>
        <p:spPr>
          <a:xfrm>
            <a:off x="0" y="777239"/>
            <a:ext cx="9143999" cy="5029199"/>
          </a:xfrm>
          <a:prstGeom prst="rect">
            <a:avLst/>
          </a:prstGeom>
        </p:spPr>
      </p:pic>
      <p:sp>
        <p:nvSpPr>
          <p:cNvPr id="5" name="Text Placeholder 4">
            <a:extLst>
              <a:ext uri="{FF2B5EF4-FFF2-40B4-BE49-F238E27FC236}">
                <a16:creationId xmlns:a16="http://schemas.microsoft.com/office/drawing/2014/main" xmlns="" id="{F0AE0C72-6A89-9D44-ADB2-A67FA872746C}"/>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054979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2" name="Text Placeholder 1">
            <a:extLst>
              <a:ext uri="{FF2B5EF4-FFF2-40B4-BE49-F238E27FC236}">
                <a16:creationId xmlns:a16="http://schemas.microsoft.com/office/drawing/2014/main" xmlns="" id="{63301DF9-5C9A-E245-A301-2D9EA7AB8E90}"/>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0" y="808428"/>
            <a:ext cx="9143999" cy="5029199"/>
          </a:xfrm>
          <a:prstGeom prst="rect">
            <a:avLst/>
          </a:prstGeom>
        </p:spPr>
      </p:pic>
    </p:spTree>
    <p:extLst>
      <p:ext uri="{BB962C8B-B14F-4D97-AF65-F5344CB8AC3E}">
        <p14:creationId xmlns:p14="http://schemas.microsoft.com/office/powerpoint/2010/main" val="3363439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59"/>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stimulating hormone tests</a:t>
            </a:r>
            <a:endParaRPr lang="en-US" dirty="0"/>
          </a:p>
        </p:txBody>
      </p:sp>
      <p:sp>
        <p:nvSpPr>
          <p:cNvPr id="2" name="Text Placeholder 1">
            <a:extLst>
              <a:ext uri="{FF2B5EF4-FFF2-40B4-BE49-F238E27FC236}">
                <a16:creationId xmlns:a16="http://schemas.microsoft.com/office/drawing/2014/main" xmlns="" id="{A61C9B40-6C46-144D-8E80-701830FEA620}"/>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225036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4" name="Text Placeholder 3">
            <a:extLst>
              <a:ext uri="{FF2B5EF4-FFF2-40B4-BE49-F238E27FC236}">
                <a16:creationId xmlns:a16="http://schemas.microsoft.com/office/drawing/2014/main" xmlns="" id="{17C52D84-7FDB-DB4D-ADC2-844568963AA5}"/>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0" y="1018421"/>
            <a:ext cx="9143999" cy="5029199"/>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012035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2" name="Text Placeholder 1">
            <a:extLst>
              <a:ext uri="{FF2B5EF4-FFF2-40B4-BE49-F238E27FC236}">
                <a16:creationId xmlns:a16="http://schemas.microsoft.com/office/drawing/2014/main" xmlns="" id="{4DF6ABE0-0650-AD46-AA88-C044CA075489}"/>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398388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44849"/>
            <a:ext cx="9000585" cy="4825313"/>
          </a:xfrm>
          <a:prstGeom prst="rect">
            <a:avLst/>
          </a:prstGeom>
        </p:spPr>
      </p:pic>
    </p:spTree>
    <p:extLst>
      <p:ext uri="{BB962C8B-B14F-4D97-AF65-F5344CB8AC3E}">
        <p14:creationId xmlns:p14="http://schemas.microsoft.com/office/powerpoint/2010/main" val="2147940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4" name="Text Placeholder 3"/>
          <p:cNvSpPr>
            <a:spLocks noGrp="1"/>
          </p:cNvSpPr>
          <p:nvPr>
            <p:ph type="body" sz="quarter" idx="11"/>
          </p:nvPr>
        </p:nvSpPr>
        <p:spPr/>
        <p:txBody>
          <a:bodyPr>
            <a:noAutofit/>
          </a:bodyPr>
          <a:lstStyle/>
          <a:p>
            <a:r>
              <a:rPr lang="en-US" sz="1400" dirty="0"/>
              <a:t>Remoteness and socioeconomic status</a:t>
            </a:r>
          </a:p>
        </p:txBody>
      </p:sp>
      <p:pic>
        <p:nvPicPr>
          <p:cNvPr id="6" name="Picture 5"/>
          <p:cNvPicPr>
            <a:picLocks noChangeAspect="1"/>
          </p:cNvPicPr>
          <p:nvPr/>
        </p:nvPicPr>
        <p:blipFill>
          <a:blip r:embed="rId3"/>
          <a:stretch>
            <a:fillRect/>
          </a:stretch>
        </p:blipFill>
        <p:spPr>
          <a:xfrm>
            <a:off x="0" y="1010077"/>
            <a:ext cx="8686800" cy="4729480"/>
          </a:xfrm>
          <a:prstGeom prst="rect">
            <a:avLst/>
          </a:prstGeom>
        </p:spPr>
      </p:pic>
    </p:spTree>
    <p:extLst>
      <p:ext uri="{BB962C8B-B14F-4D97-AF65-F5344CB8AC3E}">
        <p14:creationId xmlns:p14="http://schemas.microsoft.com/office/powerpoint/2010/main" val="508999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tests</a:t>
            </a:r>
            <a:endParaRPr lang="en-US" dirty="0"/>
          </a:p>
        </p:txBody>
      </p:sp>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1764555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2" name="Text Placeholder 1">
            <a:extLst>
              <a:ext uri="{FF2B5EF4-FFF2-40B4-BE49-F238E27FC236}">
                <a16:creationId xmlns:a16="http://schemas.microsoft.com/office/drawing/2014/main" xmlns="" id="{63301DF9-5C9A-E245-A301-2D9EA7AB8E90}"/>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1470699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Inside this slide pack</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Text Placeholder 4"/>
          <p:cNvSpPr>
            <a:spLocks noGrp="1"/>
          </p:cNvSpPr>
          <p:nvPr>
            <p:ph type="body" sz="quarter" idx="12"/>
          </p:nvPr>
        </p:nvSpPr>
        <p:spPr/>
        <p:txBody>
          <a:bodyPr/>
          <a:lstStyle/>
          <a:p>
            <a:pPr marL="342900" lvl="0" indent="-342900">
              <a:lnSpc>
                <a:spcPct val="100000"/>
              </a:lnSpc>
              <a:spcBef>
                <a:spcPts val="0"/>
              </a:spcBef>
            </a:pPr>
            <a:r>
              <a:rPr lang="en-AU" sz="2800" dirty="0">
                <a:solidFill>
                  <a:srgbClr val="000000"/>
                </a:solidFill>
              </a:rPr>
              <a:t>Why does variation matter?</a:t>
            </a:r>
          </a:p>
          <a:p>
            <a:pPr marL="342900" lvl="0" indent="-342900">
              <a:lnSpc>
                <a:spcPct val="100000"/>
              </a:lnSpc>
              <a:spcBef>
                <a:spcPts val="0"/>
              </a:spcBef>
            </a:pPr>
            <a:r>
              <a:rPr lang="en-AU" sz="2800" dirty="0">
                <a:solidFill>
                  <a:srgbClr val="000000"/>
                </a:solidFill>
              </a:rPr>
              <a:t>How is variation measured in the Atlas?</a:t>
            </a:r>
          </a:p>
          <a:p>
            <a:pPr marL="342900" lvl="0" indent="-342900">
              <a:lnSpc>
                <a:spcPct val="100000"/>
              </a:lnSpc>
              <a:spcBef>
                <a:spcPts val="0"/>
              </a:spcBef>
            </a:pPr>
            <a:r>
              <a:rPr lang="en-AU" sz="2800" dirty="0">
                <a:solidFill>
                  <a:srgbClr val="000000"/>
                </a:solidFill>
              </a:rPr>
              <a:t>How is variation presented in the Atlas</a:t>
            </a:r>
            <a:r>
              <a:rPr lang="en-AU" sz="2800" dirty="0" smtClean="0">
                <a:solidFill>
                  <a:srgbClr val="000000"/>
                </a:solidFill>
              </a:rPr>
              <a:t>?</a:t>
            </a:r>
          </a:p>
          <a:p>
            <a:pPr marL="342900" lvl="0" indent="-342900">
              <a:lnSpc>
                <a:spcPct val="100000"/>
              </a:lnSpc>
              <a:spcBef>
                <a:spcPts val="0"/>
              </a:spcBef>
            </a:pPr>
            <a:r>
              <a:rPr lang="en-AU" sz="2800" dirty="0" smtClean="0">
                <a:solidFill>
                  <a:srgbClr val="000000"/>
                </a:solidFill>
              </a:rPr>
              <a:t>Notes on data</a:t>
            </a:r>
            <a:endParaRPr lang="en-AU" sz="2800" dirty="0">
              <a:solidFill>
                <a:srgbClr val="000000"/>
              </a:solidFill>
            </a:endParaRPr>
          </a:p>
          <a:p>
            <a:pPr marL="342900" lvl="0" indent="-342900">
              <a:lnSpc>
                <a:spcPct val="100000"/>
              </a:lnSpc>
              <a:spcBef>
                <a:spcPts val="0"/>
              </a:spcBef>
            </a:pPr>
            <a:r>
              <a:rPr lang="en-AU" sz="2800" dirty="0" smtClean="0">
                <a:solidFill>
                  <a:srgbClr val="000000"/>
                </a:solidFill>
              </a:rPr>
              <a:t>Key </a:t>
            </a:r>
            <a:r>
              <a:rPr lang="en-AU" sz="2800" dirty="0">
                <a:solidFill>
                  <a:srgbClr val="000000"/>
                </a:solidFill>
              </a:rPr>
              <a:t>findings</a:t>
            </a:r>
          </a:p>
          <a:p>
            <a:pPr marL="342900" lvl="0" indent="-342900">
              <a:lnSpc>
                <a:spcPct val="100000"/>
              </a:lnSpc>
              <a:spcBef>
                <a:spcPts val="0"/>
              </a:spcBef>
            </a:pPr>
            <a:r>
              <a:rPr lang="en-AU" sz="2800" dirty="0" smtClean="0">
                <a:solidFill>
                  <a:srgbClr val="000000"/>
                </a:solidFill>
              </a:rPr>
              <a:t>Promoting appropriate care</a:t>
            </a:r>
            <a:endParaRPr lang="en-AU" sz="2800" dirty="0">
              <a:solidFill>
                <a:srgbClr val="000000"/>
              </a:solidFill>
            </a:endParaRPr>
          </a:p>
          <a:p>
            <a:pPr marL="342900" lvl="0" indent="-342900">
              <a:lnSpc>
                <a:spcPct val="100000"/>
              </a:lnSpc>
              <a:spcBef>
                <a:spcPts val="0"/>
              </a:spcBef>
            </a:pPr>
            <a:r>
              <a:rPr lang="en-AU" sz="2800">
                <a:solidFill>
                  <a:srgbClr val="000000"/>
                </a:solidFill>
              </a:rPr>
              <a:t>Further </a:t>
            </a:r>
            <a:r>
              <a:rPr lang="en-AU" sz="2800" smtClean="0">
                <a:solidFill>
                  <a:srgbClr val="000000"/>
                </a:solidFill>
              </a:rPr>
              <a:t>resources</a:t>
            </a:r>
            <a:endParaRPr lang="en-AU" sz="2800" dirty="0">
              <a:solidFill>
                <a:srgbClr val="000000"/>
              </a:solidFill>
            </a:endParaRPr>
          </a:p>
          <a:p>
            <a:endParaRPr lang="en-AU"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27912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404459" y="337137"/>
            <a:ext cx="7886700" cy="432220"/>
          </a:xfrm>
        </p:spPr>
        <p:txBody>
          <a:bodyPr>
            <a:noAutofit/>
          </a:bodyPr>
          <a:lstStyle/>
          <a:p>
            <a:r>
              <a:rPr lang="en-AU" dirty="0"/>
              <a:t>3.1 Thyroid function testing</a:t>
            </a:r>
            <a:endParaRPr lang="en-US" dirty="0"/>
          </a:p>
        </p:txBody>
      </p:sp>
      <p:pic>
        <p:nvPicPr>
          <p:cNvPr id="4" name="Picture 3"/>
          <p:cNvPicPr>
            <a:picLocks noChangeAspect="1"/>
          </p:cNvPicPr>
          <p:nvPr/>
        </p:nvPicPr>
        <p:blipFill>
          <a:blip r:embed="rId3"/>
          <a:stretch>
            <a:fillRect/>
          </a:stretch>
        </p:blipFill>
        <p:spPr>
          <a:xfrm>
            <a:off x="1226634" y="769357"/>
            <a:ext cx="9143999" cy="5044964"/>
          </a:xfrm>
          <a:prstGeom prst="rect">
            <a:avLst/>
          </a:prstGeom>
        </p:spPr>
      </p:pic>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Autofit/>
          </a:bodyPr>
          <a:lstStyle/>
          <a:p>
            <a:r>
              <a:rPr lang="en-US" sz="1400" dirty="0"/>
              <a:t>MBS-</a:t>
            </a:r>
            <a:r>
              <a:rPr lang="en-US" sz="1400" dirty="0" err="1"/>
              <a:t>subsidised</a:t>
            </a:r>
            <a:r>
              <a:rPr lang="en-US" sz="1400" dirty="0"/>
              <a:t> services, by sex</a:t>
            </a:r>
          </a:p>
        </p:txBody>
      </p:sp>
    </p:spTree>
    <p:extLst>
      <p:ext uri="{BB962C8B-B14F-4D97-AF65-F5344CB8AC3E}">
        <p14:creationId xmlns:p14="http://schemas.microsoft.com/office/powerpoint/2010/main" val="10920903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testing</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Autofit/>
          </a:bodyPr>
          <a:lstStyle/>
          <a:p>
            <a:r>
              <a:rPr lang="en-US" sz="1400" dirty="0"/>
              <a:t>MBS-</a:t>
            </a:r>
            <a:r>
              <a:rPr lang="en-US" sz="1400" dirty="0" err="1"/>
              <a:t>subsidised</a:t>
            </a:r>
            <a:r>
              <a:rPr lang="en-US" sz="1400" dirty="0"/>
              <a:t> services, by age group</a:t>
            </a:r>
          </a:p>
        </p:txBody>
      </p:sp>
    </p:spTree>
    <p:extLst>
      <p:ext uri="{BB962C8B-B14F-4D97-AF65-F5344CB8AC3E}">
        <p14:creationId xmlns:p14="http://schemas.microsoft.com/office/powerpoint/2010/main" val="1201319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testing</a:t>
            </a:r>
            <a:endParaRPr lang="en-US" dirty="0"/>
          </a:p>
        </p:txBody>
      </p:sp>
      <p:pic>
        <p:nvPicPr>
          <p:cNvPr id="4" name="Picture 3"/>
          <p:cNvPicPr>
            <a:picLocks noChangeAspect="1"/>
          </p:cNvPicPr>
          <p:nvPr/>
        </p:nvPicPr>
        <p:blipFill>
          <a:blip r:embed="rId3"/>
          <a:stretch>
            <a:fillRect/>
          </a:stretch>
        </p:blipFill>
        <p:spPr>
          <a:xfrm>
            <a:off x="1" y="769357"/>
            <a:ext cx="9143997" cy="5044963"/>
          </a:xfrm>
          <a:prstGeom prst="rect">
            <a:avLst/>
          </a:prstGeom>
        </p:spPr>
      </p:pic>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Autofit/>
          </a:bodyPr>
          <a:lstStyle/>
          <a:p>
            <a:r>
              <a:rPr lang="en-US" sz="1400" dirty="0"/>
              <a:t>MBS-</a:t>
            </a:r>
            <a:r>
              <a:rPr lang="en-US" sz="1400" dirty="0" err="1"/>
              <a:t>subsidised</a:t>
            </a:r>
            <a:r>
              <a:rPr lang="en-US" sz="1400" dirty="0"/>
              <a:t> services, by referrer type</a:t>
            </a:r>
          </a:p>
        </p:txBody>
      </p:sp>
    </p:spTree>
    <p:extLst>
      <p:ext uri="{BB962C8B-B14F-4D97-AF65-F5344CB8AC3E}">
        <p14:creationId xmlns:p14="http://schemas.microsoft.com/office/powerpoint/2010/main" val="29972406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tests</a:t>
            </a:r>
            <a:endParaRPr lang="en-US" dirty="0"/>
          </a:p>
        </p:txBody>
      </p:sp>
      <p:sp>
        <p:nvSpPr>
          <p:cNvPr id="2" name="Text Placeholder 1">
            <a:extLst>
              <a:ext uri="{FF2B5EF4-FFF2-40B4-BE49-F238E27FC236}">
                <a16:creationId xmlns:a16="http://schemas.microsoft.com/office/drawing/2014/main" xmlns="" id="{A61C9B40-6C46-144D-8E80-701830FEA620}"/>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1754814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4" name="Text Placeholder 3">
            <a:extLst>
              <a:ext uri="{FF2B5EF4-FFF2-40B4-BE49-F238E27FC236}">
                <a16:creationId xmlns:a16="http://schemas.microsoft.com/office/drawing/2014/main" xmlns="" id="{17C52D84-7FDB-DB4D-ADC2-844568963AA5}"/>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18422"/>
            <a:ext cx="9143997" cy="5029198"/>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191021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2" name="Text Placeholder 1">
            <a:extLst>
              <a:ext uri="{FF2B5EF4-FFF2-40B4-BE49-F238E27FC236}">
                <a16:creationId xmlns:a16="http://schemas.microsoft.com/office/drawing/2014/main" xmlns="" id="{4DF6ABE0-0650-AD46-AA88-C044CA075489}"/>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475088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13597"/>
            <a:ext cx="9000585" cy="4887817"/>
          </a:xfrm>
          <a:prstGeom prst="rect">
            <a:avLst/>
          </a:prstGeom>
        </p:spPr>
      </p:pic>
    </p:spTree>
    <p:extLst>
      <p:ext uri="{BB962C8B-B14F-4D97-AF65-F5344CB8AC3E}">
        <p14:creationId xmlns:p14="http://schemas.microsoft.com/office/powerpoint/2010/main" val="2941946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889444"/>
            <a:ext cx="8971788" cy="4909561"/>
          </a:xfrm>
          <a:prstGeom prst="rect">
            <a:avLst/>
          </a:prstGeom>
        </p:spPr>
      </p:pic>
    </p:spTree>
    <p:extLst>
      <p:ext uri="{BB962C8B-B14F-4D97-AF65-F5344CB8AC3E}">
        <p14:creationId xmlns:p14="http://schemas.microsoft.com/office/powerpoint/2010/main" val="1192499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Neck ultrasound</a:t>
            </a:r>
            <a:endParaRPr lang="en-US" dirty="0"/>
          </a:p>
        </p:txBody>
      </p:sp>
      <p:sp>
        <p:nvSpPr>
          <p:cNvPr id="6" name="Text Placeholder 5">
            <a:extLst>
              <a:ext uri="{FF2B5EF4-FFF2-40B4-BE49-F238E27FC236}">
                <a16:creationId xmlns:a16="http://schemas.microsoft.com/office/drawing/2014/main" xmlns="" id="{CD9EB559-3FF9-1643-A042-98EA1674C440}"/>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2252541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Neck ultrasound</a:t>
            </a:r>
            <a:endParaRPr lang="en-US" dirty="0"/>
          </a:p>
        </p:txBody>
      </p:sp>
      <p:sp>
        <p:nvSpPr>
          <p:cNvPr id="2" name="Text Placeholder 1">
            <a:extLst>
              <a:ext uri="{FF2B5EF4-FFF2-40B4-BE49-F238E27FC236}">
                <a16:creationId xmlns:a16="http://schemas.microsoft.com/office/drawing/2014/main" xmlns="" id="{EB90D753-C651-3B4C-8865-9E42086BD987}"/>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103636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Why does variation matter?</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170878"/>
            <a:ext cx="7886700" cy="4315522"/>
          </a:xfrm>
        </p:spPr>
        <p:txBody>
          <a:bodyPr>
            <a:normAutofit fontScale="77500" lnSpcReduction="20000"/>
          </a:bodyPr>
          <a:lstStyle/>
          <a:p>
            <a:pPr>
              <a:lnSpc>
                <a:spcPct val="100000"/>
              </a:lnSpc>
              <a:spcAft>
                <a:spcPts val="600"/>
              </a:spcAft>
            </a:pPr>
            <a:r>
              <a:rPr lang="en-AU" sz="2600" dirty="0">
                <a:solidFill>
                  <a:srgbClr val="000000"/>
                </a:solidFill>
              </a:rPr>
              <a:t>Large variations in health care use have been documented by researchers around the world for many years</a:t>
            </a:r>
          </a:p>
          <a:p>
            <a:pPr>
              <a:lnSpc>
                <a:spcPct val="100000"/>
              </a:lnSpc>
              <a:spcAft>
                <a:spcPts val="600"/>
              </a:spcAft>
            </a:pPr>
            <a:r>
              <a:rPr lang="en-AU" sz="2600" dirty="0">
                <a:solidFill>
                  <a:srgbClr val="000000"/>
                </a:solidFill>
              </a:rPr>
              <a:t>A proportion of this variation is termed ‘unwarranted’</a:t>
            </a:r>
          </a:p>
          <a:p>
            <a:pPr>
              <a:lnSpc>
                <a:spcPct val="100000"/>
              </a:lnSpc>
              <a:spcAft>
                <a:spcPts val="600"/>
              </a:spcAft>
            </a:pPr>
            <a:r>
              <a:rPr lang="en-AU" sz="2600" dirty="0">
                <a:solidFill>
                  <a:srgbClr val="000000"/>
                </a:solidFill>
              </a:rPr>
              <a:t>Unwarranted variation: </a:t>
            </a:r>
          </a:p>
          <a:p>
            <a:pPr>
              <a:lnSpc>
                <a:spcPct val="100000"/>
              </a:lnSpc>
              <a:spcAft>
                <a:spcPts val="600"/>
              </a:spcAft>
            </a:pPr>
            <a:r>
              <a:rPr lang="en-AU" sz="2600" dirty="0">
                <a:solidFill>
                  <a:srgbClr val="000000"/>
                </a:solidFill>
              </a:rPr>
              <a:t>Is unrelated to patient need or preference</a:t>
            </a:r>
          </a:p>
          <a:p>
            <a:pPr>
              <a:lnSpc>
                <a:spcPct val="100000"/>
              </a:lnSpc>
              <a:spcAft>
                <a:spcPts val="600"/>
              </a:spcAft>
            </a:pPr>
            <a:r>
              <a:rPr lang="en-AU" sz="2600" dirty="0">
                <a:solidFill>
                  <a:srgbClr val="000000"/>
                </a:solidFill>
              </a:rPr>
              <a:t>May signal inappropriate care</a:t>
            </a:r>
          </a:p>
          <a:p>
            <a:pPr>
              <a:lnSpc>
                <a:spcPct val="100000"/>
              </a:lnSpc>
              <a:spcAft>
                <a:spcPts val="600"/>
              </a:spcAft>
            </a:pPr>
            <a:r>
              <a:rPr lang="en-AU" sz="2600" dirty="0">
                <a:solidFill>
                  <a:srgbClr val="000000"/>
                </a:solidFill>
              </a:rPr>
              <a:t>May signal ineffective use of resources</a:t>
            </a:r>
          </a:p>
          <a:p>
            <a:pPr>
              <a:lnSpc>
                <a:spcPct val="100000"/>
              </a:lnSpc>
              <a:spcAft>
                <a:spcPts val="600"/>
              </a:spcAft>
            </a:pPr>
            <a:r>
              <a:rPr lang="en-AU" sz="2600" dirty="0">
                <a:solidFill>
                  <a:srgbClr val="000000"/>
                </a:solidFill>
              </a:rPr>
              <a:t>It raises questions about appropriateness of care, health system efficiency, equity and access</a:t>
            </a:r>
          </a:p>
          <a:p>
            <a:pPr>
              <a:lnSpc>
                <a:spcPct val="100000"/>
              </a:lnSpc>
              <a:spcAft>
                <a:spcPts val="600"/>
              </a:spcAft>
            </a:pPr>
            <a:r>
              <a:rPr lang="en-AU" sz="2600" dirty="0">
                <a:solidFill>
                  <a:srgbClr val="000000"/>
                </a:solidFill>
              </a:rPr>
              <a:t>Can highlight opportunities for further investigation and for the health system </a:t>
            </a:r>
            <a:r>
              <a:rPr lang="en-AU" sz="2600" spc="300" dirty="0">
                <a:solidFill>
                  <a:srgbClr val="000000"/>
                </a:solidFill>
              </a:rPr>
              <a:t>to</a:t>
            </a:r>
            <a:r>
              <a:rPr lang="en-AU" sz="2600" dirty="0">
                <a:solidFill>
                  <a:srgbClr val="000000"/>
                </a:solidFill>
              </a:rPr>
              <a:t> improve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35285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Neck ultrasound</a:t>
            </a:r>
            <a:endParaRPr lang="en-US" dirty="0"/>
          </a:p>
        </p:txBody>
      </p:sp>
      <p:sp>
        <p:nvSpPr>
          <p:cNvPr id="2" name="Text Placeholder 1">
            <a:extLst>
              <a:ext uri="{FF2B5EF4-FFF2-40B4-BE49-F238E27FC236}">
                <a16:creationId xmlns:a16="http://schemas.microsoft.com/office/drawing/2014/main" xmlns="" id="{F965659F-0951-574C-BAEB-ABA5E9769DEF}"/>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566978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Neck ultrasound</a:t>
            </a:r>
            <a:endParaRPr lang="en-US" dirty="0"/>
          </a:p>
        </p:txBody>
      </p:sp>
      <p:sp>
        <p:nvSpPr>
          <p:cNvPr id="4" name="Text Placeholder 3">
            <a:extLst>
              <a:ext uri="{FF2B5EF4-FFF2-40B4-BE49-F238E27FC236}">
                <a16:creationId xmlns:a16="http://schemas.microsoft.com/office/drawing/2014/main" xmlns="" id="{6451E9CD-DC69-4642-B4C4-A089F0C922B8}"/>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156264"/>
            <a:ext cx="9143997" cy="5029198"/>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837343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Neck ultrasound</a:t>
            </a:r>
            <a:endParaRPr lang="en-US" dirty="0"/>
          </a:p>
        </p:txBody>
      </p:sp>
      <p:sp>
        <p:nvSpPr>
          <p:cNvPr id="2" name="Text Placeholder 1">
            <a:extLst>
              <a:ext uri="{FF2B5EF4-FFF2-40B4-BE49-F238E27FC236}">
                <a16:creationId xmlns:a16="http://schemas.microsoft.com/office/drawing/2014/main" xmlns="" id="{6152ACC8-6C3F-864C-A1ED-142A18154244}"/>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18367"/>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66563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Neck ultrasound</a:t>
            </a:r>
            <a:endParaRPr lang="en-US" dirty="0"/>
          </a:p>
        </p:txBody>
      </p:sp>
      <p:sp>
        <p:nvSpPr>
          <p:cNvPr id="4" name="Text Placeholder 3"/>
          <p:cNvSpPr>
            <a:spLocks noGrp="1"/>
          </p:cNvSpPr>
          <p:nvPr>
            <p:ph type="body" sz="quarter" idx="11"/>
          </p:nvPr>
        </p:nvSpPr>
        <p:spPr/>
        <p:txBody>
          <a:bodyPr>
            <a:noAutofit/>
          </a:bodyPr>
          <a:lstStyle/>
          <a:p>
            <a:r>
              <a:rPr lang="en-US" sz="1400" dirty="0"/>
              <a:t>State and territory</a:t>
            </a:r>
          </a:p>
        </p:txBody>
      </p:sp>
      <p:pic>
        <p:nvPicPr>
          <p:cNvPr id="7" name="Picture 6"/>
          <p:cNvPicPr>
            <a:picLocks noChangeAspect="1"/>
          </p:cNvPicPr>
          <p:nvPr/>
        </p:nvPicPr>
        <p:blipFill>
          <a:blip r:embed="rId3"/>
          <a:stretch>
            <a:fillRect/>
          </a:stretch>
        </p:blipFill>
        <p:spPr>
          <a:xfrm>
            <a:off x="71707" y="901096"/>
            <a:ext cx="9000585" cy="4912819"/>
          </a:xfrm>
          <a:prstGeom prst="rect">
            <a:avLst/>
          </a:prstGeom>
        </p:spPr>
      </p:pic>
    </p:spTree>
    <p:extLst>
      <p:ext uri="{BB962C8B-B14F-4D97-AF65-F5344CB8AC3E}">
        <p14:creationId xmlns:p14="http://schemas.microsoft.com/office/powerpoint/2010/main" val="3164487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Neck ultrasound</a:t>
            </a:r>
            <a:endParaRPr lang="en-US" dirty="0"/>
          </a:p>
        </p:txBody>
      </p:sp>
      <p:sp>
        <p:nvSpPr>
          <p:cNvPr id="4" name="Text Placeholder 3"/>
          <p:cNvSpPr>
            <a:spLocks noGrp="1"/>
          </p:cNvSpPr>
          <p:nvPr>
            <p:ph type="body" sz="quarter" idx="11"/>
          </p:nvPr>
        </p:nvSpPr>
        <p:spPr/>
        <p:txBody>
          <a:bodyPr>
            <a:noAutofit/>
          </a:bodyPr>
          <a:lstStyle/>
          <a:p>
            <a:pPr>
              <a:lnSpc>
                <a:spcPct val="100000"/>
              </a:lnSpc>
            </a:pPr>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1048793"/>
            <a:ext cx="8734509" cy="4719060"/>
          </a:xfrm>
          <a:prstGeom prst="rect">
            <a:avLst/>
          </a:prstGeom>
        </p:spPr>
      </p:pic>
    </p:spTree>
    <p:extLst>
      <p:ext uri="{BB962C8B-B14F-4D97-AF65-F5344CB8AC3E}">
        <p14:creationId xmlns:p14="http://schemas.microsoft.com/office/powerpoint/2010/main" val="3325338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a:t>
            </a:r>
            <a:r>
              <a:rPr lang="en-AU" dirty="0" smtClean="0"/>
              <a:t>Thyroidectomy hospitalisations</a:t>
            </a:r>
            <a:endParaRPr lang="en-US" dirty="0"/>
          </a:p>
        </p:txBody>
      </p:sp>
      <p:sp>
        <p:nvSpPr>
          <p:cNvPr id="6" name="Text Placeholder 5">
            <a:extLst>
              <a:ext uri="{FF2B5EF4-FFF2-40B4-BE49-F238E27FC236}">
                <a16:creationId xmlns:a16="http://schemas.microsoft.com/office/drawing/2014/main" xmlns="" id="{7FDF0AE9-F159-0D4F-9D81-B1CA18AF248E}"/>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4000567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 hospitalisations</a:t>
            </a:r>
            <a:endParaRPr lang="en-US" dirty="0"/>
          </a:p>
        </p:txBody>
      </p:sp>
      <p:sp>
        <p:nvSpPr>
          <p:cNvPr id="2" name="Text Placeholder 1">
            <a:extLst>
              <a:ext uri="{FF2B5EF4-FFF2-40B4-BE49-F238E27FC236}">
                <a16:creationId xmlns:a16="http://schemas.microsoft.com/office/drawing/2014/main" xmlns="" id="{BE6A7FBE-6269-EE47-A125-FE3CED15ABB7}"/>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1616520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NHMD </a:t>
            </a:r>
            <a:r>
              <a:rPr lang="en-AU" dirty="0" smtClean="0"/>
              <a:t>data 2014-15 to  </a:t>
            </a:r>
            <a:r>
              <a:rPr lang="en-AU" dirty="0"/>
              <a:t>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Thyroidectomy</a:t>
            </a:r>
            <a:endParaRPr lang="en-US" dirty="0"/>
          </a:p>
        </p:txBody>
      </p:sp>
      <p:sp>
        <p:nvSpPr>
          <p:cNvPr id="2" name="Text Placeholder 1">
            <a:extLst>
              <a:ext uri="{FF2B5EF4-FFF2-40B4-BE49-F238E27FC236}">
                <a16:creationId xmlns:a16="http://schemas.microsoft.com/office/drawing/2014/main" xmlns="" id="{BF049C76-C6AF-864B-8BE6-752E19292410}"/>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2780272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a:extLst>
              <a:ext uri="{FF2B5EF4-FFF2-40B4-BE49-F238E27FC236}">
                <a16:creationId xmlns:a16="http://schemas.microsoft.com/office/drawing/2014/main" xmlns="" id="{39DAE253-750D-8843-A062-5CC481EC2AA5}"/>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69579"/>
            <a:ext cx="9143997" cy="5029198"/>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2363097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Thyroidectomy</a:t>
            </a:r>
            <a:endParaRPr lang="en-US" dirty="0"/>
          </a:p>
        </p:txBody>
      </p:sp>
      <p:sp>
        <p:nvSpPr>
          <p:cNvPr id="2" name="Text Placeholder 1">
            <a:extLst>
              <a:ext uri="{FF2B5EF4-FFF2-40B4-BE49-F238E27FC236}">
                <a16:creationId xmlns:a16="http://schemas.microsoft.com/office/drawing/2014/main" xmlns="" id="{2790D706-52B1-A94A-92B6-A61FD43CBFBF}"/>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648996"/>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637175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measured in the Atlas? </a:t>
            </a:r>
            <a:endParaRPr lang="en-AU" dirty="0"/>
          </a:p>
        </p:txBody>
      </p:sp>
      <p:sp>
        <p:nvSpPr>
          <p:cNvPr id="14" name="Text Placeholder 13"/>
          <p:cNvSpPr>
            <a:spLocks noGrp="1"/>
          </p:cNvSpPr>
          <p:nvPr>
            <p:ph type="body" sz="quarter" idx="12"/>
          </p:nvPr>
        </p:nvSpPr>
        <p:spPr>
          <a:xfrm>
            <a:off x="517525" y="1293544"/>
            <a:ext cx="7672039" cy="4873082"/>
          </a:xfrm>
        </p:spPr>
        <p:txBody>
          <a:bodyPr>
            <a:noAutofit/>
          </a:bodyPr>
          <a:lstStyle/>
          <a:p>
            <a:pPr marL="285750" lvl="0" indent="-285750">
              <a:spcAft>
                <a:spcPts val="600"/>
              </a:spcAft>
            </a:pPr>
            <a:r>
              <a:rPr lang="en-AU" sz="2000" dirty="0">
                <a:solidFill>
                  <a:prstClr val="black"/>
                </a:solidFill>
              </a:rPr>
              <a:t>Healthcare use is mapped </a:t>
            </a:r>
            <a:r>
              <a:rPr lang="en-AU" sz="2000" b="1" dirty="0">
                <a:solidFill>
                  <a:prstClr val="black"/>
                </a:solidFill>
              </a:rPr>
              <a:t>by residence of </a:t>
            </a:r>
            <a:r>
              <a:rPr lang="en-AU" sz="2000" b="1" dirty="0" smtClean="0">
                <a:solidFill>
                  <a:prstClr val="black"/>
                </a:solidFill>
              </a:rPr>
              <a:t>patient (</a:t>
            </a:r>
            <a:r>
              <a:rPr lang="en-AU" sz="2000" dirty="0" smtClean="0">
                <a:solidFill>
                  <a:prstClr val="black"/>
                </a:solidFill>
              </a:rPr>
              <a:t>not location of the health provider)</a:t>
            </a:r>
            <a:endParaRPr lang="en-AU" sz="2000" dirty="0">
              <a:solidFill>
                <a:prstClr val="black"/>
              </a:solidFill>
            </a:endParaRPr>
          </a:p>
          <a:p>
            <a:pPr marL="285750" lvl="0" indent="-285750">
              <a:spcAft>
                <a:spcPts val="600"/>
              </a:spcAft>
            </a:pPr>
            <a:r>
              <a:rPr lang="en-AU" sz="2000" dirty="0">
                <a:solidFill>
                  <a:prstClr val="black"/>
                </a:solidFill>
              </a:rPr>
              <a:t>Location of residence mapped at Statistical Area Level 3 (SA3)</a:t>
            </a:r>
          </a:p>
          <a:p>
            <a:pPr marL="285750" lvl="0" indent="-285750">
              <a:spcAft>
                <a:spcPts val="600"/>
              </a:spcAft>
            </a:pPr>
            <a:r>
              <a:rPr lang="en-AU" sz="2000" dirty="0">
                <a:solidFill>
                  <a:prstClr val="black"/>
                </a:solidFill>
              </a:rPr>
              <a:t>Data are </a:t>
            </a:r>
            <a:r>
              <a:rPr lang="en-AU" sz="2000" b="1" dirty="0">
                <a:solidFill>
                  <a:prstClr val="black"/>
                </a:solidFill>
              </a:rPr>
              <a:t>age- and </a:t>
            </a:r>
            <a:r>
              <a:rPr lang="en-AU" sz="2000" b="1" dirty="0" smtClean="0">
                <a:solidFill>
                  <a:prstClr val="black"/>
                </a:solidFill>
              </a:rPr>
              <a:t>sex-standardised, </a:t>
            </a:r>
            <a:r>
              <a:rPr lang="en-AU" sz="2000" dirty="0" smtClean="0">
                <a:solidFill>
                  <a:prstClr val="black"/>
                </a:solidFill>
              </a:rPr>
              <a:t>with a few exceptions</a:t>
            </a:r>
            <a:endParaRPr lang="en-AU" sz="2000" dirty="0">
              <a:solidFill>
                <a:prstClr val="black"/>
              </a:solidFill>
            </a:endParaRPr>
          </a:p>
          <a:p>
            <a:pPr marL="285750" lvl="0" indent="-285750">
              <a:spcAft>
                <a:spcPts val="600"/>
              </a:spcAft>
            </a:pPr>
            <a:r>
              <a:rPr lang="en-AU" sz="2000" dirty="0">
                <a:solidFill>
                  <a:prstClr val="black"/>
                </a:solidFill>
              </a:rPr>
              <a:t>Data sources used: </a:t>
            </a:r>
          </a:p>
          <a:p>
            <a:pPr marL="800100" lvl="1" indent="-342900">
              <a:spcAft>
                <a:spcPts val="600"/>
              </a:spcAft>
              <a:buFont typeface="Courier New" panose="02070309020205020404" pitchFamily="49" charset="0"/>
              <a:buChar char="­"/>
            </a:pPr>
            <a:r>
              <a:rPr lang="en-AU" sz="2000" dirty="0">
                <a:solidFill>
                  <a:prstClr val="black"/>
                </a:solidFill>
              </a:rPr>
              <a:t>National Hospital Morbidity Database (NHMD)</a:t>
            </a:r>
          </a:p>
          <a:p>
            <a:pPr marL="800100" lvl="1" indent="-342900">
              <a:spcAft>
                <a:spcPts val="600"/>
              </a:spcAft>
              <a:buFont typeface="Courier New" panose="02070309020205020404" pitchFamily="49" charset="0"/>
              <a:buChar char="­"/>
            </a:pPr>
            <a:r>
              <a:rPr lang="en-AU" sz="2000" dirty="0">
                <a:solidFill>
                  <a:prstClr val="black"/>
                </a:solidFill>
              </a:rPr>
              <a:t>Medicare Benefits Schedule (MBS)</a:t>
            </a:r>
          </a:p>
          <a:p>
            <a:pPr marL="800100" lvl="1" indent="-342900">
              <a:spcAft>
                <a:spcPts val="600"/>
              </a:spcAft>
              <a:buFont typeface="Courier New" panose="02070309020205020404" pitchFamily="49" charset="0"/>
              <a:buChar char="­"/>
            </a:pPr>
            <a:r>
              <a:rPr lang="en-AU" sz="2000" dirty="0">
                <a:solidFill>
                  <a:prstClr val="black"/>
                </a:solidFill>
              </a:rPr>
              <a:t>Pharmaceutical Benefits Scheme (PBS)</a:t>
            </a:r>
          </a:p>
          <a:p>
            <a:pPr marL="800100" lvl="1" indent="-342900">
              <a:spcAft>
                <a:spcPts val="600"/>
              </a:spcAft>
              <a:buFont typeface="Courier New" panose="02070309020205020404" pitchFamily="49" charset="0"/>
              <a:buChar char="­"/>
            </a:pPr>
            <a:r>
              <a:rPr lang="en-AU" sz="2000" dirty="0">
                <a:solidFill>
                  <a:prstClr val="black"/>
                </a:solidFill>
              </a:rPr>
              <a:t>National Perinatal Data Collection (NPDC)</a:t>
            </a:r>
          </a:p>
          <a:p>
            <a:pPr marL="285750" lvl="0" indent="-285750">
              <a:spcAft>
                <a:spcPts val="600"/>
              </a:spcAft>
            </a:pPr>
            <a:r>
              <a:rPr lang="en-AU" sz="2000" dirty="0">
                <a:solidFill>
                  <a:prstClr val="black"/>
                </a:solidFill>
              </a:rPr>
              <a:t>Data extraction and analysis performed by the Australian Institute of Health and Welfare (AIHW)</a:t>
            </a:r>
          </a:p>
          <a:p>
            <a:pPr marL="285750" lvl="0" indent="-285750">
              <a:spcAft>
                <a:spcPts val="600"/>
              </a:spcAft>
            </a:pPr>
            <a:r>
              <a:rPr lang="en-AU" sz="2000" dirty="0">
                <a:solidFill>
                  <a:prstClr val="black"/>
                </a:solidFill>
              </a:rPr>
              <a:t>Interactive </a:t>
            </a:r>
            <a:r>
              <a:rPr lang="en-AU" sz="2000" dirty="0" smtClean="0">
                <a:solidFill>
                  <a:prstClr val="black"/>
                </a:solidFill>
              </a:rPr>
              <a:t>Atlas</a:t>
            </a: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352850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836E50E3-CF84-F640-91F4-75561B62A0FE}"/>
              </a:ext>
            </a:extLst>
          </p:cNvPr>
          <p:cNvSpPr>
            <a:spLocks noGrp="1"/>
          </p:cNvSpPr>
          <p:nvPr>
            <p:ph type="body" sz="quarter" idx="10"/>
          </p:nvPr>
        </p:nvSpPr>
        <p:spPr>
          <a:xfrm>
            <a:off x="517524" y="5960533"/>
            <a:ext cx="4638675" cy="94971"/>
          </a:xfrm>
        </p:spPr>
        <p:txBody>
          <a:bodyPr/>
          <a:lstStyle/>
          <a:p>
            <a:pPr>
              <a:spcBef>
                <a:spcPts val="0"/>
              </a:spcBef>
              <a:spcAft>
                <a:spcPts val="600"/>
              </a:spcAft>
            </a:pPr>
            <a:r>
              <a:rPr lang="en-US" dirty="0"/>
              <a:t>Number per 100,000 people</a:t>
            </a:r>
          </a:p>
          <a:p>
            <a:pPr>
              <a:spcBef>
                <a:spcPts val="0"/>
              </a:spcBef>
              <a:spcAft>
                <a:spcPts val="600"/>
              </a:spcAft>
            </a:pPr>
            <a:r>
              <a:rPr lang="en-AU" dirty="0"/>
              <a:t>Sources: NHMD data 2014-15 to  2016-17 </a:t>
            </a:r>
            <a:r>
              <a:rPr lang="en-AU" dirty="0" smtClean="0"/>
              <a:t>, </a:t>
            </a:r>
            <a:r>
              <a:rPr lang="en-AU" dirty="0"/>
              <a:t>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Autofit/>
          </a:bodyPr>
          <a:lstStyle/>
          <a:p>
            <a:r>
              <a:rPr lang="en-US" sz="1400" dirty="0"/>
              <a:t>Hospitalisations by Aboriginal and Torres Strait Islander status</a:t>
            </a:r>
            <a:endParaRPr lang="en-AU" sz="1400" dirty="0"/>
          </a:p>
        </p:txBody>
      </p:sp>
      <p:pic>
        <p:nvPicPr>
          <p:cNvPr id="6" name="Picture 5"/>
          <p:cNvPicPr>
            <a:picLocks noChangeAspect="1"/>
          </p:cNvPicPr>
          <p:nvPr/>
        </p:nvPicPr>
        <p:blipFill>
          <a:blip r:embed="rId3"/>
          <a:stretch>
            <a:fillRect/>
          </a:stretch>
        </p:blipFill>
        <p:spPr>
          <a:xfrm>
            <a:off x="218799" y="1091184"/>
            <a:ext cx="8706401" cy="4803531"/>
          </a:xfrm>
          <a:prstGeom prst="rect">
            <a:avLst/>
          </a:prstGeom>
        </p:spPr>
      </p:pic>
    </p:spTree>
    <p:extLst>
      <p:ext uri="{BB962C8B-B14F-4D97-AF65-F5344CB8AC3E}">
        <p14:creationId xmlns:p14="http://schemas.microsoft.com/office/powerpoint/2010/main" val="3844572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694EEEA7-2663-3D49-9977-8D1401A57A33}"/>
              </a:ext>
            </a:extLst>
          </p:cNvPr>
          <p:cNvSpPr>
            <a:spLocks noGrp="1"/>
          </p:cNvSpPr>
          <p:nvPr>
            <p:ph type="body" sz="quarter" idx="10"/>
          </p:nvPr>
        </p:nvSpPr>
        <p:spPr>
          <a:xfrm>
            <a:off x="517525" y="5960533"/>
            <a:ext cx="4113742" cy="94971"/>
          </a:xfrm>
        </p:spPr>
        <p:txBody>
          <a:bodyPr/>
          <a:lstStyle/>
          <a:p>
            <a:pPr>
              <a:spcBef>
                <a:spcPts val="0"/>
              </a:spcBef>
              <a:spcAft>
                <a:spcPts val="600"/>
              </a:spcAft>
            </a:pPr>
            <a:r>
              <a:rPr lang="en-US" dirty="0"/>
              <a:t>Number per 100,000 people</a:t>
            </a:r>
          </a:p>
          <a:p>
            <a:pPr>
              <a:spcBef>
                <a:spcPts val="0"/>
              </a:spcBef>
              <a:spcAft>
                <a:spcPts val="600"/>
              </a:spcAft>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Autofit/>
          </a:bodyPr>
          <a:lstStyle/>
          <a:p>
            <a:r>
              <a:rPr lang="en-US" sz="1400" dirty="0"/>
              <a:t>Hospitalisations by patient funding status</a:t>
            </a:r>
            <a:endParaRPr lang="en-AU" sz="1400" dirty="0"/>
          </a:p>
        </p:txBody>
      </p:sp>
      <p:pic>
        <p:nvPicPr>
          <p:cNvPr id="6" name="Picture 5"/>
          <p:cNvPicPr>
            <a:picLocks noChangeAspect="1"/>
          </p:cNvPicPr>
          <p:nvPr/>
        </p:nvPicPr>
        <p:blipFill>
          <a:blip r:embed="rId3"/>
          <a:stretch>
            <a:fillRect/>
          </a:stretch>
        </p:blipFill>
        <p:spPr>
          <a:xfrm>
            <a:off x="218799" y="1091184"/>
            <a:ext cx="8706401" cy="4803531"/>
          </a:xfrm>
          <a:prstGeom prst="rect">
            <a:avLst/>
          </a:prstGeom>
        </p:spPr>
      </p:pic>
    </p:spTree>
    <p:extLst>
      <p:ext uri="{BB962C8B-B14F-4D97-AF65-F5344CB8AC3E}">
        <p14:creationId xmlns:p14="http://schemas.microsoft.com/office/powerpoint/2010/main" val="15473300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694EEEA7-2663-3D49-9977-8D1401A57A33}"/>
              </a:ext>
            </a:extLst>
          </p:cNvPr>
          <p:cNvSpPr>
            <a:spLocks noGrp="1"/>
          </p:cNvSpPr>
          <p:nvPr>
            <p:ph type="body" sz="quarter" idx="10"/>
          </p:nvPr>
        </p:nvSpPr>
        <p:spPr>
          <a:xfrm>
            <a:off x="517524" y="5894715"/>
            <a:ext cx="4054475" cy="160789"/>
          </a:xfrm>
        </p:spPr>
        <p:txBody>
          <a:bodyPr/>
          <a:lstStyle/>
          <a:p>
            <a:pPr>
              <a:spcBef>
                <a:spcPts val="0"/>
              </a:spcBef>
              <a:spcAft>
                <a:spcPts val="600"/>
              </a:spcAft>
            </a:pPr>
            <a:r>
              <a:rPr lang="en-US" dirty="0"/>
              <a:t>Number per 100,000 people</a:t>
            </a:r>
          </a:p>
          <a:p>
            <a:pPr>
              <a:spcBef>
                <a:spcPts val="0"/>
              </a:spcBef>
              <a:spcAft>
                <a:spcPts val="600"/>
              </a:spcAft>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Autofit/>
          </a:bodyPr>
          <a:lstStyle/>
          <a:p>
            <a:pPr>
              <a:lnSpc>
                <a:spcPct val="100000"/>
              </a:lnSpc>
            </a:pPr>
            <a:r>
              <a:rPr lang="en-US" sz="1400" dirty="0"/>
              <a:t>Hospitalisations by principal diagnosis</a:t>
            </a:r>
            <a:endParaRPr lang="en-AU" sz="1400" dirty="0"/>
          </a:p>
        </p:txBody>
      </p:sp>
      <p:pic>
        <p:nvPicPr>
          <p:cNvPr id="6" name="Picture 5"/>
          <p:cNvPicPr>
            <a:picLocks noChangeAspect="1"/>
          </p:cNvPicPr>
          <p:nvPr/>
        </p:nvPicPr>
        <p:blipFill>
          <a:blip r:embed="rId3"/>
          <a:stretch>
            <a:fillRect/>
          </a:stretch>
        </p:blipFill>
        <p:spPr>
          <a:xfrm>
            <a:off x="218799" y="1091184"/>
            <a:ext cx="8706401" cy="4803531"/>
          </a:xfrm>
          <a:prstGeom prst="rect">
            <a:avLst/>
          </a:prstGeom>
        </p:spPr>
      </p:pic>
    </p:spTree>
    <p:extLst>
      <p:ext uri="{BB962C8B-B14F-4D97-AF65-F5344CB8AC3E}">
        <p14:creationId xmlns:p14="http://schemas.microsoft.com/office/powerpoint/2010/main" val="11008272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Autofit/>
          </a:bodyPr>
          <a:lstStyle/>
          <a:p>
            <a:pPr>
              <a:lnSpc>
                <a:spcPct val="110000"/>
              </a:lnSpc>
            </a:pPr>
            <a:r>
              <a:rPr lang="en-US" sz="1400" dirty="0"/>
              <a:t>State and territory</a:t>
            </a:r>
          </a:p>
        </p:txBody>
      </p:sp>
      <p:pic>
        <p:nvPicPr>
          <p:cNvPr id="7" name="Picture 6"/>
          <p:cNvPicPr>
            <a:picLocks noChangeAspect="1"/>
          </p:cNvPicPr>
          <p:nvPr/>
        </p:nvPicPr>
        <p:blipFill>
          <a:blip r:embed="rId3"/>
          <a:stretch>
            <a:fillRect/>
          </a:stretch>
        </p:blipFill>
        <p:spPr>
          <a:xfrm>
            <a:off x="71707" y="882345"/>
            <a:ext cx="9000585" cy="4950321"/>
          </a:xfrm>
          <a:prstGeom prst="rect">
            <a:avLst/>
          </a:prstGeom>
        </p:spPr>
      </p:pic>
    </p:spTree>
    <p:extLst>
      <p:ext uri="{BB962C8B-B14F-4D97-AF65-F5344CB8AC3E}">
        <p14:creationId xmlns:p14="http://schemas.microsoft.com/office/powerpoint/2010/main" val="10873858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369498" y="319119"/>
            <a:ext cx="7886700" cy="432220"/>
          </a:xfrm>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Autofit/>
          </a:bodyPr>
          <a:lstStyle/>
          <a:p>
            <a:pPr>
              <a:lnSpc>
                <a:spcPct val="100000"/>
              </a:lnSpc>
            </a:pPr>
            <a:r>
              <a:rPr lang="en-US" sz="1400" dirty="0"/>
              <a:t>Remoteness and socioeconomic status</a:t>
            </a:r>
          </a:p>
        </p:txBody>
      </p:sp>
      <p:pic>
        <p:nvPicPr>
          <p:cNvPr id="6" name="Picture 5"/>
          <p:cNvPicPr>
            <a:picLocks noChangeAspect="1"/>
          </p:cNvPicPr>
          <p:nvPr/>
        </p:nvPicPr>
        <p:blipFill>
          <a:blip r:embed="rId3"/>
          <a:stretch>
            <a:fillRect/>
          </a:stretch>
        </p:blipFill>
        <p:spPr>
          <a:xfrm>
            <a:off x="86106" y="1193180"/>
            <a:ext cx="8396884" cy="4618286"/>
          </a:xfrm>
          <a:prstGeom prst="rect">
            <a:avLst/>
          </a:prstGeom>
        </p:spPr>
      </p:pic>
    </p:spTree>
    <p:extLst>
      <p:ext uri="{BB962C8B-B14F-4D97-AF65-F5344CB8AC3E}">
        <p14:creationId xmlns:p14="http://schemas.microsoft.com/office/powerpoint/2010/main" val="32909771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9367" y="1959460"/>
            <a:ext cx="3874955" cy="977417"/>
          </a:xfrm>
        </p:spPr>
        <p:txBody>
          <a:bodyPr>
            <a:noAutofit/>
          </a:bodyPr>
          <a:lstStyle/>
          <a:p>
            <a:r>
              <a:rPr lang="en-AU" sz="4000" b="1" dirty="0" smtClean="0"/>
              <a:t>Cardiac tests</a:t>
            </a:r>
            <a:endParaRPr lang="en-AU" sz="4000" b="1" dirty="0"/>
          </a:p>
        </p:txBody>
      </p:sp>
    </p:spTree>
    <p:extLst>
      <p:ext uri="{BB962C8B-B14F-4D97-AF65-F5344CB8AC3E}">
        <p14:creationId xmlns:p14="http://schemas.microsoft.com/office/powerpoint/2010/main" val="569137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A3AF630E-8F06-9949-BB4E-82823A6E505E}"/>
              </a:ext>
            </a:extLst>
          </p:cNvPr>
          <p:cNvSpPr>
            <a:spLocks noGrp="1"/>
          </p:cNvSpPr>
          <p:nvPr>
            <p:ph type="title"/>
          </p:nvPr>
        </p:nvSpPr>
        <p:spPr/>
        <p:txBody>
          <a:bodyPr/>
          <a:lstStyle/>
          <a:p>
            <a:r>
              <a:rPr lang="en-US" dirty="0"/>
              <a:t>Cardiac tests</a:t>
            </a:r>
          </a:p>
        </p:txBody>
      </p:sp>
      <p:sp>
        <p:nvSpPr>
          <p:cNvPr id="4" name="Text Placeholder 3">
            <a:extLst>
              <a:ext uri="{FF2B5EF4-FFF2-40B4-BE49-F238E27FC236}">
                <a16:creationId xmlns="" xmlns:a16="http://schemas.microsoft.com/office/drawing/2014/main" id="{DEC690E0-93DF-8643-8F80-6D8E31762428}"/>
              </a:ext>
            </a:extLst>
          </p:cNvPr>
          <p:cNvSpPr>
            <a:spLocks noGrp="1"/>
          </p:cNvSpPr>
          <p:nvPr>
            <p:ph type="body" sz="quarter" idx="11"/>
          </p:nvPr>
        </p:nvSpPr>
        <p:spPr/>
        <p:txBody>
          <a:bodyPr>
            <a:noAutofit/>
          </a:bodyPr>
          <a:lstStyle/>
          <a:p>
            <a:r>
              <a:rPr lang="en-US" sz="1400" dirty="0"/>
              <a:t>Key findings</a:t>
            </a:r>
          </a:p>
        </p:txBody>
      </p:sp>
      <p:graphicFrame>
        <p:nvGraphicFramePr>
          <p:cNvPr id="12" name="Table 11">
            <a:extLst>
              <a:ext uri="{FF2B5EF4-FFF2-40B4-BE49-F238E27FC236}">
                <a16:creationId xmlns="" xmlns:a16="http://schemas.microsoft.com/office/drawing/2014/main" id="{E2D3290C-AA18-F942-9454-3B6C4DDB76FE}"/>
              </a:ext>
            </a:extLst>
          </p:cNvPr>
          <p:cNvGraphicFramePr>
            <a:graphicFrameLocks noGrp="1"/>
          </p:cNvGraphicFramePr>
          <p:nvPr>
            <p:extLst>
              <p:ext uri="{D42A27DB-BD31-4B8C-83A1-F6EECF244321}">
                <p14:modId xmlns:p14="http://schemas.microsoft.com/office/powerpoint/2010/main" val="2847583491"/>
              </p:ext>
            </p:extLst>
          </p:nvPr>
        </p:nvGraphicFramePr>
        <p:xfrm>
          <a:off x="369500" y="1397000"/>
          <a:ext cx="8334235" cy="2942766"/>
        </p:xfrm>
        <a:graphic>
          <a:graphicData uri="http://schemas.openxmlformats.org/drawingml/2006/table">
            <a:tbl>
              <a:tblPr firstRow="1" bandRow="1">
                <a:tableStyleId>{5C22544A-7EE6-4342-B048-85BDC9FD1C3A}</a:tableStyleId>
              </a:tblPr>
              <a:tblGrid>
                <a:gridCol w="2759054">
                  <a:extLst>
                    <a:ext uri="{9D8B030D-6E8A-4147-A177-3AD203B41FA5}">
                      <a16:colId xmlns="" xmlns:a16="http://schemas.microsoft.com/office/drawing/2014/main" val="20000"/>
                    </a:ext>
                  </a:extLst>
                </a:gridCol>
                <a:gridCol w="1776549">
                  <a:extLst>
                    <a:ext uri="{9D8B030D-6E8A-4147-A177-3AD203B41FA5}">
                      <a16:colId xmlns="" xmlns:a16="http://schemas.microsoft.com/office/drawing/2014/main" val="20003"/>
                    </a:ext>
                  </a:extLst>
                </a:gridCol>
                <a:gridCol w="1123406">
                  <a:extLst>
                    <a:ext uri="{9D8B030D-6E8A-4147-A177-3AD203B41FA5}">
                      <a16:colId xmlns="" xmlns:a16="http://schemas.microsoft.com/office/drawing/2014/main" val="1636717294"/>
                    </a:ext>
                  </a:extLst>
                </a:gridCol>
                <a:gridCol w="1456508">
                  <a:extLst>
                    <a:ext uri="{9D8B030D-6E8A-4147-A177-3AD203B41FA5}">
                      <a16:colId xmlns="" xmlns:a16="http://schemas.microsoft.com/office/drawing/2014/main" val="2633576220"/>
                    </a:ext>
                  </a:extLst>
                </a:gridCol>
                <a:gridCol w="1218718">
                  <a:extLst>
                    <a:ext uri="{9D8B030D-6E8A-4147-A177-3AD203B41FA5}">
                      <a16:colId xmlns="" xmlns:a16="http://schemas.microsoft.com/office/drawing/2014/main" val="20004"/>
                    </a:ext>
                  </a:extLst>
                </a:gridCol>
              </a:tblGrid>
              <a:tr h="579033">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extLst>
                  <a:ext uri="{0D108BD9-81ED-4DB2-BD59-A6C34878D82A}">
                    <a16:rowId xmlns="" xmlns:a16="http://schemas.microsoft.com/office/drawing/2014/main" val="10000"/>
                  </a:ext>
                </a:extLst>
              </a:tr>
              <a:tr h="3308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4.1 </a:t>
                      </a:r>
                      <a:r>
                        <a:rPr lang="en-AU" sz="1100" b="1" dirty="0">
                          <a:solidFill>
                            <a:schemeClr val="accent6"/>
                          </a:solidFill>
                        </a:rPr>
                        <a:t>Cardiac stress tests and imaging</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1,184–11,568</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9.8</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3.8</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933,727</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308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4.2 </a:t>
                      </a:r>
                      <a:r>
                        <a:rPr lang="en-AU" sz="1100" b="1" dirty="0">
                          <a:solidFill>
                            <a:schemeClr val="accent6"/>
                          </a:solidFill>
                        </a:rPr>
                        <a:t>Stress echocardiography</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104–4,894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47.1</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5.8</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303,525</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930753599"/>
                  </a:ext>
                </a:extLst>
              </a:tr>
              <a:tr h="3308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4.3 </a:t>
                      </a:r>
                      <a:r>
                        <a:rPr lang="en-AU" sz="1100" b="1" dirty="0">
                          <a:solidFill>
                            <a:schemeClr val="accent6"/>
                          </a:solidFill>
                        </a:rPr>
                        <a:t>Myocardial perfusion scans</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29–1,652</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57.0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4.9</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79,905</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378255321"/>
                  </a:ext>
                </a:extLst>
              </a:tr>
              <a:tr h="51960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4.4 </a:t>
                      </a:r>
                      <a:r>
                        <a:rPr lang="en-AU" sz="1100" b="1" dirty="0">
                          <a:solidFill>
                            <a:schemeClr val="accent6"/>
                          </a:solidFill>
                        </a:rPr>
                        <a:t>Standard echocardiography</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2,279–7,957</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3.5</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945,056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29202286"/>
                  </a:ext>
                </a:extLst>
              </a:tr>
            </a:tbl>
          </a:graphicData>
        </a:graphic>
      </p:graphicFrame>
      <p:sp>
        <p:nvSpPr>
          <p:cNvPr id="8" name="Text Placeholder 2">
            <a:extLst>
              <a:ext uri="{FF2B5EF4-FFF2-40B4-BE49-F238E27FC236}">
                <a16:creationId xmlns="" xmlns:a16="http://schemas.microsoft.com/office/drawing/2014/main" id="{43102CAA-F5EF-FB43-A466-6B92DE17131D}"/>
              </a:ext>
            </a:extLst>
          </p:cNvPr>
          <p:cNvSpPr txBox="1">
            <a:spLocks/>
          </p:cNvSpPr>
          <p:nvPr/>
        </p:nvSpPr>
        <p:spPr>
          <a:xfrm>
            <a:off x="517525" y="4790361"/>
            <a:ext cx="3208338" cy="61571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AU" dirty="0"/>
              <a:t>* Statistical Area Level 3</a:t>
            </a:r>
          </a:p>
          <a:p>
            <a:pPr>
              <a:spcBef>
                <a:spcPts val="0"/>
              </a:spcBef>
              <a:spcAft>
                <a:spcPts val="600"/>
              </a:spcAft>
            </a:pPr>
            <a:r>
              <a:rPr lang="en-AU" dirty="0"/>
              <a:t>† Exercise electrocardiograms, stress echocardiography, myocardial perfusion scans and computed tomography of coronary arteries</a:t>
            </a:r>
          </a:p>
          <a:p>
            <a:pPr>
              <a:spcBef>
                <a:spcPts val="0"/>
              </a:spcBef>
              <a:spcAft>
                <a:spcPts val="600"/>
              </a:spcAft>
            </a:pPr>
            <a:r>
              <a:rPr lang="en-AU" dirty="0"/>
              <a:t>§ Based on number of MBS-subsidised services</a:t>
            </a:r>
          </a:p>
        </p:txBody>
      </p:sp>
      <p:cxnSp>
        <p:nvCxnSpPr>
          <p:cNvPr id="7" name="Straight Connector 6"/>
          <p:cNvCxnSpPr/>
          <p:nvPr/>
        </p:nvCxnSpPr>
        <p:spPr>
          <a:xfrm>
            <a:off x="476249" y="249999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6248" y="310959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6247" y="369887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239762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p>
        </p:txBody>
      </p:sp>
      <p:sp>
        <p:nvSpPr>
          <p:cNvPr id="5" name="Text Placeholder 4">
            <a:extLst>
              <a:ext uri="{FF2B5EF4-FFF2-40B4-BE49-F238E27FC236}">
                <a16:creationId xmlns="" xmlns:a16="http://schemas.microsoft.com/office/drawing/2014/main" id="{3EE859E5-3A10-8F40-91E1-35A71D4CE16D}"/>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2388007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4" name="Text Placeholder 3">
            <a:extLst>
              <a:ext uri="{FF2B5EF4-FFF2-40B4-BE49-F238E27FC236}">
                <a16:creationId xmlns="" xmlns:a16="http://schemas.microsoft.com/office/drawing/2014/main" id="{589DC0B8-D733-0D48-B673-83A4BDDDE281}"/>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15911012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sp>
        <p:nvSpPr>
          <p:cNvPr id="5" name="Text Placeholder 4">
            <a:extLst>
              <a:ext uri="{FF2B5EF4-FFF2-40B4-BE49-F238E27FC236}">
                <a16:creationId xmlns="" xmlns:a16="http://schemas.microsoft.com/office/drawing/2014/main" id="{C910D9DB-0B7C-944A-A64D-88B5E7ED427E}"/>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1029701852"/>
      </p:ext>
    </p:extLst>
  </p:cSld>
  <p:clrMapOvr>
    <a:masterClrMapping/>
  </p:clrMapOvr>
</p:sld>
</file>

<file path=ppt/theme/theme1.xml><?xml version="1.0" encoding="utf-8"?>
<a:theme xmlns:a="http://schemas.openxmlformats.org/drawingml/2006/main" name="Office Theme">
  <a:themeElements>
    <a:clrScheme name="SAQ 1">
      <a:dk1>
        <a:srgbClr val="00B2E2"/>
      </a:dk1>
      <a:lt1>
        <a:srgbClr val="0078A2"/>
      </a:lt1>
      <a:dk2>
        <a:srgbClr val="808283"/>
      </a:dk2>
      <a:lt2>
        <a:srgbClr val="57599C"/>
      </a:lt2>
      <a:accent1>
        <a:srgbClr val="9D1630"/>
      </a:accent1>
      <a:accent2>
        <a:srgbClr val="2F7E47"/>
      </a:accent2>
      <a:accent3>
        <a:srgbClr val="5D7E95"/>
      </a:accent3>
      <a:accent4>
        <a:srgbClr val="F3794C"/>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1576</TotalTime>
  <Words>20380</Words>
  <Application>Microsoft Office PowerPoint</Application>
  <PresentationFormat>On-screen Show (4:3)</PresentationFormat>
  <Paragraphs>1935</Paragraphs>
  <Slides>149</Slides>
  <Notes>140</Notes>
  <HiddenSlides>0</HiddenSlides>
  <MMClips>0</MMClips>
  <ScaleCrop>false</ScaleCrop>
  <HeadingPairs>
    <vt:vector size="4" baseType="variant">
      <vt:variant>
        <vt:lpstr>Theme</vt:lpstr>
      </vt:variant>
      <vt:variant>
        <vt:i4>1</vt:i4>
      </vt:variant>
      <vt:variant>
        <vt:lpstr>Slide Titles</vt:lpstr>
      </vt:variant>
      <vt:variant>
        <vt:i4>149</vt:i4>
      </vt:variant>
    </vt:vector>
  </HeadingPairs>
  <TitlesOfParts>
    <vt:vector size="150" baseType="lpstr">
      <vt:lpstr>Office Theme</vt:lpstr>
      <vt:lpstr>The Third Australian Atlas of Healthcare Variation </vt:lpstr>
      <vt:lpstr>The Australian Atlas of Healthcare Variation series</vt:lpstr>
      <vt:lpstr>Interactive Atlas</vt:lpstr>
      <vt:lpstr>Australian Commission on Safety and Quality in Health Care</vt:lpstr>
      <vt:lpstr>Third Australian Atlas of Healthcare Variation </vt:lpstr>
      <vt:lpstr>Third Australian Atlas of Healthcare Variation </vt:lpstr>
      <vt:lpstr>Inside this slide pack</vt:lpstr>
      <vt:lpstr>Why does variation matter?</vt:lpstr>
      <vt:lpstr>How is variation measured in the Atlas? </vt:lpstr>
      <vt:lpstr>How is variation presented in the Atlas? </vt:lpstr>
      <vt:lpstr>Data suppression</vt:lpstr>
      <vt:lpstr>How to interpret our data visualisations</vt:lpstr>
      <vt:lpstr>How to interpret our data visualisations</vt:lpstr>
      <vt:lpstr>PowerPoint Presentation</vt:lpstr>
      <vt:lpstr>Neonatal and paediatric health</vt:lpstr>
      <vt:lpstr>1.1 Early planned caesarean section without medical or obstetric indication</vt:lpstr>
      <vt:lpstr>1.1 Early planned caesarean section without medical or obstetric indication</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1.2 Antibiotics dispensing in children, 9 years and under</vt:lpstr>
      <vt:lpstr>1.3 Proton pump inhibitor medicines dispensing, 1 year and under </vt:lpstr>
      <vt:lpstr>PowerPoint Presentation</vt:lpstr>
      <vt:lpstr>Gastrointestinal investigations and treatments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2.2 Gastroscopy hospitalisations, all ages </vt:lpstr>
      <vt:lpstr>2.2 Gastroscopy hospitalisations, all ages </vt:lpstr>
      <vt:lpstr>2.2 Gastroscopy hospitalisations, all ages </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Thyroid investigations  and treatments</vt:lpstr>
      <vt:lpstr>Thyroid investigations and treatments</vt:lpstr>
      <vt:lpstr>What’s included in TSH and TFT</vt:lpstr>
      <vt:lpstr>3.1 Thyroid stimulating hormone tests</vt:lpstr>
      <vt:lpstr>3.1 Thyroid stimulating hormone tests</vt:lpstr>
      <vt:lpstr>3.1 Thyroid stimulating hormone tests</vt:lpstr>
      <vt:lpstr>3.1 Thyroid stimulating hormone tests</vt:lpstr>
      <vt:lpstr>3.1 Thyroid stimulating hormone tests</vt:lpstr>
      <vt:lpstr>3.1 Thyroid stimulating hormone tests</vt:lpstr>
      <vt:lpstr>3.1 Thyroid stimulating hormone tests</vt:lpstr>
      <vt:lpstr>3.1 Thyroid function tests</vt:lpstr>
      <vt:lpstr>3.1 Thyroid function tests</vt:lpstr>
      <vt:lpstr>3.1 Thyroid function testing</vt:lpstr>
      <vt:lpstr>3.1 Thyroid function testing</vt:lpstr>
      <vt:lpstr>3.1 Thyroid function testing</vt:lpstr>
      <vt:lpstr>3.1 Thyroid function tests</vt:lpstr>
      <vt:lpstr>3.1 Thyroid function tests</vt:lpstr>
      <vt:lpstr>3.1 Thyroid function tests</vt:lpstr>
      <vt:lpstr>3.1 Thyroid function tests</vt:lpstr>
      <vt:lpstr>3.1 Thyroid function tests</vt:lpstr>
      <vt:lpstr>3.2 Neck ultrasound</vt:lpstr>
      <vt:lpstr>3.2 Neck ultrasound</vt:lpstr>
      <vt:lpstr>3.2 Neck ultrasound</vt:lpstr>
      <vt:lpstr>3.2 Neck ultrasound</vt:lpstr>
      <vt:lpstr>3.2 Neck ultrasound</vt:lpstr>
      <vt:lpstr>3.2 Neck ultrasound</vt:lpstr>
      <vt:lpstr>3.2 Neck ultrasound</vt:lpstr>
      <vt:lpstr>3.2 Thyroidectomy hospitalisations</vt:lpstr>
      <vt:lpstr>3.2 Thyroidectomy hospitalisations</vt:lpstr>
      <vt:lpstr>3.2 Thyroidectomy</vt:lpstr>
      <vt:lpstr>3.2 Thyroidectomy</vt:lpstr>
      <vt:lpstr>3.2 Thyroidectomy</vt:lpstr>
      <vt:lpstr>3.2 Thyroidectomy</vt:lpstr>
      <vt:lpstr>3.2 Thyroidectomy</vt:lpstr>
      <vt:lpstr>3.2 Thyroidectomy</vt:lpstr>
      <vt:lpstr>3.2 Thyroidectomy</vt:lpstr>
      <vt:lpstr>3.2 Thyroidectomy</vt:lpstr>
      <vt:lpstr>Cardiac tests</vt:lpstr>
      <vt:lpstr>Cardiac tests</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4.2 Stress echocardiography, 18 years and over</vt:lpstr>
      <vt:lpstr>4.2 Stress echocardiography, 18 years and over</vt:lpstr>
      <vt:lpstr>4.2 Stress echocardiography, 18 years and over</vt:lpstr>
      <vt:lpstr>4.2 Stress echocardiography, 18 years and over</vt:lpstr>
      <vt:lpstr>4.2 Stress echocardiography, 18 years and over</vt:lpstr>
      <vt:lpstr>4.2 Stress echocardiography, 18 years and over</vt:lpstr>
      <vt:lpstr>4.2 Stress echocardiography,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PowerPoint Presentation</vt:lpstr>
      <vt:lpstr>How is change over time measured?</vt:lpstr>
      <vt:lpstr>Repeat analyses</vt:lpstr>
      <vt:lpstr>Why explore use of these medicines over time? </vt:lpstr>
      <vt:lpstr>Repeat analysis - key findings</vt:lpstr>
      <vt:lpstr>How to interpret the data visualisations</vt:lpstr>
      <vt:lpstr>How to interpret the data visualisations</vt:lpstr>
      <vt:lpstr>5.1 Antimicrobial medicines dispensing, all ages </vt:lpstr>
      <vt:lpstr>5.2 Amoxicillin dispensing, all ages </vt:lpstr>
      <vt:lpstr>5.2 Amoxicillin and amoxicillin–clavulanate dispensing, all ages</vt:lpstr>
      <vt:lpstr>5.3 Antipsychotic medicines dispensing, 17 years and under </vt:lpstr>
      <vt:lpstr>5.4 Antipsychotic medicines dispensing, 18–64 years </vt:lpstr>
      <vt:lpstr>5.5 Antipsychotic medicines dispensing, 65 years and over</vt:lpstr>
      <vt:lpstr>5.6 ADHD medicines dispensing, 17 years and under  </vt:lpstr>
      <vt:lpstr>5.7 Opioid medicines dispensing, all ages </vt:lpstr>
      <vt:lpstr>Response to the Atlas series</vt:lpstr>
      <vt:lpstr>  Repeat analyses: antimicrobial prescriptions dispensed</vt:lpstr>
      <vt:lpstr>Example: Clinical Care Standard - osteoarthritis of the knee</vt:lpstr>
      <vt:lpstr>Example: MBS Knee Arthroscopy Data 2012-2018</vt:lpstr>
      <vt:lpstr>Promoting appropriate care</vt:lpstr>
      <vt:lpstr>Further resources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Yunyin Xuan</dc:creator>
  <cp:lastModifiedBy>REYNOLDS, Katherine</cp:lastModifiedBy>
  <cp:revision>112</cp:revision>
  <cp:lastPrinted>2019-01-15T04:52:18Z</cp:lastPrinted>
  <dcterms:created xsi:type="dcterms:W3CDTF">2017-07-04T23:03:46Z</dcterms:created>
  <dcterms:modified xsi:type="dcterms:W3CDTF">2019-01-30T05:48:49Z</dcterms:modified>
</cp:coreProperties>
</file>