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304" r:id="rId3"/>
    <p:sldId id="320" r:id="rId4"/>
    <p:sldId id="313" r:id="rId5"/>
    <p:sldId id="310" r:id="rId6"/>
    <p:sldId id="321" r:id="rId7"/>
    <p:sldId id="315" r:id="rId8"/>
    <p:sldId id="316" r:id="rId9"/>
    <p:sldId id="317" r:id="rId10"/>
    <p:sldId id="319" r:id="rId11"/>
    <p:sldId id="323" r:id="rId12"/>
    <p:sldId id="324" r:id="rId13"/>
    <p:sldId id="322" r:id="rId14"/>
    <p:sldId id="260" r:id="rId15"/>
    <p:sldId id="261" r:id="rId16"/>
    <p:sldId id="303" r:id="rId17"/>
    <p:sldId id="270" r:id="rId18"/>
    <p:sldId id="271" r:id="rId19"/>
    <p:sldId id="272" r:id="rId20"/>
    <p:sldId id="273" r:id="rId21"/>
    <p:sldId id="274" r:id="rId22"/>
    <p:sldId id="301" r:id="rId23"/>
    <p:sldId id="275" r:id="rId24"/>
    <p:sldId id="276" r:id="rId25"/>
    <p:sldId id="277" r:id="rId26"/>
    <p:sldId id="325" r:id="rId27"/>
    <p:sldId id="326"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3F98"/>
    <a:srgbClr val="B70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5020"/>
    <p:restoredTop sz="76636" autoAdjust="0"/>
  </p:normalViewPr>
  <p:slideViewPr>
    <p:cSldViewPr snapToGrid="0" snapToObjects="1">
      <p:cViewPr>
        <p:scale>
          <a:sx n="85" d="100"/>
          <a:sy n="85" d="100"/>
        </p:scale>
        <p:origin x="-2364"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CCF3CED-7945-470E-88FE-C4F88CD6B5B9}" type="datetimeFigureOut">
              <a:rPr lang="en-AU" smtClean="0"/>
              <a:t>30/01/2019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86491E9-8B29-4238-9DA0-EB026E9297BC}" type="slidenum">
              <a:rPr lang="en-AU" smtClean="0"/>
              <a:t>‹#›</a:t>
            </a:fld>
            <a:endParaRPr lang="en-AU"/>
          </a:p>
        </p:txBody>
      </p:sp>
    </p:spTree>
    <p:extLst>
      <p:ext uri="{BB962C8B-B14F-4D97-AF65-F5344CB8AC3E}">
        <p14:creationId xmlns:p14="http://schemas.microsoft.com/office/powerpoint/2010/main" val="340603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mailto:atlas@safetyandquality.gov.a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Mapping variation is an invaluable tool for understanding how our healthcare system is providing care. The</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Australian Atlas of Healthcare Variation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illuminates variation by mapping use of health care according to where people live.  Each Atlas identifies specific achievable actions for exploration and quality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Australian Commission on Safety and Quality in Health Care (the Commission) has collaborated with the Australian, state and territory governments, specialist medical colleges, clinicians and consumer representatives to develop the Atlas</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publications can be downloaded from the Atlas website.</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a:t>
            </a:fld>
            <a:endParaRPr lang="en-AU"/>
          </a:p>
        </p:txBody>
      </p:sp>
    </p:spTree>
    <p:extLst>
      <p:ext uri="{BB962C8B-B14F-4D97-AF65-F5344CB8AC3E}">
        <p14:creationId xmlns:p14="http://schemas.microsoft.com/office/powerpoint/2010/main" val="41401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b="0" dirty="0" smtClean="0"/>
              <a:t>This chapter examines: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-Early planned caesarean section without medical or obstetric indication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-Antibiotics dispensing in children, aged 9 years and under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-Proton pump inhibitor medicines dispensing, aged 1 year and under</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dirty="0" smtClean="0"/>
          </a:p>
        </p:txBody>
      </p:sp>
      <p:sp>
        <p:nvSpPr>
          <p:cNvPr id="4" name="Slide Number Placeholder 3"/>
          <p:cNvSpPr>
            <a:spLocks noGrp="1"/>
          </p:cNvSpPr>
          <p:nvPr>
            <p:ph type="sldNum" sz="quarter" idx="10"/>
          </p:nvPr>
        </p:nvSpPr>
        <p:spPr/>
        <p:txBody>
          <a:bodyPr/>
          <a:lstStyle/>
          <a:p>
            <a:fld id="{086491E9-8B29-4238-9DA0-EB026E9297BC}" type="slidenum">
              <a:rPr lang="en-AU" smtClean="0"/>
              <a:t>13</a:t>
            </a:fld>
            <a:endParaRPr lang="en-AU"/>
          </a:p>
        </p:txBody>
      </p:sp>
    </p:spTree>
    <p:extLst>
      <p:ext uri="{BB962C8B-B14F-4D97-AF65-F5344CB8AC3E}">
        <p14:creationId xmlns:p14="http://schemas.microsoft.com/office/powerpoint/2010/main" val="245752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Almost half of early planned caesarean sections (42-60%) occurred before 39 weeks of gestation</a:t>
            </a:r>
            <a:r>
              <a:rPr lang="en-AU" sz="1200" dirty="0" smtClean="0">
                <a:solidFill>
                  <a:schemeClr val="accent6"/>
                </a:solidFill>
              </a:rPr>
              <a:t>,</a:t>
            </a:r>
            <a:r>
              <a:rPr lang="en-AU" sz="1200" baseline="0" dirty="0" smtClean="0">
                <a:solidFill>
                  <a:schemeClr val="accent6"/>
                </a:solidFill>
              </a:rPr>
              <a:t> </a:t>
            </a:r>
            <a:r>
              <a:rPr lang="en-AU" sz="1200" b="0" i="0" u="none" strike="noStrike" kern="1200" baseline="0" dirty="0" smtClean="0">
                <a:solidFill>
                  <a:schemeClr val="tx1"/>
                </a:solidFill>
                <a:latin typeface="+mn-lt"/>
                <a:ea typeface="+mn-ea"/>
                <a:cs typeface="+mn-cs"/>
              </a:rPr>
              <a:t>where there was no medical or obstetric indication (for the four states with reported data).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Substantial variation (16.5) was observed between Statistical Area Level 3 (SA3) areas in the rates of antibiotic dispensing in children aged 9 years and under, with over 3 million prescriptions dispensed - an equivalent rate of almost one per child in the age group.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There were 22,810 PBS prescriptions dispensed for PPI medicines to infants aged 1 year and under, representing 3,628 prescriptions per 100,000.</a:t>
            </a: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6491E9-8B29-4238-9DA0-EB026E9297BC}" type="slidenum">
              <a:rPr lang="en-AU" smtClean="0"/>
              <a:t>14</a:t>
            </a:fld>
            <a:endParaRPr lang="en-AU"/>
          </a:p>
        </p:txBody>
      </p:sp>
    </p:spTree>
    <p:extLst>
      <p:ext uri="{BB962C8B-B14F-4D97-AF65-F5344CB8AC3E}">
        <p14:creationId xmlns:p14="http://schemas.microsoft.com/office/powerpoint/2010/main" val="2976554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Rates of caesarean section overall has risen steadily in Australia since the early 1990s. In</a:t>
            </a:r>
            <a:r>
              <a:rPr lang="en-AU" baseline="0" dirty="0" smtClean="0"/>
              <a:t> 2016, 34% of births in Australia were by caesarean section, compared with 31% in 2006 and 18% in 1990.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proportion of babies born at early term has increased in the past decade. Between 2006 and 2016, the proportion of babies born between 37 and 39 weeks’ gestation increased, while the proportion born from 40 weeks onwards decreased.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Between 2006 and 2016, the average gestational age for all babies born in Australia fell from 38.9 weeks to 38.6 weeks.</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15</a:t>
            </a:fld>
            <a:endParaRPr lang="en-AU"/>
          </a:p>
        </p:txBody>
      </p:sp>
    </p:spTree>
    <p:extLst>
      <p:ext uri="{BB962C8B-B14F-4D97-AF65-F5344CB8AC3E}">
        <p14:creationId xmlns:p14="http://schemas.microsoft.com/office/powerpoint/2010/main" val="129054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dirty="0" smtClean="0"/>
          </a:p>
        </p:txBody>
      </p:sp>
      <p:sp>
        <p:nvSpPr>
          <p:cNvPr id="4" name="Slide Number Placeholder 3"/>
          <p:cNvSpPr>
            <a:spLocks noGrp="1"/>
          </p:cNvSpPr>
          <p:nvPr>
            <p:ph type="sldNum" sz="quarter" idx="10"/>
          </p:nvPr>
        </p:nvSpPr>
        <p:spPr/>
        <p:txBody>
          <a:bodyPr/>
          <a:lstStyle/>
          <a:p>
            <a:fld id="{086491E9-8B29-4238-9DA0-EB026E9297BC}" type="slidenum">
              <a:rPr lang="en-AU" smtClean="0"/>
              <a:t>16</a:t>
            </a:fld>
            <a:endParaRPr lang="en-AU"/>
          </a:p>
        </p:txBody>
      </p:sp>
    </p:spTree>
    <p:extLst>
      <p:ext uri="{BB962C8B-B14F-4D97-AF65-F5344CB8AC3E}">
        <p14:creationId xmlns:p14="http://schemas.microsoft.com/office/powerpoint/2010/main" val="2268553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antibiotics dispensing in children</a:t>
            </a:r>
            <a:r>
              <a:rPr lang="en-AU" baseline="0" dirty="0" smtClean="0"/>
              <a:t> aged</a:t>
            </a:r>
            <a:r>
              <a:rPr lang="en-AU" dirty="0" smtClean="0"/>
              <a:t> 9 years and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children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17</a:t>
            </a:fld>
            <a:endParaRPr lang="en-AU"/>
          </a:p>
        </p:txBody>
      </p:sp>
    </p:spTree>
    <p:extLst>
      <p:ext uri="{BB962C8B-B14F-4D97-AF65-F5344CB8AC3E}">
        <p14:creationId xmlns:p14="http://schemas.microsoft.com/office/powerpoint/2010/main" val="176635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antibiotics dispensing in children aged 9 years and under.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3,053,315 PBS prescriptions dispensed for antibiotics in children, representing 96,721 prescriptions per 100,000 children aged 9 years and under (the Australian rate). </a:t>
            </a:r>
            <a:endParaRPr lang="en-AU" dirty="0" smtClean="0"/>
          </a:p>
          <a:p>
            <a:endParaRPr lang="en-AU" dirty="0" smtClean="0"/>
          </a:p>
          <a:p>
            <a:r>
              <a:rPr lang="en-AU" sz="1200" b="0" i="0" u="none" strike="noStrike" kern="1200" baseline="0" dirty="0" smtClean="0">
                <a:solidFill>
                  <a:schemeClr val="tx1"/>
                </a:solidFill>
                <a:latin typeface="+mn-lt"/>
                <a:ea typeface="+mn-ea"/>
                <a:cs typeface="+mn-cs"/>
              </a:rPr>
              <a:t>The number of PBS prescriptions dispensed for antibiotics across 328* local areas (Statistical Area Level 3 – SA3), ranged from 9,707 to 159,688 per 100,000 children aged 9 years and under. </a:t>
            </a:r>
            <a:endParaRPr lang="en-AU" dirty="0" smtClean="0"/>
          </a:p>
          <a:p>
            <a:endParaRPr lang="en-AU" dirty="0" smtClean="0"/>
          </a:p>
          <a:p>
            <a:r>
              <a:rPr lang="en-AU" sz="1200" b="0" i="0" u="none" strike="noStrike" kern="1200" baseline="0" dirty="0" smtClean="0">
                <a:solidFill>
                  <a:schemeClr val="tx1"/>
                </a:solidFill>
                <a:latin typeface="+mn-lt"/>
                <a:ea typeface="+mn-ea"/>
                <a:cs typeface="+mn-cs"/>
              </a:rPr>
              <a:t>The rate was 16.5 times as high in the area with the highest rate compared to the area with the lowest rate. </a:t>
            </a: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range of rates represented by each colour are shown in the legend for the map. The darker blue colour represents SA3 with higher rates. The lighter colours represent SA3s with lower rates. The grey areas represent areas where the rates have been suppressed. R</a:t>
            </a:r>
            <a:r>
              <a:rPr lang="en-AU" baseline="0" dirty="0" smtClean="0"/>
              <a:t>easons for rates being suppressed or to be interpreted with caution can include r</a:t>
            </a:r>
            <a:r>
              <a:rPr lang="en-AU" sz="1200" b="0" i="0" u="none" strike="noStrike" kern="1200" baseline="0" dirty="0" smtClean="0">
                <a:solidFill>
                  <a:schemeClr val="tx1"/>
                </a:solidFill>
                <a:latin typeface="+mn-lt"/>
                <a:ea typeface="+mn-ea"/>
                <a:cs typeface="+mn-cs"/>
              </a:rPr>
              <a:t>ates based on low numbers of events and/or very small populations are more susceptible to random fluctuations and therefore may not provide a reliable representation of activity in that area. </a:t>
            </a:r>
            <a:r>
              <a:rPr lang="en-AU" dirty="0" smtClean="0"/>
              <a:t>For more information on the suppression protocol, see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prescriptions dispensed varied across states and territories, from 69,015 per 100,000 children aged 9 years and under in the Northern Territory to 102,339 in Queensland.</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18</a:t>
            </a:fld>
            <a:endParaRPr lang="en-AU"/>
          </a:p>
        </p:txBody>
      </p:sp>
    </p:spTree>
    <p:extLst>
      <p:ext uri="{BB962C8B-B14F-4D97-AF65-F5344CB8AC3E}">
        <p14:creationId xmlns:p14="http://schemas.microsoft.com/office/powerpoint/2010/main" val="33090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antibiotics dispensing in children aged 9 years and under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19</a:t>
            </a:fld>
            <a:endParaRPr lang="en-AU"/>
          </a:p>
        </p:txBody>
      </p:sp>
    </p:spTree>
    <p:extLst>
      <p:ext uri="{BB962C8B-B14F-4D97-AF65-F5344CB8AC3E}">
        <p14:creationId xmlns:p14="http://schemas.microsoft.com/office/powerpoint/2010/main" val="101922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antibiotics dispensing in children aged 9 years and under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20</a:t>
            </a:fld>
            <a:endParaRPr lang="en-AU"/>
          </a:p>
        </p:txBody>
      </p:sp>
    </p:spTree>
    <p:extLst>
      <p:ext uri="{BB962C8B-B14F-4D97-AF65-F5344CB8AC3E}">
        <p14:creationId xmlns:p14="http://schemas.microsoft.com/office/powerpoint/2010/main" val="3931376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rate of antibiotic dispensing was higher for children aged 4 years and under (113,906 prescriptions per 100,000 children) than for children aged 5–9 years (80,417 prescriptions per 100,000 children). This pattern was consistent across all states and territories.</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21</a:t>
            </a:fld>
            <a:endParaRPr lang="en-AU"/>
          </a:p>
        </p:txBody>
      </p:sp>
    </p:spTree>
    <p:extLst>
      <p:ext uri="{BB962C8B-B14F-4D97-AF65-F5344CB8AC3E}">
        <p14:creationId xmlns:p14="http://schemas.microsoft.com/office/powerpoint/2010/main" val="199909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children aged 9 years and under who had at least one prescription for an antibiotic dispensed in 2016–17 was 45,085 per 100,000 – that is, 45% of the child population aged 9 years and under.</a:t>
            </a:r>
          </a:p>
          <a:p>
            <a:r>
              <a:rPr lang="en-AU" sz="1200" b="0" i="0" u="none" strike="noStrike" kern="1200" baseline="0" dirty="0" smtClean="0">
                <a:solidFill>
                  <a:schemeClr val="tx1"/>
                </a:solidFill>
                <a:latin typeface="+mn-lt"/>
                <a:ea typeface="+mn-ea"/>
                <a:cs typeface="+mn-cs"/>
              </a:rPr>
              <a:t>The rate varied from 32,108 per 100,000 children aged 9 years and under in the Northern Territory to 46,824 per 100,000 in New South Wales </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22</a:t>
            </a:fld>
            <a:endParaRPr lang="en-AU"/>
          </a:p>
        </p:txBody>
      </p:sp>
    </p:spTree>
    <p:extLst>
      <p:ext uri="{BB962C8B-B14F-4D97-AF65-F5344CB8AC3E}">
        <p14:creationId xmlns:p14="http://schemas.microsoft.com/office/powerpoint/2010/main" val="328111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data can also be further explored using the online interactive Atlas platform.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3</a:t>
            </a:fld>
            <a:endParaRPr lang="en-AU"/>
          </a:p>
        </p:txBody>
      </p:sp>
    </p:spTree>
    <p:extLst>
      <p:ext uri="{BB962C8B-B14F-4D97-AF65-F5344CB8AC3E}">
        <p14:creationId xmlns:p14="http://schemas.microsoft.com/office/powerpoint/2010/main" val="201509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prescriptions dispensed varied across states and territories, from 69,015 per 100,000 children aged 9 years and under in the Northern Territory to 102,339 in Queensland.</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recorded for children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23</a:t>
            </a:fld>
            <a:endParaRPr lang="en-AU"/>
          </a:p>
        </p:txBody>
      </p:sp>
    </p:spTree>
    <p:extLst>
      <p:ext uri="{BB962C8B-B14F-4D97-AF65-F5344CB8AC3E}">
        <p14:creationId xmlns:p14="http://schemas.microsoft.com/office/powerpoint/2010/main" val="2691062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antibiotic dispensing in children aged 9 years and under were higher in major cities than in other areas. Rates were higher in areas with lower socioeconomic status in major cities and inner regional areas. However, there was no clear pattern according to socioeconomic status in other remoteness categories.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Low rates of antibiotic dispensing in some remote, low‑socioeconomic‑status areas may be underestimates because dispensing through Aboriginal health services is not captured in the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clinical events have been recorded for people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24</a:t>
            </a:fld>
            <a:endParaRPr lang="en-AU"/>
          </a:p>
        </p:txBody>
      </p:sp>
    </p:spTree>
    <p:extLst>
      <p:ext uri="{BB962C8B-B14F-4D97-AF65-F5344CB8AC3E}">
        <p14:creationId xmlns:p14="http://schemas.microsoft.com/office/powerpoint/2010/main" val="151307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In 2016–17, there were 22,810 PBS prescriptions dispensed for PPI medicines to infants aged 1 year and under, representing 3,628 prescriptions per 100,000 infants aged 1 year and under (the Australian rate). </a:t>
            </a:r>
          </a:p>
          <a:p>
            <a:r>
              <a:rPr lang="en-AU" sz="1200" b="0" i="0" u="none" strike="noStrike" kern="1200" baseline="0" dirty="0" smtClean="0">
                <a:solidFill>
                  <a:schemeClr val="tx1"/>
                </a:solidFill>
                <a:latin typeface="+mn-lt"/>
                <a:ea typeface="+mn-ea"/>
                <a:cs typeface="+mn-cs"/>
              </a:rPr>
              <a:t>The number of PBS prescriptions dispensed for PPI medicines varied across states and territories, from 2,195 per 100,000 infants in the Northern Territory to 8,066 per 100,000 in South Australia </a:t>
            </a:r>
            <a:endParaRPr lang="en-AU" b="1" dirty="0" smtClean="0"/>
          </a:p>
          <a:p>
            <a:endParaRPr lang="en-AU" dirty="0" smtClean="0"/>
          </a:p>
          <a:p>
            <a:r>
              <a:rPr lang="en-AU" sz="1200" b="0" i="0" u="none" strike="noStrike" kern="1200" baseline="0" dirty="0" smtClean="0">
                <a:solidFill>
                  <a:schemeClr val="tx1"/>
                </a:solidFill>
                <a:latin typeface="+mn-lt"/>
                <a:ea typeface="+mn-ea"/>
                <a:cs typeface="+mn-cs"/>
              </a:rPr>
              <a:t>GPs prescribed 66% of the PBS prescriptions dispensed for PPI medicines in infants, paediatricians prescribed 27%, and other health professionals prescribed 7%. The proportion prescribed by GPs varied across states and territories from 30% in the Northern Territory to 80% in Western Australia.</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25</a:t>
            </a:fld>
            <a:endParaRPr lang="en-AU"/>
          </a:p>
        </p:txBody>
      </p:sp>
    </p:spTree>
    <p:extLst>
      <p:ext uri="{BB962C8B-B14F-4D97-AF65-F5344CB8AC3E}">
        <p14:creationId xmlns:p14="http://schemas.microsoft.com/office/powerpoint/2010/main" val="174819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Speaker notes: </a:t>
            </a:r>
          </a:p>
          <a:p>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Mapping variation is an invaluable tool for understanding how our healthcare system is providing care, but gathering the data is only the first step. Understanding the underlying reasons for marked differences in the use of some health services across Australia, and considering how we can improve, are key for translating this work into better outcomes for patients.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patterns shown in the maps in this Atlas and the accompanying commentaries show that there are many opportunities for making meaningful changes in Australia’s delivery of health care. The recommendations in the third Atlas highlight that action is needed at all levels – from addressing the social determinants of health through to better data collection, system changes and providing the best supports for individual clinician–patient interactions. These goals are ambitious, but the recommended changes have the potential to result in meaningful progress in defining and delivering appropriate care – and improving patient outcomes. </a:t>
            </a:r>
            <a:endParaRPr lang="en-US"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26</a:t>
            </a:fld>
            <a:endParaRPr lang="en-AU"/>
          </a:p>
        </p:txBody>
      </p:sp>
    </p:spTree>
    <p:extLst>
      <p:ext uri="{BB962C8B-B14F-4D97-AF65-F5344CB8AC3E}">
        <p14:creationId xmlns:p14="http://schemas.microsoft.com/office/powerpoint/2010/main" val="104750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Further resources </a:t>
            </a:r>
          </a:p>
          <a:p>
            <a:pPr marL="0" lvl="0" indent="0">
              <a:buFont typeface="Arial" panose="020B0604020202020204" pitchFamily="34" charset="0"/>
              <a:buNone/>
            </a:pPr>
            <a:endParaRPr lang="en-AU" b="1" dirty="0" smtClean="0"/>
          </a:p>
          <a:p>
            <a:pPr marL="171450" lvl="0" indent="-171450">
              <a:buFont typeface="Arial" panose="020B0604020202020204" pitchFamily="34" charset="0"/>
              <a:buChar char="•"/>
            </a:pPr>
            <a:r>
              <a:rPr lang="en-AU" dirty="0" smtClean="0"/>
              <a:t>Explore the data further using the interactive Atlas at </a:t>
            </a:r>
            <a:r>
              <a:rPr lang="en-AU" dirty="0" smtClean="0">
                <a:hlinkClick r:id="rId3"/>
              </a:rPr>
              <a:t>www.safetyandquality.gov.au/atlas/</a:t>
            </a:r>
            <a:endParaRPr lang="en-AU" dirty="0" smtClean="0"/>
          </a:p>
          <a:p>
            <a:pPr marL="171450" lvl="0" indent="-171450">
              <a:buFont typeface="Arial" panose="020B0604020202020204" pitchFamily="34" charset="0"/>
              <a:buChar char="•"/>
            </a:pPr>
            <a:endParaRPr lang="en-AU" dirty="0" smtClean="0"/>
          </a:p>
          <a:p>
            <a:pPr marL="171450" lvl="0" indent="-171450">
              <a:buFont typeface="Arial" panose="020B0604020202020204" pitchFamily="34" charset="0"/>
              <a:buChar char="•"/>
            </a:pPr>
            <a:r>
              <a:rPr lang="en-AU" smtClean="0"/>
              <a:t>Please send any queries to </a:t>
            </a:r>
            <a:r>
              <a:rPr lang="en-AU" smtClean="0">
                <a:hlinkClick r:id="rId4"/>
              </a:rPr>
              <a:t>atlas@safetyandquality.gov.au</a:t>
            </a:r>
            <a:r>
              <a:rPr lang="en-AU" smtClean="0"/>
              <a:t>  </a:t>
            </a:r>
          </a:p>
          <a:p>
            <a:endParaRPr lang="en-AU"/>
          </a:p>
        </p:txBody>
      </p:sp>
      <p:sp>
        <p:nvSpPr>
          <p:cNvPr id="4" name="Slide Number Placeholder 3"/>
          <p:cNvSpPr>
            <a:spLocks noGrp="1"/>
          </p:cNvSpPr>
          <p:nvPr>
            <p:ph type="sldNum" sz="quarter" idx="10"/>
          </p:nvPr>
        </p:nvSpPr>
        <p:spPr/>
        <p:txBody>
          <a:bodyPr/>
          <a:lstStyle/>
          <a:p>
            <a:fld id="{086491E9-8B29-4238-9DA0-EB026E9297BC}" type="slidenum">
              <a:rPr lang="en-AU" smtClean="0"/>
              <a:t>27</a:t>
            </a:fld>
            <a:endParaRPr lang="en-AU"/>
          </a:p>
        </p:txBody>
      </p:sp>
    </p:spTree>
    <p:extLst>
      <p:ext uri="{BB962C8B-B14F-4D97-AF65-F5344CB8AC3E}">
        <p14:creationId xmlns:p14="http://schemas.microsoft.com/office/powerpoint/2010/main" val="79084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Commission’s role is to lead and coordinate national improvements in the safety and quality of health care. The Commission works in partnership with the Australian Government, state and territory governments and the private sector to achieve a safe and high-quality, sustainable health system. In doing so, the Commission also works closely with patients, carers, clinicians, managers, policymakers and healthcare organisations.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Key functions of the Commission include developing national safety and quality standards, developing clinical care standards to improve the implementation of evidence-based health care, coordinating work in specific areas to improve outcomes for patients, and providing information, publications and resources about safety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 works in four priority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Patient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Partnering with patients, consumers and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Quality, cost and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Supporting health professionals to provide care that is informed, supported and organised to deliver safe and high-quality health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of the Commission’s key programs is the National Safety and Quality Health Service (NSQHS) Standards. The primary aim of the NSQHS Standards are to protect the public from harm and to improve the quality of health service provision. The NSQHS Standards were developed by the Commission in partnership with the Australian, state and territory governments, the private sector, clinicians, patients and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carers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4</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kern="1200" dirty="0" smtClean="0">
                <a:solidFill>
                  <a:schemeClr val="tx1"/>
                </a:solidFill>
                <a:effectLst/>
                <a:latin typeface="+mn-lt"/>
                <a:ea typeface="+mn-ea"/>
                <a:cs typeface="+mn-cs"/>
              </a:rPr>
              <a:t>The third Atlas, released in December 2018, examines four clinical themes: neonatal</a:t>
            </a:r>
            <a:r>
              <a:rPr lang="en-AU" sz="1200" b="0" i="0" kern="1200" baseline="0" dirty="0" smtClean="0">
                <a:solidFill>
                  <a:schemeClr val="tx1"/>
                </a:solidFill>
                <a:effectLst/>
                <a:latin typeface="+mn-lt"/>
                <a:ea typeface="+mn-ea"/>
                <a:cs typeface="+mn-cs"/>
              </a:rPr>
              <a:t> and paediatric health, gastrointestinal investigations and treatments, thyroid investigations and treatments and cardiac tests.</a:t>
            </a:r>
            <a:endParaRPr lang="en-AU" dirty="0"/>
          </a:p>
        </p:txBody>
      </p:sp>
      <p:sp>
        <p:nvSpPr>
          <p:cNvPr id="4" name="Slide Number Placeholder 3"/>
          <p:cNvSpPr>
            <a:spLocks noGrp="1"/>
          </p:cNvSpPr>
          <p:nvPr>
            <p:ph type="sldNum" sz="quarter" idx="10"/>
          </p:nvPr>
        </p:nvSpPr>
        <p:spPr/>
        <p:txBody>
          <a:bodyPr/>
          <a:lstStyle/>
          <a:p>
            <a:fld id="{8545C7F0-05B3-4A67-B187-01B02CED6EE5}"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324861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r>
              <a:rPr lang="en-AU" dirty="0" smtClean="0"/>
              <a:t>This slide pack explores why variation matters and what unwarranted variation in healthcare is. This slide pack explores the key findings for the ‘Neonatal and</a:t>
            </a:r>
            <a:r>
              <a:rPr lang="en-AU" baseline="0" dirty="0" smtClean="0"/>
              <a:t> paediatric health’ </a:t>
            </a:r>
            <a:r>
              <a:rPr lang="en-AU" dirty="0" smtClean="0"/>
              <a:t>chapter and shows findings, maps and graphs for each of the clinical items</a:t>
            </a:r>
            <a:r>
              <a:rPr lang="en-AU" baseline="0" dirty="0" smtClean="0"/>
              <a:t> in this chapter.</a:t>
            </a:r>
            <a:endParaRPr lang="en-AU"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6</a:t>
            </a:fld>
            <a:endParaRPr lang="en-AU"/>
          </a:p>
        </p:txBody>
      </p:sp>
    </p:spTree>
    <p:extLst>
      <p:ext uri="{BB962C8B-B14F-4D97-AF65-F5344CB8AC3E}">
        <p14:creationId xmlns:p14="http://schemas.microsoft.com/office/powerpoint/2010/main" val="123235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r>
              <a:rPr lang="en-AU" dirty="0" smtClean="0"/>
              <a:t>Variations have been documented for many years: One of the first major studies published was by Glover in 1938 who noted a rise in England &amp; Wales in incidence of tonsillectomy and very large differences in rates between school districts which “defies any explanation, save that of variations of medical opinion on the indications for operation.”   He also noted “Large and, in some cases, drastic reductions in the numbers of operations performed in elementary school children in certain areas have had no unsatisfactory results” and that “The mortality from the operation is larger than is generally appreciated”.  </a:t>
            </a:r>
          </a:p>
          <a:p>
            <a:r>
              <a:rPr lang="en-AU" dirty="0" smtClean="0"/>
              <a:t>He noted that that the conspicuous success of the operation in some cases may have led to its adoption in many doubtful cases.  </a:t>
            </a:r>
          </a:p>
          <a:p>
            <a:endParaRPr lang="en-AU" dirty="0" smtClean="0"/>
          </a:p>
          <a:p>
            <a:r>
              <a:rPr lang="en-AU" dirty="0" smtClean="0"/>
              <a:t>Getting the best outcomes for patients and improving appropriateness of care is the goal of the Atlas. Where we see substantial variation in use of a particular treatment, it is an alarm bell that should make us stop and investigate whether appropriate care is being delivered. </a:t>
            </a:r>
          </a:p>
          <a:p>
            <a:endParaRPr lang="en-AU" dirty="0" smtClean="0"/>
          </a:p>
          <a:p>
            <a:r>
              <a:rPr lang="en-AU" dirty="0" smtClean="0"/>
              <a:t>Variation in itself is not necessarily bad, and it can be good if it reflects health services responding to differences in patient preferences or underlying needs. When a difference in the use of health services does not reflect these factors, it is unwarranted variation and represents an opportunity for the health system to improve. Rates of an intervention that are substantially higher or lower in some areas can highlight: </a:t>
            </a:r>
          </a:p>
          <a:p>
            <a:r>
              <a:rPr lang="en-AU" dirty="0" smtClean="0"/>
              <a:t>- Inequity of access to evidence-based care, and the need to deliver services more fairly </a:t>
            </a:r>
          </a:p>
          <a:p>
            <a:r>
              <a:rPr lang="en-AU" dirty="0" smtClean="0"/>
              <a:t>- Uncertainty about the intervention’s place in therapy, and the need for better data on its benefits and harms </a:t>
            </a:r>
          </a:p>
          <a:p>
            <a:r>
              <a:rPr lang="en-AU" dirty="0" smtClean="0"/>
              <a:t>- Gaps in accessible evidence for clinicians, and the need for clinical care standards </a:t>
            </a:r>
          </a:p>
          <a:p>
            <a:r>
              <a:rPr lang="en-AU" dirty="0" smtClean="0"/>
              <a:t>- Inadequate system supports for appropriate care, and the need for changes in training or financial incentives. </a:t>
            </a:r>
          </a:p>
          <a:p>
            <a:endParaRPr lang="en-AU" dirty="0" smtClean="0"/>
          </a:p>
          <a:p>
            <a:r>
              <a:rPr lang="en-AU" dirty="0" smtClean="0"/>
              <a:t>Looking at how healthcare use varies between people living in different areas, between people with and without socioeconomic disadvantage, and between Aboriginal and Torres Strait Islander Australians and other Australians can show who in our community is missing out. Fundamental changes to address the underlying determinants of ill health, as well as better service delivery for those with existing disease, are needed where these inequities are found.</a:t>
            </a:r>
          </a:p>
          <a:p>
            <a:endParaRPr lang="en-AU" dirty="0" smtClean="0"/>
          </a:p>
          <a:p>
            <a:r>
              <a:rPr lang="en-AU" sz="800" dirty="0" smtClean="0"/>
              <a:t>Reference: Glover JA. The Incidence of Tonsillectomy in School Children: (Section of Epidemiology and State Medicine). Proc R </a:t>
            </a:r>
            <a:r>
              <a:rPr lang="en-AU" sz="800" dirty="0" err="1" smtClean="0"/>
              <a:t>Soc</a:t>
            </a:r>
            <a:r>
              <a:rPr lang="en-AU" sz="800" dirty="0" smtClean="0"/>
              <a:t> Med. 1938;31(10):1219-36.</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Healthcare use is mapped by residence of the patient (not by where the care was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Most items in this Atlas are mapped to the Statistical Area Level 3 (SA3). Some are mapped to the state and territory level because events were too low to map at a smaller geographical level. SA3s  are standard geographical regions used by the Australian Bureau of Statistics. SA3s generally have populations of between 30,000 and 130,000.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Rates are age and sex-standardised per 100,000 population to remove the effect of differences in population age structure when comparing crude rates for different geographic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Data specifications for each item are available on the AHIW’s Metadata Online Registry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METeOR</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Information on data analysis and methodology available in the technical supplement.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dirty="0" smtClean="0"/>
              <a:t>Data are presented in maps and graphs. </a:t>
            </a:r>
          </a:p>
          <a:p>
            <a:endParaRPr lang="en-AU" dirty="0" smtClean="0"/>
          </a:p>
          <a:p>
            <a:r>
              <a:rPr lang="en-AU" dirty="0" smtClean="0"/>
              <a:t>For indicators where the annual number of hospitalisations is too low or unreliable to report at a local level, three years of data are combined.</a:t>
            </a:r>
          </a:p>
          <a:p>
            <a:endParaRPr lang="en-AU" dirty="0" smtClean="0"/>
          </a:p>
          <a:p>
            <a:r>
              <a:rPr lang="en-AU" dirty="0" smtClean="0"/>
              <a:t>For each item, SA3 level data are grouped by state and territory, remoteness and socioeconomic status to assist comparisons between local areas. </a:t>
            </a:r>
          </a:p>
          <a:p>
            <a:endParaRPr lang="en-AU" dirty="0" smtClean="0"/>
          </a:p>
          <a:p>
            <a:r>
              <a:rPr lang="en-AU" dirty="0" smtClean="0"/>
              <a:t>For each item, where possible, state and territory level data is presented by Aboriginal and Torres Strait Islander status and patient funding status </a:t>
            </a:r>
          </a:p>
          <a:p>
            <a:endParaRPr lang="en-AU" dirty="0" smtClean="0"/>
          </a:p>
          <a:p>
            <a:r>
              <a:rPr lang="en-AU" dirty="0" smtClean="0"/>
              <a:t>Data specifications for each item are available on the AHIW’s Metadata Online Registry (</a:t>
            </a:r>
            <a:r>
              <a:rPr lang="en-AU" dirty="0" err="1" smtClean="0"/>
              <a:t>METeOR</a:t>
            </a:r>
            <a:r>
              <a:rPr lang="en-AU" dirty="0" smtClean="0"/>
              <a:t>).</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9</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sz="1200" b="0" i="0" u="none" strike="noStrike" kern="1200" baseline="0" dirty="0" smtClean="0">
                <a:solidFill>
                  <a:schemeClr val="tx1"/>
                </a:solidFill>
                <a:latin typeface="+mn-lt"/>
                <a:ea typeface="+mn-ea"/>
                <a:cs typeface="+mn-cs"/>
              </a:rPr>
              <a:t>For all MBS items in the Atlas, some data have been suppressed to manage volatility and confidentiality. This process takes into account the Australian Government Department of Health’s requirements for reporting MBS data.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process has resulted in particularly marked data suppression for MBS items for thyroid function testing and for myocardial perfusion scans. Most local areas (Statistical Area Level 3 – SA3) were suppressed to prevent identification of the provider (practitioner or business entity). </a:t>
            </a:r>
          </a:p>
          <a:p>
            <a:endParaRPr lang="en-AU" dirty="0" smtClean="0"/>
          </a:p>
          <a:p>
            <a:r>
              <a:rPr lang="en-AU" dirty="0" smtClean="0"/>
              <a:t>More detail</a:t>
            </a:r>
            <a:r>
              <a:rPr lang="en-AU" baseline="0" dirty="0" smtClean="0"/>
              <a:t> </a:t>
            </a:r>
            <a:r>
              <a:rPr lang="en-AU" dirty="0" smtClean="0"/>
              <a:t>on data suppression can be found</a:t>
            </a:r>
            <a:r>
              <a:rPr lang="en-AU" baseline="0" dirty="0" smtClean="0"/>
              <a:t> in</a:t>
            </a:r>
            <a:r>
              <a:rPr lang="en-AU" dirty="0" smtClean="0"/>
              <a:t> the technical supplement: https://www.safetyandquality.gov.au/wp-content/uploads/2018/12/Text-Technical-supplement.pdf</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10</a:t>
            </a:fld>
            <a:endParaRPr lang="en-AU"/>
          </a:p>
        </p:txBody>
      </p:sp>
    </p:spTree>
    <p:extLst>
      <p:ext uri="{BB962C8B-B14F-4D97-AF65-F5344CB8AC3E}">
        <p14:creationId xmlns:p14="http://schemas.microsoft.com/office/powerpoint/2010/main" val="4106953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2208362"/>
            <a:ext cx="3805686" cy="1984076"/>
          </a:xfrm>
        </p:spPr>
        <p:txBody>
          <a:bodyPr anchor="t" anchorCtr="0">
            <a:normAutofit/>
          </a:bodyPr>
          <a:lstStyle>
            <a:lvl1pPr algn="l">
              <a:defRPr sz="3600" b="1" baseline="0"/>
            </a:lvl1pPr>
          </a:lstStyle>
          <a:p>
            <a:r>
              <a:rPr lang="en-US" dirty="0"/>
              <a:t>The Second Australian Atlas of Healthcare Variation </a:t>
            </a:r>
          </a:p>
        </p:txBody>
      </p:sp>
      <p:sp>
        <p:nvSpPr>
          <p:cNvPr id="3" name="Subtitle 2"/>
          <p:cNvSpPr>
            <a:spLocks noGrp="1"/>
          </p:cNvSpPr>
          <p:nvPr>
            <p:ph type="subTitle" idx="1" hasCustomPrompt="1"/>
          </p:nvPr>
        </p:nvSpPr>
        <p:spPr>
          <a:xfrm>
            <a:off x="524774" y="4280650"/>
            <a:ext cx="3805686" cy="74567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2018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4"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15"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6"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pic>
        <p:nvPicPr>
          <p:cNvPr id="17" name="Picture 16"/>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394401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406456"/>
            <a:ext cx="8283050" cy="1984076"/>
          </a:xfrm>
        </p:spPr>
        <p:txBody>
          <a:bodyPr anchor="t" anchorCtr="0">
            <a:normAutofit/>
          </a:bodyPr>
          <a:lstStyle>
            <a:lvl1pPr algn="l">
              <a:defRPr sz="3600" b="1" baseline="0"/>
            </a:lvl1pPr>
          </a:lstStyle>
          <a:p>
            <a:r>
              <a:rPr lang="en-US" dirty="0"/>
              <a:t>The Australian Atlas </a:t>
            </a:r>
            <a:br>
              <a:rPr lang="en-US" dirty="0"/>
            </a:br>
            <a:r>
              <a:rPr lang="en-US" dirty="0"/>
              <a:t>of Healthcare Variation series</a:t>
            </a:r>
          </a:p>
        </p:txBody>
      </p:sp>
    </p:spTree>
    <p:extLst>
      <p:ext uri="{BB962C8B-B14F-4D97-AF65-F5344CB8AC3E}">
        <p14:creationId xmlns:p14="http://schemas.microsoft.com/office/powerpoint/2010/main" val="123431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319120"/>
            <a:ext cx="7886700" cy="432220"/>
          </a:xfrm>
        </p:spPr>
        <p:txBody>
          <a:bodyPr>
            <a:normAutofit/>
          </a:bodyPr>
          <a:lstStyle>
            <a:lvl1pPr>
              <a:defRPr sz="2800" b="1">
                <a:solidFill>
                  <a:schemeClr val="bg1"/>
                </a:solidFill>
              </a:defRPr>
            </a:lvl1pPr>
          </a:lstStyle>
          <a:p>
            <a:r>
              <a:rPr lang="en-US" dirty="0" smtClean="0"/>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smtClean="0"/>
              <a:t>Source here</a:t>
            </a:r>
            <a:endParaRPr lang="en-US" dirty="0"/>
          </a:p>
        </p:txBody>
      </p:sp>
      <p:sp>
        <p:nvSpPr>
          <p:cNvPr id="4" name="Text Placeholder 3"/>
          <p:cNvSpPr>
            <a:spLocks noGrp="1"/>
          </p:cNvSpPr>
          <p:nvPr>
            <p:ph type="body" sz="quarter" idx="11" hasCustomPrompt="1"/>
          </p:nvPr>
        </p:nvSpPr>
        <p:spPr>
          <a:xfrm>
            <a:off x="517525"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smtClean="0">
                <a:solidFill>
                  <a:schemeClr val="tx2"/>
                </a:solidFill>
              </a:rPr>
              <a:t>Subheading if required</a:t>
            </a:r>
            <a:endParaRPr lang="en-US" sz="1100" dirty="0">
              <a:solidFill>
                <a:schemeClr val="tx2"/>
              </a:solidFill>
            </a:endParaRPr>
          </a:p>
        </p:txBody>
      </p:sp>
      <p:sp>
        <p:nvSpPr>
          <p:cNvPr id="6" name="Text Placeholder 5"/>
          <p:cNvSpPr>
            <a:spLocks noGrp="1"/>
          </p:cNvSpPr>
          <p:nvPr>
            <p:ph type="body" sz="quarter" idx="12"/>
          </p:nvPr>
        </p:nvSpPr>
        <p:spPr>
          <a:xfrm>
            <a:off x="517525" y="1473591"/>
            <a:ext cx="7886700" cy="355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9848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5C478-BBFB-AD41-928D-BE1012088374}" type="datetimeFigureOut">
              <a:rPr lang="en-US" smtClean="0"/>
              <a:t>1/30/2019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8E920-0CCA-3A45-AF02-77239CBA787D}" type="slidenum">
              <a:rPr lang="en-US" smtClean="0"/>
              <a:t>‹#›</a:t>
            </a:fld>
            <a:endParaRPr lang="en-US"/>
          </a:p>
        </p:txBody>
      </p:sp>
    </p:spTree>
    <p:extLst>
      <p:ext uri="{BB962C8B-B14F-4D97-AF65-F5344CB8AC3E}">
        <p14:creationId xmlns:p14="http://schemas.microsoft.com/office/powerpoint/2010/main" val="74706089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6" r:id="rId3"/>
    <p:sldLayoutId id="2147483667" r:id="rId4"/>
    <p:sldLayoutId id="2147483669" r:id="rId5"/>
    <p:sldLayoutId id="2147483668" r:id="rId6"/>
    <p:sldLayoutId id="2147483671" r:id="rId7"/>
    <p:sldLayoutId id="2147483672" r:id="rId8"/>
    <p:sldLayoutId id="2147483674" r:id="rId9"/>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mailto:atlas@safetyandquality.gov.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Third Australian Atlas of Healthcare Variation </a:t>
            </a:r>
          </a:p>
        </p:txBody>
      </p:sp>
      <p:sp>
        <p:nvSpPr>
          <p:cNvPr id="3" name="Subtitle 2"/>
          <p:cNvSpPr>
            <a:spLocks noGrp="1"/>
          </p:cNvSpPr>
          <p:nvPr>
            <p:ph type="subTitle" idx="1"/>
          </p:nvPr>
        </p:nvSpPr>
        <p:spPr/>
        <p:txBody>
          <a:bodyPr/>
          <a:lstStyle/>
          <a:p>
            <a:r>
              <a:rPr lang="en-US" dirty="0"/>
              <a:t>2018</a:t>
            </a:r>
          </a:p>
        </p:txBody>
      </p:sp>
    </p:spTree>
    <p:extLst>
      <p:ext uri="{BB962C8B-B14F-4D97-AF65-F5344CB8AC3E}">
        <p14:creationId xmlns:p14="http://schemas.microsoft.com/office/powerpoint/2010/main" val="39729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smtClean="0">
                <a:solidFill>
                  <a:srgbClr val="0078A2"/>
                </a:solidFill>
              </a:rPr>
              <a:t>Data suppression</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272869"/>
            <a:ext cx="7886700" cy="3912448"/>
          </a:xfrm>
        </p:spPr>
        <p:txBody>
          <a:bodyPr>
            <a:normAutofit fontScale="47500" lnSpcReduction="20000"/>
          </a:bodyPr>
          <a:lstStyle/>
          <a:p>
            <a:pPr>
              <a:lnSpc>
                <a:spcPct val="120000"/>
              </a:lnSpc>
            </a:pPr>
            <a:r>
              <a:rPr lang="en-AU" sz="3800" dirty="0">
                <a:solidFill>
                  <a:schemeClr val="accent6"/>
                </a:solidFill>
              </a:rPr>
              <a:t>A confidentiality process has been followed for all data items in the Atlas to protect the identity of patients and providers</a:t>
            </a:r>
          </a:p>
          <a:p>
            <a:pPr>
              <a:lnSpc>
                <a:spcPct val="120000"/>
              </a:lnSpc>
            </a:pPr>
            <a:r>
              <a:rPr lang="en-AU" sz="3800" dirty="0">
                <a:solidFill>
                  <a:schemeClr val="accent6"/>
                </a:solidFill>
              </a:rPr>
              <a:t>The process includes applying standard rules set by The Australian Institute of Health and Welfare and by the Australian Government Department of Health for reporting of MBS and PBS data</a:t>
            </a:r>
          </a:p>
          <a:p>
            <a:pPr marL="228600" lvl="1">
              <a:lnSpc>
                <a:spcPct val="120000"/>
              </a:lnSpc>
              <a:spcBef>
                <a:spcPts val="1000"/>
              </a:spcBef>
            </a:pPr>
            <a:r>
              <a:rPr lang="en-AU" sz="3800" dirty="0">
                <a:solidFill>
                  <a:schemeClr val="accent6"/>
                </a:solidFill>
              </a:rPr>
              <a:t>The MBS rules for protecting provider identity have had a marked effect on reporting of three items: myocardial perfusion scans, </a:t>
            </a:r>
            <a:r>
              <a:rPr lang="en-AU" sz="3800" dirty="0" smtClean="0">
                <a:solidFill>
                  <a:schemeClr val="accent6"/>
                </a:solidFill>
              </a:rPr>
              <a:t>thyroid stimulating hormone and thyroid function tests.</a:t>
            </a:r>
            <a:endParaRPr lang="en-AU" sz="3800" dirty="0">
              <a:solidFill>
                <a:schemeClr val="accent6"/>
              </a:solidFill>
            </a:endParaRPr>
          </a:p>
          <a:p>
            <a:pPr marL="228600" lvl="1">
              <a:lnSpc>
                <a:spcPct val="120000"/>
              </a:lnSpc>
              <a:spcBef>
                <a:spcPts val="1000"/>
              </a:spcBef>
            </a:pPr>
            <a:r>
              <a:rPr lang="en-AU" sz="3800" dirty="0">
                <a:solidFill>
                  <a:schemeClr val="accent6"/>
                </a:solidFill>
              </a:rPr>
              <a:t>For example, ‘data cannot be reported for an area if 85% of services were done by one provider, or 90% by two providers’</a:t>
            </a:r>
          </a:p>
          <a:p>
            <a:pPr>
              <a:lnSpc>
                <a:spcPct val="120000"/>
              </a:lnSpc>
            </a:pPr>
            <a:r>
              <a:rPr lang="en-AU" sz="3800" dirty="0">
                <a:solidFill>
                  <a:schemeClr val="accent6"/>
                </a:solidFill>
              </a:rPr>
              <a:t>For the items affected the most, the magnitude of variations are likely to be underestimates of the true variation across Australia. </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542545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10657"/>
            <a:ext cx="9144000" cy="5044965"/>
          </a:xfrm>
          <a:prstGeom prst="rect">
            <a:avLst/>
          </a:prstGeom>
        </p:spPr>
      </p:pic>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Histogram</a:t>
            </a:r>
          </a:p>
        </p:txBody>
      </p:sp>
    </p:spTree>
    <p:extLst>
      <p:ext uri="{BB962C8B-B14F-4D97-AF65-F5344CB8AC3E}">
        <p14:creationId xmlns:p14="http://schemas.microsoft.com/office/powerpoint/2010/main" val="1009182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State and territory graph</a:t>
            </a:r>
          </a:p>
        </p:txBody>
      </p:sp>
      <p:pic>
        <p:nvPicPr>
          <p:cNvPr id="5" name="Picture 4"/>
          <p:cNvPicPr>
            <a:picLocks noChangeAspect="1"/>
          </p:cNvPicPr>
          <p:nvPr/>
        </p:nvPicPr>
        <p:blipFill>
          <a:blip r:embed="rId2"/>
          <a:stretch>
            <a:fillRect/>
          </a:stretch>
        </p:blipFill>
        <p:spPr>
          <a:xfrm>
            <a:off x="0" y="1013197"/>
            <a:ext cx="9144000" cy="5044965"/>
          </a:xfrm>
          <a:prstGeom prst="rect">
            <a:avLst/>
          </a:prstGeom>
        </p:spPr>
      </p:pic>
    </p:spTree>
    <p:extLst>
      <p:ext uri="{BB962C8B-B14F-4D97-AF65-F5344CB8AC3E}">
        <p14:creationId xmlns:p14="http://schemas.microsoft.com/office/powerpoint/2010/main" val="3965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AU"/>
          </a:p>
        </p:txBody>
      </p:sp>
      <p:sp>
        <p:nvSpPr>
          <p:cNvPr id="5" name="Title 4"/>
          <p:cNvSpPr>
            <a:spLocks noGrp="1"/>
          </p:cNvSpPr>
          <p:nvPr>
            <p:ph type="title"/>
          </p:nvPr>
        </p:nvSpPr>
        <p:spPr/>
        <p:txBody>
          <a:bodyPr/>
          <a:lstStyle/>
          <a:p>
            <a:endParaRPr lang="en-AU"/>
          </a:p>
        </p:txBody>
      </p:sp>
      <p:sp>
        <p:nvSpPr>
          <p:cNvPr id="7" name="Text Placeholder 6"/>
          <p:cNvSpPr>
            <a:spLocks noGrp="1"/>
          </p:cNvSpPr>
          <p:nvPr>
            <p:ph type="body" sz="quarter" idx="11"/>
          </p:nvPr>
        </p:nvSpPr>
        <p:spPr/>
        <p:txBody>
          <a:bodyPr>
            <a:normAutofit lnSpcReduction="10000"/>
          </a:bodyPr>
          <a:lstStyle/>
          <a:p>
            <a:endParaRPr lang="en-AU"/>
          </a:p>
        </p:txBody>
      </p:sp>
      <p:sp>
        <p:nvSpPr>
          <p:cNvPr id="8" name="Rectangle 7"/>
          <p:cNvSpPr/>
          <p:nvPr/>
        </p:nvSpPr>
        <p:spPr>
          <a:xfrm>
            <a:off x="2286000" y="1997839"/>
            <a:ext cx="4572000" cy="1200329"/>
          </a:xfrm>
          <a:prstGeom prst="rect">
            <a:avLst/>
          </a:prstGeom>
        </p:spPr>
        <p:txBody>
          <a:bodyPr>
            <a:spAutoFit/>
          </a:bodyPr>
          <a:lstStyle/>
          <a:p>
            <a:pPr lvl="0" algn="ctr">
              <a:lnSpc>
                <a:spcPct val="90000"/>
              </a:lnSpc>
              <a:spcBef>
                <a:spcPct val="0"/>
              </a:spcBef>
            </a:pPr>
            <a:r>
              <a:rPr lang="en-US" sz="4000" b="1" dirty="0">
                <a:solidFill>
                  <a:srgbClr val="0078A2"/>
                </a:solidFill>
                <a:latin typeface="+mj-lt"/>
                <a:ea typeface="+mj-ea"/>
                <a:cs typeface="+mj-cs"/>
              </a:rPr>
              <a:t>Neonatal and </a:t>
            </a:r>
            <a:r>
              <a:rPr lang="en-US" sz="4000" b="1" dirty="0" err="1">
                <a:solidFill>
                  <a:srgbClr val="0078A2"/>
                </a:solidFill>
                <a:latin typeface="+mj-lt"/>
                <a:ea typeface="+mj-ea"/>
                <a:cs typeface="+mj-cs"/>
              </a:rPr>
              <a:t>paediatric</a:t>
            </a:r>
            <a:r>
              <a:rPr lang="en-US" sz="4000" b="1" dirty="0">
                <a:solidFill>
                  <a:srgbClr val="0078A2"/>
                </a:solidFill>
                <a:latin typeface="+mj-lt"/>
                <a:ea typeface="+mj-ea"/>
                <a:cs typeface="+mj-cs"/>
              </a:rPr>
              <a:t> health</a:t>
            </a:r>
          </a:p>
        </p:txBody>
      </p:sp>
    </p:spTree>
    <p:extLst>
      <p:ext uri="{BB962C8B-B14F-4D97-AF65-F5344CB8AC3E}">
        <p14:creationId xmlns:p14="http://schemas.microsoft.com/office/powerpoint/2010/main" val="222761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Neonatal and paediatric health</a:t>
            </a:r>
          </a:p>
        </p:txBody>
      </p:sp>
      <p:sp>
        <p:nvSpPr>
          <p:cNvPr id="15" name="Text Placeholder 2">
            <a:extLst>
              <a:ext uri="{FF2B5EF4-FFF2-40B4-BE49-F238E27FC236}">
                <a16:creationId xmlns:a16="http://schemas.microsoft.com/office/drawing/2014/main" xmlns="" id="{903840E2-4A1F-1444-B217-9F8EE24B6AB7}"/>
              </a:ext>
            </a:extLst>
          </p:cNvPr>
          <p:cNvSpPr>
            <a:spLocks noGrp="1"/>
          </p:cNvSpPr>
          <p:nvPr>
            <p:ph type="body" sz="quarter" idx="10"/>
          </p:nvPr>
        </p:nvSpPr>
        <p:spPr>
          <a:xfrm>
            <a:off x="517525" y="2310013"/>
            <a:ext cx="3208338" cy="128837"/>
          </a:xfrm>
        </p:spPr>
        <p:txBody>
          <a:bodyPr/>
          <a:lstStyle/>
          <a:p>
            <a:r>
              <a:rPr lang="en-US" dirty="0"/>
              <a:t>* Range across the four published states/territories</a:t>
            </a:r>
          </a:p>
        </p:txBody>
      </p:sp>
      <p:graphicFrame>
        <p:nvGraphicFramePr>
          <p:cNvPr id="16" name="Table 15">
            <a:extLst>
              <a:ext uri="{FF2B5EF4-FFF2-40B4-BE49-F238E27FC236}">
                <a16:creationId xmlns:a16="http://schemas.microsoft.com/office/drawing/2014/main" xmlns="" id="{76AC19A2-0B68-4549-B321-16F5BD9432E9}"/>
              </a:ext>
            </a:extLst>
          </p:cNvPr>
          <p:cNvGraphicFramePr>
            <a:graphicFrameLocks noGrp="1"/>
          </p:cNvGraphicFramePr>
          <p:nvPr>
            <p:extLst>
              <p:ext uri="{D42A27DB-BD31-4B8C-83A1-F6EECF244321}">
                <p14:modId xmlns:p14="http://schemas.microsoft.com/office/powerpoint/2010/main" val="1447348155"/>
              </p:ext>
            </p:extLst>
          </p:nvPr>
        </p:nvGraphicFramePr>
        <p:xfrm>
          <a:off x="369498" y="1020831"/>
          <a:ext cx="8334233" cy="1285240"/>
        </p:xfrm>
        <a:graphic>
          <a:graphicData uri="http://schemas.openxmlformats.org/drawingml/2006/table">
            <a:tbl>
              <a:tblPr firstRow="1" bandRow="1">
                <a:tableStyleId>{5C22544A-7EE6-4342-B048-85BDC9FD1C3A}</a:tableStyleId>
              </a:tblPr>
              <a:tblGrid>
                <a:gridCol w="3262700">
                  <a:extLst>
                    <a:ext uri="{9D8B030D-6E8A-4147-A177-3AD203B41FA5}">
                      <a16:colId xmlns:a16="http://schemas.microsoft.com/office/drawing/2014/main" xmlns="" val="20000"/>
                    </a:ext>
                  </a:extLst>
                </a:gridCol>
                <a:gridCol w="2497667">
                  <a:extLst>
                    <a:ext uri="{9D8B030D-6E8A-4147-A177-3AD203B41FA5}">
                      <a16:colId xmlns:a16="http://schemas.microsoft.com/office/drawing/2014/main" xmlns="" val="20003"/>
                    </a:ext>
                  </a:extLst>
                </a:gridCol>
                <a:gridCol w="2573866">
                  <a:extLst>
                    <a:ext uri="{9D8B030D-6E8A-4147-A177-3AD203B41FA5}">
                      <a16:colId xmlns:a16="http://schemas.microsoft.com/office/drawing/2014/main" xmlns="" val="20004"/>
                    </a:ext>
                  </a:extLst>
                </a:gridCol>
              </a:tblGrid>
              <a:tr h="370840">
                <a:tc>
                  <a:txBody>
                    <a:bodyPr/>
                    <a:lstStyle/>
                    <a:p>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gridSpan="2">
                  <a:txBody>
                    <a:bodyPr/>
                    <a:lstStyle/>
                    <a:p>
                      <a:pPr algn="ctr"/>
                      <a:r>
                        <a:rPr lang="en-US" sz="1200" b="0" dirty="0">
                          <a:solidFill>
                            <a:schemeClr val="accent5"/>
                          </a:solidFill>
                        </a:rPr>
                        <a:t>Percentage of planned caesarean sections at specified gestational age, without medical or obstetric indication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hMerge="1">
                  <a:txBody>
                    <a:bodyPr/>
                    <a:lstStyle/>
                    <a:p>
                      <a:pPr algn="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a16="http://schemas.microsoft.com/office/drawing/2014/main" xmlns="" val="2253344452"/>
                  </a:ext>
                </a:extLst>
              </a:tr>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Less than 39 weeks’ gestation*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Less than 37 weeks’ gestation*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a16="http://schemas.microsoft.com/office/drawing/2014/main" xmlns="" val="10000"/>
                  </a:ext>
                </a:extLst>
              </a:tr>
              <a:tr h="370840">
                <a:tc>
                  <a:txBody>
                    <a:bodyPr/>
                    <a:lstStyle/>
                    <a:p>
                      <a:pPr>
                        <a:spcAft>
                          <a:spcPts val="600"/>
                        </a:spcAft>
                      </a:pPr>
                      <a:r>
                        <a:rPr lang="en-US" sz="1200" b="1" dirty="0">
                          <a:solidFill>
                            <a:schemeClr val="accent6"/>
                          </a:solidFill>
                        </a:rPr>
                        <a:t>1.1 </a:t>
                      </a:r>
                      <a:r>
                        <a:rPr lang="en-US" sz="1200" b="1" dirty="0" smtClean="0">
                          <a:solidFill>
                            <a:schemeClr val="accent6"/>
                          </a:solidFill>
                        </a:rPr>
                        <a:t>  Early </a:t>
                      </a:r>
                      <a:r>
                        <a:rPr lang="en-US" sz="1200" b="1" dirty="0">
                          <a:solidFill>
                            <a:schemeClr val="accent6"/>
                          </a:solidFill>
                        </a:rPr>
                        <a:t>planned caesarean section without medical or obstetric indication</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42–60%</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10–22%</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17" name="Text Placeholder 2">
            <a:extLst>
              <a:ext uri="{FF2B5EF4-FFF2-40B4-BE49-F238E27FC236}">
                <a16:creationId xmlns:a16="http://schemas.microsoft.com/office/drawing/2014/main" xmlns="" id="{1C973A5B-251E-F840-B8E7-187BB84D2507}"/>
              </a:ext>
            </a:extLst>
          </p:cNvPr>
          <p:cNvSpPr txBox="1">
            <a:spLocks/>
          </p:cNvSpPr>
          <p:nvPr/>
        </p:nvSpPr>
        <p:spPr>
          <a:xfrm>
            <a:off x="517525" y="3754618"/>
            <a:ext cx="3208338" cy="23223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 Range across the four published states/territories</a:t>
            </a:r>
          </a:p>
          <a:p>
            <a:pPr>
              <a:spcBef>
                <a:spcPts val="0"/>
              </a:spcBef>
            </a:pPr>
            <a:r>
              <a:rPr lang="en-US" dirty="0"/>
              <a:t>† Based on number of PBS prescriptions</a:t>
            </a:r>
          </a:p>
        </p:txBody>
      </p:sp>
      <p:graphicFrame>
        <p:nvGraphicFramePr>
          <p:cNvPr id="18" name="Table 17">
            <a:extLst>
              <a:ext uri="{FF2B5EF4-FFF2-40B4-BE49-F238E27FC236}">
                <a16:creationId xmlns:a16="http://schemas.microsoft.com/office/drawing/2014/main" xmlns="" id="{1FB27AD6-67B8-9D4D-BD2A-1FC7AEEA2D6F}"/>
              </a:ext>
            </a:extLst>
          </p:cNvPr>
          <p:cNvGraphicFramePr>
            <a:graphicFrameLocks noGrp="1"/>
          </p:cNvGraphicFramePr>
          <p:nvPr>
            <p:extLst>
              <p:ext uri="{D42A27DB-BD31-4B8C-83A1-F6EECF244321}">
                <p14:modId xmlns:p14="http://schemas.microsoft.com/office/powerpoint/2010/main" val="2656279884"/>
              </p:ext>
            </p:extLst>
          </p:nvPr>
        </p:nvGraphicFramePr>
        <p:xfrm>
          <a:off x="369498" y="2590573"/>
          <a:ext cx="8334235" cy="1097280"/>
        </p:xfrm>
        <a:graphic>
          <a:graphicData uri="http://schemas.openxmlformats.org/drawingml/2006/table">
            <a:tbl>
              <a:tblPr firstRow="1" bandRow="1">
                <a:tableStyleId>{5C22544A-7EE6-4342-B048-85BDC9FD1C3A}</a:tableStyleId>
              </a:tblPr>
              <a:tblGrid>
                <a:gridCol w="2759054">
                  <a:extLst>
                    <a:ext uri="{9D8B030D-6E8A-4147-A177-3AD203B41FA5}">
                      <a16:colId xmlns:a16="http://schemas.microsoft.com/office/drawing/2014/main" xmlns="" val="20000"/>
                    </a:ext>
                  </a:extLst>
                </a:gridCol>
                <a:gridCol w="1776549">
                  <a:extLst>
                    <a:ext uri="{9D8B030D-6E8A-4147-A177-3AD203B41FA5}">
                      <a16:colId xmlns:a16="http://schemas.microsoft.com/office/drawing/2014/main" xmlns="" val="20003"/>
                    </a:ext>
                  </a:extLst>
                </a:gridCol>
                <a:gridCol w="1123406">
                  <a:extLst>
                    <a:ext uri="{9D8B030D-6E8A-4147-A177-3AD203B41FA5}">
                      <a16:colId xmlns:a16="http://schemas.microsoft.com/office/drawing/2014/main" xmlns="" val="1636717294"/>
                    </a:ext>
                  </a:extLst>
                </a:gridCol>
                <a:gridCol w="1456508">
                  <a:extLst>
                    <a:ext uri="{9D8B030D-6E8A-4147-A177-3AD203B41FA5}">
                      <a16:colId xmlns:a16="http://schemas.microsoft.com/office/drawing/2014/main" xmlns="" val="2633576220"/>
                    </a:ext>
                  </a:extLst>
                </a:gridCol>
                <a:gridCol w="1218718">
                  <a:extLst>
                    <a:ext uri="{9D8B030D-6E8A-4147-A177-3AD203B41FA5}">
                      <a16:colId xmlns:a16="http://schemas.microsoft.com/office/drawing/2014/main" xmlns=""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a16="http://schemas.microsoft.com/office/drawing/2014/main" xmlns="" val="10000"/>
                  </a:ext>
                </a:extLst>
              </a:tr>
              <a:tr h="370840">
                <a:tc>
                  <a:txBody>
                    <a:bodyPr/>
                    <a:lstStyle/>
                    <a:p>
                      <a:pPr>
                        <a:spcAft>
                          <a:spcPts val="600"/>
                        </a:spcAft>
                      </a:pPr>
                      <a:r>
                        <a:rPr lang="en-US" sz="1200" b="1" dirty="0">
                          <a:solidFill>
                            <a:schemeClr val="accent6"/>
                          </a:solidFill>
                        </a:rPr>
                        <a:t>1.2 </a:t>
                      </a:r>
                      <a:r>
                        <a:rPr lang="en-US" sz="1200" b="1" dirty="0" smtClean="0">
                          <a:solidFill>
                            <a:schemeClr val="accent6"/>
                          </a:solidFill>
                        </a:rPr>
                        <a:t>  Antibiotics </a:t>
                      </a:r>
                      <a:r>
                        <a:rPr lang="en-US" sz="1200" b="1" dirty="0">
                          <a:solidFill>
                            <a:schemeClr val="accent6"/>
                          </a:solidFill>
                        </a:rPr>
                        <a:t>dispensing in children, </a:t>
                      </a:r>
                      <a:r>
                        <a:rPr lang="en-US" sz="1200" b="1" baseline="30000" dirty="0">
                          <a:solidFill>
                            <a:schemeClr val="accent6"/>
                          </a:solidFill>
                        </a:rPr>
                        <a:t>† </a:t>
                      </a:r>
                      <a:r>
                        <a:rPr lang="en-US" sz="1200" b="1" baseline="30000" dirty="0" smtClean="0">
                          <a:solidFill>
                            <a:schemeClr val="accent6"/>
                          </a:solidFill>
                        </a:rPr>
                        <a:t> </a:t>
                      </a:r>
                      <a:r>
                        <a:rPr lang="en-US" sz="1200" b="1" dirty="0" smtClean="0">
                          <a:solidFill>
                            <a:schemeClr val="accent6"/>
                          </a:solidFill>
                        </a:rPr>
                        <a:t>9 </a:t>
                      </a:r>
                      <a:r>
                        <a:rPr lang="en-US" sz="1200" b="1" dirty="0">
                          <a:solidFill>
                            <a:schemeClr val="accent6"/>
                          </a:solidFill>
                        </a:rPr>
                        <a:t>years and under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9,707–150,688</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16.5</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1.7</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3,053,315</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19" name="Text Placeholder 2">
            <a:extLst>
              <a:ext uri="{FF2B5EF4-FFF2-40B4-BE49-F238E27FC236}">
                <a16:creationId xmlns:a16="http://schemas.microsoft.com/office/drawing/2014/main" xmlns="" id="{909CB483-69C4-574E-9179-A3A377D8C360}"/>
              </a:ext>
            </a:extLst>
          </p:cNvPr>
          <p:cNvSpPr txBox="1">
            <a:spLocks/>
          </p:cNvSpPr>
          <p:nvPr/>
        </p:nvSpPr>
        <p:spPr>
          <a:xfrm>
            <a:off x="517525" y="5402222"/>
            <a:ext cx="3208338" cy="109534"/>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 Based on number of PBS prescriptions</a:t>
            </a:r>
          </a:p>
        </p:txBody>
      </p:sp>
      <p:graphicFrame>
        <p:nvGraphicFramePr>
          <p:cNvPr id="20" name="Table 19">
            <a:extLst>
              <a:ext uri="{FF2B5EF4-FFF2-40B4-BE49-F238E27FC236}">
                <a16:creationId xmlns:a16="http://schemas.microsoft.com/office/drawing/2014/main" xmlns="" id="{34890C80-7BFD-D44C-9559-A032332022D8}"/>
              </a:ext>
            </a:extLst>
          </p:cNvPr>
          <p:cNvGraphicFramePr>
            <a:graphicFrameLocks noGrp="1"/>
          </p:cNvGraphicFramePr>
          <p:nvPr>
            <p:extLst>
              <p:ext uri="{D42A27DB-BD31-4B8C-83A1-F6EECF244321}">
                <p14:modId xmlns:p14="http://schemas.microsoft.com/office/powerpoint/2010/main" val="1056196002"/>
              </p:ext>
            </p:extLst>
          </p:nvPr>
        </p:nvGraphicFramePr>
        <p:xfrm>
          <a:off x="369502" y="4210700"/>
          <a:ext cx="8334233" cy="1097280"/>
        </p:xfrm>
        <a:graphic>
          <a:graphicData uri="http://schemas.openxmlformats.org/drawingml/2006/table">
            <a:tbl>
              <a:tblPr firstRow="1" bandRow="1">
                <a:tableStyleId>{5C22544A-7EE6-4342-B048-85BDC9FD1C3A}</a:tableStyleId>
              </a:tblPr>
              <a:tblGrid>
                <a:gridCol w="2791711">
                  <a:extLst>
                    <a:ext uri="{9D8B030D-6E8A-4147-A177-3AD203B41FA5}">
                      <a16:colId xmlns:a16="http://schemas.microsoft.com/office/drawing/2014/main" xmlns="" val="20000"/>
                    </a:ext>
                  </a:extLst>
                </a:gridCol>
                <a:gridCol w="2450512">
                  <a:extLst>
                    <a:ext uri="{9D8B030D-6E8A-4147-A177-3AD203B41FA5}">
                      <a16:colId xmlns:a16="http://schemas.microsoft.com/office/drawing/2014/main" xmlns="" val="20003"/>
                    </a:ext>
                  </a:extLst>
                </a:gridCol>
                <a:gridCol w="1683423">
                  <a:extLst>
                    <a:ext uri="{9D8B030D-6E8A-4147-A177-3AD203B41FA5}">
                      <a16:colId xmlns:a16="http://schemas.microsoft.com/office/drawing/2014/main" xmlns="" val="2633576220"/>
                    </a:ext>
                  </a:extLst>
                </a:gridCol>
                <a:gridCol w="1408587">
                  <a:extLst>
                    <a:ext uri="{9D8B030D-6E8A-4147-A177-3AD203B41FA5}">
                      <a16:colId xmlns:a16="http://schemas.microsoft.com/office/drawing/2014/main" xmlns=""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Range across states and territories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a16="http://schemas.microsoft.com/office/drawing/2014/main" xmlns="" val="10000"/>
                  </a:ext>
                </a:extLst>
              </a:tr>
              <a:tr h="370840">
                <a:tc>
                  <a:txBody>
                    <a:bodyPr/>
                    <a:lstStyle/>
                    <a:p>
                      <a:pPr>
                        <a:spcAft>
                          <a:spcPts val="600"/>
                        </a:spcAft>
                      </a:pPr>
                      <a:r>
                        <a:rPr lang="en-US" sz="1200" b="1" dirty="0">
                          <a:solidFill>
                            <a:schemeClr val="accent6"/>
                          </a:solidFill>
                        </a:rPr>
                        <a:t>1.3 </a:t>
                      </a:r>
                      <a:r>
                        <a:rPr lang="en-US" sz="1200" b="1" dirty="0" smtClean="0">
                          <a:solidFill>
                            <a:schemeClr val="accent6"/>
                          </a:solidFill>
                        </a:rPr>
                        <a:t>  Proton </a:t>
                      </a:r>
                      <a:r>
                        <a:rPr lang="en-US" sz="1200" b="1" dirty="0">
                          <a:solidFill>
                            <a:schemeClr val="accent6"/>
                          </a:solidFill>
                        </a:rPr>
                        <a:t>pump inhibitor medicines dispensing*, 1 year and under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2,195–8,066</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3.7</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22,810</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6235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7525" y="5952067"/>
            <a:ext cx="4164542" cy="103437"/>
          </a:xfrm>
        </p:spPr>
        <p:txBody>
          <a:bodyPr/>
          <a:lstStyle/>
          <a:p>
            <a:pPr>
              <a:spcBef>
                <a:spcPts val="0"/>
              </a:spcBef>
            </a:pPr>
            <a:r>
              <a:rPr lang="en-AU" dirty="0"/>
              <a:t>Pre-term births include a small number of births of less than 20 weeks’ gestation.</a:t>
            </a:r>
          </a:p>
          <a:p>
            <a:pPr>
              <a:spcBef>
                <a:spcPts val="0"/>
              </a:spcBef>
            </a:pPr>
            <a:r>
              <a:rPr lang="en-AU" dirty="0"/>
              <a:t>Source: Australia’s Mothers and Babies, 2016</a:t>
            </a:r>
            <a:endParaRPr lang="en-US" dirty="0">
              <a:solidFill>
                <a:srgbClr val="FF0000"/>
              </a:solidFill>
            </a:endParaRPr>
          </a:p>
        </p:txBody>
      </p:sp>
      <p:sp>
        <p:nvSpPr>
          <p:cNvPr id="3" name="Title 2"/>
          <p:cNvSpPr>
            <a:spLocks noGrp="1"/>
          </p:cNvSpPr>
          <p:nvPr>
            <p:ph type="title"/>
          </p:nvPr>
        </p:nvSpPr>
        <p:spPr>
          <a:xfrm>
            <a:off x="369498" y="319120"/>
            <a:ext cx="8774502" cy="432220"/>
          </a:xfrm>
        </p:spPr>
        <p:txBody>
          <a:bodyPr/>
          <a:lstStyle/>
          <a:p>
            <a:r>
              <a:rPr lang="en-US" dirty="0"/>
              <a:t>1.1 Early planned caesarean section without medical or obstetric indication</a:t>
            </a:r>
          </a:p>
        </p:txBody>
      </p:sp>
      <p:pic>
        <p:nvPicPr>
          <p:cNvPr id="5" name="Picture 4"/>
          <p:cNvPicPr>
            <a:picLocks noChangeAspect="1"/>
          </p:cNvPicPr>
          <p:nvPr/>
        </p:nvPicPr>
        <p:blipFill>
          <a:blip r:embed="rId3"/>
          <a:stretch>
            <a:fillRect/>
          </a:stretch>
        </p:blipFill>
        <p:spPr>
          <a:xfrm>
            <a:off x="4627" y="751340"/>
            <a:ext cx="9134746" cy="5039860"/>
          </a:xfrm>
          <a:prstGeom prst="rect">
            <a:avLst/>
          </a:prstGeom>
        </p:spPr>
      </p:pic>
      <p:sp>
        <p:nvSpPr>
          <p:cNvPr id="6" name="Text Placeholder 3">
            <a:extLst>
              <a:ext uri="{FF2B5EF4-FFF2-40B4-BE49-F238E27FC236}">
                <a16:creationId xmlns:a16="http://schemas.microsoft.com/office/drawing/2014/main" xmlns="" id="{D621892B-C772-4442-A0CA-47601A2F4770}"/>
              </a:ext>
            </a:extLst>
          </p:cNvPr>
          <p:cNvSpPr>
            <a:spLocks noGrp="1"/>
          </p:cNvSpPr>
          <p:nvPr>
            <p:ph type="body" sz="quarter" idx="11"/>
          </p:nvPr>
        </p:nvSpPr>
        <p:spPr>
          <a:xfrm>
            <a:off x="369498" y="751339"/>
            <a:ext cx="7886700" cy="497598"/>
          </a:xfrm>
        </p:spPr>
        <p:txBody>
          <a:bodyPr>
            <a:noAutofit/>
          </a:bodyPr>
          <a:lstStyle/>
          <a:p>
            <a:pPr>
              <a:spcBef>
                <a:spcPts val="600"/>
              </a:spcBef>
            </a:pPr>
            <a:r>
              <a:rPr lang="en-AU" sz="1200" dirty="0"/>
              <a:t>Percentage of babies, by gestational age in weeks, 2006 and </a:t>
            </a:r>
            <a:r>
              <a:rPr lang="en-AU" sz="1200" dirty="0" smtClean="0"/>
              <a:t>2016,</a:t>
            </a:r>
          </a:p>
          <a:p>
            <a:pPr>
              <a:spcBef>
                <a:spcPts val="600"/>
              </a:spcBef>
            </a:pPr>
            <a:r>
              <a:rPr lang="en-AU" sz="1200" i="1" dirty="0" smtClean="0"/>
              <a:t>(</a:t>
            </a:r>
            <a:r>
              <a:rPr lang="en-AU" sz="1200" dirty="0" smtClean="0"/>
              <a:t>AIHW, </a:t>
            </a:r>
            <a:r>
              <a:rPr lang="en-AU" sz="1200" i="1" dirty="0" smtClean="0"/>
              <a:t>Australia’s Mothers and Babies, 2016)</a:t>
            </a:r>
            <a:endParaRPr lang="en-AU" sz="1200" i="1" dirty="0"/>
          </a:p>
        </p:txBody>
      </p:sp>
    </p:spTree>
    <p:extLst>
      <p:ext uri="{BB962C8B-B14F-4D97-AF65-F5344CB8AC3E}">
        <p14:creationId xmlns:p14="http://schemas.microsoft.com/office/powerpoint/2010/main" val="938009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D06E886-BF47-E34B-A54C-870CF783DD44}"/>
              </a:ext>
            </a:extLst>
          </p:cNvPr>
          <p:cNvSpPr>
            <a:spLocks noGrp="1"/>
          </p:cNvSpPr>
          <p:nvPr>
            <p:ph type="title"/>
          </p:nvPr>
        </p:nvSpPr>
        <p:spPr>
          <a:xfrm>
            <a:off x="369497" y="319120"/>
            <a:ext cx="8554369" cy="432220"/>
          </a:xfrm>
        </p:spPr>
        <p:txBody>
          <a:bodyPr>
            <a:noAutofit/>
          </a:bodyPr>
          <a:lstStyle/>
          <a:p>
            <a:r>
              <a:rPr lang="en-US" dirty="0"/>
              <a:t>1.1 Early planned caesarean section without medical or obstetric indication</a:t>
            </a:r>
          </a:p>
        </p:txBody>
      </p:sp>
      <p:sp>
        <p:nvSpPr>
          <p:cNvPr id="4" name="Text Placeholder 3">
            <a:extLst>
              <a:ext uri="{FF2B5EF4-FFF2-40B4-BE49-F238E27FC236}">
                <a16:creationId xmlns:a16="http://schemas.microsoft.com/office/drawing/2014/main" xmlns="" id="{B1206C4D-8CD5-744A-BC84-6D3805BD2BFA}"/>
              </a:ext>
            </a:extLst>
          </p:cNvPr>
          <p:cNvSpPr>
            <a:spLocks noGrp="1"/>
          </p:cNvSpPr>
          <p:nvPr>
            <p:ph type="body" sz="quarter" idx="11"/>
          </p:nvPr>
        </p:nvSpPr>
        <p:spPr/>
        <p:txBody>
          <a:bodyPr>
            <a:noAutofit/>
          </a:bodyPr>
          <a:lstStyle/>
          <a:p>
            <a:r>
              <a:rPr lang="en-AU" sz="1200" dirty="0" smtClean="0"/>
              <a:t>Key </a:t>
            </a:r>
            <a:r>
              <a:rPr lang="en-AU" sz="1200" dirty="0"/>
              <a:t>findings</a:t>
            </a:r>
          </a:p>
        </p:txBody>
      </p:sp>
      <p:sp>
        <p:nvSpPr>
          <p:cNvPr id="5" name="TextBox 4">
            <a:extLst>
              <a:ext uri="{FF2B5EF4-FFF2-40B4-BE49-F238E27FC236}">
                <a16:creationId xmlns:a16="http://schemas.microsoft.com/office/drawing/2014/main" xmlns="" id="{27A18A61-4E2A-584B-8F15-F0D22EBB0A0F}"/>
              </a:ext>
            </a:extLst>
          </p:cNvPr>
          <p:cNvSpPr txBox="1"/>
          <p:nvPr/>
        </p:nvSpPr>
        <p:spPr>
          <a:xfrm>
            <a:off x="646771" y="1278466"/>
            <a:ext cx="7493619" cy="3724096"/>
          </a:xfrm>
          <a:prstGeom prst="rect">
            <a:avLst/>
          </a:prstGeom>
          <a:noFill/>
        </p:spPr>
        <p:txBody>
          <a:bodyPr wrap="square" lIns="0" tIns="0" rIns="0" bIns="0" rtlCol="0">
            <a:spAutoFit/>
          </a:bodyPr>
          <a:lstStyle/>
          <a:p>
            <a:pPr>
              <a:spcAft>
                <a:spcPts val="1200"/>
              </a:spcAft>
            </a:pPr>
            <a:r>
              <a:rPr lang="en-AU" sz="1400" dirty="0" smtClean="0">
                <a:solidFill>
                  <a:schemeClr val="accent6"/>
                </a:solidFill>
              </a:rPr>
              <a:t>Among the </a:t>
            </a:r>
            <a:r>
              <a:rPr lang="en-AU" sz="1400" dirty="0">
                <a:solidFill>
                  <a:schemeClr val="accent6"/>
                </a:solidFill>
              </a:rPr>
              <a:t>four states/territories with reportable data </a:t>
            </a:r>
            <a:r>
              <a:rPr lang="en-AU" sz="1400" dirty="0" smtClean="0">
                <a:solidFill>
                  <a:schemeClr val="accent6"/>
                </a:solidFill>
              </a:rPr>
              <a:t>on this item:</a:t>
            </a:r>
          </a:p>
          <a:p>
            <a:pPr marL="285750" indent="-285750">
              <a:spcAft>
                <a:spcPts val="1200"/>
              </a:spcAft>
              <a:buClr>
                <a:schemeClr val="bg1"/>
              </a:buClr>
              <a:buFont typeface="Arial" panose="020B0604020202020204" pitchFamily="34" charset="0"/>
              <a:buChar char="•"/>
            </a:pPr>
            <a:r>
              <a:rPr lang="en-AU" sz="1400" dirty="0" smtClean="0">
                <a:solidFill>
                  <a:schemeClr val="accent6"/>
                </a:solidFill>
              </a:rPr>
              <a:t>42%</a:t>
            </a:r>
            <a:r>
              <a:rPr lang="en-AU" sz="1400" dirty="0" smtClean="0">
                <a:solidFill>
                  <a:schemeClr val="accent6"/>
                </a:solidFill>
                <a:sym typeface="Symbol"/>
              </a:rPr>
              <a:t></a:t>
            </a:r>
            <a:r>
              <a:rPr lang="en-AU" sz="1400" dirty="0" smtClean="0">
                <a:solidFill>
                  <a:schemeClr val="accent6"/>
                </a:solidFill>
              </a:rPr>
              <a:t>60% of planned caesarean sections done at &lt;39 weeks’ did not have an obstetric or medical indication</a:t>
            </a:r>
          </a:p>
          <a:p>
            <a:pPr marL="285750" indent="-285750">
              <a:spcAft>
                <a:spcPts val="1200"/>
              </a:spcAft>
              <a:buClr>
                <a:schemeClr val="bg1"/>
              </a:buClr>
              <a:buFont typeface="Arial" panose="020B0604020202020204" pitchFamily="34" charset="0"/>
              <a:buChar char="•"/>
            </a:pPr>
            <a:r>
              <a:rPr lang="en-AU" sz="1400" dirty="0" smtClean="0">
                <a:solidFill>
                  <a:schemeClr val="accent6"/>
                </a:solidFill>
              </a:rPr>
              <a:t>10%</a:t>
            </a:r>
            <a:r>
              <a:rPr lang="en-AU" sz="1400" dirty="0" smtClean="0">
                <a:solidFill>
                  <a:schemeClr val="accent6"/>
                </a:solidFill>
                <a:sym typeface="Symbol"/>
              </a:rPr>
              <a:t> </a:t>
            </a:r>
            <a:r>
              <a:rPr lang="en-AU" sz="1400" dirty="0" smtClean="0">
                <a:solidFill>
                  <a:schemeClr val="accent6"/>
                </a:solidFill>
              </a:rPr>
              <a:t>22</a:t>
            </a:r>
            <a:r>
              <a:rPr lang="en-AU" sz="1400" dirty="0">
                <a:solidFill>
                  <a:schemeClr val="accent6"/>
                </a:solidFill>
              </a:rPr>
              <a:t>% of planned caesarean sections done at &lt; 37 weeks’ did not have an obstetric or medical indication </a:t>
            </a:r>
          </a:p>
          <a:p>
            <a:pPr marL="285750" indent="-285750">
              <a:spcAft>
                <a:spcPts val="1200"/>
              </a:spcAft>
              <a:buClr>
                <a:schemeClr val="bg1"/>
              </a:buClr>
              <a:buFont typeface="Arial" panose="020B0604020202020204" pitchFamily="34" charset="0"/>
              <a:buChar char="•"/>
            </a:pPr>
            <a:r>
              <a:rPr lang="en-AU" sz="1400" dirty="0">
                <a:solidFill>
                  <a:schemeClr val="accent6"/>
                </a:solidFill>
              </a:rPr>
              <a:t>of </a:t>
            </a:r>
            <a:r>
              <a:rPr lang="en-AU" sz="1400" dirty="0" smtClean="0">
                <a:solidFill>
                  <a:schemeClr val="accent6"/>
                </a:solidFill>
              </a:rPr>
              <a:t>planned caesarean sections done at &lt;39 </a:t>
            </a:r>
            <a:r>
              <a:rPr lang="en-AU" sz="1400" dirty="0">
                <a:solidFill>
                  <a:schemeClr val="accent6"/>
                </a:solidFill>
              </a:rPr>
              <a:t>weeks without a medical or obstetric indication, 60% were for privately funded patients vs 52% for publicly funded patients </a:t>
            </a:r>
          </a:p>
          <a:p>
            <a:pPr marL="285750" indent="-285750">
              <a:spcAft>
                <a:spcPts val="1200"/>
              </a:spcAft>
              <a:buClr>
                <a:schemeClr val="bg1"/>
              </a:buClr>
              <a:buFont typeface="Arial" panose="020B0604020202020204" pitchFamily="34" charset="0"/>
              <a:buChar char="•"/>
            </a:pPr>
            <a:r>
              <a:rPr lang="en-AU" sz="1400" dirty="0">
                <a:solidFill>
                  <a:schemeClr val="accent6"/>
                </a:solidFill>
              </a:rPr>
              <a:t>of </a:t>
            </a:r>
            <a:r>
              <a:rPr lang="en-AU" sz="1400" dirty="0" smtClean="0">
                <a:solidFill>
                  <a:schemeClr val="accent6"/>
                </a:solidFill>
              </a:rPr>
              <a:t>planned caesarean sections done at &lt;37 </a:t>
            </a:r>
            <a:r>
              <a:rPr lang="en-AU" sz="1400" dirty="0">
                <a:solidFill>
                  <a:schemeClr val="accent6"/>
                </a:solidFill>
              </a:rPr>
              <a:t>weeks without an obstetric or medical indication, 20% were for privately funded patients vs14% for publicly funded patients</a:t>
            </a:r>
          </a:p>
          <a:p>
            <a:pPr marL="285750" indent="-285750">
              <a:spcAft>
                <a:spcPts val="1200"/>
              </a:spcAft>
              <a:buClr>
                <a:schemeClr val="bg1"/>
              </a:buClr>
              <a:buFont typeface="Arial" panose="020B0604020202020204" pitchFamily="34" charset="0"/>
              <a:buChar char="•"/>
            </a:pPr>
            <a:r>
              <a:rPr lang="en-AU" sz="1400" dirty="0" smtClean="0">
                <a:solidFill>
                  <a:schemeClr val="accent6"/>
                </a:solidFill>
              </a:rPr>
              <a:t>of planned caesarean sections done </a:t>
            </a:r>
            <a:r>
              <a:rPr lang="en-AU" sz="1400" dirty="0">
                <a:solidFill>
                  <a:schemeClr val="accent6"/>
                </a:solidFill>
              </a:rPr>
              <a:t>at </a:t>
            </a:r>
            <a:r>
              <a:rPr lang="en-AU" sz="1400" dirty="0" smtClean="0">
                <a:solidFill>
                  <a:schemeClr val="accent6"/>
                </a:solidFill>
              </a:rPr>
              <a:t>&lt;39 </a:t>
            </a:r>
            <a:r>
              <a:rPr lang="en-AU" sz="1400" dirty="0">
                <a:solidFill>
                  <a:schemeClr val="accent6"/>
                </a:solidFill>
              </a:rPr>
              <a:t>weeks without a medical or obstetric indication, percentages were similar for Aboriginal and Torres Strait Islander women and other women in 3 of the 4 states/territories;  and lower in one state/territory (53% vs 56</a:t>
            </a:r>
            <a:r>
              <a:rPr lang="en-AU" sz="1400" dirty="0" smtClean="0">
                <a:solidFill>
                  <a:schemeClr val="accent6"/>
                </a:solidFill>
              </a:rPr>
              <a:t>%).</a:t>
            </a:r>
          </a:p>
          <a:p>
            <a:pPr marL="285750" indent="-285750">
              <a:spcAft>
                <a:spcPts val="1200"/>
              </a:spcAft>
              <a:buClr>
                <a:schemeClr val="bg1"/>
              </a:buClr>
              <a:buFont typeface="Arial" panose="020B0604020202020204" pitchFamily="34" charset="0"/>
              <a:buChar char="•"/>
            </a:pPr>
            <a:endParaRPr lang="en-AU" sz="1400" dirty="0">
              <a:solidFill>
                <a:schemeClr val="accent6"/>
              </a:solidFill>
            </a:endParaRPr>
          </a:p>
        </p:txBody>
      </p:sp>
      <p:sp>
        <p:nvSpPr>
          <p:cNvPr id="6" name="Text Placeholder 1"/>
          <p:cNvSpPr>
            <a:spLocks noGrp="1"/>
          </p:cNvSpPr>
          <p:nvPr>
            <p:ph type="body" sz="quarter" idx="10"/>
          </p:nvPr>
        </p:nvSpPr>
        <p:spPr>
          <a:xfrm>
            <a:off x="517525" y="5832339"/>
            <a:ext cx="4240742" cy="223166"/>
          </a:xfrm>
        </p:spPr>
        <p:txBody>
          <a:bodyPr/>
          <a:lstStyle/>
          <a:p>
            <a:pPr>
              <a:spcBef>
                <a:spcPts val="0"/>
              </a:spcBef>
            </a:pPr>
            <a:r>
              <a:rPr lang="en-AU" dirty="0" smtClean="0"/>
              <a:t>Source: NPDC data 2015.</a:t>
            </a:r>
            <a:endParaRPr lang="en-US" dirty="0">
              <a:solidFill>
                <a:srgbClr val="FF0000"/>
              </a:solidFill>
            </a:endParaRPr>
          </a:p>
        </p:txBody>
      </p:sp>
    </p:spTree>
    <p:extLst>
      <p:ext uri="{BB962C8B-B14F-4D97-AF65-F5344CB8AC3E}">
        <p14:creationId xmlns:p14="http://schemas.microsoft.com/office/powerpoint/2010/main" val="3560344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pic>
        <p:nvPicPr>
          <p:cNvPr id="6" name="Picture 5"/>
          <p:cNvPicPr>
            <a:picLocks noChangeAspect="1"/>
          </p:cNvPicPr>
          <p:nvPr/>
        </p:nvPicPr>
        <p:blipFill>
          <a:blip r:embed="rId3"/>
          <a:stretch>
            <a:fillRect/>
          </a:stretch>
        </p:blipFill>
        <p:spPr>
          <a:xfrm>
            <a:off x="0" y="800546"/>
            <a:ext cx="9144000" cy="5044965"/>
          </a:xfrm>
          <a:prstGeom prst="rect">
            <a:avLst/>
          </a:prstGeom>
        </p:spPr>
      </p:pic>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02847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1277"/>
            <a:ext cx="9144000" cy="5044965"/>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dirty="0"/>
              <a:t>1.2 </a:t>
            </a:r>
            <a:r>
              <a:rPr lang="en-AU" dirty="0"/>
              <a:t>Antibiotics dispensing in children, 9 years and under</a:t>
            </a:r>
            <a:endParaRPr lang="en-US" dirty="0"/>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243940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pic>
        <p:nvPicPr>
          <p:cNvPr id="2" name="Picture 1"/>
          <p:cNvPicPr>
            <a:picLocks noChangeAspect="1"/>
          </p:cNvPicPr>
          <p:nvPr/>
        </p:nvPicPr>
        <p:blipFill>
          <a:blip r:embed="rId3"/>
          <a:stretch>
            <a:fillRect/>
          </a:stretch>
        </p:blipFill>
        <p:spPr>
          <a:xfrm>
            <a:off x="0" y="696205"/>
            <a:ext cx="9144000" cy="5044965"/>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62142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sz="2800" dirty="0" smtClean="0">
                <a:solidFill>
                  <a:srgbClr val="0078A2"/>
                </a:solidFill>
              </a:rPr>
              <a:t>The Australian Atlas of Healthcare Variation series</a:t>
            </a:r>
            <a:endParaRPr lang="en-US" dirty="0"/>
          </a:p>
        </p:txBody>
      </p:sp>
    </p:spTree>
    <p:extLst>
      <p:ext uri="{BB962C8B-B14F-4D97-AF65-F5344CB8AC3E}">
        <p14:creationId xmlns:p14="http://schemas.microsoft.com/office/powerpoint/2010/main" val="112153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pic>
        <p:nvPicPr>
          <p:cNvPr id="4" name="Picture 3"/>
          <p:cNvPicPr>
            <a:picLocks noChangeAspect="1"/>
          </p:cNvPicPr>
          <p:nvPr/>
        </p:nvPicPr>
        <p:blipFill>
          <a:blip r:embed="rId3"/>
          <a:stretch>
            <a:fillRect/>
          </a:stretch>
        </p:blipFill>
        <p:spPr>
          <a:xfrm>
            <a:off x="301561" y="707136"/>
            <a:ext cx="8540877" cy="4712208"/>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6124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Analysis by age group</a:t>
            </a:r>
          </a:p>
        </p:txBody>
      </p:sp>
      <p:pic>
        <p:nvPicPr>
          <p:cNvPr id="6" name="Picture 5"/>
          <p:cNvPicPr>
            <a:picLocks noChangeAspect="1"/>
          </p:cNvPicPr>
          <p:nvPr/>
        </p:nvPicPr>
        <p:blipFill>
          <a:blip r:embed="rId3"/>
          <a:stretch>
            <a:fillRect/>
          </a:stretch>
        </p:blipFill>
        <p:spPr>
          <a:xfrm>
            <a:off x="218798" y="1091184"/>
            <a:ext cx="8706403" cy="4803533"/>
          </a:xfrm>
          <a:prstGeom prst="rect">
            <a:avLst/>
          </a:prstGeom>
        </p:spPr>
      </p:pic>
      <p:sp>
        <p:nvSpPr>
          <p:cNvPr id="8" name="Text Placeholder 1">
            <a:extLst>
              <a:ext uri="{FF2B5EF4-FFF2-40B4-BE49-F238E27FC236}">
                <a16:creationId xmlns:a16="http://schemas.microsoft.com/office/drawing/2014/main" xmlns="" id="{836E50E3-CF84-F640-91F4-75561B62A0FE}"/>
              </a:ext>
            </a:extLst>
          </p:cNvPr>
          <p:cNvSpPr>
            <a:spLocks noGrp="1"/>
          </p:cNvSpPr>
          <p:nvPr>
            <p:ph type="body" sz="quarter" idx="10"/>
          </p:nvPr>
        </p:nvSpPr>
        <p:spPr>
          <a:xfrm>
            <a:off x="517525" y="5832339"/>
            <a:ext cx="4240742" cy="223166"/>
          </a:xfrm>
        </p:spPr>
        <p:txBody>
          <a:bodyPr/>
          <a:lstStyle/>
          <a:p>
            <a:pPr>
              <a:spcBef>
                <a:spcPts val="0"/>
              </a:spcBef>
            </a:pPr>
            <a:r>
              <a:rPr lang="en-AU" dirty="0"/>
              <a:t>Number per 100,000 children</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68086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p:txBody>
          <a:bodyPr>
            <a:noAutofit/>
          </a:bodyPr>
          <a:lstStyle/>
          <a:p>
            <a:r>
              <a:rPr lang="en-AU" sz="1200" dirty="0"/>
              <a:t>Children dispensed at least one prescription</a:t>
            </a:r>
          </a:p>
        </p:txBody>
      </p:sp>
      <p:pic>
        <p:nvPicPr>
          <p:cNvPr id="6" name="Picture 5"/>
          <p:cNvPicPr>
            <a:picLocks noChangeAspect="1"/>
          </p:cNvPicPr>
          <p:nvPr/>
        </p:nvPicPr>
        <p:blipFill>
          <a:blip r:embed="rId3"/>
          <a:stretch>
            <a:fillRect/>
          </a:stretch>
        </p:blipFill>
        <p:spPr>
          <a:xfrm>
            <a:off x="218798" y="1091184"/>
            <a:ext cx="8706403" cy="4803533"/>
          </a:xfrm>
          <a:prstGeom prst="rect">
            <a:avLst/>
          </a:prstGeom>
        </p:spPr>
      </p:pic>
      <p:sp>
        <p:nvSpPr>
          <p:cNvPr id="8" name="Text Placeholder 1">
            <a:extLst>
              <a:ext uri="{FF2B5EF4-FFF2-40B4-BE49-F238E27FC236}">
                <a16:creationId xmlns:a16="http://schemas.microsoft.com/office/drawing/2014/main" xmlns="" id="{694EEEA7-2663-3D49-9977-8D1401A57A33}"/>
              </a:ext>
            </a:extLst>
          </p:cNvPr>
          <p:cNvSpPr>
            <a:spLocks noGrp="1"/>
          </p:cNvSpPr>
          <p:nvPr>
            <p:ph type="body" sz="quarter" idx="10"/>
          </p:nvPr>
        </p:nvSpPr>
        <p:spPr>
          <a:xfrm>
            <a:off x="517525" y="5832339"/>
            <a:ext cx="4240742" cy="223166"/>
          </a:xfrm>
        </p:spPr>
        <p:txBody>
          <a:bodyPr/>
          <a:lstStyle/>
          <a:p>
            <a:pPr>
              <a:spcBef>
                <a:spcPts val="0"/>
              </a:spcBef>
            </a:pPr>
            <a:r>
              <a:rPr lang="en-AU" dirty="0"/>
              <a:t>Number per 100,000 children</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460873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68971" y="994439"/>
            <a:ext cx="9006057" cy="4903297"/>
          </a:xfrm>
          <a:prstGeom prst="rect">
            <a:avLst/>
          </a:prstGeom>
        </p:spPr>
      </p:pic>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5156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1007747"/>
            <a:ext cx="8971788" cy="4909561"/>
          </a:xfrm>
          <a:prstGeom prst="rect">
            <a:avLst/>
          </a:prstGeom>
        </p:spPr>
      </p:pic>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512745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1.3 </a:t>
            </a:r>
            <a:r>
              <a:rPr lang="en-AU" dirty="0"/>
              <a:t>Proton pump inhibitor medicines dispensing, 1 year and under</a:t>
            </a:r>
            <a:br>
              <a:rPr lang="en-AU" dirty="0"/>
            </a:br>
            <a:endParaRPr lang="en-US" dirty="0"/>
          </a:p>
        </p:txBody>
      </p:sp>
      <p:pic>
        <p:nvPicPr>
          <p:cNvPr id="5" name="Picture 4"/>
          <p:cNvPicPr>
            <a:picLocks noChangeAspect="1"/>
          </p:cNvPicPr>
          <p:nvPr/>
        </p:nvPicPr>
        <p:blipFill rotWithShape="1">
          <a:blip r:embed="rId3"/>
          <a:srcRect l="37652" r="31145"/>
          <a:stretch/>
        </p:blipFill>
        <p:spPr>
          <a:xfrm>
            <a:off x="3531414" y="483710"/>
            <a:ext cx="3270830" cy="5783275"/>
          </a:xfrm>
          <a:prstGeom prst="rect">
            <a:avLst/>
          </a:prstGeom>
        </p:spPr>
      </p:pic>
      <p:sp>
        <p:nvSpPr>
          <p:cNvPr id="6" name="Text Placeholder 3">
            <a:extLst>
              <a:ext uri="{FF2B5EF4-FFF2-40B4-BE49-F238E27FC236}">
                <a16:creationId xmlns:a16="http://schemas.microsoft.com/office/drawing/2014/main" xmlns="" id="{A8F4700C-DE96-5A46-841D-C257DEC232B9}"/>
              </a:ext>
            </a:extLst>
          </p:cNvPr>
          <p:cNvSpPr>
            <a:spLocks noGrp="1"/>
          </p:cNvSpPr>
          <p:nvPr>
            <p:ph type="body" sz="quarter" idx="11"/>
          </p:nvPr>
        </p:nvSpPr>
        <p:spPr>
          <a:xfrm>
            <a:off x="337551" y="751340"/>
            <a:ext cx="2708239" cy="497597"/>
          </a:xfrm>
        </p:spPr>
        <p:txBody>
          <a:bodyPr>
            <a:noAutofit/>
          </a:bodyPr>
          <a:lstStyle/>
          <a:p>
            <a:pPr>
              <a:spcBef>
                <a:spcPts val="600"/>
              </a:spcBef>
            </a:pPr>
            <a:r>
              <a:rPr lang="en-AU" sz="1400" dirty="0" smtClean="0"/>
              <a:t>Rates </a:t>
            </a:r>
            <a:r>
              <a:rPr lang="en-AU" sz="1400" dirty="0"/>
              <a:t>by state and </a:t>
            </a:r>
            <a:r>
              <a:rPr lang="en-AU" sz="1400" dirty="0" smtClean="0"/>
              <a:t>territory and </a:t>
            </a:r>
            <a:r>
              <a:rPr lang="en-AU" sz="1400" dirty="0"/>
              <a:t>prescriber type</a:t>
            </a:r>
          </a:p>
        </p:txBody>
      </p:sp>
      <p:sp>
        <p:nvSpPr>
          <p:cNvPr id="9" name="Text Placeholder 1">
            <a:extLst>
              <a:ext uri="{FF2B5EF4-FFF2-40B4-BE49-F238E27FC236}">
                <a16:creationId xmlns:a16="http://schemas.microsoft.com/office/drawing/2014/main" xmlns="" id="{193ACAEA-49BE-F64D-A5F2-03C9DDFC72FF}"/>
              </a:ext>
            </a:extLst>
          </p:cNvPr>
          <p:cNvSpPr>
            <a:spLocks noGrp="1"/>
          </p:cNvSpPr>
          <p:nvPr>
            <p:ph type="body" sz="quarter" idx="10"/>
          </p:nvPr>
        </p:nvSpPr>
        <p:spPr>
          <a:xfrm>
            <a:off x="517525" y="5832339"/>
            <a:ext cx="2772085" cy="223166"/>
          </a:xfrm>
        </p:spPr>
        <p:txBody>
          <a:bodyPr/>
          <a:lstStyle/>
          <a:p>
            <a:pPr>
              <a:spcBef>
                <a:spcPts val="0"/>
              </a:spcBef>
            </a:pPr>
            <a:endParaRPr lang="en-AU" dirty="0"/>
          </a:p>
          <a:p>
            <a:pPr>
              <a:spcBef>
                <a:spcPts val="0"/>
              </a:spcBef>
            </a:pPr>
            <a:r>
              <a:rPr lang="en-AU" dirty="0"/>
              <a:t>Unshaded data (</a:t>
            </a:r>
            <a:r>
              <a:rPr lang="en-AU" dirty="0" err="1"/>
              <a:t>Tas</a:t>
            </a:r>
            <a:r>
              <a:rPr lang="en-AU" dirty="0"/>
              <a:t> other health professionals) are based on a small number of prescriptions dispensed.</a:t>
            </a:r>
          </a:p>
          <a:p>
            <a:pPr>
              <a:spcBef>
                <a:spcPts val="0"/>
              </a:spcBef>
            </a:pPr>
            <a:endParaRPr lang="en-AU" dirty="0"/>
          </a:p>
          <a:p>
            <a:pPr>
              <a:spcBef>
                <a:spcPts val="0"/>
              </a:spcBef>
            </a:pPr>
            <a:r>
              <a:rPr lang="en-AU" dirty="0"/>
              <a:t>Sources: PBS data </a:t>
            </a:r>
            <a:r>
              <a:rPr lang="en-AU" dirty="0" smtClean="0"/>
              <a:t>2016-17, </a:t>
            </a:r>
            <a:r>
              <a:rPr lang="en-AU" dirty="0"/>
              <a:t>and ABS Estimated Resident Population 30 June 2016</a:t>
            </a:r>
            <a:endParaRPr lang="en-US" dirty="0">
              <a:solidFill>
                <a:srgbClr val="FF0000"/>
              </a:solidFill>
            </a:endParaRPr>
          </a:p>
        </p:txBody>
      </p:sp>
      <p:sp>
        <p:nvSpPr>
          <p:cNvPr id="2" name="Rectangle 1"/>
          <p:cNvSpPr/>
          <p:nvPr/>
        </p:nvSpPr>
        <p:spPr>
          <a:xfrm>
            <a:off x="517525" y="4622795"/>
            <a:ext cx="2329097" cy="600164"/>
          </a:xfrm>
          <a:prstGeom prst="rect">
            <a:avLst/>
          </a:prstGeom>
        </p:spPr>
        <p:txBody>
          <a:bodyPr wrap="square">
            <a:spAutoFit/>
          </a:bodyPr>
          <a:lstStyle/>
          <a:p>
            <a:pPr lvl="0">
              <a:lnSpc>
                <a:spcPct val="150000"/>
              </a:lnSpc>
            </a:pPr>
            <a:r>
              <a:rPr lang="en-AU" sz="1100" dirty="0" smtClean="0">
                <a:solidFill>
                  <a:srgbClr val="808283"/>
                </a:solidFill>
              </a:rPr>
              <a:t>Number of prescriptions dispensed per </a:t>
            </a:r>
            <a:r>
              <a:rPr lang="en-AU" sz="1100" dirty="0">
                <a:solidFill>
                  <a:srgbClr val="808283"/>
                </a:solidFill>
              </a:rPr>
              <a:t>100,000 infants</a:t>
            </a:r>
          </a:p>
        </p:txBody>
      </p:sp>
    </p:spTree>
    <p:extLst>
      <p:ext uri="{BB962C8B-B14F-4D97-AF65-F5344CB8AC3E}">
        <p14:creationId xmlns:p14="http://schemas.microsoft.com/office/powerpoint/2010/main" val="1679919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a:t>Promoting appropriate care</a:t>
            </a:r>
          </a:p>
        </p:txBody>
      </p:sp>
      <p:sp>
        <p:nvSpPr>
          <p:cNvPr id="4" name="Text Placeholder 3"/>
          <p:cNvSpPr>
            <a:spLocks noGrp="1"/>
          </p:cNvSpPr>
          <p:nvPr>
            <p:ph type="body" sz="quarter" idx="11"/>
          </p:nvPr>
        </p:nvSpPr>
        <p:spPr/>
        <p:txBody>
          <a:bodyPr>
            <a:normAutofit lnSpcReduction="10000"/>
          </a:bodyPr>
          <a:lstStyle/>
          <a:p>
            <a:endParaRPr lang="en-AU"/>
          </a:p>
        </p:txBody>
      </p:sp>
      <p:sp>
        <p:nvSpPr>
          <p:cNvPr id="6" name="Rounded Rectangle 5"/>
          <p:cNvSpPr/>
          <p:nvPr/>
        </p:nvSpPr>
        <p:spPr>
          <a:xfrm>
            <a:off x="6118412" y="2231428"/>
            <a:ext cx="2285813" cy="672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Explore variation</a:t>
            </a:r>
          </a:p>
        </p:txBody>
      </p:sp>
      <p:sp>
        <p:nvSpPr>
          <p:cNvPr id="7" name="Rounded Rectangle 6"/>
          <p:cNvSpPr/>
          <p:nvPr/>
        </p:nvSpPr>
        <p:spPr>
          <a:xfrm>
            <a:off x="6118412" y="3157135"/>
            <a:ext cx="2285813" cy="6723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Identify unwarranted variation</a:t>
            </a:r>
          </a:p>
        </p:txBody>
      </p:sp>
      <p:sp>
        <p:nvSpPr>
          <p:cNvPr id="8" name="Rounded Rectangle 7"/>
          <p:cNvSpPr/>
          <p:nvPr/>
        </p:nvSpPr>
        <p:spPr>
          <a:xfrm>
            <a:off x="6118412" y="4082842"/>
            <a:ext cx="2285813" cy="67235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Address unwarranted variation</a:t>
            </a:r>
          </a:p>
        </p:txBody>
      </p:sp>
      <p:pic>
        <p:nvPicPr>
          <p:cNvPr id="9" name="Picture 8" descr="D:\Users\REYNKA\AppData\Local\Microsoft\Windows\Temporary Internet Files\Content.Outlook\YT0YNIRA\Promoting appropriate care slide updated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54" y="894214"/>
            <a:ext cx="5029200" cy="496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977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a:t>Further resources </a:t>
            </a:r>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Rectangle 4"/>
          <p:cNvSpPr/>
          <p:nvPr/>
        </p:nvSpPr>
        <p:spPr>
          <a:xfrm>
            <a:off x="871869" y="1403498"/>
            <a:ext cx="6624083" cy="1938992"/>
          </a:xfrm>
          <a:prstGeom prst="rect">
            <a:avLst/>
          </a:prstGeom>
        </p:spPr>
        <p:txBody>
          <a:bodyPr wrap="square">
            <a:spAutoFit/>
          </a:bodyPr>
          <a:lstStyle/>
          <a:p>
            <a:pPr marL="457200" indent="-457200">
              <a:buFont typeface="Arial" panose="020B0604020202020204" pitchFamily="34" charset="0"/>
              <a:buChar char="•"/>
            </a:pPr>
            <a:r>
              <a:rPr lang="en-AU" sz="2400" dirty="0">
                <a:solidFill>
                  <a:srgbClr val="000000"/>
                </a:solidFill>
              </a:rPr>
              <a:t>Explore the data further using the interactive Atlas at </a:t>
            </a:r>
            <a:r>
              <a:rPr lang="en-AU" sz="2400" dirty="0">
                <a:solidFill>
                  <a:srgbClr val="000000"/>
                </a:solidFill>
                <a:hlinkClick r:id="rId3"/>
              </a:rPr>
              <a:t>www.safetyandquality.gov.au/atlas/</a:t>
            </a:r>
            <a:endParaRPr lang="en-AU" sz="2400" dirty="0">
              <a:solidFill>
                <a:srgbClr val="000000"/>
              </a:solidFill>
            </a:endParaRPr>
          </a:p>
          <a:p>
            <a:endParaRPr lang="en-AU" sz="2400" dirty="0">
              <a:solidFill>
                <a:srgbClr val="000000"/>
              </a:solidFill>
            </a:endParaRPr>
          </a:p>
          <a:p>
            <a:pPr marL="457200" indent="-457200">
              <a:buFont typeface="Arial" panose="020B0604020202020204" pitchFamily="34" charset="0"/>
              <a:buChar char="•"/>
            </a:pPr>
            <a:r>
              <a:rPr lang="en-AU" sz="2400" dirty="0">
                <a:solidFill>
                  <a:srgbClr val="000000"/>
                </a:solidFill>
              </a:rPr>
              <a:t>Please send any queries to </a:t>
            </a:r>
            <a:r>
              <a:rPr lang="en-AU" sz="2400" dirty="0">
                <a:solidFill>
                  <a:srgbClr val="000000"/>
                </a:solidFill>
                <a:hlinkClick r:id="rId4"/>
              </a:rPr>
              <a:t>atlas@safetyandquality.gov.au</a:t>
            </a:r>
            <a:r>
              <a:rPr lang="en-AU" sz="2400" dirty="0">
                <a:solidFill>
                  <a:srgbClr val="000000"/>
                </a:solidFill>
              </a:rPr>
              <a:t>  </a:t>
            </a:r>
          </a:p>
        </p:txBody>
      </p:sp>
    </p:spTree>
    <p:extLst>
      <p:ext uri="{BB962C8B-B14F-4D97-AF65-F5344CB8AC3E}">
        <p14:creationId xmlns:p14="http://schemas.microsoft.com/office/powerpoint/2010/main" val="829475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a:bodyPr>
          <a:lstStyle/>
          <a:p>
            <a:r>
              <a:rPr lang="en-AU" sz="2800" b="1" dirty="0" smtClean="0">
                <a:solidFill>
                  <a:srgbClr val="0078A2"/>
                </a:solidFill>
              </a:rPr>
              <a:t>Interactive Atlas</a:t>
            </a:r>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07" t="11384" r="24665" b="15405"/>
          <a:stretch/>
        </p:blipFill>
        <p:spPr bwMode="auto">
          <a:xfrm>
            <a:off x="1117628" y="751340"/>
            <a:ext cx="7138570" cy="57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70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AU" dirty="0"/>
              <a:t>Australian Commission on Safety and </a:t>
            </a:r>
            <a:r>
              <a:rPr lang="en-AU" dirty="0" smtClean="0"/>
              <a:t>Quality</a:t>
            </a:r>
            <a:br>
              <a:rPr lang="en-AU" dirty="0" smtClean="0"/>
            </a:br>
            <a:r>
              <a:rPr lang="en-AU" dirty="0" smtClean="0"/>
              <a:t>in </a:t>
            </a:r>
            <a:r>
              <a:rPr lang="en-AU" dirty="0"/>
              <a:t>Health Care</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p:txBody>
          <a:bodyPr/>
          <a:lstStyle/>
          <a:p>
            <a:pPr lvl="0"/>
            <a:r>
              <a:rPr lang="en-AU" sz="2000" dirty="0">
                <a:solidFill>
                  <a:srgbClr val="000000"/>
                </a:solidFill>
              </a:rPr>
              <a:t>Australian Government </a:t>
            </a:r>
            <a:r>
              <a:rPr lang="en-AU" sz="2000" dirty="0" smtClean="0">
                <a:solidFill>
                  <a:srgbClr val="000000"/>
                </a:solidFill>
              </a:rPr>
              <a:t>agency</a:t>
            </a:r>
            <a:endParaRPr lang="en-AU" sz="2000" dirty="0">
              <a:solidFill>
                <a:srgbClr val="000000"/>
              </a:solidFill>
            </a:endParaRPr>
          </a:p>
          <a:p>
            <a:pPr lvl="0"/>
            <a:r>
              <a:rPr lang="en-AU" sz="2000" dirty="0">
                <a:solidFill>
                  <a:srgbClr val="000000"/>
                </a:solidFill>
              </a:rPr>
              <a:t>Leads &amp; coordinates national improvements in safety &amp; quality of health care based on best available evidence</a:t>
            </a:r>
          </a:p>
          <a:p>
            <a:pPr lvl="0"/>
            <a:r>
              <a:rPr lang="en-AU" sz="2000" dirty="0">
                <a:solidFill>
                  <a:srgbClr val="000000"/>
                </a:solidFill>
              </a:rPr>
              <a:t>Works in partnership with patients, consumers, clinicians, managers, policy makers &amp; health care organisations </a:t>
            </a:r>
          </a:p>
          <a:p>
            <a:pPr lvl="0"/>
            <a:r>
              <a:rPr lang="en-AU" sz="2000" dirty="0">
                <a:solidFill>
                  <a:srgbClr val="000000"/>
                </a:solidFill>
              </a:rPr>
              <a:t>Aims to ensure that the health system is sustainable, better informed, supported &amp; organised to deliver safe &amp; high quality care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4137308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4" y="319119"/>
            <a:ext cx="8054975" cy="560111"/>
          </a:xfrm>
        </p:spPr>
        <p:txBody>
          <a:bodyPr>
            <a:noAutofit/>
          </a:bodyPr>
          <a:lstStyle/>
          <a:p>
            <a:r>
              <a:rPr lang="en-AU" dirty="0"/>
              <a:t>Third Australian Atlas of Healthcare Variation </a:t>
            </a:r>
            <a:endParaRPr lang="en-US" dirty="0"/>
          </a:p>
        </p:txBody>
      </p:sp>
      <p:sp>
        <p:nvSpPr>
          <p:cNvPr id="13" name="Text Placeholder 12"/>
          <p:cNvSpPr>
            <a:spLocks noGrp="1"/>
          </p:cNvSpPr>
          <p:nvPr>
            <p:ph type="body" sz="quarter" idx="12"/>
          </p:nvPr>
        </p:nvSpPr>
        <p:spPr>
          <a:xfrm>
            <a:off x="517525" y="836747"/>
            <a:ext cx="7886700" cy="237571"/>
          </a:xfrm>
        </p:spPr>
        <p:txBody>
          <a:bodyPr>
            <a:normAutofit/>
          </a:bodyPr>
          <a:lstStyle/>
          <a:p>
            <a:pPr marL="0" lvl="0" indent="0">
              <a:buNone/>
            </a:pPr>
            <a:r>
              <a:rPr lang="en-AU" altLang="en-US" sz="1400" dirty="0" smtClean="0">
                <a:solidFill>
                  <a:srgbClr val="808283"/>
                </a:solidFill>
              </a:rPr>
              <a:t>Examines variation nationally in 13 clinical items, grouped into 4 themes</a:t>
            </a:r>
            <a:endParaRPr lang="en-AU" altLang="en-US" sz="1400" dirty="0">
              <a:solidFill>
                <a:srgbClr val="808283"/>
              </a:solidFill>
            </a:endParaRPr>
          </a:p>
        </p:txBody>
      </p:sp>
      <p:sp>
        <p:nvSpPr>
          <p:cNvPr id="3" name="TextBox 2"/>
          <p:cNvSpPr txBox="1"/>
          <p:nvPr/>
        </p:nvSpPr>
        <p:spPr>
          <a:xfrm>
            <a:off x="6951057" y="3546205"/>
            <a:ext cx="1925542" cy="2000548"/>
          </a:xfrm>
          <a:prstGeom prst="rect">
            <a:avLst/>
          </a:prstGeom>
          <a:noFill/>
        </p:spPr>
        <p:txBody>
          <a:bodyPr wrap="square" rtlCol="0">
            <a:spAutoFit/>
          </a:bodyPr>
          <a:lstStyle/>
          <a:p>
            <a:pPr marL="1350"/>
            <a:r>
              <a:rPr lang="en-AU" sz="1200" b="1" dirty="0">
                <a:solidFill>
                  <a:srgbClr val="000000"/>
                </a:solidFill>
              </a:rPr>
              <a:t>Cardiac tests</a:t>
            </a:r>
          </a:p>
          <a:p>
            <a:pPr marL="1350"/>
            <a:endParaRPr lang="en-AU" sz="1600" b="1" dirty="0">
              <a:solidFill>
                <a:srgbClr val="000000"/>
              </a:solidFill>
            </a:endParaRPr>
          </a:p>
          <a:p>
            <a:pPr marL="172800" indent="-171450">
              <a:buFont typeface="Arial" panose="020B0604020202020204" pitchFamily="34" charset="0"/>
              <a:buChar char="•"/>
            </a:pPr>
            <a:r>
              <a:rPr lang="en-AU" sz="1200" dirty="0">
                <a:solidFill>
                  <a:srgbClr val="000000"/>
                </a:solidFill>
              </a:rPr>
              <a:t>Cardiac stress tests and imaging</a:t>
            </a:r>
          </a:p>
          <a:p>
            <a:pPr marL="172800" indent="-171450">
              <a:buFont typeface="Arial" panose="020B0604020202020204" pitchFamily="34" charset="0"/>
              <a:buChar char="•"/>
            </a:pPr>
            <a:r>
              <a:rPr lang="en-AU" sz="1200" dirty="0">
                <a:solidFill>
                  <a:srgbClr val="000000"/>
                </a:solidFill>
              </a:rPr>
              <a:t>Stress echocardiography</a:t>
            </a:r>
          </a:p>
          <a:p>
            <a:pPr marL="172800" indent="-171450">
              <a:buFont typeface="Arial" panose="020B0604020202020204" pitchFamily="34" charset="0"/>
              <a:buChar char="•"/>
            </a:pPr>
            <a:r>
              <a:rPr lang="en-AU" sz="1200" dirty="0">
                <a:solidFill>
                  <a:srgbClr val="000000"/>
                </a:solidFill>
              </a:rPr>
              <a:t>Myocardial perfusion scans</a:t>
            </a:r>
          </a:p>
          <a:p>
            <a:pPr marL="172800" indent="-171450">
              <a:buFont typeface="Arial" panose="020B0604020202020204" pitchFamily="34" charset="0"/>
              <a:buChar char="•"/>
            </a:pPr>
            <a:r>
              <a:rPr lang="en-AU" sz="1200" dirty="0">
                <a:solidFill>
                  <a:srgbClr val="000000"/>
                </a:solidFill>
              </a:rPr>
              <a:t>Standard echocardiography</a:t>
            </a:r>
          </a:p>
        </p:txBody>
      </p:sp>
      <p:sp>
        <p:nvSpPr>
          <p:cNvPr id="16" name="TextBox 15"/>
          <p:cNvSpPr txBox="1"/>
          <p:nvPr/>
        </p:nvSpPr>
        <p:spPr>
          <a:xfrm>
            <a:off x="4856994" y="3546205"/>
            <a:ext cx="2077942" cy="1738938"/>
          </a:xfrm>
          <a:prstGeom prst="rect">
            <a:avLst/>
          </a:prstGeom>
          <a:noFill/>
        </p:spPr>
        <p:txBody>
          <a:bodyPr wrap="square" rtlCol="0">
            <a:spAutoFit/>
          </a:bodyPr>
          <a:lstStyle/>
          <a:p>
            <a:r>
              <a:rPr lang="en-AU" sz="1200" b="1" dirty="0">
                <a:solidFill>
                  <a:srgbClr val="000000"/>
                </a:solidFill>
              </a:rPr>
              <a:t>Thyroid investigations and treatments</a:t>
            </a:r>
          </a:p>
          <a:p>
            <a:endParaRPr lang="en-AU" sz="1100" b="1" dirty="0">
              <a:solidFill>
                <a:srgbClr val="000000"/>
              </a:solidFill>
            </a:endParaRPr>
          </a:p>
          <a:p>
            <a:pPr marL="285750" indent="-285750">
              <a:buFont typeface="Arial" panose="020B0604020202020204" pitchFamily="34" charset="0"/>
              <a:buChar char="•"/>
            </a:pPr>
            <a:r>
              <a:rPr lang="en-AU" sz="1200" dirty="0">
                <a:solidFill>
                  <a:srgbClr val="000000"/>
                </a:solidFill>
              </a:rPr>
              <a:t>Thyroid stimulating hormone tests</a:t>
            </a:r>
          </a:p>
          <a:p>
            <a:pPr marL="285750" indent="-285750">
              <a:buFont typeface="Arial" panose="020B0604020202020204" pitchFamily="34" charset="0"/>
              <a:buChar char="•"/>
            </a:pPr>
            <a:r>
              <a:rPr lang="en-AU" sz="1200" dirty="0">
                <a:solidFill>
                  <a:srgbClr val="000000"/>
                </a:solidFill>
              </a:rPr>
              <a:t>Thyroid function tests</a:t>
            </a:r>
          </a:p>
          <a:p>
            <a:pPr marL="285750" indent="-285750">
              <a:buFont typeface="Arial" panose="020B0604020202020204" pitchFamily="34" charset="0"/>
              <a:buChar char="•"/>
            </a:pPr>
            <a:r>
              <a:rPr lang="en-AU" sz="1200" dirty="0" smtClean="0">
                <a:solidFill>
                  <a:srgbClr val="000000"/>
                </a:solidFill>
              </a:rPr>
              <a:t>Neck </a:t>
            </a:r>
            <a:r>
              <a:rPr lang="en-AU" sz="1200" dirty="0">
                <a:solidFill>
                  <a:srgbClr val="000000"/>
                </a:solidFill>
              </a:rPr>
              <a:t>ultrasound</a:t>
            </a:r>
          </a:p>
          <a:p>
            <a:pPr marL="285750" indent="-285750">
              <a:buFont typeface="Arial" panose="020B0604020202020204" pitchFamily="34" charset="0"/>
              <a:buChar char="•"/>
            </a:pPr>
            <a:r>
              <a:rPr lang="en-AU" sz="1200" dirty="0">
                <a:solidFill>
                  <a:srgbClr val="000000"/>
                </a:solidFill>
              </a:rPr>
              <a:t>Thyroidectomy </a:t>
            </a:r>
            <a:r>
              <a:rPr lang="en-AU" sz="1200" dirty="0" smtClean="0">
                <a:solidFill>
                  <a:srgbClr val="000000"/>
                </a:solidFill>
              </a:rPr>
              <a:t>hospitalisations</a:t>
            </a:r>
            <a:endParaRPr lang="en-AU" sz="1200" dirty="0">
              <a:solidFill>
                <a:srgbClr val="000000"/>
              </a:solidFill>
            </a:endParaRPr>
          </a:p>
        </p:txBody>
      </p: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315" y="6333631"/>
            <a:ext cx="1877250" cy="274951"/>
          </a:xfrm>
          <a:prstGeom prst="rect">
            <a:avLst/>
          </a:prstGeom>
        </p:spPr>
      </p:pic>
      <p:sp>
        <p:nvSpPr>
          <p:cNvPr id="24" name="TextBox 23"/>
          <p:cNvSpPr txBox="1"/>
          <p:nvPr/>
        </p:nvSpPr>
        <p:spPr>
          <a:xfrm>
            <a:off x="2325296" y="3546205"/>
            <a:ext cx="2462728" cy="1384995"/>
          </a:xfrm>
          <a:prstGeom prst="rect">
            <a:avLst/>
          </a:prstGeom>
          <a:noFill/>
        </p:spPr>
        <p:txBody>
          <a:bodyPr wrap="square" rtlCol="0">
            <a:spAutoFit/>
          </a:bodyPr>
          <a:lstStyle/>
          <a:p>
            <a:r>
              <a:rPr lang="en-AU" sz="1200" b="1" dirty="0">
                <a:solidFill>
                  <a:srgbClr val="000000"/>
                </a:solidFill>
              </a:rPr>
              <a:t>Gastrointestinal investigations and treatments</a:t>
            </a: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Proton pump inhibitor </a:t>
            </a:r>
            <a:r>
              <a:rPr lang="en-AU" sz="1200" dirty="0" smtClean="0">
                <a:solidFill>
                  <a:srgbClr val="000000"/>
                </a:solidFill>
              </a:rPr>
              <a:t>dispensing</a:t>
            </a:r>
            <a:r>
              <a:rPr lang="en-AU" sz="1200" dirty="0">
                <a:solidFill>
                  <a:srgbClr val="000000"/>
                </a:solidFill>
              </a:rPr>
              <a:t> </a:t>
            </a:r>
            <a:r>
              <a:rPr lang="en-AU" sz="1200" dirty="0" smtClean="0">
                <a:solidFill>
                  <a:srgbClr val="000000"/>
                </a:solidFill>
              </a:rPr>
              <a:t>in adults</a:t>
            </a:r>
          </a:p>
          <a:p>
            <a:pPr marL="171450" indent="-171450">
              <a:buFont typeface="Arial" panose="020B0604020202020204" pitchFamily="34" charset="0"/>
              <a:buChar char="•"/>
            </a:pPr>
            <a:r>
              <a:rPr lang="en-AU" sz="1200" dirty="0" smtClean="0">
                <a:solidFill>
                  <a:srgbClr val="000000"/>
                </a:solidFill>
              </a:rPr>
              <a:t>Colonoscopy </a:t>
            </a:r>
            <a:r>
              <a:rPr lang="en-AU" sz="1200" dirty="0">
                <a:solidFill>
                  <a:srgbClr val="000000"/>
                </a:solidFill>
              </a:rPr>
              <a:t>hospitalisations</a:t>
            </a:r>
          </a:p>
          <a:p>
            <a:pPr marL="171450" indent="-171450">
              <a:buFont typeface="Arial" panose="020B0604020202020204" pitchFamily="34" charset="0"/>
              <a:buChar char="•"/>
            </a:pPr>
            <a:r>
              <a:rPr lang="en-AU" sz="1200" dirty="0" smtClean="0">
                <a:solidFill>
                  <a:srgbClr val="000000"/>
                </a:solidFill>
              </a:rPr>
              <a:t>Gastroscopy hospitalisations</a:t>
            </a:r>
            <a:endParaRPr lang="en-AU" sz="1200" dirty="0">
              <a:solidFill>
                <a:srgbClr val="000000"/>
              </a:solidFill>
            </a:endParaRPr>
          </a:p>
        </p:txBody>
      </p:sp>
      <p:sp>
        <p:nvSpPr>
          <p:cNvPr id="25" name="TextBox 24"/>
          <p:cNvSpPr txBox="1"/>
          <p:nvPr/>
        </p:nvSpPr>
        <p:spPr>
          <a:xfrm>
            <a:off x="353207" y="3546205"/>
            <a:ext cx="2016631" cy="2492990"/>
          </a:xfrm>
          <a:prstGeom prst="rect">
            <a:avLst/>
          </a:prstGeom>
          <a:noFill/>
        </p:spPr>
        <p:txBody>
          <a:bodyPr wrap="square" rtlCol="0">
            <a:spAutoFit/>
          </a:bodyPr>
          <a:lstStyle/>
          <a:p>
            <a:r>
              <a:rPr lang="en-AU" sz="1200" b="1" dirty="0" smtClean="0">
                <a:solidFill>
                  <a:srgbClr val="000000"/>
                </a:solidFill>
              </a:rPr>
              <a:t>Neonatal and paediatric health</a:t>
            </a:r>
            <a:endParaRPr lang="en-AU" sz="1200" b="1" dirty="0">
              <a:solidFill>
                <a:srgbClr val="000000"/>
              </a:solidFill>
            </a:endParaRP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Early planned caesarean section without medical or obstetric </a:t>
            </a:r>
            <a:r>
              <a:rPr lang="en-AU" sz="1200" dirty="0" smtClean="0">
                <a:solidFill>
                  <a:srgbClr val="000000"/>
                </a:solidFill>
              </a:rPr>
              <a:t>indication</a:t>
            </a:r>
          </a:p>
          <a:p>
            <a:pPr marL="171450" indent="-171450">
              <a:buFont typeface="Arial" panose="020B0604020202020204" pitchFamily="34" charset="0"/>
              <a:buChar char="•"/>
            </a:pPr>
            <a:r>
              <a:rPr lang="en-AU" sz="1200" dirty="0" smtClean="0">
                <a:solidFill>
                  <a:srgbClr val="000000"/>
                </a:solidFill>
              </a:rPr>
              <a:t>Antibiotic </a:t>
            </a:r>
            <a:r>
              <a:rPr lang="en-AU" sz="1200" dirty="0">
                <a:solidFill>
                  <a:srgbClr val="000000"/>
                </a:solidFill>
              </a:rPr>
              <a:t>dispensing in </a:t>
            </a:r>
            <a:r>
              <a:rPr lang="en-AU" sz="1200" dirty="0" smtClean="0">
                <a:solidFill>
                  <a:srgbClr val="000000"/>
                </a:solidFill>
              </a:rPr>
              <a:t>children, 9 years and under</a:t>
            </a:r>
            <a:endParaRPr lang="en-AU" sz="1200" dirty="0">
              <a:solidFill>
                <a:srgbClr val="000000"/>
              </a:solidFill>
            </a:endParaRPr>
          </a:p>
          <a:p>
            <a:pPr marL="171450" indent="-171450">
              <a:buFont typeface="Arial" panose="020B0604020202020204" pitchFamily="34" charset="0"/>
              <a:buChar char="•"/>
            </a:pPr>
            <a:r>
              <a:rPr lang="en-AU" sz="1200" dirty="0" smtClean="0">
                <a:solidFill>
                  <a:srgbClr val="000000"/>
                </a:solidFill>
              </a:rPr>
              <a:t>Proton pump inhibitor dispensing in infants, </a:t>
            </a:r>
            <a:br>
              <a:rPr lang="en-AU" sz="1200" dirty="0" smtClean="0">
                <a:solidFill>
                  <a:srgbClr val="000000"/>
                </a:solidFill>
              </a:rPr>
            </a:br>
            <a:r>
              <a:rPr lang="en-AU" sz="1200" dirty="0" smtClean="0">
                <a:solidFill>
                  <a:srgbClr val="000000"/>
                </a:solidFill>
              </a:rPr>
              <a:t>1 year and under</a:t>
            </a:r>
            <a:endParaRPr lang="en-AU" sz="1200" dirty="0">
              <a:solidFill>
                <a:srgbClr val="000000"/>
              </a:solidFill>
            </a:endParaRPr>
          </a:p>
        </p:txBody>
      </p:sp>
      <p:pic>
        <p:nvPicPr>
          <p:cNvPr id="3074" name="Picture 2" descr="\\central.health\dfsuserenv\Users\User_01\REYNKA\Documents\Impress\Files 10.07.18\Third Atlas - Impress Designs - Chapter icon (high res)  cardiac tests - 10 July 20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290121"/>
            <a:ext cx="1945882" cy="1945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ntral.health\dfsuserenv\Users\User_01\REYNKA\Documents\Impress\Files 10.07.18\Third Atlas - Impress Designs - Chapter icon (high res)  gastrointestinal investigations &amp; treatments - 10 July 20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692" y="1307932"/>
            <a:ext cx="1927547" cy="1927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ntral.health\dfsuserenv\Users\User_01\REYNKA\Documents\Impress\Files 13.07.18\SAQ7701_Icon_updated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06955"/>
            <a:ext cx="1912213" cy="1912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entral.health\dfsuserenv\Users\User_01\REYNKA\Documents\Impress\Atlas design files\SAQ7701_Icon_updated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07" y="1307932"/>
            <a:ext cx="1929047" cy="192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91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Inside this slide pack</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Text Placeholder 4"/>
          <p:cNvSpPr>
            <a:spLocks noGrp="1"/>
          </p:cNvSpPr>
          <p:nvPr>
            <p:ph type="body" sz="quarter" idx="12"/>
          </p:nvPr>
        </p:nvSpPr>
        <p:spPr/>
        <p:txBody>
          <a:bodyPr/>
          <a:lstStyle/>
          <a:p>
            <a:pPr marL="342900" lvl="0" indent="-342900">
              <a:lnSpc>
                <a:spcPct val="100000"/>
              </a:lnSpc>
              <a:spcBef>
                <a:spcPts val="0"/>
              </a:spcBef>
            </a:pPr>
            <a:r>
              <a:rPr lang="en-AU" sz="2800" dirty="0">
                <a:solidFill>
                  <a:srgbClr val="000000"/>
                </a:solidFill>
              </a:rPr>
              <a:t>Why does variation matter?</a:t>
            </a:r>
          </a:p>
          <a:p>
            <a:pPr marL="342900" lvl="0" indent="-342900">
              <a:lnSpc>
                <a:spcPct val="100000"/>
              </a:lnSpc>
              <a:spcBef>
                <a:spcPts val="0"/>
              </a:spcBef>
            </a:pPr>
            <a:r>
              <a:rPr lang="en-AU" sz="2800" dirty="0">
                <a:solidFill>
                  <a:srgbClr val="000000"/>
                </a:solidFill>
              </a:rPr>
              <a:t>How is variation measured in the Atlas?</a:t>
            </a:r>
          </a:p>
          <a:p>
            <a:pPr marL="342900" lvl="0" indent="-342900">
              <a:lnSpc>
                <a:spcPct val="100000"/>
              </a:lnSpc>
              <a:spcBef>
                <a:spcPts val="0"/>
              </a:spcBef>
            </a:pPr>
            <a:r>
              <a:rPr lang="en-AU" sz="2800" dirty="0">
                <a:solidFill>
                  <a:srgbClr val="000000"/>
                </a:solidFill>
              </a:rPr>
              <a:t>How is variation presented in the Atlas</a:t>
            </a:r>
            <a:r>
              <a:rPr lang="en-AU" sz="2800" dirty="0" smtClean="0">
                <a:solidFill>
                  <a:srgbClr val="000000"/>
                </a:solidFill>
              </a:rPr>
              <a:t>?</a:t>
            </a:r>
          </a:p>
          <a:p>
            <a:pPr marL="342900" lvl="0" indent="-342900">
              <a:lnSpc>
                <a:spcPct val="100000"/>
              </a:lnSpc>
              <a:spcBef>
                <a:spcPts val="0"/>
              </a:spcBef>
            </a:pPr>
            <a:r>
              <a:rPr lang="en-AU" sz="2800" dirty="0" smtClean="0">
                <a:solidFill>
                  <a:srgbClr val="000000"/>
                </a:solidFill>
              </a:rPr>
              <a:t>Notes on data</a:t>
            </a:r>
            <a:endParaRPr lang="en-AU" sz="2800" dirty="0">
              <a:solidFill>
                <a:srgbClr val="000000"/>
              </a:solidFill>
            </a:endParaRPr>
          </a:p>
          <a:p>
            <a:pPr marL="342900" lvl="0" indent="-342900">
              <a:lnSpc>
                <a:spcPct val="100000"/>
              </a:lnSpc>
              <a:spcBef>
                <a:spcPts val="0"/>
              </a:spcBef>
            </a:pPr>
            <a:r>
              <a:rPr lang="en-AU" sz="2800" dirty="0" smtClean="0">
                <a:solidFill>
                  <a:srgbClr val="000000"/>
                </a:solidFill>
              </a:rPr>
              <a:t>Key </a:t>
            </a:r>
            <a:r>
              <a:rPr lang="en-AU" sz="2800" dirty="0">
                <a:solidFill>
                  <a:srgbClr val="000000"/>
                </a:solidFill>
              </a:rPr>
              <a:t>findings</a:t>
            </a:r>
          </a:p>
          <a:p>
            <a:pPr marL="342900" lvl="0" indent="-342900">
              <a:lnSpc>
                <a:spcPct val="100000"/>
              </a:lnSpc>
              <a:spcBef>
                <a:spcPts val="0"/>
              </a:spcBef>
            </a:pPr>
            <a:r>
              <a:rPr lang="en-AU" sz="2800" dirty="0" smtClean="0">
                <a:solidFill>
                  <a:srgbClr val="000000"/>
                </a:solidFill>
              </a:rPr>
              <a:t>Promoting appropriate care</a:t>
            </a:r>
            <a:endParaRPr lang="en-AU" sz="2800" dirty="0">
              <a:solidFill>
                <a:srgbClr val="000000"/>
              </a:solidFill>
            </a:endParaRPr>
          </a:p>
          <a:p>
            <a:pPr marL="342900" lvl="0" indent="-342900">
              <a:lnSpc>
                <a:spcPct val="100000"/>
              </a:lnSpc>
              <a:spcBef>
                <a:spcPts val="0"/>
              </a:spcBef>
            </a:pPr>
            <a:r>
              <a:rPr lang="en-AU" sz="2800">
                <a:solidFill>
                  <a:srgbClr val="000000"/>
                </a:solidFill>
              </a:rPr>
              <a:t>Further </a:t>
            </a:r>
            <a:r>
              <a:rPr lang="en-AU" sz="2800" smtClean="0">
                <a:solidFill>
                  <a:srgbClr val="000000"/>
                </a:solidFill>
              </a:rPr>
              <a:t>resources</a:t>
            </a:r>
            <a:endParaRPr lang="en-AU" sz="2800" dirty="0">
              <a:solidFill>
                <a:srgbClr val="000000"/>
              </a:solidFill>
            </a:endParaRPr>
          </a:p>
          <a:p>
            <a:endParaRPr lang="en-AU"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2791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t>Why does variation matter?</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170878"/>
            <a:ext cx="7886700" cy="4315522"/>
          </a:xfrm>
        </p:spPr>
        <p:txBody>
          <a:bodyPr>
            <a:normAutofit fontScale="77500" lnSpcReduction="20000"/>
          </a:bodyPr>
          <a:lstStyle/>
          <a:p>
            <a:pPr>
              <a:lnSpc>
                <a:spcPct val="100000"/>
              </a:lnSpc>
              <a:spcAft>
                <a:spcPts val="600"/>
              </a:spcAft>
            </a:pPr>
            <a:r>
              <a:rPr lang="en-AU" sz="2600" dirty="0">
                <a:solidFill>
                  <a:srgbClr val="000000"/>
                </a:solidFill>
              </a:rPr>
              <a:t>Large variations in health care use have been documented by researchers around the world for many years</a:t>
            </a:r>
          </a:p>
          <a:p>
            <a:pPr>
              <a:lnSpc>
                <a:spcPct val="100000"/>
              </a:lnSpc>
              <a:spcAft>
                <a:spcPts val="600"/>
              </a:spcAft>
            </a:pPr>
            <a:r>
              <a:rPr lang="en-AU" sz="2600" dirty="0">
                <a:solidFill>
                  <a:srgbClr val="000000"/>
                </a:solidFill>
              </a:rPr>
              <a:t>A proportion of this variation is termed ‘unwarranted’</a:t>
            </a:r>
          </a:p>
          <a:p>
            <a:pPr>
              <a:lnSpc>
                <a:spcPct val="100000"/>
              </a:lnSpc>
              <a:spcAft>
                <a:spcPts val="600"/>
              </a:spcAft>
            </a:pPr>
            <a:r>
              <a:rPr lang="en-AU" sz="2600" dirty="0">
                <a:solidFill>
                  <a:srgbClr val="000000"/>
                </a:solidFill>
              </a:rPr>
              <a:t>Unwarranted variation: </a:t>
            </a:r>
          </a:p>
          <a:p>
            <a:pPr>
              <a:lnSpc>
                <a:spcPct val="100000"/>
              </a:lnSpc>
              <a:spcAft>
                <a:spcPts val="600"/>
              </a:spcAft>
            </a:pPr>
            <a:r>
              <a:rPr lang="en-AU" sz="2600" dirty="0">
                <a:solidFill>
                  <a:srgbClr val="000000"/>
                </a:solidFill>
              </a:rPr>
              <a:t>Is unrelated to patient need or preference</a:t>
            </a:r>
          </a:p>
          <a:p>
            <a:pPr>
              <a:lnSpc>
                <a:spcPct val="100000"/>
              </a:lnSpc>
              <a:spcAft>
                <a:spcPts val="600"/>
              </a:spcAft>
            </a:pPr>
            <a:r>
              <a:rPr lang="en-AU" sz="2600" dirty="0">
                <a:solidFill>
                  <a:srgbClr val="000000"/>
                </a:solidFill>
              </a:rPr>
              <a:t>May signal inappropriate care</a:t>
            </a:r>
          </a:p>
          <a:p>
            <a:pPr>
              <a:lnSpc>
                <a:spcPct val="100000"/>
              </a:lnSpc>
              <a:spcAft>
                <a:spcPts val="600"/>
              </a:spcAft>
            </a:pPr>
            <a:r>
              <a:rPr lang="en-AU" sz="2600" dirty="0">
                <a:solidFill>
                  <a:srgbClr val="000000"/>
                </a:solidFill>
              </a:rPr>
              <a:t>May signal ineffective use of resources</a:t>
            </a:r>
          </a:p>
          <a:p>
            <a:pPr>
              <a:lnSpc>
                <a:spcPct val="100000"/>
              </a:lnSpc>
              <a:spcAft>
                <a:spcPts val="600"/>
              </a:spcAft>
            </a:pPr>
            <a:r>
              <a:rPr lang="en-AU" sz="2600" dirty="0">
                <a:solidFill>
                  <a:srgbClr val="000000"/>
                </a:solidFill>
              </a:rPr>
              <a:t>It raises questions about appropriateness of care, health system efficiency, equity and access</a:t>
            </a:r>
          </a:p>
          <a:p>
            <a:pPr>
              <a:lnSpc>
                <a:spcPct val="100000"/>
              </a:lnSpc>
              <a:spcAft>
                <a:spcPts val="600"/>
              </a:spcAft>
            </a:pPr>
            <a:r>
              <a:rPr lang="en-AU" sz="2600" dirty="0">
                <a:solidFill>
                  <a:srgbClr val="000000"/>
                </a:solidFill>
              </a:rPr>
              <a:t>Can highlight opportunities for further investigation and for the health system </a:t>
            </a:r>
            <a:r>
              <a:rPr lang="en-AU" sz="2600" spc="300" dirty="0">
                <a:solidFill>
                  <a:srgbClr val="000000"/>
                </a:solidFill>
              </a:rPr>
              <a:t>to</a:t>
            </a:r>
            <a:r>
              <a:rPr lang="en-AU" sz="2600" dirty="0">
                <a:solidFill>
                  <a:srgbClr val="000000"/>
                </a:solidFill>
              </a:rPr>
              <a:t> improve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53528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measured in the Atlas? </a:t>
            </a:r>
            <a:endParaRPr lang="en-AU" dirty="0"/>
          </a:p>
        </p:txBody>
      </p:sp>
      <p:sp>
        <p:nvSpPr>
          <p:cNvPr id="14" name="Text Placeholder 13"/>
          <p:cNvSpPr>
            <a:spLocks noGrp="1"/>
          </p:cNvSpPr>
          <p:nvPr>
            <p:ph type="body" sz="quarter" idx="12"/>
          </p:nvPr>
        </p:nvSpPr>
        <p:spPr>
          <a:xfrm>
            <a:off x="517525" y="1293544"/>
            <a:ext cx="7672039" cy="4873082"/>
          </a:xfrm>
        </p:spPr>
        <p:txBody>
          <a:bodyPr>
            <a:noAutofit/>
          </a:bodyPr>
          <a:lstStyle/>
          <a:p>
            <a:pPr marL="285750" lvl="0" indent="-285750">
              <a:spcAft>
                <a:spcPts val="600"/>
              </a:spcAft>
            </a:pPr>
            <a:r>
              <a:rPr lang="en-AU" sz="2000" dirty="0">
                <a:solidFill>
                  <a:prstClr val="black"/>
                </a:solidFill>
              </a:rPr>
              <a:t>Healthcare use is mapped </a:t>
            </a:r>
            <a:r>
              <a:rPr lang="en-AU" sz="2000" b="1" dirty="0">
                <a:solidFill>
                  <a:prstClr val="black"/>
                </a:solidFill>
              </a:rPr>
              <a:t>by residence of </a:t>
            </a:r>
            <a:r>
              <a:rPr lang="en-AU" sz="2000" b="1" dirty="0" smtClean="0">
                <a:solidFill>
                  <a:prstClr val="black"/>
                </a:solidFill>
              </a:rPr>
              <a:t>patient (</a:t>
            </a:r>
            <a:r>
              <a:rPr lang="en-AU" sz="2000" dirty="0" smtClean="0">
                <a:solidFill>
                  <a:prstClr val="black"/>
                </a:solidFill>
              </a:rPr>
              <a:t>not location of the health provider)</a:t>
            </a:r>
            <a:endParaRPr lang="en-AU" sz="2000" dirty="0">
              <a:solidFill>
                <a:prstClr val="black"/>
              </a:solidFill>
            </a:endParaRPr>
          </a:p>
          <a:p>
            <a:pPr marL="285750" lvl="0" indent="-285750">
              <a:spcAft>
                <a:spcPts val="600"/>
              </a:spcAft>
            </a:pPr>
            <a:r>
              <a:rPr lang="en-AU" sz="2000" dirty="0">
                <a:solidFill>
                  <a:prstClr val="black"/>
                </a:solidFill>
              </a:rPr>
              <a:t>Location of residence mapped at Statistical Area Level 3 (SA3)</a:t>
            </a:r>
          </a:p>
          <a:p>
            <a:pPr marL="285750" lvl="0" indent="-285750">
              <a:spcAft>
                <a:spcPts val="600"/>
              </a:spcAft>
            </a:pPr>
            <a:r>
              <a:rPr lang="en-AU" sz="2000" dirty="0">
                <a:solidFill>
                  <a:prstClr val="black"/>
                </a:solidFill>
              </a:rPr>
              <a:t>Data are </a:t>
            </a:r>
            <a:r>
              <a:rPr lang="en-AU" sz="2000" b="1" dirty="0">
                <a:solidFill>
                  <a:prstClr val="black"/>
                </a:solidFill>
              </a:rPr>
              <a:t>age- and </a:t>
            </a:r>
            <a:r>
              <a:rPr lang="en-AU" sz="2000" b="1" dirty="0" smtClean="0">
                <a:solidFill>
                  <a:prstClr val="black"/>
                </a:solidFill>
              </a:rPr>
              <a:t>sex-standardised, </a:t>
            </a:r>
            <a:r>
              <a:rPr lang="en-AU" sz="2000" dirty="0" smtClean="0">
                <a:solidFill>
                  <a:prstClr val="black"/>
                </a:solidFill>
              </a:rPr>
              <a:t>with a few exceptions</a:t>
            </a:r>
            <a:endParaRPr lang="en-AU" sz="2000" dirty="0">
              <a:solidFill>
                <a:prstClr val="black"/>
              </a:solidFill>
            </a:endParaRPr>
          </a:p>
          <a:p>
            <a:pPr marL="285750" lvl="0" indent="-285750">
              <a:spcAft>
                <a:spcPts val="600"/>
              </a:spcAft>
            </a:pPr>
            <a:r>
              <a:rPr lang="en-AU" sz="2000" dirty="0">
                <a:solidFill>
                  <a:prstClr val="black"/>
                </a:solidFill>
              </a:rPr>
              <a:t>Data sources used: </a:t>
            </a:r>
          </a:p>
          <a:p>
            <a:pPr marL="800100" lvl="1" indent="-342900">
              <a:spcAft>
                <a:spcPts val="600"/>
              </a:spcAft>
              <a:buFont typeface="Courier New" panose="02070309020205020404" pitchFamily="49" charset="0"/>
              <a:buChar char="­"/>
            </a:pPr>
            <a:r>
              <a:rPr lang="en-AU" sz="2000" dirty="0">
                <a:solidFill>
                  <a:prstClr val="black"/>
                </a:solidFill>
              </a:rPr>
              <a:t>National Hospital Morbidity Database (NHMD)</a:t>
            </a:r>
          </a:p>
          <a:p>
            <a:pPr marL="800100" lvl="1" indent="-342900">
              <a:spcAft>
                <a:spcPts val="600"/>
              </a:spcAft>
              <a:buFont typeface="Courier New" panose="02070309020205020404" pitchFamily="49" charset="0"/>
              <a:buChar char="­"/>
            </a:pPr>
            <a:r>
              <a:rPr lang="en-AU" sz="2000" dirty="0">
                <a:solidFill>
                  <a:prstClr val="black"/>
                </a:solidFill>
              </a:rPr>
              <a:t>Medicare Benefits Schedule (MBS)</a:t>
            </a:r>
          </a:p>
          <a:p>
            <a:pPr marL="800100" lvl="1" indent="-342900">
              <a:spcAft>
                <a:spcPts val="600"/>
              </a:spcAft>
              <a:buFont typeface="Courier New" panose="02070309020205020404" pitchFamily="49" charset="0"/>
              <a:buChar char="­"/>
            </a:pPr>
            <a:r>
              <a:rPr lang="en-AU" sz="2000" dirty="0">
                <a:solidFill>
                  <a:prstClr val="black"/>
                </a:solidFill>
              </a:rPr>
              <a:t>Pharmaceutical Benefits Scheme (PBS)</a:t>
            </a:r>
          </a:p>
          <a:p>
            <a:pPr marL="800100" lvl="1" indent="-342900">
              <a:spcAft>
                <a:spcPts val="600"/>
              </a:spcAft>
              <a:buFont typeface="Courier New" panose="02070309020205020404" pitchFamily="49" charset="0"/>
              <a:buChar char="­"/>
            </a:pPr>
            <a:r>
              <a:rPr lang="en-AU" sz="2000" dirty="0">
                <a:solidFill>
                  <a:prstClr val="black"/>
                </a:solidFill>
              </a:rPr>
              <a:t>National Perinatal Data Collection (NPDC)</a:t>
            </a:r>
          </a:p>
          <a:p>
            <a:pPr marL="285750" lvl="0" indent="-285750">
              <a:spcAft>
                <a:spcPts val="600"/>
              </a:spcAft>
            </a:pPr>
            <a:r>
              <a:rPr lang="en-AU" sz="2000" dirty="0">
                <a:solidFill>
                  <a:prstClr val="black"/>
                </a:solidFill>
              </a:rPr>
              <a:t>Data extraction and analysis performed by the Australian Institute of Health and Welfare (AIHW)</a:t>
            </a:r>
          </a:p>
          <a:p>
            <a:pPr marL="285750" lvl="0" indent="-285750">
              <a:spcAft>
                <a:spcPts val="600"/>
              </a:spcAft>
            </a:pPr>
            <a:r>
              <a:rPr lang="en-AU" sz="2000" dirty="0">
                <a:solidFill>
                  <a:prstClr val="black"/>
                </a:solidFill>
              </a:rPr>
              <a:t>Interactive </a:t>
            </a:r>
            <a:r>
              <a:rPr lang="en-AU" sz="2000" dirty="0" smtClean="0">
                <a:solidFill>
                  <a:prstClr val="black"/>
                </a:solidFill>
              </a:rPr>
              <a:t>Atlas</a:t>
            </a: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535285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presented in the Atlas? </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684794" y="1295171"/>
            <a:ext cx="7886700" cy="3556000"/>
          </a:xfrm>
        </p:spPr>
        <p:txBody>
          <a:bodyPr>
            <a:normAutofit/>
          </a:bodyPr>
          <a:lstStyle/>
          <a:p>
            <a:pPr marL="285750" indent="-285750">
              <a:spcAft>
                <a:spcPts val="600"/>
              </a:spcAft>
            </a:pPr>
            <a:r>
              <a:rPr lang="en-AU" sz="2000" dirty="0">
                <a:solidFill>
                  <a:prstClr val="black"/>
                </a:solidFill>
              </a:rPr>
              <a:t>Data are presented in maps and graphs </a:t>
            </a:r>
          </a:p>
          <a:p>
            <a:pPr marL="285750" indent="-285750">
              <a:spcAft>
                <a:spcPts val="600"/>
              </a:spcAft>
            </a:pPr>
            <a:r>
              <a:rPr lang="en-AU" sz="2000" dirty="0">
                <a:solidFill>
                  <a:prstClr val="black"/>
                </a:solidFill>
              </a:rPr>
              <a:t>Statistical Area 3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State and territory analysis </a:t>
            </a:r>
          </a:p>
          <a:p>
            <a:pPr marL="800100" lvl="1" indent="-342900">
              <a:spcAft>
                <a:spcPts val="600"/>
              </a:spcAft>
              <a:buFont typeface="Courier New" panose="02070309020205020404" pitchFamily="49" charset="0"/>
              <a:buChar char="­"/>
            </a:pPr>
            <a:r>
              <a:rPr lang="en-AU" sz="2000" dirty="0">
                <a:solidFill>
                  <a:prstClr val="black"/>
                </a:solidFill>
              </a:rPr>
              <a:t>Remoteness and socioeconomic disadvantage </a:t>
            </a:r>
          </a:p>
          <a:p>
            <a:pPr marL="285750" indent="-285750">
              <a:spcAft>
                <a:spcPts val="600"/>
              </a:spcAft>
            </a:pPr>
            <a:r>
              <a:rPr lang="en-AU" sz="2000" dirty="0">
                <a:solidFill>
                  <a:prstClr val="black"/>
                </a:solidFill>
              </a:rPr>
              <a:t>State and territory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Aboriginal and Torres Strait Islander Australian status </a:t>
            </a:r>
          </a:p>
          <a:p>
            <a:pPr marL="800100" lvl="1" indent="-342900">
              <a:spcAft>
                <a:spcPts val="600"/>
              </a:spcAft>
              <a:buFont typeface="Courier New" panose="02070309020205020404" pitchFamily="49" charset="0"/>
              <a:buChar char="­"/>
            </a:pPr>
            <a:r>
              <a:rPr lang="en-AU" sz="2000" dirty="0">
                <a:solidFill>
                  <a:prstClr val="black"/>
                </a:solidFill>
              </a:rPr>
              <a:t>Public and private patient funding status  </a:t>
            </a:r>
          </a:p>
          <a:p>
            <a:pPr>
              <a:spcAft>
                <a:spcPts val="600"/>
              </a:spcAft>
            </a:pP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20779081"/>
      </p:ext>
    </p:extLst>
  </p:cSld>
  <p:clrMapOvr>
    <a:masterClrMapping/>
  </p:clrMapOvr>
</p:sld>
</file>

<file path=ppt/theme/theme1.xml><?xml version="1.0" encoding="utf-8"?>
<a:theme xmlns:a="http://schemas.openxmlformats.org/drawingml/2006/main" name="Office Theme">
  <a:themeElements>
    <a:clrScheme name="SAQ 1">
      <a:dk1>
        <a:srgbClr val="00B2E2"/>
      </a:dk1>
      <a:lt1>
        <a:srgbClr val="0078A2"/>
      </a:lt1>
      <a:dk2>
        <a:srgbClr val="808283"/>
      </a:dk2>
      <a:lt2>
        <a:srgbClr val="57599C"/>
      </a:lt2>
      <a:accent1>
        <a:srgbClr val="9D1630"/>
      </a:accent1>
      <a:accent2>
        <a:srgbClr val="2F7E47"/>
      </a:accent2>
      <a:accent3>
        <a:srgbClr val="5D7E95"/>
      </a:accent3>
      <a:accent4>
        <a:srgbClr val="F3794C"/>
      </a:accent4>
      <a:accent5>
        <a:srgbClr val="FFFFF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1461</TotalTime>
  <Words>3699</Words>
  <Application>Microsoft Office PowerPoint</Application>
  <PresentationFormat>On-screen Show (4:3)</PresentationFormat>
  <Paragraphs>336</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The Third Australian Atlas of Healthcare Variation </vt:lpstr>
      <vt:lpstr>The Australian Atlas of Healthcare Variation series</vt:lpstr>
      <vt:lpstr>Interactive Atlas</vt:lpstr>
      <vt:lpstr>Australian Commission on Safety and Quality in Health Care</vt:lpstr>
      <vt:lpstr>Third Australian Atlas of Healthcare Variation </vt:lpstr>
      <vt:lpstr>Inside this slide pack</vt:lpstr>
      <vt:lpstr>Why does variation matter?</vt:lpstr>
      <vt:lpstr>How is variation measured in the Atlas? </vt:lpstr>
      <vt:lpstr>How is variation presented in the Atlas? </vt:lpstr>
      <vt:lpstr>Data suppression</vt:lpstr>
      <vt:lpstr>How to interpret our data visualisations</vt:lpstr>
      <vt:lpstr>How to interpret our data visualisations</vt:lpstr>
      <vt:lpstr>PowerPoint Presentation</vt:lpstr>
      <vt:lpstr>Neonatal and paediatric health</vt:lpstr>
      <vt:lpstr>1.1 Early planned caesarean section without medical or obstetric indication</vt:lpstr>
      <vt:lpstr>1.1 Early planned caesarean section without medical or obstetric indication</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1.3 Proton pump inhibitor medicines dispensing, 1 year and under </vt:lpstr>
      <vt:lpstr>Promoting appropriate care</vt:lpstr>
      <vt:lpstr>Further resources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Yunyin Xuan</dc:creator>
  <cp:lastModifiedBy>REYNOLDS, Katherine</cp:lastModifiedBy>
  <cp:revision>94</cp:revision>
  <cp:lastPrinted>2019-01-15T04:52:18Z</cp:lastPrinted>
  <dcterms:created xsi:type="dcterms:W3CDTF">2017-07-04T23:03:46Z</dcterms:created>
  <dcterms:modified xsi:type="dcterms:W3CDTF">2019-01-29T22:55:54Z</dcterms:modified>
</cp:coreProperties>
</file>