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0"/>
  </p:notesMasterIdLst>
  <p:sldIdLst>
    <p:sldId id="256" r:id="rId3"/>
    <p:sldId id="332" r:id="rId4"/>
    <p:sldId id="333" r:id="rId5"/>
    <p:sldId id="342" r:id="rId6"/>
    <p:sldId id="334" r:id="rId7"/>
    <p:sldId id="372" r:id="rId8"/>
    <p:sldId id="335" r:id="rId9"/>
    <p:sldId id="336" r:id="rId10"/>
    <p:sldId id="337" r:id="rId11"/>
    <p:sldId id="338" r:id="rId12"/>
    <p:sldId id="373" r:id="rId13"/>
    <p:sldId id="374" r:id="rId14"/>
    <p:sldId id="375" r:id="rId15"/>
    <p:sldId id="376" r:id="rId16"/>
    <p:sldId id="377" r:id="rId17"/>
    <p:sldId id="378" r:id="rId18"/>
    <p:sldId id="379" r:id="rId19"/>
    <p:sldId id="380" r:id="rId20"/>
    <p:sldId id="381" r:id="rId21"/>
    <p:sldId id="382" r:id="rId22"/>
    <p:sldId id="383" r:id="rId23"/>
    <p:sldId id="384" r:id="rId24"/>
    <p:sldId id="385" r:id="rId25"/>
    <p:sldId id="386" r:id="rId26"/>
    <p:sldId id="387" r:id="rId27"/>
    <p:sldId id="351" r:id="rId28"/>
    <p:sldId id="35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5420"/>
    <a:srgbClr val="8F3F98"/>
    <a:srgbClr val="B700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82971" autoAdjust="0"/>
  </p:normalViewPr>
  <p:slideViewPr>
    <p:cSldViewPr snapToGrid="0" snapToObjects="1">
      <p:cViewPr>
        <p:scale>
          <a:sx n="100" d="100"/>
          <a:sy n="100" d="100"/>
        </p:scale>
        <p:origin x="-198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0F3BBC-23D8-4F8C-963E-68D6AD9F6B2D}" type="datetimeFigureOut">
              <a:rPr lang="en-AU" smtClean="0"/>
              <a:t>30/01/2019</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F61C80-7277-41EE-BCE7-A52AD847B2F5}" type="slidenum">
              <a:rPr lang="en-AU" smtClean="0"/>
              <a:t>‹#›</a:t>
            </a:fld>
            <a:endParaRPr lang="en-AU"/>
          </a:p>
        </p:txBody>
      </p:sp>
    </p:spTree>
    <p:extLst>
      <p:ext uri="{BB962C8B-B14F-4D97-AF65-F5344CB8AC3E}">
        <p14:creationId xmlns:p14="http://schemas.microsoft.com/office/powerpoint/2010/main" val="3210958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safetyandquality.gov.au/atlas/"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mailto:atlas@safetyandquality.gov.au"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smtClean="0">
                <a:ln>
                  <a:noFill/>
                </a:ln>
                <a:solidFill>
                  <a:prstClr val="black"/>
                </a:solidFill>
                <a:effectLst/>
                <a:uLnTx/>
                <a:uFillTx/>
                <a:latin typeface="+mn-lt"/>
                <a:ea typeface="+mn-ea"/>
                <a:cs typeface="+mn-cs"/>
              </a:rPr>
              <a:t>Speaker notes: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Mapping variation is an invaluable tool for understanding how our healthcare system is providing care. The</a:t>
            </a:r>
            <a:r>
              <a:rPr kumimoji="0" lang="en-AU" sz="1200" b="0" i="1" u="none" strike="noStrike" kern="1200" cap="none" spc="0" normalizeH="0" baseline="0" noProof="0" dirty="0" smtClean="0">
                <a:ln>
                  <a:noFill/>
                </a:ln>
                <a:solidFill>
                  <a:prstClr val="black"/>
                </a:solidFill>
                <a:effectLst/>
                <a:uLnTx/>
                <a:uFillTx/>
                <a:latin typeface="+mn-lt"/>
                <a:ea typeface="+mn-ea"/>
                <a:cs typeface="+mn-cs"/>
              </a:rPr>
              <a:t> Australian Atlas of Healthcare Variation </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series illuminates variation by mapping use of health care according to where people live.  Each Atlas identifies specific achievable actions for exploration and quality improvement.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The Australian Commission on Safety and Quality in Health Care (the Commission) has collaborated with the Australian, state and territory governments, specialist medical colleges, clinicians and consumer representatives to develop the Atlas</a:t>
            </a:r>
            <a:r>
              <a:rPr kumimoji="0" lang="en-AU" sz="1200" b="0" i="1" u="none" strike="noStrike" kern="1200" cap="none" spc="0" normalizeH="0" baseline="0" noProof="0" dirty="0" smtClean="0">
                <a:ln>
                  <a:noFill/>
                </a:ln>
                <a:solidFill>
                  <a:prstClr val="black"/>
                </a:solidFill>
                <a:effectLst/>
                <a:uLnTx/>
                <a:uFillTx/>
                <a:latin typeface="+mn-lt"/>
                <a:ea typeface="+mn-ea"/>
                <a:cs typeface="+mn-cs"/>
              </a:rPr>
              <a:t> </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series.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The Atlas publications can be downloaded from the Atlas website.</a:t>
            </a:r>
          </a:p>
          <a:p>
            <a:endParaRPr lang="en-AU" dirty="0"/>
          </a:p>
        </p:txBody>
      </p:sp>
      <p:sp>
        <p:nvSpPr>
          <p:cNvPr id="4" name="Slide Number Placeholder 3"/>
          <p:cNvSpPr>
            <a:spLocks noGrp="1"/>
          </p:cNvSpPr>
          <p:nvPr>
            <p:ph type="sldNum" sz="quarter" idx="10"/>
          </p:nvPr>
        </p:nvSpPr>
        <p:spPr/>
        <p:txBody>
          <a:bodyPr/>
          <a:lstStyle/>
          <a:p>
            <a:fld id="{086491E9-8B29-4238-9DA0-EB026E9297BC}" type="slidenum">
              <a:rPr lang="en-AU" smtClean="0">
                <a:solidFill>
                  <a:prstClr val="black"/>
                </a:solidFill>
              </a:rPr>
              <a:pPr/>
              <a:t>2</a:t>
            </a:fld>
            <a:endParaRPr lang="en-AU">
              <a:solidFill>
                <a:prstClr val="black"/>
              </a:solidFill>
            </a:endParaRPr>
          </a:p>
        </p:txBody>
      </p:sp>
    </p:spTree>
    <p:extLst>
      <p:ext uri="{BB962C8B-B14F-4D97-AF65-F5344CB8AC3E}">
        <p14:creationId xmlns:p14="http://schemas.microsoft.com/office/powerpoint/2010/main" val="414019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i="0" u="none" strike="noStrike" kern="1200" baseline="0" dirty="0" smtClean="0">
                <a:solidFill>
                  <a:schemeClr val="tx1"/>
                </a:solidFill>
                <a:latin typeface="+mn-lt"/>
                <a:ea typeface="+mn-ea"/>
                <a:cs typeface="+mn-cs"/>
              </a:rPr>
              <a:t>Speaker notes:</a:t>
            </a:r>
          </a:p>
          <a:p>
            <a:endParaRPr lang="en-AU" dirty="0"/>
          </a:p>
        </p:txBody>
      </p:sp>
      <p:sp>
        <p:nvSpPr>
          <p:cNvPr id="4" name="Slide Number Placeholder 3"/>
          <p:cNvSpPr>
            <a:spLocks noGrp="1"/>
          </p:cNvSpPr>
          <p:nvPr>
            <p:ph type="sldNum" sz="quarter" idx="10"/>
          </p:nvPr>
        </p:nvSpPr>
        <p:spPr/>
        <p:txBody>
          <a:bodyPr/>
          <a:lstStyle/>
          <a:p>
            <a:fld id="{09F61C80-7277-41EE-BCE7-A52AD847B2F5}" type="slidenum">
              <a:rPr lang="en-AU" smtClean="0"/>
              <a:t>15</a:t>
            </a:fld>
            <a:endParaRPr lang="en-AU"/>
          </a:p>
        </p:txBody>
      </p:sp>
    </p:spTree>
    <p:extLst>
      <p:ext uri="{BB962C8B-B14F-4D97-AF65-F5344CB8AC3E}">
        <p14:creationId xmlns:p14="http://schemas.microsoft.com/office/powerpoint/2010/main" val="498411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Speaker notes:</a:t>
            </a:r>
          </a:p>
          <a:p>
            <a:endParaRPr lang="en-AU" sz="1200" b="0" i="0" u="none" strike="noStrike" kern="1200" baseline="0" dirty="0" smtClean="0">
              <a:solidFill>
                <a:schemeClr val="tx1"/>
              </a:solidFill>
              <a:latin typeface="+mn-lt"/>
              <a:ea typeface="+mn-ea"/>
              <a:cs typeface="+mn-cs"/>
            </a:endParaRPr>
          </a:p>
          <a:p>
            <a:r>
              <a:rPr lang="en-AU" sz="1200" b="1" i="0" u="none" strike="noStrike" kern="1200" baseline="0" dirty="0" smtClean="0">
                <a:solidFill>
                  <a:schemeClr val="tx1"/>
                </a:solidFill>
                <a:latin typeface="+mn-lt"/>
                <a:ea typeface="+mn-ea"/>
                <a:cs typeface="+mn-cs"/>
              </a:rPr>
              <a:t>a - </a:t>
            </a:r>
            <a:r>
              <a:rPr lang="en-AU" sz="1200" b="0" i="0" u="none" strike="noStrike" kern="1200" baseline="0" dirty="0" smtClean="0">
                <a:solidFill>
                  <a:schemeClr val="tx1"/>
                </a:solidFill>
                <a:latin typeface="+mn-lt"/>
                <a:ea typeface="+mn-ea"/>
                <a:cs typeface="+mn-cs"/>
              </a:rPr>
              <a:t>What does the rectangle represent? Each rectangle represents an SA3. SA3s are geographical areas defined by the ABS that provide a standardised regional breakdown of Australia. SA3s generally have populations between 30,000 and 130,000 people. </a:t>
            </a:r>
          </a:p>
          <a:p>
            <a:r>
              <a:rPr lang="en-AU" sz="1200" b="1" i="0" u="none" strike="noStrike" kern="1200" baseline="0" dirty="0" smtClean="0">
                <a:solidFill>
                  <a:schemeClr val="tx1"/>
                </a:solidFill>
                <a:latin typeface="+mn-lt"/>
                <a:ea typeface="+mn-ea"/>
                <a:cs typeface="+mn-cs"/>
              </a:rPr>
              <a:t>b - </a:t>
            </a:r>
            <a:r>
              <a:rPr lang="en-AU" sz="1200" b="0" i="0" u="none" strike="noStrike" kern="1200" baseline="0" dirty="0" smtClean="0">
                <a:solidFill>
                  <a:schemeClr val="tx1"/>
                </a:solidFill>
                <a:latin typeface="+mn-lt"/>
                <a:ea typeface="+mn-ea"/>
                <a:cs typeface="+mn-cs"/>
              </a:rPr>
              <a:t>Hollow rectangles and asterisks A hollow rectangle or an SA3 rate that has an asterisk indicates a rate that is considered more volatile and should be interpreted with caution. </a:t>
            </a:r>
          </a:p>
          <a:p>
            <a:r>
              <a:rPr lang="en-AU" sz="1200" b="1" i="0" u="none" strike="noStrike" kern="1200" baseline="0" dirty="0" smtClean="0">
                <a:solidFill>
                  <a:schemeClr val="tx1"/>
                </a:solidFill>
                <a:latin typeface="+mn-lt"/>
                <a:ea typeface="+mn-ea"/>
                <a:cs typeface="+mn-cs"/>
              </a:rPr>
              <a:t>c - </a:t>
            </a:r>
            <a:r>
              <a:rPr lang="en-AU" sz="1200" b="0" i="0" u="none" strike="noStrike" kern="1200" baseline="0" dirty="0" smtClean="0">
                <a:solidFill>
                  <a:schemeClr val="tx1"/>
                </a:solidFill>
                <a:latin typeface="+mn-lt"/>
                <a:ea typeface="+mn-ea"/>
                <a:cs typeface="+mn-cs"/>
              </a:rPr>
              <a:t>Vertical axis The vertical axis shows the age- and sex‑standardised rate. Rates are age and sex standardised to allow comparisons between populations with different age and sex structures. </a:t>
            </a:r>
          </a:p>
          <a:p>
            <a:r>
              <a:rPr lang="en-AU" sz="1200" b="1" i="0" u="none" strike="noStrike" kern="1200" baseline="0" dirty="0" smtClean="0">
                <a:solidFill>
                  <a:schemeClr val="tx1"/>
                </a:solidFill>
                <a:latin typeface="+mn-lt"/>
                <a:ea typeface="+mn-ea"/>
                <a:cs typeface="+mn-cs"/>
              </a:rPr>
              <a:t>d - </a:t>
            </a:r>
            <a:r>
              <a:rPr lang="en-AU" sz="1200" b="0" i="0" u="none" strike="noStrike" kern="1200" baseline="0" dirty="0" smtClean="0">
                <a:solidFill>
                  <a:schemeClr val="tx1"/>
                </a:solidFill>
                <a:latin typeface="+mn-lt"/>
                <a:ea typeface="+mn-ea"/>
                <a:cs typeface="+mn-cs"/>
              </a:rPr>
              <a:t>Highest rate without top 10% This line indicates the highest age- and sex‑standardised rate after excluding the highest 10% of SA3 rates. </a:t>
            </a:r>
          </a:p>
          <a:p>
            <a:r>
              <a:rPr lang="en-AU" sz="1200" b="1" i="0" u="none" strike="noStrike" kern="1200" baseline="0" dirty="0" smtClean="0">
                <a:solidFill>
                  <a:schemeClr val="tx1"/>
                </a:solidFill>
                <a:latin typeface="+mn-lt"/>
                <a:ea typeface="+mn-ea"/>
                <a:cs typeface="+mn-cs"/>
              </a:rPr>
              <a:t>e - </a:t>
            </a:r>
            <a:r>
              <a:rPr lang="en-AU" sz="1200" b="0" i="0" u="none" strike="noStrike" kern="1200" baseline="0" dirty="0" smtClean="0">
                <a:solidFill>
                  <a:schemeClr val="tx1"/>
                </a:solidFill>
                <a:latin typeface="+mn-lt"/>
                <a:ea typeface="+mn-ea"/>
                <a:cs typeface="+mn-cs"/>
              </a:rPr>
              <a:t>Australian rate This line indicates the Australian age-and sex‑standardised rate. </a:t>
            </a:r>
          </a:p>
          <a:p>
            <a:r>
              <a:rPr lang="en-AU" sz="1200" b="1" i="0" u="none" strike="noStrike" kern="1200" baseline="0" dirty="0" smtClean="0">
                <a:solidFill>
                  <a:schemeClr val="tx1"/>
                </a:solidFill>
                <a:latin typeface="+mn-lt"/>
                <a:ea typeface="+mn-ea"/>
                <a:cs typeface="+mn-cs"/>
              </a:rPr>
              <a:t>f - </a:t>
            </a:r>
            <a:r>
              <a:rPr lang="en-AU" sz="1200" b="0" i="0" u="none" strike="noStrike" kern="1200" baseline="0" dirty="0" smtClean="0">
                <a:solidFill>
                  <a:schemeClr val="tx1"/>
                </a:solidFill>
                <a:latin typeface="+mn-lt"/>
                <a:ea typeface="+mn-ea"/>
                <a:cs typeface="+mn-cs"/>
              </a:rPr>
              <a:t>Lowest rate without bottom 10% This line indicates the lowest age- and sex‑standardised rate after excluding the lowest 10% of SA3 rates. </a:t>
            </a:r>
          </a:p>
          <a:p>
            <a:r>
              <a:rPr lang="en-AU" sz="1200" b="1" i="0" u="none" strike="noStrike" kern="1200" baseline="0" dirty="0" err="1" smtClean="0">
                <a:solidFill>
                  <a:schemeClr val="tx1"/>
                </a:solidFill>
                <a:latin typeface="+mn-lt"/>
                <a:ea typeface="+mn-ea"/>
                <a:cs typeface="+mn-cs"/>
              </a:rPr>
              <a:t>i</a:t>
            </a:r>
            <a:r>
              <a:rPr lang="en-AU" sz="1200" b="1" i="0" u="none" strike="noStrike" kern="1200" baseline="0" dirty="0" smtClean="0">
                <a:solidFill>
                  <a:schemeClr val="tx1"/>
                </a:solidFill>
                <a:latin typeface="+mn-lt"/>
                <a:ea typeface="+mn-ea"/>
                <a:cs typeface="+mn-cs"/>
              </a:rPr>
              <a:t> - </a:t>
            </a:r>
            <a:r>
              <a:rPr lang="en-AU" sz="1200" b="0" i="0" u="none" strike="noStrike" kern="1200" baseline="0" dirty="0" smtClean="0">
                <a:solidFill>
                  <a:schemeClr val="tx1"/>
                </a:solidFill>
                <a:latin typeface="+mn-lt"/>
                <a:ea typeface="+mn-ea"/>
                <a:cs typeface="+mn-cs"/>
              </a:rPr>
              <a:t>Magnitude of variation The magnitude of variation is the times difference between the highest and lowest SA3 rates in Australia. Rates published with caution are excluded from the calculation. </a:t>
            </a:r>
          </a:p>
          <a:p>
            <a:r>
              <a:rPr lang="en-AU" sz="1200" b="1" i="0" u="none" strike="noStrike" kern="1200" baseline="0" dirty="0" smtClean="0">
                <a:solidFill>
                  <a:schemeClr val="tx1"/>
                </a:solidFill>
                <a:latin typeface="+mn-lt"/>
                <a:ea typeface="+mn-ea"/>
                <a:cs typeface="+mn-cs"/>
              </a:rPr>
              <a:t>j - </a:t>
            </a:r>
            <a:r>
              <a:rPr lang="en-AU" sz="1200" b="0" i="0" u="none" strike="noStrike" kern="1200" baseline="0" dirty="0" smtClean="0">
                <a:solidFill>
                  <a:schemeClr val="tx1"/>
                </a:solidFill>
                <a:latin typeface="+mn-lt"/>
                <a:ea typeface="+mn-ea"/>
                <a:cs typeface="+mn-cs"/>
              </a:rPr>
              <a:t>Magnitude of variation without top and bottom 10% The magnitude of variation is the times difference between the highest and lowest SA3 rates after excluding the highest and lowest 10% of SA3 rates. </a:t>
            </a:r>
          </a:p>
          <a:p>
            <a:r>
              <a:rPr lang="en-AU" sz="1200" b="0" i="0" u="none" strike="noStrike" kern="1200" baseline="0" dirty="0" smtClean="0">
                <a:solidFill>
                  <a:schemeClr val="tx1"/>
                </a:solidFill>
                <a:latin typeface="+mn-lt"/>
                <a:ea typeface="+mn-ea"/>
                <a:cs typeface="+mn-cs"/>
              </a:rPr>
              <a:t>Rate of dispensing Darker colours represent SA3s with a higher age- and sex-standardised rate, and lighter colours represent SA3s with a lower rate. </a:t>
            </a:r>
            <a:endParaRPr lang="en-AU" dirty="0"/>
          </a:p>
        </p:txBody>
      </p:sp>
      <p:sp>
        <p:nvSpPr>
          <p:cNvPr id="4" name="Slide Number Placeholder 3"/>
          <p:cNvSpPr>
            <a:spLocks noGrp="1"/>
          </p:cNvSpPr>
          <p:nvPr>
            <p:ph type="sldNum" sz="quarter" idx="10"/>
          </p:nvPr>
        </p:nvSpPr>
        <p:spPr/>
        <p:txBody>
          <a:bodyPr/>
          <a:lstStyle/>
          <a:p>
            <a:fld id="{09F61C80-7277-41EE-BCE7-A52AD847B2F5}" type="slidenum">
              <a:rPr lang="en-AU" smtClean="0"/>
              <a:t>16</a:t>
            </a:fld>
            <a:endParaRPr lang="en-AU"/>
          </a:p>
        </p:txBody>
      </p:sp>
    </p:spTree>
    <p:extLst>
      <p:ext uri="{BB962C8B-B14F-4D97-AF65-F5344CB8AC3E}">
        <p14:creationId xmlns:p14="http://schemas.microsoft.com/office/powerpoint/2010/main" val="1012708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i="0" u="none" strike="noStrike" kern="1200" baseline="0" dirty="0" smtClean="0">
                <a:solidFill>
                  <a:schemeClr val="tx1"/>
                </a:solidFill>
                <a:latin typeface="+mn-lt"/>
                <a:ea typeface="+mn-ea"/>
                <a:cs typeface="+mn-cs"/>
              </a:rPr>
              <a:t>Speaker notes:</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In 2016–17, there were 29,147,238 PBS prescriptions dispensed for antimicrobial medicines, representing an Australian rate of 115,894 prescriptions dispensed per 100,000 people of all ages. The Australian rate decreased from 2013–14, when 126,864 prescriptions per 100,000 people were dispensed. </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Between 2013–14 and 2016–17, the rate of antimicrobial prescriptions dispensed nationally decreased by 9%, and the rate of people dispensed at least one prescription for an antimicrobial also decreased. </a:t>
            </a:r>
          </a:p>
        </p:txBody>
      </p:sp>
      <p:sp>
        <p:nvSpPr>
          <p:cNvPr id="4" name="Slide Number Placeholder 3"/>
          <p:cNvSpPr>
            <a:spLocks noGrp="1"/>
          </p:cNvSpPr>
          <p:nvPr>
            <p:ph type="sldNum" sz="quarter" idx="10"/>
          </p:nvPr>
        </p:nvSpPr>
        <p:spPr/>
        <p:txBody>
          <a:bodyPr/>
          <a:lstStyle/>
          <a:p>
            <a:fld id="{09F61C80-7277-41EE-BCE7-A52AD847B2F5}" type="slidenum">
              <a:rPr lang="en-AU" smtClean="0"/>
              <a:t>18</a:t>
            </a:fld>
            <a:endParaRPr lang="en-AU"/>
          </a:p>
        </p:txBody>
      </p:sp>
    </p:spTree>
    <p:extLst>
      <p:ext uri="{BB962C8B-B14F-4D97-AF65-F5344CB8AC3E}">
        <p14:creationId xmlns:p14="http://schemas.microsoft.com/office/powerpoint/2010/main" val="3498269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i="0" u="none" strike="noStrike" kern="1200" baseline="0" dirty="0" smtClean="0">
                <a:solidFill>
                  <a:schemeClr val="tx1"/>
                </a:solidFill>
                <a:latin typeface="+mn-lt"/>
                <a:ea typeface="+mn-ea"/>
                <a:cs typeface="+mn-cs"/>
              </a:rPr>
              <a:t>Speaker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1"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In 2016–17, there were 5,443,251 PBS prescriptions dispensed for amoxicillin, representing an Australian rate of 22,286 prescriptions dispensed per 100,000 people of all ages. The Australian rate decreased from 2013–14, when 24,112 prescriptions per 100,000 people were dispensed. </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Between 2013–14 and 2016–17, the rate of amoxicillin prescriptions dispensed nationally decreased by 7.6%, and the rate of people dispensed at least one prescription for amoxicillin also decreased. </a:t>
            </a:r>
          </a:p>
        </p:txBody>
      </p:sp>
      <p:sp>
        <p:nvSpPr>
          <p:cNvPr id="4" name="Slide Number Placeholder 3"/>
          <p:cNvSpPr>
            <a:spLocks noGrp="1"/>
          </p:cNvSpPr>
          <p:nvPr>
            <p:ph type="sldNum" sz="quarter" idx="10"/>
          </p:nvPr>
        </p:nvSpPr>
        <p:spPr/>
        <p:txBody>
          <a:bodyPr/>
          <a:lstStyle/>
          <a:p>
            <a:fld id="{09F61C80-7277-41EE-BCE7-A52AD847B2F5}" type="slidenum">
              <a:rPr lang="en-AU" smtClean="0"/>
              <a:t>19</a:t>
            </a:fld>
            <a:endParaRPr lang="en-AU"/>
          </a:p>
        </p:txBody>
      </p:sp>
    </p:spTree>
    <p:extLst>
      <p:ext uri="{BB962C8B-B14F-4D97-AF65-F5344CB8AC3E}">
        <p14:creationId xmlns:p14="http://schemas.microsoft.com/office/powerpoint/2010/main" val="1090550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i="0" u="none" strike="noStrike" kern="1200" baseline="0" dirty="0" smtClean="0">
                <a:solidFill>
                  <a:schemeClr val="tx1"/>
                </a:solidFill>
                <a:latin typeface="+mn-lt"/>
                <a:ea typeface="+mn-ea"/>
                <a:cs typeface="+mn-cs"/>
              </a:rPr>
              <a:t>Speaker notes:</a:t>
            </a:r>
          </a:p>
          <a:p>
            <a:endParaRPr lang="en-AU" dirty="0" smtClean="0"/>
          </a:p>
          <a:p>
            <a:r>
              <a:rPr lang="en-AU" sz="1200" b="0" i="0" u="none" strike="noStrike" kern="1200" baseline="0" dirty="0" smtClean="0">
                <a:solidFill>
                  <a:schemeClr val="tx1"/>
                </a:solidFill>
                <a:latin typeface="+mn-lt"/>
                <a:ea typeface="+mn-ea"/>
                <a:cs typeface="+mn-cs"/>
              </a:rPr>
              <a:t>In 2016–17, there were 4,936,412 PBS prescriptions dispensed for amoxicillin–clavulanate, representing an Australian rate of 19,567 prescriptions dispensed per 100,000 people of all ages. The Australian rate increased from 2013–14, when 19,110 prescriptions per 100,000 people were dispensed. </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Between 2013–14 and 2016–17 the rate of amoxicillin–clavulanate prescriptions dispensed nationally increased by 2.4%. </a:t>
            </a:r>
            <a:endParaRPr lang="en-AU" dirty="0"/>
          </a:p>
        </p:txBody>
      </p:sp>
      <p:sp>
        <p:nvSpPr>
          <p:cNvPr id="4" name="Slide Number Placeholder 3"/>
          <p:cNvSpPr>
            <a:spLocks noGrp="1"/>
          </p:cNvSpPr>
          <p:nvPr>
            <p:ph type="sldNum" sz="quarter" idx="10"/>
          </p:nvPr>
        </p:nvSpPr>
        <p:spPr/>
        <p:txBody>
          <a:bodyPr/>
          <a:lstStyle/>
          <a:p>
            <a:fld id="{09F61C80-7277-41EE-BCE7-A52AD847B2F5}" type="slidenum">
              <a:rPr lang="en-AU" smtClean="0"/>
              <a:t>20</a:t>
            </a:fld>
            <a:endParaRPr lang="en-AU"/>
          </a:p>
        </p:txBody>
      </p:sp>
    </p:spTree>
    <p:extLst>
      <p:ext uri="{BB962C8B-B14F-4D97-AF65-F5344CB8AC3E}">
        <p14:creationId xmlns:p14="http://schemas.microsoft.com/office/powerpoint/2010/main" val="2724166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baseline="0" dirty="0" smtClean="0">
                <a:solidFill>
                  <a:schemeClr val="tx1"/>
                </a:solidFill>
                <a:latin typeface="+mn-lt"/>
                <a:ea typeface="+mn-ea"/>
                <a:cs typeface="+mn-cs"/>
              </a:rPr>
              <a:t>Speaker notes:</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In 2016–17, there were 117,511 PBS prescriptions dispensed for antipsychotic medicines to people aged 17 years and under, representing an Australian rate of 2,256 prescriptions per 100,000 people aged 17 years and under. The Australian rate increased during the four years from 2013–14, when 2,082 prescriptions per 100,000 people aged 17 years and under were dispensed. </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Between 2013–14 and 2016–17, the rate of antipsychotic medicines dispensed per 100,000 people aged 17 years and under increased by 8% in Australia during the four‑year period. </a:t>
            </a:r>
            <a:endParaRPr lang="en-AU" dirty="0"/>
          </a:p>
        </p:txBody>
      </p:sp>
      <p:sp>
        <p:nvSpPr>
          <p:cNvPr id="4" name="Slide Number Placeholder 3"/>
          <p:cNvSpPr>
            <a:spLocks noGrp="1"/>
          </p:cNvSpPr>
          <p:nvPr>
            <p:ph type="sldNum" sz="quarter" idx="10"/>
          </p:nvPr>
        </p:nvSpPr>
        <p:spPr/>
        <p:txBody>
          <a:bodyPr/>
          <a:lstStyle/>
          <a:p>
            <a:fld id="{09F61C80-7277-41EE-BCE7-A52AD847B2F5}" type="slidenum">
              <a:rPr lang="en-AU" smtClean="0"/>
              <a:t>21</a:t>
            </a:fld>
            <a:endParaRPr lang="en-AU"/>
          </a:p>
        </p:txBody>
      </p:sp>
    </p:spTree>
    <p:extLst>
      <p:ext uri="{BB962C8B-B14F-4D97-AF65-F5344CB8AC3E}">
        <p14:creationId xmlns:p14="http://schemas.microsoft.com/office/powerpoint/2010/main" val="3195001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i="0" u="none" strike="noStrike" kern="1200" baseline="0" dirty="0" smtClean="0">
                <a:solidFill>
                  <a:schemeClr val="tx1"/>
                </a:solidFill>
                <a:latin typeface="+mn-lt"/>
                <a:ea typeface="+mn-ea"/>
                <a:cs typeface="+mn-cs"/>
              </a:rPr>
              <a:t>Speaker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1"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mn-lt"/>
                <a:ea typeface="+mn-ea"/>
                <a:cs typeface="+mn-cs"/>
              </a:rPr>
              <a:t>In 2016–17, there were 2,908,555 PBS prescriptions dispensed for antipsychotic medicines to people aged 18–64 years, representing an Australian rate of 19,420 prescriptions dispensed per 100,000 people aged 18–64 years. The Australian rate increased during the four years from 2013–14, when 17,873 prescriptions per 100,000 people were dispensed.</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mn-lt"/>
                <a:ea typeface="+mn-ea"/>
                <a:cs typeface="+mn-cs"/>
              </a:rPr>
              <a:t>Between 2013–14 and 2016–17, the rate of antipsychotic medicines dispensed per 100,000 people aged 18–64 years increased by 9% in Australia during the four-year period. </a:t>
            </a:r>
            <a:endParaRPr lang="en-AU"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9F61C80-7277-41EE-BCE7-A52AD847B2F5}" type="slidenum">
              <a:rPr lang="en-AU" smtClean="0"/>
              <a:t>22</a:t>
            </a:fld>
            <a:endParaRPr lang="en-AU"/>
          </a:p>
        </p:txBody>
      </p:sp>
    </p:spTree>
    <p:extLst>
      <p:ext uri="{BB962C8B-B14F-4D97-AF65-F5344CB8AC3E}">
        <p14:creationId xmlns:p14="http://schemas.microsoft.com/office/powerpoint/2010/main" val="2715360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i="0" u="none" strike="noStrike" kern="1200" baseline="0" dirty="0" smtClean="0">
                <a:solidFill>
                  <a:schemeClr val="tx1"/>
                </a:solidFill>
                <a:latin typeface="+mn-lt"/>
                <a:ea typeface="+mn-ea"/>
                <a:cs typeface="+mn-cs"/>
              </a:rPr>
              <a:t>Speaker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1"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mn-lt"/>
                <a:ea typeface="+mn-ea"/>
                <a:cs typeface="+mn-cs"/>
              </a:rPr>
              <a:t>In 2016–17, there were 947,941 PBS prescriptions dispensed for antipsychotic medicines to people aged 65 years and over, representing an Australian rate of 25,788 prescriptions dispensed per 100,000 people aged 65 years and over. The Australian rate decreased during the four years from 2013–14, when 27,396 prescriptions per 100,000 people were dispensed.</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mn-lt"/>
                <a:ea typeface="+mn-ea"/>
                <a:cs typeface="+mn-cs"/>
              </a:rPr>
              <a:t>Between 2013–14 and 2016–17, the rate of antipsychotic medicine prescriptions dispensed per 100,000 people aged 65 years and over decreased by 6% in Australia during the four year period, and the rate of people dispensed at least one prescription also decreased. </a:t>
            </a:r>
            <a:endParaRPr lang="en-AU"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9F61C80-7277-41EE-BCE7-A52AD847B2F5}" type="slidenum">
              <a:rPr lang="en-AU" smtClean="0"/>
              <a:t>23</a:t>
            </a:fld>
            <a:endParaRPr lang="en-AU"/>
          </a:p>
        </p:txBody>
      </p:sp>
    </p:spTree>
    <p:extLst>
      <p:ext uri="{BB962C8B-B14F-4D97-AF65-F5344CB8AC3E}">
        <p14:creationId xmlns:p14="http://schemas.microsoft.com/office/powerpoint/2010/main" val="3989865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i="0" u="none" strike="noStrike" kern="1200" baseline="0" dirty="0" smtClean="0">
                <a:solidFill>
                  <a:schemeClr val="tx1"/>
                </a:solidFill>
                <a:latin typeface="+mn-lt"/>
                <a:ea typeface="+mn-ea"/>
                <a:cs typeface="+mn-cs"/>
              </a:rPr>
              <a:t>Speaker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1"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mn-lt"/>
                <a:ea typeface="+mn-ea"/>
                <a:cs typeface="+mn-cs"/>
              </a:rPr>
              <a:t>In 2016–17, there were 737,037 PBS prescriptions dispensed for ADHD medicines to people aged 17 years and under, representing an Australian rate of 14,061 prescriptions dispensed per 100,000 people aged 17 years and under. The Australian rate increased during the four years from 2013–14, when 10,805 prescriptions per 100,000 people aged 17 years and under were dispensed.</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mn-lt"/>
                <a:ea typeface="+mn-ea"/>
                <a:cs typeface="+mn-cs"/>
              </a:rPr>
              <a:t>Between 2013–14 and 2016–17, the rate of ADHD medicines dispensed aged 17 years and under increased by 30% in Australia during the four-year period. The rate of people dispensed at least one prescription also increased during the four years from 2013–14. </a:t>
            </a:r>
            <a:endParaRPr lang="en-AU"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9F61C80-7277-41EE-BCE7-A52AD847B2F5}" type="slidenum">
              <a:rPr lang="en-AU" smtClean="0"/>
              <a:t>24</a:t>
            </a:fld>
            <a:endParaRPr lang="en-AU"/>
          </a:p>
        </p:txBody>
      </p:sp>
    </p:spTree>
    <p:extLst>
      <p:ext uri="{BB962C8B-B14F-4D97-AF65-F5344CB8AC3E}">
        <p14:creationId xmlns:p14="http://schemas.microsoft.com/office/powerpoint/2010/main" val="2332824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i="0" u="none" strike="noStrike" kern="1200" baseline="0" dirty="0" smtClean="0">
                <a:solidFill>
                  <a:schemeClr val="tx1"/>
                </a:solidFill>
                <a:latin typeface="+mn-lt"/>
                <a:ea typeface="+mn-ea"/>
                <a:cs typeface="+mn-cs"/>
              </a:rPr>
              <a:t>Speaker notes:</a:t>
            </a:r>
          </a:p>
          <a:p>
            <a:endParaRPr lang="en-AU" dirty="0" smtClean="0"/>
          </a:p>
          <a:p>
            <a:r>
              <a:rPr lang="en-AU" sz="1200" b="0" i="0" u="none" strike="noStrike" kern="1200" baseline="0" dirty="0" smtClean="0">
                <a:solidFill>
                  <a:schemeClr val="tx1"/>
                </a:solidFill>
                <a:latin typeface="+mn-lt"/>
                <a:ea typeface="+mn-ea"/>
                <a:cs typeface="+mn-cs"/>
              </a:rPr>
              <a:t>In 2016–17, there were 15,419,793 PBS prescriptions dispensed for opioid medicines, representing an Australian rate of 58,595 prescriptions dispensed per 100,000 people of all ages. The Australian rate increased from 2013–14, when 55,900 prescriptions per 100,000 people were dispensed.</a:t>
            </a:r>
            <a:endParaRPr lang="en-AU" dirty="0"/>
          </a:p>
        </p:txBody>
      </p:sp>
      <p:sp>
        <p:nvSpPr>
          <p:cNvPr id="4" name="Slide Number Placeholder 3"/>
          <p:cNvSpPr>
            <a:spLocks noGrp="1"/>
          </p:cNvSpPr>
          <p:nvPr>
            <p:ph type="sldNum" sz="quarter" idx="10"/>
          </p:nvPr>
        </p:nvSpPr>
        <p:spPr/>
        <p:txBody>
          <a:bodyPr/>
          <a:lstStyle/>
          <a:p>
            <a:fld id="{09F61C80-7277-41EE-BCE7-A52AD847B2F5}" type="slidenum">
              <a:rPr lang="en-AU" smtClean="0"/>
              <a:t>25</a:t>
            </a:fld>
            <a:endParaRPr lang="en-AU"/>
          </a:p>
        </p:txBody>
      </p:sp>
    </p:spTree>
    <p:extLst>
      <p:ext uri="{BB962C8B-B14F-4D97-AF65-F5344CB8AC3E}">
        <p14:creationId xmlns:p14="http://schemas.microsoft.com/office/powerpoint/2010/main" val="3269669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smtClean="0">
                <a:ln>
                  <a:noFill/>
                </a:ln>
                <a:solidFill>
                  <a:prstClr val="black"/>
                </a:solidFill>
                <a:effectLst/>
                <a:uLnTx/>
                <a:uFillTx/>
                <a:latin typeface="+mn-lt"/>
                <a:ea typeface="+mn-ea"/>
                <a:cs typeface="+mn-cs"/>
              </a:rPr>
              <a:t>Speaker notes: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The Atlas data can also be further explored using the online interactive Atlas platform. </a:t>
            </a:r>
          </a:p>
          <a:p>
            <a:endParaRPr lang="en-AU" dirty="0"/>
          </a:p>
        </p:txBody>
      </p:sp>
      <p:sp>
        <p:nvSpPr>
          <p:cNvPr id="4" name="Slide Number Placeholder 3"/>
          <p:cNvSpPr>
            <a:spLocks noGrp="1"/>
          </p:cNvSpPr>
          <p:nvPr>
            <p:ph type="sldNum" sz="quarter" idx="10"/>
          </p:nvPr>
        </p:nvSpPr>
        <p:spPr/>
        <p:txBody>
          <a:bodyPr/>
          <a:lstStyle/>
          <a:p>
            <a:fld id="{086491E9-8B29-4238-9DA0-EB026E9297BC}" type="slidenum">
              <a:rPr lang="en-AU" smtClean="0">
                <a:solidFill>
                  <a:prstClr val="black"/>
                </a:solidFill>
              </a:rPr>
              <a:pPr/>
              <a:t>3</a:t>
            </a:fld>
            <a:endParaRPr lang="en-AU">
              <a:solidFill>
                <a:prstClr val="black"/>
              </a:solidFill>
            </a:endParaRPr>
          </a:p>
        </p:txBody>
      </p:sp>
    </p:spTree>
    <p:extLst>
      <p:ext uri="{BB962C8B-B14F-4D97-AF65-F5344CB8AC3E}">
        <p14:creationId xmlns:p14="http://schemas.microsoft.com/office/powerpoint/2010/main" val="2015097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baseline="0" dirty="0" smtClean="0">
                <a:solidFill>
                  <a:schemeClr val="tx1"/>
                </a:solidFill>
                <a:latin typeface="+mn-lt"/>
                <a:ea typeface="+mn-ea"/>
                <a:cs typeface="+mn-cs"/>
              </a:rPr>
              <a:t>Speaker notes: </a:t>
            </a:r>
          </a:p>
          <a:p>
            <a:endParaRPr lang="en-AU" sz="1200" b="1"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Mapping variation is an invaluable tool for understanding how our healthcare system is providing care, but gathering the data is only the first step. Understanding the underlying reasons for marked differences in the use of some health services across Australia, and considering how we can improve, are key for translating this work into better outcomes for patients. </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The patterns shown in the maps in this Atlas and the accompanying commentaries show that there are many opportunities for making meaningful changes in Australia’s delivery of health care. The recommendations in the third Atlas highlight that action is needed at all levels – from addressing the social determinants of health through to better data collection, system changes and providing the best supports for individual clinician–patient interactions. These goals are ambitious, but the recommended changes have the potential to result in meaningful progress in defining and delivering appropriate care – and improving patient outcomes. </a:t>
            </a:r>
            <a:endParaRPr lang="en-US" dirty="0" smtClean="0"/>
          </a:p>
          <a:p>
            <a:endParaRPr lang="en-AU" dirty="0"/>
          </a:p>
        </p:txBody>
      </p:sp>
      <p:sp>
        <p:nvSpPr>
          <p:cNvPr id="4" name="Slide Number Placeholder 3"/>
          <p:cNvSpPr>
            <a:spLocks noGrp="1"/>
          </p:cNvSpPr>
          <p:nvPr>
            <p:ph type="sldNum" sz="quarter" idx="10"/>
          </p:nvPr>
        </p:nvSpPr>
        <p:spPr/>
        <p:txBody>
          <a:bodyPr/>
          <a:lstStyle/>
          <a:p>
            <a:fld id="{09F61C80-7277-41EE-BCE7-A52AD847B2F5}" type="slidenum">
              <a:rPr lang="en-AU" smtClean="0"/>
              <a:t>26</a:t>
            </a:fld>
            <a:endParaRPr lang="en-AU"/>
          </a:p>
        </p:txBody>
      </p:sp>
    </p:spTree>
    <p:extLst>
      <p:ext uri="{BB962C8B-B14F-4D97-AF65-F5344CB8AC3E}">
        <p14:creationId xmlns:p14="http://schemas.microsoft.com/office/powerpoint/2010/main" val="2884198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Further resources </a:t>
            </a:r>
          </a:p>
          <a:p>
            <a:pPr marL="0" lvl="0" indent="0">
              <a:buFont typeface="Arial" panose="020B0604020202020204" pitchFamily="34" charset="0"/>
              <a:buNone/>
            </a:pPr>
            <a:endParaRPr lang="en-AU" b="1" dirty="0" smtClean="0"/>
          </a:p>
          <a:p>
            <a:pPr marL="171450" lvl="0" indent="-171450">
              <a:buFont typeface="Arial" panose="020B0604020202020204" pitchFamily="34" charset="0"/>
              <a:buChar char="•"/>
            </a:pPr>
            <a:r>
              <a:rPr lang="en-AU" dirty="0" smtClean="0"/>
              <a:t>Explore the data further using the interactive Atlas at </a:t>
            </a:r>
            <a:r>
              <a:rPr lang="en-AU" dirty="0" smtClean="0">
                <a:hlinkClick r:id="rId3"/>
              </a:rPr>
              <a:t>www.safetyandquality.gov.au/atlas/</a:t>
            </a:r>
            <a:endParaRPr lang="en-AU" dirty="0" smtClean="0"/>
          </a:p>
          <a:p>
            <a:pPr marL="171450" lvl="0" indent="-171450">
              <a:buFont typeface="Arial" panose="020B0604020202020204" pitchFamily="34" charset="0"/>
              <a:buChar char="•"/>
            </a:pPr>
            <a:endParaRPr lang="en-AU" dirty="0" smtClean="0"/>
          </a:p>
          <a:p>
            <a:pPr marL="171450" lvl="0" indent="-171450">
              <a:buFont typeface="Arial" panose="020B0604020202020204" pitchFamily="34" charset="0"/>
              <a:buChar char="•"/>
            </a:pPr>
            <a:r>
              <a:rPr lang="en-AU" smtClean="0"/>
              <a:t>Please send any queries to </a:t>
            </a:r>
            <a:r>
              <a:rPr lang="en-AU" smtClean="0">
                <a:hlinkClick r:id="rId4"/>
              </a:rPr>
              <a:t>atlas@safetyandquality.gov.au</a:t>
            </a:r>
            <a:r>
              <a:rPr lang="en-AU" smtClean="0"/>
              <a:t>  </a:t>
            </a:r>
          </a:p>
          <a:p>
            <a:endParaRPr lang="en-AU"/>
          </a:p>
        </p:txBody>
      </p:sp>
      <p:sp>
        <p:nvSpPr>
          <p:cNvPr id="4" name="Slide Number Placeholder 3"/>
          <p:cNvSpPr>
            <a:spLocks noGrp="1"/>
          </p:cNvSpPr>
          <p:nvPr>
            <p:ph type="sldNum" sz="quarter" idx="10"/>
          </p:nvPr>
        </p:nvSpPr>
        <p:spPr/>
        <p:txBody>
          <a:bodyPr/>
          <a:lstStyle/>
          <a:p>
            <a:fld id="{09F61C80-7277-41EE-BCE7-A52AD847B2F5}" type="slidenum">
              <a:rPr lang="en-AU" smtClean="0"/>
              <a:t>27</a:t>
            </a:fld>
            <a:endParaRPr lang="en-AU"/>
          </a:p>
        </p:txBody>
      </p:sp>
    </p:spTree>
    <p:extLst>
      <p:ext uri="{BB962C8B-B14F-4D97-AF65-F5344CB8AC3E}">
        <p14:creationId xmlns:p14="http://schemas.microsoft.com/office/powerpoint/2010/main" val="1513823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smtClean="0">
                <a:ln>
                  <a:noFill/>
                </a:ln>
                <a:solidFill>
                  <a:prstClr val="black"/>
                </a:solidFill>
                <a:effectLst/>
                <a:uLnTx/>
                <a:uFillTx/>
                <a:latin typeface="+mn-lt"/>
                <a:ea typeface="+mn-ea"/>
                <a:cs typeface="+mn-cs"/>
              </a:rPr>
              <a:t>Speaker notes: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The Commission’s role is to lead and coordinate national improvements in the safety and quality of health care. The Commission works in partnership with the Australian Government, state and territory governments and the private sector to achieve a safe and high-quality, sustainable health system. In doing so, the Commission also works closely with patients, carers, clinicians, managers, policymakers and healthcare organisations.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Key functions of the Commission include developing national safety and quality standards, developing clinical care standards to improve the implementation of evidence-based health care, coordinating work in specific areas to improve outcomes for patients, and providing information, publications and resources about safety and quality.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The Commission works in four priority areas: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 Patient safety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 Partnering with patients, consumers and communities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 Quality, cost and value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 Supporting health professionals to provide care that is informed, supported and organised to deliver safe and high-quality health 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One of the Commission’s key programs is the National Safety and Quality Health Service (NSQHS) Standards. The primary aim of the NSQHS Standards are to protect the public from harm and to improve the quality of health service provision. The NSQHS Standards were developed by the Commission in partnership with the Australian, state and territory governments, the private sector, clinicians, patients and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carers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086491E9-8B29-4238-9DA0-EB026E9297BC}" type="slidenum">
              <a:rPr lang="en-AU" smtClean="0"/>
              <a:t>4</a:t>
            </a:fld>
            <a:endParaRPr lang="en-AU"/>
          </a:p>
        </p:txBody>
      </p:sp>
    </p:spTree>
    <p:extLst>
      <p:ext uri="{BB962C8B-B14F-4D97-AF65-F5344CB8AC3E}">
        <p14:creationId xmlns:p14="http://schemas.microsoft.com/office/powerpoint/2010/main" val="4106953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dirty="0" smtClean="0"/>
              <a:t>Speaker notes: </a:t>
            </a:r>
          </a:p>
          <a:p>
            <a:r>
              <a:rPr lang="en-AU" sz="1200" b="0" i="0" kern="1200" dirty="0" smtClean="0">
                <a:solidFill>
                  <a:schemeClr val="tx1"/>
                </a:solidFill>
                <a:effectLst/>
                <a:latin typeface="+mn-lt"/>
                <a:ea typeface="+mn-ea"/>
                <a:cs typeface="+mn-cs"/>
              </a:rPr>
              <a:t>The third Atlas, released in December 2018, examines four clinical themes: neonatal</a:t>
            </a:r>
            <a:r>
              <a:rPr lang="en-AU" sz="1200" b="0" i="0" kern="1200" baseline="0" dirty="0" smtClean="0">
                <a:solidFill>
                  <a:schemeClr val="tx1"/>
                </a:solidFill>
                <a:effectLst/>
                <a:latin typeface="+mn-lt"/>
                <a:ea typeface="+mn-ea"/>
                <a:cs typeface="+mn-cs"/>
              </a:rPr>
              <a:t> and paediatric health, gastrointestinal investigations and treatments, thyroid investigations and treatments and cardiac tests.</a:t>
            </a:r>
            <a:endParaRPr lang="en-AU" dirty="0"/>
          </a:p>
        </p:txBody>
      </p:sp>
      <p:sp>
        <p:nvSpPr>
          <p:cNvPr id="4" name="Slide Number Placeholder 3"/>
          <p:cNvSpPr>
            <a:spLocks noGrp="1"/>
          </p:cNvSpPr>
          <p:nvPr>
            <p:ph type="sldNum" sz="quarter" idx="10"/>
          </p:nvPr>
        </p:nvSpPr>
        <p:spPr/>
        <p:txBody>
          <a:bodyPr/>
          <a:lstStyle/>
          <a:p>
            <a:fld id="{8545C7F0-05B3-4A67-B187-01B02CED6EE5}" type="slidenum">
              <a:rPr lang="en-AU" smtClean="0">
                <a:solidFill>
                  <a:prstClr val="black"/>
                </a:solidFill>
              </a:rPr>
              <a:pPr/>
              <a:t>5</a:t>
            </a:fld>
            <a:endParaRPr lang="en-AU" dirty="0">
              <a:solidFill>
                <a:prstClr val="black"/>
              </a:solidFill>
            </a:endParaRPr>
          </a:p>
        </p:txBody>
      </p:sp>
    </p:spTree>
    <p:extLst>
      <p:ext uri="{BB962C8B-B14F-4D97-AF65-F5344CB8AC3E}">
        <p14:creationId xmlns:p14="http://schemas.microsoft.com/office/powerpoint/2010/main" val="3248611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Speaker notes:</a:t>
            </a:r>
          </a:p>
          <a:p>
            <a:endParaRPr lang="en-AU" dirty="0" smtClean="0"/>
          </a:p>
          <a:p>
            <a:r>
              <a:rPr lang="en-AU" dirty="0" smtClean="0"/>
              <a:t>It also includes a repeat analysis chapter, examining </a:t>
            </a:r>
            <a:endParaRPr lang="en-AU" dirty="0"/>
          </a:p>
        </p:txBody>
      </p:sp>
      <p:sp>
        <p:nvSpPr>
          <p:cNvPr id="4" name="Slide Number Placeholder 3"/>
          <p:cNvSpPr>
            <a:spLocks noGrp="1"/>
          </p:cNvSpPr>
          <p:nvPr>
            <p:ph type="sldNum" sz="quarter" idx="10"/>
          </p:nvPr>
        </p:nvSpPr>
        <p:spPr/>
        <p:txBody>
          <a:bodyPr/>
          <a:lstStyle/>
          <a:p>
            <a:fld id="{09F61C80-7277-41EE-BCE7-A52AD847B2F5}" type="slidenum">
              <a:rPr lang="en-AU" smtClean="0"/>
              <a:t>6</a:t>
            </a:fld>
            <a:endParaRPr lang="en-AU"/>
          </a:p>
        </p:txBody>
      </p:sp>
    </p:spTree>
    <p:extLst>
      <p:ext uri="{BB962C8B-B14F-4D97-AF65-F5344CB8AC3E}">
        <p14:creationId xmlns:p14="http://schemas.microsoft.com/office/powerpoint/2010/main" val="2741177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Speaker notes:</a:t>
            </a:r>
          </a:p>
          <a:p>
            <a:r>
              <a:rPr lang="en-AU" dirty="0" smtClean="0"/>
              <a:t>This slide pack explores why variation matters and what unwarranted variation in healthcare is. This slide pack explores the key findings for the ‘Thyroid investigations and treatments</a:t>
            </a:r>
            <a:r>
              <a:rPr lang="en-AU" baseline="0" dirty="0" smtClean="0"/>
              <a:t>’ </a:t>
            </a:r>
            <a:r>
              <a:rPr lang="en-AU" dirty="0" smtClean="0"/>
              <a:t>chapter and shows findings, maps and graphs for each of the clinical items</a:t>
            </a:r>
            <a:r>
              <a:rPr lang="en-AU" baseline="0" dirty="0" smtClean="0"/>
              <a:t> in this chapter.</a:t>
            </a:r>
            <a:endParaRPr lang="en-AU" dirty="0" smtClean="0"/>
          </a:p>
          <a:p>
            <a:endParaRPr lang="en-AU" dirty="0"/>
          </a:p>
        </p:txBody>
      </p:sp>
      <p:sp>
        <p:nvSpPr>
          <p:cNvPr id="4" name="Slide Number Placeholder 3"/>
          <p:cNvSpPr>
            <a:spLocks noGrp="1"/>
          </p:cNvSpPr>
          <p:nvPr>
            <p:ph type="sldNum" sz="quarter" idx="10"/>
          </p:nvPr>
        </p:nvSpPr>
        <p:spPr/>
        <p:txBody>
          <a:bodyPr/>
          <a:lstStyle/>
          <a:p>
            <a:fld id="{086491E9-8B29-4238-9DA0-EB026E9297BC}" type="slidenum">
              <a:rPr lang="en-AU" smtClean="0">
                <a:solidFill>
                  <a:prstClr val="black"/>
                </a:solidFill>
              </a:rPr>
              <a:pPr/>
              <a:t>7</a:t>
            </a:fld>
            <a:endParaRPr lang="en-AU">
              <a:solidFill>
                <a:prstClr val="black"/>
              </a:solidFill>
            </a:endParaRPr>
          </a:p>
        </p:txBody>
      </p:sp>
    </p:spTree>
    <p:extLst>
      <p:ext uri="{BB962C8B-B14F-4D97-AF65-F5344CB8AC3E}">
        <p14:creationId xmlns:p14="http://schemas.microsoft.com/office/powerpoint/2010/main" val="1232358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Speaker notes: </a:t>
            </a:r>
          </a:p>
          <a:p>
            <a:r>
              <a:rPr lang="en-AU" dirty="0" smtClean="0"/>
              <a:t>Variations documented for many years: One of the first major studies published was by Glover in 1938 who noted a rise in England &amp; Wales in incidence of tonsillectomy and very large differences in rates between school districts which “defies any explanation, save that of variations of medical opinion on the indications for operation.”   He also noted “Large and, in some cases, drastic reductions in the numbers of operations performed in elementary school children in certain areas have had no unsatisfactory results” and that “The mortality from the operation is larger than is generally appreciated”.  </a:t>
            </a:r>
          </a:p>
          <a:p>
            <a:r>
              <a:rPr lang="en-AU" dirty="0" smtClean="0"/>
              <a:t>He noted that that the conspicuous success of the operation in some cases may have led to its adoption in many doubtful cases.  </a:t>
            </a:r>
          </a:p>
          <a:p>
            <a:endParaRPr lang="en-AU" dirty="0" smtClean="0"/>
          </a:p>
          <a:p>
            <a:r>
              <a:rPr lang="en-AU" dirty="0" smtClean="0"/>
              <a:t>Getting the best outcomes for patients and improving appropriateness of care is the goal of the Atlas. Where we see substantial variation in use of a particular treatment, it is an alarm bell that should make us stop and investigate whether appropriate care is being delivered. </a:t>
            </a:r>
          </a:p>
          <a:p>
            <a:endParaRPr lang="en-AU" dirty="0" smtClean="0"/>
          </a:p>
          <a:p>
            <a:r>
              <a:rPr lang="en-AU" dirty="0" smtClean="0"/>
              <a:t>Variation in itself is not necessarily bad, and it can be good if it reflects health services responding to differences in patient preferences or underlying needs. When a difference in the use of health services does not reflect these factors, it is unwarranted variation and represents an opportunity for the health system to improve. Rates of an intervention that are substantially higher or lower in some areas can highlight: </a:t>
            </a:r>
          </a:p>
          <a:p>
            <a:r>
              <a:rPr lang="en-AU" dirty="0" smtClean="0"/>
              <a:t>- Inequity of access to evidence-based care, and the need to deliver services more fairly </a:t>
            </a:r>
          </a:p>
          <a:p>
            <a:r>
              <a:rPr lang="en-AU" dirty="0" smtClean="0"/>
              <a:t>- Uncertainty about the intervention’s place in therapy, and the need for better data on its benefits and harms </a:t>
            </a:r>
          </a:p>
          <a:p>
            <a:r>
              <a:rPr lang="en-AU" dirty="0" smtClean="0"/>
              <a:t>- Gaps in accessible evidence for clinicians, and the need for clinical care standards </a:t>
            </a:r>
          </a:p>
          <a:p>
            <a:r>
              <a:rPr lang="en-AU" dirty="0" smtClean="0"/>
              <a:t>- Inadequate system supports for appropriate care, and the need for changes in training or financial incentives. </a:t>
            </a:r>
          </a:p>
          <a:p>
            <a:endParaRPr lang="en-AU" dirty="0" smtClean="0"/>
          </a:p>
          <a:p>
            <a:r>
              <a:rPr lang="en-AU" dirty="0" smtClean="0"/>
              <a:t>Looking at how healthcare use varies between people living in different areas, between people with and without socioeconomic disadvantage, and between Aboriginal and Torres Strait Islander Australians and other Australians can show who in our community is missing out. Fundamental changes to address the underlying determinants of ill health, as well as better service delivery for those with existing disease, are needed where these inequities are found.</a:t>
            </a:r>
          </a:p>
          <a:p>
            <a:endParaRPr lang="en-AU" dirty="0" smtClean="0"/>
          </a:p>
          <a:p>
            <a:r>
              <a:rPr lang="en-AU" sz="800" dirty="0" smtClean="0"/>
              <a:t>Reference: Glover JA. The Incidence of Tonsillectomy in School Children: (Section of Epidemiology and State Medicine). Proc R </a:t>
            </a:r>
            <a:r>
              <a:rPr lang="en-AU" sz="800" dirty="0" err="1" smtClean="0"/>
              <a:t>Soc</a:t>
            </a:r>
            <a:r>
              <a:rPr lang="en-AU" sz="800" dirty="0" smtClean="0"/>
              <a:t> Med. 1938;31(10):1219-36.</a:t>
            </a:r>
            <a:endParaRPr lang="en-AU" dirty="0"/>
          </a:p>
        </p:txBody>
      </p:sp>
      <p:sp>
        <p:nvSpPr>
          <p:cNvPr id="4" name="Slide Number Placeholder 3"/>
          <p:cNvSpPr>
            <a:spLocks noGrp="1"/>
          </p:cNvSpPr>
          <p:nvPr>
            <p:ph type="sldNum" sz="quarter" idx="10"/>
          </p:nvPr>
        </p:nvSpPr>
        <p:spPr/>
        <p:txBody>
          <a:bodyPr/>
          <a:lstStyle/>
          <a:p>
            <a:fld id="{086491E9-8B29-4238-9DA0-EB026E9297BC}" type="slidenum">
              <a:rPr lang="en-AU" smtClean="0">
                <a:solidFill>
                  <a:prstClr val="black"/>
                </a:solidFill>
              </a:rPr>
              <a:pPr/>
              <a:t>8</a:t>
            </a:fld>
            <a:endParaRPr lang="en-AU">
              <a:solidFill>
                <a:prstClr val="black"/>
              </a:solidFill>
            </a:endParaRPr>
          </a:p>
        </p:txBody>
      </p:sp>
    </p:spTree>
    <p:extLst>
      <p:ext uri="{BB962C8B-B14F-4D97-AF65-F5344CB8AC3E}">
        <p14:creationId xmlns:p14="http://schemas.microsoft.com/office/powerpoint/2010/main" val="4106953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smtClean="0">
                <a:ln>
                  <a:noFill/>
                </a:ln>
                <a:solidFill>
                  <a:prstClr val="black"/>
                </a:solidFill>
                <a:effectLst/>
                <a:uLnTx/>
                <a:uFillTx/>
                <a:latin typeface="+mn-lt"/>
                <a:ea typeface="+mn-ea"/>
                <a:cs typeface="+mn-cs"/>
              </a:rPr>
              <a:t>Speaker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Healthcare use is mapped by residence of the patient (Not by where the care was provided)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Most items in this Atlas are mapped to the Statistical Area Level 3 (SA3). Some are mapped to the state and territory level because events were too low to map at a smaller geographical level. SA3s  are standard geographical regions used by the Australian Bureau of Statistics. SA3s generally have populations of between 30,000 and 130,000.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Rates are age and sex-standardised per 100,000 population to remove the effect of differences in population age structure when comparing crude rates for different geographic areas.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Data specifications for each item are available on the AHIW’s Metadata Online Registry (</a:t>
            </a:r>
            <a:r>
              <a:rPr kumimoji="0" lang="en-AU" sz="1200" b="0" i="0" u="none" strike="noStrike" kern="1200" cap="none" spc="0" normalizeH="0" baseline="0" noProof="0" dirty="0" err="1" smtClean="0">
                <a:ln>
                  <a:noFill/>
                </a:ln>
                <a:solidFill>
                  <a:prstClr val="black"/>
                </a:solidFill>
                <a:effectLst/>
                <a:uLnTx/>
                <a:uFillTx/>
                <a:latin typeface="+mn-lt"/>
                <a:ea typeface="+mn-ea"/>
                <a:cs typeface="+mn-cs"/>
              </a:rPr>
              <a:t>METeOR</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 Information on data analysis and methodology available in the technical supplement. </a:t>
            </a:r>
          </a:p>
          <a:p>
            <a:endParaRPr lang="en-AU" dirty="0"/>
          </a:p>
        </p:txBody>
      </p:sp>
      <p:sp>
        <p:nvSpPr>
          <p:cNvPr id="4" name="Slide Number Placeholder 3"/>
          <p:cNvSpPr>
            <a:spLocks noGrp="1"/>
          </p:cNvSpPr>
          <p:nvPr>
            <p:ph type="sldNum" sz="quarter" idx="10"/>
          </p:nvPr>
        </p:nvSpPr>
        <p:spPr/>
        <p:txBody>
          <a:bodyPr/>
          <a:lstStyle/>
          <a:p>
            <a:fld id="{086491E9-8B29-4238-9DA0-EB026E9297BC}" type="slidenum">
              <a:rPr lang="en-AU" smtClean="0">
                <a:solidFill>
                  <a:prstClr val="black"/>
                </a:solidFill>
              </a:rPr>
              <a:pPr/>
              <a:t>9</a:t>
            </a:fld>
            <a:endParaRPr lang="en-AU">
              <a:solidFill>
                <a:prstClr val="black"/>
              </a:solidFill>
            </a:endParaRPr>
          </a:p>
        </p:txBody>
      </p:sp>
    </p:spTree>
    <p:extLst>
      <p:ext uri="{BB962C8B-B14F-4D97-AF65-F5344CB8AC3E}">
        <p14:creationId xmlns:p14="http://schemas.microsoft.com/office/powerpoint/2010/main" val="4106953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smtClean="0">
                <a:ln>
                  <a:noFill/>
                </a:ln>
                <a:solidFill>
                  <a:prstClr val="black"/>
                </a:solidFill>
                <a:effectLst/>
                <a:uLnTx/>
                <a:uFillTx/>
                <a:latin typeface="+mn-lt"/>
                <a:ea typeface="+mn-ea"/>
                <a:cs typeface="+mn-cs"/>
              </a:rPr>
              <a:t>Speaker notes: </a:t>
            </a:r>
          </a:p>
          <a:p>
            <a:r>
              <a:rPr lang="en-AU" dirty="0" smtClean="0"/>
              <a:t>Data are presented in maps and graphs. </a:t>
            </a:r>
          </a:p>
          <a:p>
            <a:endParaRPr lang="en-AU" dirty="0" smtClean="0"/>
          </a:p>
          <a:p>
            <a:r>
              <a:rPr lang="en-AU" dirty="0" smtClean="0"/>
              <a:t>For indicators where the annual number of hospitalisations is too low or unreliable to report at a local level, three years of data are combined.</a:t>
            </a:r>
          </a:p>
          <a:p>
            <a:endParaRPr lang="en-AU" dirty="0" smtClean="0"/>
          </a:p>
          <a:p>
            <a:r>
              <a:rPr lang="en-AU" dirty="0" smtClean="0"/>
              <a:t>For each item, SA3 level data are grouped by state and territory, remoteness and socioeconomic status to assist comparisons between local areas. </a:t>
            </a:r>
          </a:p>
          <a:p>
            <a:endParaRPr lang="en-AU" dirty="0" smtClean="0"/>
          </a:p>
          <a:p>
            <a:r>
              <a:rPr lang="en-AU" dirty="0" smtClean="0"/>
              <a:t>For each item, where possible, state and territory level data is presented by Aboriginal and Torres Strait Islander status and patient funding status </a:t>
            </a:r>
          </a:p>
          <a:p>
            <a:endParaRPr lang="en-AU" dirty="0" smtClean="0"/>
          </a:p>
          <a:p>
            <a:r>
              <a:rPr lang="en-AU" dirty="0" smtClean="0"/>
              <a:t>Data specifications for each item are available on the AHIW’s Metadata Online Registry (</a:t>
            </a:r>
            <a:r>
              <a:rPr lang="en-AU" dirty="0" err="1" smtClean="0"/>
              <a:t>METeOR</a:t>
            </a:r>
            <a:r>
              <a:rPr lang="en-AU" dirty="0" smtClean="0"/>
              <a:t>).</a:t>
            </a:r>
          </a:p>
          <a:p>
            <a:endParaRPr lang="en-AU" dirty="0"/>
          </a:p>
        </p:txBody>
      </p:sp>
      <p:sp>
        <p:nvSpPr>
          <p:cNvPr id="4" name="Slide Number Placeholder 3"/>
          <p:cNvSpPr>
            <a:spLocks noGrp="1"/>
          </p:cNvSpPr>
          <p:nvPr>
            <p:ph type="sldNum" sz="quarter" idx="10"/>
          </p:nvPr>
        </p:nvSpPr>
        <p:spPr/>
        <p:txBody>
          <a:bodyPr/>
          <a:lstStyle/>
          <a:p>
            <a:fld id="{086491E9-8B29-4238-9DA0-EB026E9297BC}" type="slidenum">
              <a:rPr lang="en-AU" smtClean="0">
                <a:solidFill>
                  <a:prstClr val="black"/>
                </a:solidFill>
              </a:rPr>
              <a:pPr/>
              <a:t>10</a:t>
            </a:fld>
            <a:endParaRPr lang="en-AU">
              <a:solidFill>
                <a:prstClr val="black"/>
              </a:solidFill>
            </a:endParaRPr>
          </a:p>
        </p:txBody>
      </p:sp>
    </p:spTree>
    <p:extLst>
      <p:ext uri="{BB962C8B-B14F-4D97-AF65-F5344CB8AC3E}">
        <p14:creationId xmlns:p14="http://schemas.microsoft.com/office/powerpoint/2010/main" val="4106953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4774" y="2208362"/>
            <a:ext cx="3805686" cy="1984076"/>
          </a:xfrm>
        </p:spPr>
        <p:txBody>
          <a:bodyPr anchor="t" anchorCtr="0">
            <a:normAutofit/>
          </a:bodyPr>
          <a:lstStyle>
            <a:lvl1pPr algn="l">
              <a:defRPr sz="3600" b="1" baseline="0"/>
            </a:lvl1pPr>
          </a:lstStyle>
          <a:p>
            <a:r>
              <a:rPr lang="en-US" dirty="0"/>
              <a:t>The Second Australian Atlas of Healthcare Variation </a:t>
            </a:r>
          </a:p>
        </p:txBody>
      </p:sp>
      <p:sp>
        <p:nvSpPr>
          <p:cNvPr id="3" name="Subtitle 2"/>
          <p:cNvSpPr>
            <a:spLocks noGrp="1"/>
          </p:cNvSpPr>
          <p:nvPr>
            <p:ph type="subTitle" idx="1" hasCustomPrompt="1"/>
          </p:nvPr>
        </p:nvSpPr>
        <p:spPr>
          <a:xfrm>
            <a:off x="524774" y="4280650"/>
            <a:ext cx="3805686" cy="74567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2018</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1">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517525" y="5894717"/>
            <a:ext cx="3208338" cy="160787"/>
          </a:xfrm>
        </p:spPr>
        <p:txBody>
          <a:bodyPr anchor="b" anchorCtr="0">
            <a:noAutofit/>
          </a:bodyPr>
          <a:lstStyle>
            <a:lvl1pPr marL="0" indent="0">
              <a:buNone/>
              <a:defRPr sz="800">
                <a:solidFill>
                  <a:schemeClr val="tx2"/>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Source here</a:t>
            </a:r>
          </a:p>
        </p:txBody>
      </p:sp>
      <p:sp>
        <p:nvSpPr>
          <p:cNvPr id="15" name="Title 1"/>
          <p:cNvSpPr>
            <a:spLocks noGrp="1"/>
          </p:cNvSpPr>
          <p:nvPr>
            <p:ph type="title" hasCustomPrompt="1"/>
          </p:nvPr>
        </p:nvSpPr>
        <p:spPr>
          <a:xfrm>
            <a:off x="369498" y="319120"/>
            <a:ext cx="7886700" cy="432220"/>
          </a:xfrm>
        </p:spPr>
        <p:txBody>
          <a:bodyPr>
            <a:normAutofit/>
          </a:bodyPr>
          <a:lstStyle>
            <a:lvl1pPr>
              <a:defRPr sz="2000">
                <a:solidFill>
                  <a:schemeClr val="bg1"/>
                </a:solidFill>
              </a:defRPr>
            </a:lvl1pPr>
          </a:lstStyle>
          <a:p>
            <a:r>
              <a:rPr lang="en-US"/>
              <a:t>Main title</a:t>
            </a:r>
            <a:endParaRPr lang="en-US" dirty="0"/>
          </a:p>
        </p:txBody>
      </p:sp>
      <p:sp>
        <p:nvSpPr>
          <p:cNvPr id="16" name="Text Placeholder 3"/>
          <p:cNvSpPr>
            <a:spLocks noGrp="1"/>
          </p:cNvSpPr>
          <p:nvPr>
            <p:ph type="body" sz="quarter" idx="11" hasCustomPrompt="1"/>
          </p:nvPr>
        </p:nvSpPr>
        <p:spPr>
          <a:xfrm>
            <a:off x="369498" y="751339"/>
            <a:ext cx="7886700" cy="142875"/>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tx2"/>
                </a:solidFill>
                <a:latin typeface="+mn-lt"/>
                <a:ea typeface="+mn-ea"/>
                <a:cs typeface="+mn-cs"/>
              </a:defRPr>
            </a:lvl1pPr>
          </a:lstStyle>
          <a:p>
            <a:r>
              <a:rPr lang="en-US" sz="1100" dirty="0">
                <a:solidFill>
                  <a:schemeClr val="tx2"/>
                </a:solidFill>
              </a:rPr>
              <a:t>Subheading if required</a:t>
            </a:r>
          </a:p>
        </p:txBody>
      </p:sp>
      <p:pic>
        <p:nvPicPr>
          <p:cNvPr id="17" name="Picture 16"/>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68669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9144000" cy="6858000"/>
          </a:xfrm>
          <a:prstGeom prst="rect">
            <a:avLst/>
          </a:prstGeom>
        </p:spPr>
      </p:pic>
      <p:sp>
        <p:nvSpPr>
          <p:cNvPr id="8" name="Text Placeholder 7"/>
          <p:cNvSpPr>
            <a:spLocks noGrp="1"/>
          </p:cNvSpPr>
          <p:nvPr>
            <p:ph type="body" sz="quarter" idx="10" hasCustomPrompt="1"/>
          </p:nvPr>
        </p:nvSpPr>
        <p:spPr>
          <a:xfrm>
            <a:off x="517525" y="5894717"/>
            <a:ext cx="3208338" cy="160787"/>
          </a:xfrm>
        </p:spPr>
        <p:txBody>
          <a:bodyPr anchor="b" anchorCtr="0">
            <a:noAutofit/>
          </a:bodyPr>
          <a:lstStyle>
            <a:lvl1pPr marL="0" indent="0">
              <a:buNone/>
              <a:defRPr sz="800">
                <a:solidFill>
                  <a:schemeClr val="tx2"/>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Source here</a:t>
            </a:r>
          </a:p>
        </p:txBody>
      </p:sp>
      <p:sp>
        <p:nvSpPr>
          <p:cNvPr id="9" name="Title 1"/>
          <p:cNvSpPr>
            <a:spLocks noGrp="1"/>
          </p:cNvSpPr>
          <p:nvPr>
            <p:ph type="title" hasCustomPrompt="1"/>
          </p:nvPr>
        </p:nvSpPr>
        <p:spPr>
          <a:xfrm>
            <a:off x="369498" y="319120"/>
            <a:ext cx="7886700" cy="432220"/>
          </a:xfrm>
        </p:spPr>
        <p:txBody>
          <a:bodyPr>
            <a:normAutofit/>
          </a:bodyPr>
          <a:lstStyle>
            <a:lvl1pPr>
              <a:defRPr sz="2000">
                <a:solidFill>
                  <a:schemeClr val="bg1"/>
                </a:solidFill>
              </a:defRPr>
            </a:lvl1pPr>
          </a:lstStyle>
          <a:p>
            <a:r>
              <a:rPr lang="en-US"/>
              <a:t>Main title</a:t>
            </a:r>
            <a:endParaRPr lang="en-US" dirty="0"/>
          </a:p>
        </p:txBody>
      </p:sp>
      <p:sp>
        <p:nvSpPr>
          <p:cNvPr id="10" name="Text Placeholder 3"/>
          <p:cNvSpPr>
            <a:spLocks noGrp="1"/>
          </p:cNvSpPr>
          <p:nvPr>
            <p:ph type="body" sz="quarter" idx="11" hasCustomPrompt="1"/>
          </p:nvPr>
        </p:nvSpPr>
        <p:spPr>
          <a:xfrm>
            <a:off x="369498" y="751339"/>
            <a:ext cx="7886700" cy="142875"/>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tx2"/>
                </a:solidFill>
                <a:latin typeface="+mn-lt"/>
                <a:ea typeface="+mn-ea"/>
                <a:cs typeface="+mn-cs"/>
              </a:defRPr>
            </a:lvl1pPr>
          </a:lstStyle>
          <a:p>
            <a:r>
              <a:rPr lang="en-US" sz="1100" dirty="0">
                <a:solidFill>
                  <a:schemeClr val="tx2"/>
                </a:solidFill>
              </a:rPr>
              <a:t>Subheading if required</a:t>
            </a:r>
          </a:p>
        </p:txBody>
      </p:sp>
    </p:spTree>
    <p:extLst>
      <p:ext uri="{BB962C8B-B14F-4D97-AF65-F5344CB8AC3E}">
        <p14:creationId xmlns:p14="http://schemas.microsoft.com/office/powerpoint/2010/main" val="2018138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9144000" cy="6858000"/>
          </a:xfrm>
          <a:prstGeom prst="rect">
            <a:avLst/>
          </a:prstGeom>
        </p:spPr>
      </p:pic>
      <p:sp>
        <p:nvSpPr>
          <p:cNvPr id="8" name="Text Placeholder 7"/>
          <p:cNvSpPr>
            <a:spLocks noGrp="1"/>
          </p:cNvSpPr>
          <p:nvPr>
            <p:ph type="body" sz="quarter" idx="10" hasCustomPrompt="1"/>
          </p:nvPr>
        </p:nvSpPr>
        <p:spPr>
          <a:xfrm>
            <a:off x="517525" y="5894717"/>
            <a:ext cx="3208338" cy="160787"/>
          </a:xfrm>
        </p:spPr>
        <p:txBody>
          <a:bodyPr anchor="b" anchorCtr="0">
            <a:noAutofit/>
          </a:bodyPr>
          <a:lstStyle>
            <a:lvl1pPr marL="0" indent="0">
              <a:buNone/>
              <a:defRPr sz="800">
                <a:solidFill>
                  <a:schemeClr val="tx2"/>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Source here</a:t>
            </a:r>
          </a:p>
        </p:txBody>
      </p:sp>
      <p:sp>
        <p:nvSpPr>
          <p:cNvPr id="9" name="Title 1"/>
          <p:cNvSpPr>
            <a:spLocks noGrp="1"/>
          </p:cNvSpPr>
          <p:nvPr>
            <p:ph type="title" hasCustomPrompt="1"/>
          </p:nvPr>
        </p:nvSpPr>
        <p:spPr>
          <a:xfrm>
            <a:off x="369498" y="319120"/>
            <a:ext cx="7886700" cy="432220"/>
          </a:xfrm>
        </p:spPr>
        <p:txBody>
          <a:bodyPr>
            <a:normAutofit/>
          </a:bodyPr>
          <a:lstStyle>
            <a:lvl1pPr>
              <a:defRPr sz="2000">
                <a:solidFill>
                  <a:schemeClr val="bg1"/>
                </a:solidFill>
              </a:defRPr>
            </a:lvl1pPr>
          </a:lstStyle>
          <a:p>
            <a:r>
              <a:rPr lang="en-US"/>
              <a:t>Main title</a:t>
            </a:r>
            <a:endParaRPr lang="en-US" dirty="0"/>
          </a:p>
        </p:txBody>
      </p:sp>
      <p:sp>
        <p:nvSpPr>
          <p:cNvPr id="10" name="Text Placeholder 3"/>
          <p:cNvSpPr>
            <a:spLocks noGrp="1"/>
          </p:cNvSpPr>
          <p:nvPr>
            <p:ph type="body" sz="quarter" idx="11" hasCustomPrompt="1"/>
          </p:nvPr>
        </p:nvSpPr>
        <p:spPr>
          <a:xfrm>
            <a:off x="369498" y="751339"/>
            <a:ext cx="7886700" cy="142875"/>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tx2"/>
                </a:solidFill>
                <a:latin typeface="+mn-lt"/>
                <a:ea typeface="+mn-ea"/>
                <a:cs typeface="+mn-cs"/>
              </a:defRPr>
            </a:lvl1pPr>
          </a:lstStyle>
          <a:p>
            <a:r>
              <a:rPr lang="en-US" sz="1100" dirty="0">
                <a:solidFill>
                  <a:schemeClr val="tx2"/>
                </a:solidFill>
              </a:rPr>
              <a:t>Subheading if required</a:t>
            </a:r>
          </a:p>
        </p:txBody>
      </p:sp>
    </p:spTree>
    <p:extLst>
      <p:ext uri="{BB962C8B-B14F-4D97-AF65-F5344CB8AC3E}">
        <p14:creationId xmlns:p14="http://schemas.microsoft.com/office/powerpoint/2010/main" val="2852722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9144000" cy="6858000"/>
          </a:xfrm>
          <a:prstGeom prst="rect">
            <a:avLst/>
          </a:prstGeom>
        </p:spPr>
      </p:pic>
      <p:sp>
        <p:nvSpPr>
          <p:cNvPr id="8" name="Text Placeholder 7"/>
          <p:cNvSpPr>
            <a:spLocks noGrp="1"/>
          </p:cNvSpPr>
          <p:nvPr>
            <p:ph type="body" sz="quarter" idx="10" hasCustomPrompt="1"/>
          </p:nvPr>
        </p:nvSpPr>
        <p:spPr>
          <a:xfrm>
            <a:off x="517525" y="5894717"/>
            <a:ext cx="3208338" cy="160787"/>
          </a:xfrm>
        </p:spPr>
        <p:txBody>
          <a:bodyPr anchor="b" anchorCtr="0">
            <a:noAutofit/>
          </a:bodyPr>
          <a:lstStyle>
            <a:lvl1pPr marL="0" indent="0">
              <a:buNone/>
              <a:defRPr sz="800">
                <a:solidFill>
                  <a:schemeClr val="tx2"/>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Source here</a:t>
            </a:r>
          </a:p>
        </p:txBody>
      </p:sp>
      <p:sp>
        <p:nvSpPr>
          <p:cNvPr id="9" name="Title 1"/>
          <p:cNvSpPr>
            <a:spLocks noGrp="1"/>
          </p:cNvSpPr>
          <p:nvPr>
            <p:ph type="title" hasCustomPrompt="1"/>
          </p:nvPr>
        </p:nvSpPr>
        <p:spPr>
          <a:xfrm>
            <a:off x="369498" y="319120"/>
            <a:ext cx="7886700" cy="432220"/>
          </a:xfrm>
        </p:spPr>
        <p:txBody>
          <a:bodyPr>
            <a:normAutofit/>
          </a:bodyPr>
          <a:lstStyle>
            <a:lvl1pPr>
              <a:defRPr sz="2000">
                <a:solidFill>
                  <a:schemeClr val="bg1"/>
                </a:solidFill>
              </a:defRPr>
            </a:lvl1pPr>
          </a:lstStyle>
          <a:p>
            <a:r>
              <a:rPr lang="en-US"/>
              <a:t>Main title</a:t>
            </a:r>
            <a:endParaRPr lang="en-US" dirty="0"/>
          </a:p>
        </p:txBody>
      </p:sp>
      <p:sp>
        <p:nvSpPr>
          <p:cNvPr id="10" name="Text Placeholder 3"/>
          <p:cNvSpPr>
            <a:spLocks noGrp="1"/>
          </p:cNvSpPr>
          <p:nvPr>
            <p:ph type="body" sz="quarter" idx="11" hasCustomPrompt="1"/>
          </p:nvPr>
        </p:nvSpPr>
        <p:spPr>
          <a:xfrm>
            <a:off x="369498" y="751339"/>
            <a:ext cx="7886700" cy="142875"/>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tx2"/>
                </a:solidFill>
                <a:latin typeface="+mn-lt"/>
                <a:ea typeface="+mn-ea"/>
                <a:cs typeface="+mn-cs"/>
              </a:defRPr>
            </a:lvl1pPr>
          </a:lstStyle>
          <a:p>
            <a:r>
              <a:rPr lang="en-US" sz="1100" dirty="0">
                <a:solidFill>
                  <a:schemeClr val="tx2"/>
                </a:solidFill>
              </a:rPr>
              <a:t>Subheading if required</a:t>
            </a:r>
          </a:p>
        </p:txBody>
      </p:sp>
    </p:spTree>
    <p:extLst>
      <p:ext uri="{BB962C8B-B14F-4D97-AF65-F5344CB8AC3E}">
        <p14:creationId xmlns:p14="http://schemas.microsoft.com/office/powerpoint/2010/main" val="3741936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hapter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9144000" cy="6858000"/>
          </a:xfrm>
          <a:prstGeom prst="rect">
            <a:avLst/>
          </a:prstGeom>
        </p:spPr>
      </p:pic>
      <p:sp>
        <p:nvSpPr>
          <p:cNvPr id="8" name="Text Placeholder 7"/>
          <p:cNvSpPr>
            <a:spLocks noGrp="1"/>
          </p:cNvSpPr>
          <p:nvPr>
            <p:ph type="body" sz="quarter" idx="10" hasCustomPrompt="1"/>
          </p:nvPr>
        </p:nvSpPr>
        <p:spPr>
          <a:xfrm>
            <a:off x="517525" y="5894717"/>
            <a:ext cx="3208338" cy="160787"/>
          </a:xfrm>
        </p:spPr>
        <p:txBody>
          <a:bodyPr anchor="b" anchorCtr="0">
            <a:noAutofit/>
          </a:bodyPr>
          <a:lstStyle>
            <a:lvl1pPr marL="0" indent="0">
              <a:buNone/>
              <a:defRPr sz="800">
                <a:solidFill>
                  <a:schemeClr val="tx2"/>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Source here</a:t>
            </a:r>
          </a:p>
        </p:txBody>
      </p:sp>
      <p:sp>
        <p:nvSpPr>
          <p:cNvPr id="9" name="Title 1"/>
          <p:cNvSpPr>
            <a:spLocks noGrp="1"/>
          </p:cNvSpPr>
          <p:nvPr>
            <p:ph type="title" hasCustomPrompt="1"/>
          </p:nvPr>
        </p:nvSpPr>
        <p:spPr>
          <a:xfrm>
            <a:off x="369498" y="319120"/>
            <a:ext cx="7886700" cy="432220"/>
          </a:xfrm>
        </p:spPr>
        <p:txBody>
          <a:bodyPr>
            <a:normAutofit/>
          </a:bodyPr>
          <a:lstStyle>
            <a:lvl1pPr>
              <a:defRPr sz="2000">
                <a:solidFill>
                  <a:schemeClr val="bg1"/>
                </a:solidFill>
              </a:defRPr>
            </a:lvl1pPr>
          </a:lstStyle>
          <a:p>
            <a:r>
              <a:rPr lang="en-US"/>
              <a:t>Main title</a:t>
            </a:r>
            <a:endParaRPr lang="en-US" dirty="0"/>
          </a:p>
        </p:txBody>
      </p:sp>
      <p:sp>
        <p:nvSpPr>
          <p:cNvPr id="10" name="Text Placeholder 3"/>
          <p:cNvSpPr>
            <a:spLocks noGrp="1"/>
          </p:cNvSpPr>
          <p:nvPr>
            <p:ph type="body" sz="quarter" idx="11" hasCustomPrompt="1"/>
          </p:nvPr>
        </p:nvSpPr>
        <p:spPr>
          <a:xfrm>
            <a:off x="369498" y="751339"/>
            <a:ext cx="7886700" cy="142875"/>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tx2"/>
                </a:solidFill>
                <a:latin typeface="+mn-lt"/>
                <a:ea typeface="+mn-ea"/>
                <a:cs typeface="+mn-cs"/>
              </a:defRPr>
            </a:lvl1pPr>
          </a:lstStyle>
          <a:p>
            <a:r>
              <a:rPr lang="en-US" sz="1100" dirty="0">
                <a:solidFill>
                  <a:schemeClr val="tx2"/>
                </a:solidFill>
              </a:rPr>
              <a:t>Subheading if required</a:t>
            </a:r>
          </a:p>
        </p:txBody>
      </p:sp>
    </p:spTree>
    <p:extLst>
      <p:ext uri="{BB962C8B-B14F-4D97-AF65-F5344CB8AC3E}">
        <p14:creationId xmlns:p14="http://schemas.microsoft.com/office/powerpoint/2010/main" val="2839368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ver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4774" y="406456"/>
            <a:ext cx="8283050" cy="1984076"/>
          </a:xfrm>
        </p:spPr>
        <p:txBody>
          <a:bodyPr anchor="t" anchorCtr="0">
            <a:normAutofit/>
          </a:bodyPr>
          <a:lstStyle>
            <a:lvl1pPr algn="l">
              <a:defRPr sz="3600" b="1" baseline="0"/>
            </a:lvl1pPr>
          </a:lstStyle>
          <a:p>
            <a:r>
              <a:rPr lang="en-US" dirty="0"/>
              <a:t>The Australian Atlas </a:t>
            </a:r>
            <a:br>
              <a:rPr lang="en-US" dirty="0"/>
            </a:br>
            <a:r>
              <a:rPr lang="en-US" dirty="0"/>
              <a:t>of Healthcare Variation series</a:t>
            </a:r>
          </a:p>
        </p:txBody>
      </p:sp>
    </p:spTree>
    <p:extLst>
      <p:ext uri="{BB962C8B-B14F-4D97-AF65-F5344CB8AC3E}">
        <p14:creationId xmlns:p14="http://schemas.microsoft.com/office/powerpoint/2010/main" val="1949180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Gener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525" y="319120"/>
            <a:ext cx="7886700" cy="432220"/>
          </a:xfrm>
        </p:spPr>
        <p:txBody>
          <a:bodyPr>
            <a:normAutofit/>
          </a:bodyPr>
          <a:lstStyle>
            <a:lvl1pPr>
              <a:defRPr sz="2800" b="1">
                <a:solidFill>
                  <a:schemeClr val="bg1"/>
                </a:solidFill>
              </a:defRPr>
            </a:lvl1pPr>
          </a:lstStyle>
          <a:p>
            <a:r>
              <a:rPr lang="en-US" dirty="0" smtClean="0"/>
              <a:t>Main title</a:t>
            </a:r>
            <a:endParaRPr lang="en-US" dirty="0"/>
          </a:p>
        </p:txBody>
      </p:sp>
      <p:sp>
        <p:nvSpPr>
          <p:cNvPr id="8" name="Text Placeholder 7"/>
          <p:cNvSpPr>
            <a:spLocks noGrp="1"/>
          </p:cNvSpPr>
          <p:nvPr>
            <p:ph type="body" sz="quarter" idx="10" hasCustomPrompt="1"/>
          </p:nvPr>
        </p:nvSpPr>
        <p:spPr>
          <a:xfrm>
            <a:off x="517525" y="5894717"/>
            <a:ext cx="3208338" cy="160787"/>
          </a:xfrm>
        </p:spPr>
        <p:txBody>
          <a:bodyPr anchor="b" anchorCtr="0">
            <a:noAutofit/>
          </a:bodyPr>
          <a:lstStyle>
            <a:lvl1pPr marL="0" indent="0">
              <a:buNone/>
              <a:defRPr sz="800">
                <a:solidFill>
                  <a:schemeClr val="tx2"/>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smtClean="0"/>
              <a:t>Source here</a:t>
            </a:r>
            <a:endParaRPr lang="en-US" dirty="0"/>
          </a:p>
        </p:txBody>
      </p:sp>
      <p:sp>
        <p:nvSpPr>
          <p:cNvPr id="4" name="Text Placeholder 3"/>
          <p:cNvSpPr>
            <a:spLocks noGrp="1"/>
          </p:cNvSpPr>
          <p:nvPr>
            <p:ph type="body" sz="quarter" idx="11" hasCustomPrompt="1"/>
          </p:nvPr>
        </p:nvSpPr>
        <p:spPr>
          <a:xfrm>
            <a:off x="517525" y="751339"/>
            <a:ext cx="7886700" cy="142875"/>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tx2"/>
                </a:solidFill>
                <a:latin typeface="+mn-lt"/>
                <a:ea typeface="+mn-ea"/>
                <a:cs typeface="+mn-cs"/>
              </a:defRPr>
            </a:lvl1pPr>
          </a:lstStyle>
          <a:p>
            <a:r>
              <a:rPr lang="en-US" sz="1100" dirty="0" smtClean="0">
                <a:solidFill>
                  <a:schemeClr val="tx2"/>
                </a:solidFill>
              </a:rPr>
              <a:t>Subheading if required</a:t>
            </a:r>
            <a:endParaRPr lang="en-US" sz="1100" dirty="0">
              <a:solidFill>
                <a:schemeClr val="tx2"/>
              </a:solidFill>
            </a:endParaRPr>
          </a:p>
        </p:txBody>
      </p:sp>
      <p:sp>
        <p:nvSpPr>
          <p:cNvPr id="6" name="Text Placeholder 5"/>
          <p:cNvSpPr>
            <a:spLocks noGrp="1"/>
          </p:cNvSpPr>
          <p:nvPr>
            <p:ph type="body" sz="quarter" idx="12"/>
          </p:nvPr>
        </p:nvSpPr>
        <p:spPr>
          <a:xfrm>
            <a:off x="517525" y="1473591"/>
            <a:ext cx="7886700" cy="355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5776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General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525" y="319120"/>
            <a:ext cx="7886700" cy="432220"/>
          </a:xfrm>
        </p:spPr>
        <p:txBody>
          <a:bodyPr>
            <a:normAutofit/>
          </a:bodyPr>
          <a:lstStyle>
            <a:lvl1pPr>
              <a:defRPr sz="2800" b="1">
                <a:solidFill>
                  <a:schemeClr val="bg1"/>
                </a:solidFill>
              </a:defRPr>
            </a:lvl1pPr>
          </a:lstStyle>
          <a:p>
            <a:r>
              <a:rPr lang="en-US" dirty="0"/>
              <a:t>Main title</a:t>
            </a:r>
          </a:p>
        </p:txBody>
      </p:sp>
      <p:sp>
        <p:nvSpPr>
          <p:cNvPr id="8" name="Text Placeholder 7"/>
          <p:cNvSpPr>
            <a:spLocks noGrp="1"/>
          </p:cNvSpPr>
          <p:nvPr>
            <p:ph type="body" sz="quarter" idx="10" hasCustomPrompt="1"/>
          </p:nvPr>
        </p:nvSpPr>
        <p:spPr>
          <a:xfrm>
            <a:off x="517525" y="5894717"/>
            <a:ext cx="3208338" cy="160787"/>
          </a:xfrm>
        </p:spPr>
        <p:txBody>
          <a:bodyPr anchor="b" anchorCtr="0">
            <a:noAutofit/>
          </a:bodyPr>
          <a:lstStyle>
            <a:lvl1pPr marL="0" indent="0">
              <a:buNone/>
              <a:defRPr sz="800">
                <a:solidFill>
                  <a:schemeClr val="tx2"/>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Source here</a:t>
            </a:r>
          </a:p>
        </p:txBody>
      </p:sp>
      <p:sp>
        <p:nvSpPr>
          <p:cNvPr id="4" name="Text Placeholder 3"/>
          <p:cNvSpPr>
            <a:spLocks noGrp="1"/>
          </p:cNvSpPr>
          <p:nvPr>
            <p:ph type="body" sz="quarter" idx="11" hasCustomPrompt="1"/>
          </p:nvPr>
        </p:nvSpPr>
        <p:spPr>
          <a:xfrm>
            <a:off x="517525" y="751339"/>
            <a:ext cx="7886700" cy="142875"/>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tx2"/>
                </a:solidFill>
                <a:latin typeface="+mn-lt"/>
                <a:ea typeface="+mn-ea"/>
                <a:cs typeface="+mn-cs"/>
              </a:defRPr>
            </a:lvl1pPr>
          </a:lstStyle>
          <a:p>
            <a:r>
              <a:rPr lang="en-US" sz="1100" dirty="0">
                <a:solidFill>
                  <a:schemeClr val="tx2"/>
                </a:solidFill>
              </a:rPr>
              <a:t>Subheading if required</a:t>
            </a:r>
          </a:p>
        </p:txBody>
      </p:sp>
      <p:sp>
        <p:nvSpPr>
          <p:cNvPr id="6" name="Text Placeholder 5"/>
          <p:cNvSpPr>
            <a:spLocks noGrp="1"/>
          </p:cNvSpPr>
          <p:nvPr>
            <p:ph type="body" sz="quarter" idx="12"/>
          </p:nvPr>
        </p:nvSpPr>
        <p:spPr>
          <a:xfrm>
            <a:off x="517525" y="1473591"/>
            <a:ext cx="7886700" cy="355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8333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9498" y="319120"/>
            <a:ext cx="7886700" cy="432220"/>
          </a:xfrm>
        </p:spPr>
        <p:txBody>
          <a:bodyPr>
            <a:normAutofit/>
          </a:bodyPr>
          <a:lstStyle>
            <a:lvl1pPr>
              <a:defRPr sz="2000">
                <a:solidFill>
                  <a:schemeClr val="bg1"/>
                </a:solidFill>
              </a:defRPr>
            </a:lvl1pPr>
          </a:lstStyle>
          <a:p>
            <a:r>
              <a:rPr lang="en-US"/>
              <a:t>Main title</a:t>
            </a:r>
            <a:endParaRPr lang="en-US" dirty="0"/>
          </a:p>
        </p:txBody>
      </p:sp>
      <p:sp>
        <p:nvSpPr>
          <p:cNvPr id="8" name="Text Placeholder 7"/>
          <p:cNvSpPr>
            <a:spLocks noGrp="1"/>
          </p:cNvSpPr>
          <p:nvPr>
            <p:ph type="body" sz="quarter" idx="10" hasCustomPrompt="1"/>
          </p:nvPr>
        </p:nvSpPr>
        <p:spPr>
          <a:xfrm>
            <a:off x="517525" y="5894717"/>
            <a:ext cx="3208338" cy="160787"/>
          </a:xfrm>
        </p:spPr>
        <p:txBody>
          <a:bodyPr anchor="b" anchorCtr="0">
            <a:noAutofit/>
          </a:bodyPr>
          <a:lstStyle>
            <a:lvl1pPr marL="0" indent="0">
              <a:buNone/>
              <a:defRPr sz="800">
                <a:solidFill>
                  <a:schemeClr val="tx2"/>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Source here</a:t>
            </a:r>
          </a:p>
        </p:txBody>
      </p:sp>
      <p:sp>
        <p:nvSpPr>
          <p:cNvPr id="4" name="Text Placeholder 3"/>
          <p:cNvSpPr>
            <a:spLocks noGrp="1"/>
          </p:cNvSpPr>
          <p:nvPr>
            <p:ph type="body" sz="quarter" idx="11" hasCustomPrompt="1"/>
          </p:nvPr>
        </p:nvSpPr>
        <p:spPr>
          <a:xfrm>
            <a:off x="369498" y="751339"/>
            <a:ext cx="7886700" cy="142875"/>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tx2"/>
                </a:solidFill>
                <a:latin typeface="+mn-lt"/>
                <a:ea typeface="+mn-ea"/>
                <a:cs typeface="+mn-cs"/>
              </a:defRPr>
            </a:lvl1pPr>
          </a:lstStyle>
          <a:p>
            <a:r>
              <a:rPr lang="en-US" sz="1100" dirty="0">
                <a:solidFill>
                  <a:schemeClr val="tx2"/>
                </a:solidFill>
              </a:rPr>
              <a:t>Subheading if required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1">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517525" y="5894717"/>
            <a:ext cx="3208338" cy="160787"/>
          </a:xfrm>
        </p:spPr>
        <p:txBody>
          <a:bodyPr anchor="b" anchorCtr="0">
            <a:noAutofit/>
          </a:bodyPr>
          <a:lstStyle>
            <a:lvl1pPr marL="0" indent="0">
              <a:buNone/>
              <a:defRPr sz="800">
                <a:solidFill>
                  <a:schemeClr val="tx2"/>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Source here</a:t>
            </a:r>
          </a:p>
        </p:txBody>
      </p:sp>
      <p:sp>
        <p:nvSpPr>
          <p:cNvPr id="15" name="Title 1"/>
          <p:cNvSpPr>
            <a:spLocks noGrp="1"/>
          </p:cNvSpPr>
          <p:nvPr>
            <p:ph type="title" hasCustomPrompt="1"/>
          </p:nvPr>
        </p:nvSpPr>
        <p:spPr>
          <a:xfrm>
            <a:off x="369498" y="319120"/>
            <a:ext cx="7886700" cy="432220"/>
          </a:xfrm>
        </p:spPr>
        <p:txBody>
          <a:bodyPr>
            <a:normAutofit/>
          </a:bodyPr>
          <a:lstStyle>
            <a:lvl1pPr>
              <a:defRPr sz="2000">
                <a:solidFill>
                  <a:schemeClr val="bg1"/>
                </a:solidFill>
              </a:defRPr>
            </a:lvl1pPr>
          </a:lstStyle>
          <a:p>
            <a:r>
              <a:rPr lang="en-US"/>
              <a:t>Main title</a:t>
            </a:r>
            <a:endParaRPr lang="en-US" dirty="0"/>
          </a:p>
        </p:txBody>
      </p:sp>
      <p:sp>
        <p:nvSpPr>
          <p:cNvPr id="16" name="Text Placeholder 3"/>
          <p:cNvSpPr>
            <a:spLocks noGrp="1"/>
          </p:cNvSpPr>
          <p:nvPr>
            <p:ph type="body" sz="quarter" idx="11" hasCustomPrompt="1"/>
          </p:nvPr>
        </p:nvSpPr>
        <p:spPr>
          <a:xfrm>
            <a:off x="369498" y="751339"/>
            <a:ext cx="7886700" cy="142875"/>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tx2"/>
                </a:solidFill>
                <a:latin typeface="+mn-lt"/>
                <a:ea typeface="+mn-ea"/>
                <a:cs typeface="+mn-cs"/>
              </a:defRPr>
            </a:lvl1pPr>
          </a:lstStyle>
          <a:p>
            <a:r>
              <a:rPr lang="en-US" sz="1100" dirty="0">
                <a:solidFill>
                  <a:schemeClr val="tx2"/>
                </a:solidFill>
              </a:rPr>
              <a:t>Subheading if required</a:t>
            </a:r>
          </a:p>
        </p:txBody>
      </p:sp>
      <p:pic>
        <p:nvPicPr>
          <p:cNvPr id="17" name="Picture 16"/>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9144000" cy="6858000"/>
          </a:xfrm>
          <a:prstGeom prst="rect">
            <a:avLst/>
          </a:prstGeom>
        </p:spPr>
      </p:pic>
      <p:sp>
        <p:nvSpPr>
          <p:cNvPr id="8" name="Text Placeholder 7"/>
          <p:cNvSpPr>
            <a:spLocks noGrp="1"/>
          </p:cNvSpPr>
          <p:nvPr>
            <p:ph type="body" sz="quarter" idx="10" hasCustomPrompt="1"/>
          </p:nvPr>
        </p:nvSpPr>
        <p:spPr>
          <a:xfrm>
            <a:off x="517525" y="5894717"/>
            <a:ext cx="3208338" cy="160787"/>
          </a:xfrm>
        </p:spPr>
        <p:txBody>
          <a:bodyPr anchor="b" anchorCtr="0">
            <a:noAutofit/>
          </a:bodyPr>
          <a:lstStyle>
            <a:lvl1pPr marL="0" indent="0">
              <a:buNone/>
              <a:defRPr sz="800">
                <a:solidFill>
                  <a:schemeClr val="tx2"/>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Source here</a:t>
            </a:r>
          </a:p>
        </p:txBody>
      </p:sp>
      <p:sp>
        <p:nvSpPr>
          <p:cNvPr id="9" name="Title 1"/>
          <p:cNvSpPr>
            <a:spLocks noGrp="1"/>
          </p:cNvSpPr>
          <p:nvPr>
            <p:ph type="title" hasCustomPrompt="1"/>
          </p:nvPr>
        </p:nvSpPr>
        <p:spPr>
          <a:xfrm>
            <a:off x="369498" y="319120"/>
            <a:ext cx="7886700" cy="432220"/>
          </a:xfrm>
        </p:spPr>
        <p:txBody>
          <a:bodyPr>
            <a:normAutofit/>
          </a:bodyPr>
          <a:lstStyle>
            <a:lvl1pPr>
              <a:defRPr sz="2000">
                <a:solidFill>
                  <a:schemeClr val="bg1"/>
                </a:solidFill>
              </a:defRPr>
            </a:lvl1pPr>
          </a:lstStyle>
          <a:p>
            <a:r>
              <a:rPr lang="en-US"/>
              <a:t>Main title</a:t>
            </a:r>
            <a:endParaRPr lang="en-US" dirty="0"/>
          </a:p>
        </p:txBody>
      </p:sp>
      <p:sp>
        <p:nvSpPr>
          <p:cNvPr id="10" name="Text Placeholder 3"/>
          <p:cNvSpPr>
            <a:spLocks noGrp="1"/>
          </p:cNvSpPr>
          <p:nvPr>
            <p:ph type="body" sz="quarter" idx="11" hasCustomPrompt="1"/>
          </p:nvPr>
        </p:nvSpPr>
        <p:spPr>
          <a:xfrm>
            <a:off x="369498" y="751339"/>
            <a:ext cx="7886700" cy="142875"/>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tx2"/>
                </a:solidFill>
                <a:latin typeface="+mn-lt"/>
                <a:ea typeface="+mn-ea"/>
                <a:cs typeface="+mn-cs"/>
              </a:defRPr>
            </a:lvl1pPr>
          </a:lstStyle>
          <a:p>
            <a:r>
              <a:rPr lang="en-US" sz="1100" dirty="0">
                <a:solidFill>
                  <a:schemeClr val="tx2"/>
                </a:solidFill>
              </a:rPr>
              <a:t>Subheading if required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9144000" cy="6858000"/>
          </a:xfrm>
          <a:prstGeom prst="rect">
            <a:avLst/>
          </a:prstGeom>
        </p:spPr>
      </p:pic>
      <p:sp>
        <p:nvSpPr>
          <p:cNvPr id="8" name="Text Placeholder 7"/>
          <p:cNvSpPr>
            <a:spLocks noGrp="1"/>
          </p:cNvSpPr>
          <p:nvPr>
            <p:ph type="body" sz="quarter" idx="10" hasCustomPrompt="1"/>
          </p:nvPr>
        </p:nvSpPr>
        <p:spPr>
          <a:xfrm>
            <a:off x="517525" y="5894717"/>
            <a:ext cx="3208338" cy="160787"/>
          </a:xfrm>
        </p:spPr>
        <p:txBody>
          <a:bodyPr anchor="b" anchorCtr="0">
            <a:noAutofit/>
          </a:bodyPr>
          <a:lstStyle>
            <a:lvl1pPr marL="0" indent="0">
              <a:buNone/>
              <a:defRPr sz="800">
                <a:solidFill>
                  <a:schemeClr val="tx2"/>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Source here</a:t>
            </a:r>
          </a:p>
        </p:txBody>
      </p:sp>
      <p:sp>
        <p:nvSpPr>
          <p:cNvPr id="9" name="Title 1"/>
          <p:cNvSpPr>
            <a:spLocks noGrp="1"/>
          </p:cNvSpPr>
          <p:nvPr>
            <p:ph type="title" hasCustomPrompt="1"/>
          </p:nvPr>
        </p:nvSpPr>
        <p:spPr>
          <a:xfrm>
            <a:off x="369498" y="319120"/>
            <a:ext cx="7886700" cy="432220"/>
          </a:xfrm>
        </p:spPr>
        <p:txBody>
          <a:bodyPr>
            <a:normAutofit/>
          </a:bodyPr>
          <a:lstStyle>
            <a:lvl1pPr>
              <a:defRPr sz="2000">
                <a:solidFill>
                  <a:schemeClr val="bg1"/>
                </a:solidFill>
              </a:defRPr>
            </a:lvl1pPr>
          </a:lstStyle>
          <a:p>
            <a:r>
              <a:rPr lang="en-US"/>
              <a:t>Main title</a:t>
            </a:r>
            <a:endParaRPr lang="en-US" dirty="0"/>
          </a:p>
        </p:txBody>
      </p:sp>
      <p:sp>
        <p:nvSpPr>
          <p:cNvPr id="10" name="Text Placeholder 3"/>
          <p:cNvSpPr>
            <a:spLocks noGrp="1"/>
          </p:cNvSpPr>
          <p:nvPr>
            <p:ph type="body" sz="quarter" idx="11" hasCustomPrompt="1"/>
          </p:nvPr>
        </p:nvSpPr>
        <p:spPr>
          <a:xfrm>
            <a:off x="369498" y="751339"/>
            <a:ext cx="7886700" cy="142875"/>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tx2"/>
                </a:solidFill>
                <a:latin typeface="+mn-lt"/>
                <a:ea typeface="+mn-ea"/>
                <a:cs typeface="+mn-cs"/>
              </a:defRPr>
            </a:lvl1pPr>
          </a:lstStyle>
          <a:p>
            <a:r>
              <a:rPr lang="en-US" sz="1100" dirty="0">
                <a:solidFill>
                  <a:schemeClr val="tx2"/>
                </a:solidFill>
              </a:rPr>
              <a:t>Subheading if required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9144000" cy="6858000"/>
          </a:xfrm>
          <a:prstGeom prst="rect">
            <a:avLst/>
          </a:prstGeom>
        </p:spPr>
      </p:pic>
      <p:sp>
        <p:nvSpPr>
          <p:cNvPr id="8" name="Text Placeholder 7"/>
          <p:cNvSpPr>
            <a:spLocks noGrp="1"/>
          </p:cNvSpPr>
          <p:nvPr>
            <p:ph type="body" sz="quarter" idx="10" hasCustomPrompt="1"/>
          </p:nvPr>
        </p:nvSpPr>
        <p:spPr>
          <a:xfrm>
            <a:off x="517525" y="5894717"/>
            <a:ext cx="3208338" cy="160787"/>
          </a:xfrm>
        </p:spPr>
        <p:txBody>
          <a:bodyPr anchor="b" anchorCtr="0">
            <a:noAutofit/>
          </a:bodyPr>
          <a:lstStyle>
            <a:lvl1pPr marL="0" indent="0">
              <a:buNone/>
              <a:defRPr sz="800">
                <a:solidFill>
                  <a:schemeClr val="tx2"/>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Source here</a:t>
            </a:r>
          </a:p>
        </p:txBody>
      </p:sp>
      <p:sp>
        <p:nvSpPr>
          <p:cNvPr id="9" name="Title 1"/>
          <p:cNvSpPr>
            <a:spLocks noGrp="1"/>
          </p:cNvSpPr>
          <p:nvPr>
            <p:ph type="title" hasCustomPrompt="1"/>
          </p:nvPr>
        </p:nvSpPr>
        <p:spPr>
          <a:xfrm>
            <a:off x="369498" y="319120"/>
            <a:ext cx="7886700" cy="432220"/>
          </a:xfrm>
        </p:spPr>
        <p:txBody>
          <a:bodyPr>
            <a:normAutofit/>
          </a:bodyPr>
          <a:lstStyle>
            <a:lvl1pPr>
              <a:defRPr sz="2000">
                <a:solidFill>
                  <a:schemeClr val="bg1"/>
                </a:solidFill>
              </a:defRPr>
            </a:lvl1pPr>
          </a:lstStyle>
          <a:p>
            <a:r>
              <a:rPr lang="en-US"/>
              <a:t>Main title</a:t>
            </a:r>
            <a:endParaRPr lang="en-US" dirty="0"/>
          </a:p>
        </p:txBody>
      </p:sp>
      <p:sp>
        <p:nvSpPr>
          <p:cNvPr id="10" name="Text Placeholder 3"/>
          <p:cNvSpPr>
            <a:spLocks noGrp="1"/>
          </p:cNvSpPr>
          <p:nvPr>
            <p:ph type="body" sz="quarter" idx="11" hasCustomPrompt="1"/>
          </p:nvPr>
        </p:nvSpPr>
        <p:spPr>
          <a:xfrm>
            <a:off x="369498" y="751339"/>
            <a:ext cx="7886700" cy="142875"/>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tx2"/>
                </a:solidFill>
                <a:latin typeface="+mn-lt"/>
                <a:ea typeface="+mn-ea"/>
                <a:cs typeface="+mn-cs"/>
              </a:defRPr>
            </a:lvl1pPr>
          </a:lstStyle>
          <a:p>
            <a:r>
              <a:rPr lang="en-US" sz="1100" dirty="0">
                <a:solidFill>
                  <a:schemeClr val="tx2"/>
                </a:solidFill>
              </a:rPr>
              <a:t>Subheading if required</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hapter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9144000" cy="6858000"/>
          </a:xfrm>
          <a:prstGeom prst="rect">
            <a:avLst/>
          </a:prstGeom>
        </p:spPr>
      </p:pic>
      <p:sp>
        <p:nvSpPr>
          <p:cNvPr id="8" name="Text Placeholder 7"/>
          <p:cNvSpPr>
            <a:spLocks noGrp="1"/>
          </p:cNvSpPr>
          <p:nvPr>
            <p:ph type="body" sz="quarter" idx="10" hasCustomPrompt="1"/>
          </p:nvPr>
        </p:nvSpPr>
        <p:spPr>
          <a:xfrm>
            <a:off x="517525" y="5894717"/>
            <a:ext cx="3208338" cy="160787"/>
          </a:xfrm>
        </p:spPr>
        <p:txBody>
          <a:bodyPr anchor="b" anchorCtr="0">
            <a:noAutofit/>
          </a:bodyPr>
          <a:lstStyle>
            <a:lvl1pPr marL="0" indent="0">
              <a:buNone/>
              <a:defRPr sz="800">
                <a:solidFill>
                  <a:schemeClr val="tx2"/>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Source here</a:t>
            </a:r>
          </a:p>
        </p:txBody>
      </p:sp>
      <p:sp>
        <p:nvSpPr>
          <p:cNvPr id="9" name="Title 1"/>
          <p:cNvSpPr>
            <a:spLocks noGrp="1"/>
          </p:cNvSpPr>
          <p:nvPr>
            <p:ph type="title" hasCustomPrompt="1"/>
          </p:nvPr>
        </p:nvSpPr>
        <p:spPr>
          <a:xfrm>
            <a:off x="369498" y="319120"/>
            <a:ext cx="7886700" cy="432220"/>
          </a:xfrm>
        </p:spPr>
        <p:txBody>
          <a:bodyPr>
            <a:normAutofit/>
          </a:bodyPr>
          <a:lstStyle>
            <a:lvl1pPr>
              <a:defRPr sz="2000">
                <a:solidFill>
                  <a:schemeClr val="bg1"/>
                </a:solidFill>
              </a:defRPr>
            </a:lvl1pPr>
          </a:lstStyle>
          <a:p>
            <a:r>
              <a:rPr lang="en-US"/>
              <a:t>Main title</a:t>
            </a:r>
            <a:endParaRPr lang="en-US" dirty="0"/>
          </a:p>
        </p:txBody>
      </p:sp>
      <p:sp>
        <p:nvSpPr>
          <p:cNvPr id="10" name="Text Placeholder 3"/>
          <p:cNvSpPr>
            <a:spLocks noGrp="1"/>
          </p:cNvSpPr>
          <p:nvPr>
            <p:ph type="body" sz="quarter" idx="11" hasCustomPrompt="1"/>
          </p:nvPr>
        </p:nvSpPr>
        <p:spPr>
          <a:xfrm>
            <a:off x="369498" y="751339"/>
            <a:ext cx="7886700" cy="142875"/>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tx2"/>
                </a:solidFill>
                <a:latin typeface="+mn-lt"/>
                <a:ea typeface="+mn-ea"/>
                <a:cs typeface="+mn-cs"/>
              </a:defRPr>
            </a:lvl1pPr>
          </a:lstStyle>
          <a:p>
            <a:r>
              <a:rPr lang="en-US" sz="1100" dirty="0">
                <a:solidFill>
                  <a:schemeClr val="tx2"/>
                </a:solidFill>
              </a:rPr>
              <a:t>Subheading if required</a:t>
            </a:r>
          </a:p>
        </p:txBody>
      </p:sp>
    </p:spTree>
    <p:extLst>
      <p:ext uri="{BB962C8B-B14F-4D97-AF65-F5344CB8AC3E}">
        <p14:creationId xmlns:p14="http://schemas.microsoft.com/office/powerpoint/2010/main" val="3944013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4774" y="2208362"/>
            <a:ext cx="3805686" cy="1984076"/>
          </a:xfrm>
        </p:spPr>
        <p:txBody>
          <a:bodyPr anchor="t" anchorCtr="0">
            <a:normAutofit/>
          </a:bodyPr>
          <a:lstStyle>
            <a:lvl1pPr algn="l">
              <a:defRPr sz="3600" b="1" baseline="0"/>
            </a:lvl1pPr>
          </a:lstStyle>
          <a:p>
            <a:r>
              <a:rPr lang="en-US" dirty="0"/>
              <a:t>The Second Australian Atlas of Healthcare Variation </a:t>
            </a:r>
          </a:p>
        </p:txBody>
      </p:sp>
      <p:sp>
        <p:nvSpPr>
          <p:cNvPr id="3" name="Subtitle 2"/>
          <p:cNvSpPr>
            <a:spLocks noGrp="1"/>
          </p:cNvSpPr>
          <p:nvPr>
            <p:ph type="subTitle" idx="1" hasCustomPrompt="1"/>
          </p:nvPr>
        </p:nvSpPr>
        <p:spPr>
          <a:xfrm>
            <a:off x="524774" y="4280650"/>
            <a:ext cx="3805686" cy="74567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2018</a:t>
            </a:r>
          </a:p>
        </p:txBody>
      </p:sp>
    </p:spTree>
    <p:extLst>
      <p:ext uri="{BB962C8B-B14F-4D97-AF65-F5344CB8AC3E}">
        <p14:creationId xmlns:p14="http://schemas.microsoft.com/office/powerpoint/2010/main" val="3604481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9498" y="319120"/>
            <a:ext cx="7886700" cy="432220"/>
          </a:xfrm>
        </p:spPr>
        <p:txBody>
          <a:bodyPr>
            <a:normAutofit/>
          </a:bodyPr>
          <a:lstStyle>
            <a:lvl1pPr>
              <a:defRPr sz="2000">
                <a:solidFill>
                  <a:schemeClr val="bg1"/>
                </a:solidFill>
              </a:defRPr>
            </a:lvl1pPr>
          </a:lstStyle>
          <a:p>
            <a:r>
              <a:rPr lang="en-US"/>
              <a:t>Main title</a:t>
            </a:r>
            <a:endParaRPr lang="en-US" dirty="0"/>
          </a:p>
        </p:txBody>
      </p:sp>
      <p:sp>
        <p:nvSpPr>
          <p:cNvPr id="8" name="Text Placeholder 7"/>
          <p:cNvSpPr>
            <a:spLocks noGrp="1"/>
          </p:cNvSpPr>
          <p:nvPr>
            <p:ph type="body" sz="quarter" idx="10" hasCustomPrompt="1"/>
          </p:nvPr>
        </p:nvSpPr>
        <p:spPr>
          <a:xfrm>
            <a:off x="517525" y="5894717"/>
            <a:ext cx="3208338" cy="160787"/>
          </a:xfrm>
        </p:spPr>
        <p:txBody>
          <a:bodyPr anchor="b" anchorCtr="0">
            <a:noAutofit/>
          </a:bodyPr>
          <a:lstStyle>
            <a:lvl1pPr marL="0" indent="0">
              <a:buNone/>
              <a:defRPr sz="800">
                <a:solidFill>
                  <a:schemeClr val="tx2"/>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Source here</a:t>
            </a:r>
          </a:p>
        </p:txBody>
      </p:sp>
      <p:sp>
        <p:nvSpPr>
          <p:cNvPr id="4" name="Text Placeholder 3"/>
          <p:cNvSpPr>
            <a:spLocks noGrp="1"/>
          </p:cNvSpPr>
          <p:nvPr>
            <p:ph type="body" sz="quarter" idx="11" hasCustomPrompt="1"/>
          </p:nvPr>
        </p:nvSpPr>
        <p:spPr>
          <a:xfrm>
            <a:off x="369498" y="751339"/>
            <a:ext cx="7886700" cy="142875"/>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tx2"/>
                </a:solidFill>
                <a:latin typeface="+mn-lt"/>
                <a:ea typeface="+mn-ea"/>
                <a:cs typeface="+mn-cs"/>
              </a:defRPr>
            </a:lvl1pPr>
          </a:lstStyle>
          <a:p>
            <a:r>
              <a:rPr lang="en-US" sz="1100" dirty="0">
                <a:solidFill>
                  <a:schemeClr val="tx2"/>
                </a:solidFill>
              </a:rPr>
              <a:t>Subheading if required</a:t>
            </a:r>
          </a:p>
        </p:txBody>
      </p:sp>
    </p:spTree>
    <p:extLst>
      <p:ext uri="{BB962C8B-B14F-4D97-AF65-F5344CB8AC3E}">
        <p14:creationId xmlns:p14="http://schemas.microsoft.com/office/powerpoint/2010/main" val="254602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5C478-BBFB-AD41-928D-BE1012088374}" type="datetimeFigureOut">
              <a:rPr lang="en-US" smtClean="0"/>
              <a:t>1/30/2019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8E920-0CCA-3A45-AF02-77239CBA787D}" type="slidenum">
              <a:rPr lang="en-US" smtClean="0"/>
              <a:t>‹#›</a:t>
            </a:fld>
            <a:endParaRPr lang="en-US"/>
          </a:p>
        </p:txBody>
      </p:sp>
    </p:spTree>
    <p:extLst>
      <p:ext uri="{BB962C8B-B14F-4D97-AF65-F5344CB8AC3E}">
        <p14:creationId xmlns:p14="http://schemas.microsoft.com/office/powerpoint/2010/main" val="747060894"/>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6" r:id="rId3"/>
    <p:sldLayoutId id="2147483667" r:id="rId4"/>
    <p:sldLayoutId id="2147483669" r:id="rId5"/>
    <p:sldLayoutId id="2147483668" r:id="rId6"/>
    <p:sldLayoutId id="2147483671" r:id="rId7"/>
  </p:sldLayoutIdLst>
  <p:txStyles>
    <p:titleStyle>
      <a:lvl1pPr algn="l" defTabSz="914400" rtl="0" eaLnBrk="1" latinLnBrk="0" hangingPunct="1">
        <a:lnSpc>
          <a:spcPct val="90000"/>
        </a:lnSpc>
        <a:spcBef>
          <a:spcPct val="0"/>
        </a:spcBef>
        <a:buNone/>
        <a:defRPr sz="2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5C478-BBFB-AD41-928D-BE1012088374}" type="datetimeFigureOut">
              <a:rPr lang="en-US" smtClean="0">
                <a:solidFill>
                  <a:srgbClr val="00B2E2">
                    <a:tint val="75000"/>
                  </a:srgbClr>
                </a:solidFill>
              </a:rPr>
              <a:pPr/>
              <a:t>1/30/2019</a:t>
            </a:fld>
            <a:endParaRPr lang="en-US">
              <a:solidFill>
                <a:srgbClr val="00B2E2">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B2E2">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8E920-0CCA-3A45-AF02-77239CBA787D}" type="slidenum">
              <a:rPr lang="en-US" smtClean="0">
                <a:solidFill>
                  <a:srgbClr val="00B2E2">
                    <a:tint val="75000"/>
                  </a:srgbClr>
                </a:solidFill>
              </a:rPr>
              <a:pPr/>
              <a:t>‹#›</a:t>
            </a:fld>
            <a:endParaRPr lang="en-US">
              <a:solidFill>
                <a:srgbClr val="00B2E2">
                  <a:tint val="75000"/>
                </a:srgbClr>
              </a:solidFill>
            </a:endParaRPr>
          </a:p>
        </p:txBody>
      </p:sp>
    </p:spTree>
    <p:extLst>
      <p:ext uri="{BB962C8B-B14F-4D97-AF65-F5344CB8AC3E}">
        <p14:creationId xmlns:p14="http://schemas.microsoft.com/office/powerpoint/2010/main" val="25396323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l" defTabSz="914400" rtl="0" eaLnBrk="1" latinLnBrk="0" hangingPunct="1">
        <a:lnSpc>
          <a:spcPct val="90000"/>
        </a:lnSpc>
        <a:spcBef>
          <a:spcPct val="0"/>
        </a:spcBef>
        <a:buNone/>
        <a:defRPr sz="2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www.safetyandquality.gov.au/atlas/"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hyperlink" Target="mailto:atlas@safetyandquality.gov.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Third Australian Atlas of Healthcare Variation </a:t>
            </a:r>
          </a:p>
        </p:txBody>
      </p:sp>
      <p:sp>
        <p:nvSpPr>
          <p:cNvPr id="3" name="Subtitle 2"/>
          <p:cNvSpPr>
            <a:spLocks noGrp="1"/>
          </p:cNvSpPr>
          <p:nvPr>
            <p:ph type="subTitle" idx="1"/>
          </p:nvPr>
        </p:nvSpPr>
        <p:spPr/>
        <p:txBody>
          <a:bodyPr/>
          <a:lstStyle/>
          <a:p>
            <a:r>
              <a:rPr lang="en-US" dirty="0"/>
              <a:t>2018</a:t>
            </a:r>
          </a:p>
        </p:txBody>
      </p:sp>
    </p:spTree>
    <p:extLst>
      <p:ext uri="{BB962C8B-B14F-4D97-AF65-F5344CB8AC3E}">
        <p14:creationId xmlns:p14="http://schemas.microsoft.com/office/powerpoint/2010/main" val="397291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solidFill>
                  <a:srgbClr val="0078A2"/>
                </a:solidFill>
              </a:rPr>
              <a:t>How is variation presented in the Atlas? </a:t>
            </a:r>
            <a:endParaRPr lang="en-AU" dirty="0"/>
          </a:p>
        </p:txBody>
      </p:sp>
      <p:sp>
        <p:nvSpPr>
          <p:cNvPr id="9" name="Text Placeholder 8"/>
          <p:cNvSpPr>
            <a:spLocks noGrp="1"/>
          </p:cNvSpPr>
          <p:nvPr>
            <p:ph type="body" sz="quarter" idx="10"/>
          </p:nvPr>
        </p:nvSpPr>
        <p:spPr/>
        <p:txBody>
          <a:bodyPr>
            <a:normAutofit fontScale="62500" lnSpcReduction="20000"/>
          </a:bodyPr>
          <a:lstStyle/>
          <a:p>
            <a:endParaRPr lang="en-AU" sz="2400" dirty="0"/>
          </a:p>
        </p:txBody>
      </p:sp>
      <p:sp>
        <p:nvSpPr>
          <p:cNvPr id="14" name="Text Placeholder 13"/>
          <p:cNvSpPr>
            <a:spLocks noGrp="1"/>
          </p:cNvSpPr>
          <p:nvPr>
            <p:ph type="body" sz="quarter" idx="12"/>
          </p:nvPr>
        </p:nvSpPr>
        <p:spPr>
          <a:xfrm>
            <a:off x="684794" y="1295171"/>
            <a:ext cx="7886700" cy="3556000"/>
          </a:xfrm>
        </p:spPr>
        <p:txBody>
          <a:bodyPr>
            <a:normAutofit/>
          </a:bodyPr>
          <a:lstStyle/>
          <a:p>
            <a:pPr marL="285750" indent="-285750">
              <a:spcAft>
                <a:spcPts val="600"/>
              </a:spcAft>
            </a:pPr>
            <a:r>
              <a:rPr lang="en-AU" sz="2000" dirty="0">
                <a:solidFill>
                  <a:prstClr val="black"/>
                </a:solidFill>
              </a:rPr>
              <a:t>Data are presented in maps and graphs </a:t>
            </a:r>
          </a:p>
          <a:p>
            <a:pPr marL="285750" indent="-285750">
              <a:spcAft>
                <a:spcPts val="600"/>
              </a:spcAft>
            </a:pPr>
            <a:r>
              <a:rPr lang="en-AU" sz="2000" dirty="0">
                <a:solidFill>
                  <a:prstClr val="black"/>
                </a:solidFill>
              </a:rPr>
              <a:t>Statistical Area 3 level data is presented for: </a:t>
            </a:r>
          </a:p>
          <a:p>
            <a:pPr marL="800100" lvl="1" indent="-342900">
              <a:spcAft>
                <a:spcPts val="600"/>
              </a:spcAft>
              <a:buFont typeface="Courier New" panose="02070309020205020404" pitchFamily="49" charset="0"/>
              <a:buChar char="­"/>
            </a:pPr>
            <a:r>
              <a:rPr lang="en-AU" sz="2000" dirty="0">
                <a:solidFill>
                  <a:prstClr val="black"/>
                </a:solidFill>
              </a:rPr>
              <a:t>State and territory analysis </a:t>
            </a:r>
          </a:p>
          <a:p>
            <a:pPr marL="800100" lvl="1" indent="-342900">
              <a:spcAft>
                <a:spcPts val="600"/>
              </a:spcAft>
              <a:buFont typeface="Courier New" panose="02070309020205020404" pitchFamily="49" charset="0"/>
              <a:buChar char="­"/>
            </a:pPr>
            <a:r>
              <a:rPr lang="en-AU" sz="2000" dirty="0">
                <a:solidFill>
                  <a:prstClr val="black"/>
                </a:solidFill>
              </a:rPr>
              <a:t>Remoteness and socioeconomic disadvantage </a:t>
            </a:r>
          </a:p>
          <a:p>
            <a:pPr marL="285750" indent="-285750">
              <a:spcAft>
                <a:spcPts val="600"/>
              </a:spcAft>
            </a:pPr>
            <a:r>
              <a:rPr lang="en-AU" sz="2000" dirty="0">
                <a:solidFill>
                  <a:prstClr val="black"/>
                </a:solidFill>
              </a:rPr>
              <a:t>State and territory level data is presented for: </a:t>
            </a:r>
          </a:p>
          <a:p>
            <a:pPr marL="800100" lvl="1" indent="-342900">
              <a:spcAft>
                <a:spcPts val="600"/>
              </a:spcAft>
              <a:buFont typeface="Courier New" panose="02070309020205020404" pitchFamily="49" charset="0"/>
              <a:buChar char="­"/>
            </a:pPr>
            <a:r>
              <a:rPr lang="en-AU" sz="2000" dirty="0">
                <a:solidFill>
                  <a:prstClr val="black"/>
                </a:solidFill>
              </a:rPr>
              <a:t>Aboriginal and Torres Strait Islander Australian status </a:t>
            </a:r>
          </a:p>
          <a:p>
            <a:pPr marL="800100" lvl="1" indent="-342900">
              <a:spcAft>
                <a:spcPts val="600"/>
              </a:spcAft>
              <a:buFont typeface="Courier New" panose="02070309020205020404" pitchFamily="49" charset="0"/>
              <a:buChar char="­"/>
            </a:pPr>
            <a:r>
              <a:rPr lang="en-AU" sz="2000" dirty="0">
                <a:solidFill>
                  <a:prstClr val="black"/>
                </a:solidFill>
              </a:rPr>
              <a:t>Public and private patient funding status  </a:t>
            </a:r>
          </a:p>
          <a:p>
            <a:pPr>
              <a:spcAft>
                <a:spcPts val="600"/>
              </a:spcAft>
            </a:pPr>
            <a:endParaRPr lang="en-AU" sz="2000" dirty="0">
              <a:solidFill>
                <a:prstClr val="black"/>
              </a:solidFill>
            </a:endParaRPr>
          </a:p>
        </p:txBody>
      </p:sp>
      <p:pic>
        <p:nvPicPr>
          <p:cNvPr id="12" name="Picture 1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59560" y="6333630"/>
            <a:ext cx="1877250" cy="274951"/>
          </a:xfrm>
          <a:prstGeom prst="rect">
            <a:avLst/>
          </a:prstGeom>
        </p:spPr>
      </p:pic>
    </p:spTree>
    <p:extLst>
      <p:ext uri="{BB962C8B-B14F-4D97-AF65-F5344CB8AC3E}">
        <p14:creationId xmlns:p14="http://schemas.microsoft.com/office/powerpoint/2010/main" val="303339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AU"/>
          </a:p>
        </p:txBody>
      </p:sp>
      <p:sp>
        <p:nvSpPr>
          <p:cNvPr id="5" name="Rectangle 4"/>
          <p:cNvSpPr/>
          <p:nvPr/>
        </p:nvSpPr>
        <p:spPr>
          <a:xfrm>
            <a:off x="1921708" y="2497693"/>
            <a:ext cx="4204997" cy="707886"/>
          </a:xfrm>
          <a:prstGeom prst="rect">
            <a:avLst/>
          </a:prstGeom>
        </p:spPr>
        <p:txBody>
          <a:bodyPr wrap="none">
            <a:spAutoFit/>
          </a:bodyPr>
          <a:lstStyle/>
          <a:p>
            <a:r>
              <a:rPr lang="en-US" sz="4000" b="1" dirty="0">
                <a:solidFill>
                  <a:schemeClr val="bg1"/>
                </a:solidFill>
              </a:rPr>
              <a:t>Repeat </a:t>
            </a:r>
            <a:r>
              <a:rPr lang="en-US" sz="4000" b="1" dirty="0" smtClean="0">
                <a:solidFill>
                  <a:schemeClr val="bg1"/>
                </a:solidFill>
              </a:rPr>
              <a:t>analyses</a:t>
            </a:r>
            <a:endParaRPr lang="en-AU" sz="4000" dirty="0">
              <a:solidFill>
                <a:schemeClr val="bg1"/>
              </a:solidFill>
            </a:endParaRPr>
          </a:p>
        </p:txBody>
      </p:sp>
    </p:spTree>
    <p:extLst>
      <p:ext uri="{BB962C8B-B14F-4D97-AF65-F5344CB8AC3E}">
        <p14:creationId xmlns:p14="http://schemas.microsoft.com/office/powerpoint/2010/main" val="2640472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is change over time measured?</a:t>
            </a:r>
            <a:endParaRPr lang="en-AU" dirty="0"/>
          </a:p>
        </p:txBody>
      </p:sp>
      <p:sp>
        <p:nvSpPr>
          <p:cNvPr id="3" name="Text Placeholder 2"/>
          <p:cNvSpPr>
            <a:spLocks noGrp="1"/>
          </p:cNvSpPr>
          <p:nvPr>
            <p:ph type="body" sz="quarter" idx="10"/>
          </p:nvPr>
        </p:nvSpPr>
        <p:spPr/>
        <p:txBody>
          <a:bodyPr/>
          <a:lstStyle/>
          <a:p>
            <a:endParaRPr lang="en-AU"/>
          </a:p>
        </p:txBody>
      </p:sp>
      <p:sp>
        <p:nvSpPr>
          <p:cNvPr id="4" name="Text Placeholder 3"/>
          <p:cNvSpPr>
            <a:spLocks noGrp="1"/>
          </p:cNvSpPr>
          <p:nvPr>
            <p:ph type="body" sz="quarter" idx="11"/>
          </p:nvPr>
        </p:nvSpPr>
        <p:spPr/>
        <p:txBody>
          <a:bodyPr>
            <a:normAutofit lnSpcReduction="10000"/>
          </a:bodyPr>
          <a:lstStyle/>
          <a:p>
            <a:endParaRPr lang="en-AU" dirty="0"/>
          </a:p>
        </p:txBody>
      </p:sp>
      <p:sp>
        <p:nvSpPr>
          <p:cNvPr id="5" name="Text Placeholder 4"/>
          <p:cNvSpPr>
            <a:spLocks noGrp="1"/>
          </p:cNvSpPr>
          <p:nvPr>
            <p:ph type="body" sz="quarter" idx="12"/>
          </p:nvPr>
        </p:nvSpPr>
        <p:spPr/>
        <p:txBody>
          <a:bodyPr>
            <a:normAutofit/>
          </a:bodyPr>
          <a:lstStyle/>
          <a:p>
            <a:pPr marL="0" indent="0">
              <a:buNone/>
            </a:pPr>
            <a:r>
              <a:rPr lang="en-AU" sz="2000" dirty="0" smtClean="0">
                <a:solidFill>
                  <a:schemeClr val="accent6"/>
                </a:solidFill>
              </a:rPr>
              <a:t>Changes in dispensing of these medicines from 2013-14 to 2016-17 were determined using these measurements: </a:t>
            </a:r>
            <a:endParaRPr lang="en-AU" sz="2000" dirty="0">
              <a:solidFill>
                <a:schemeClr val="accent6"/>
              </a:solidFill>
            </a:endParaRPr>
          </a:p>
          <a:p>
            <a:r>
              <a:rPr lang="en-AU" sz="2000" dirty="0" smtClean="0">
                <a:solidFill>
                  <a:schemeClr val="accent6"/>
                </a:solidFill>
              </a:rPr>
              <a:t>Number </a:t>
            </a:r>
            <a:r>
              <a:rPr lang="en-AU" sz="2000" dirty="0">
                <a:solidFill>
                  <a:schemeClr val="accent6"/>
                </a:solidFill>
              </a:rPr>
              <a:t>of prescriptions </a:t>
            </a:r>
            <a:r>
              <a:rPr lang="en-AU" sz="2000" dirty="0" smtClean="0">
                <a:solidFill>
                  <a:schemeClr val="accent6"/>
                </a:solidFill>
              </a:rPr>
              <a:t>dispensed per 100,000 people</a:t>
            </a:r>
          </a:p>
          <a:p>
            <a:r>
              <a:rPr lang="en-AU" sz="2000" dirty="0">
                <a:solidFill>
                  <a:schemeClr val="accent6"/>
                </a:solidFill>
              </a:rPr>
              <a:t>Magnitude of variation </a:t>
            </a:r>
            <a:r>
              <a:rPr lang="en-AU" sz="2000" dirty="0" smtClean="0">
                <a:solidFill>
                  <a:schemeClr val="accent6"/>
                </a:solidFill>
              </a:rPr>
              <a:t>(difference between highest SA3 rate and lowest SA3 rate)</a:t>
            </a:r>
            <a:endParaRPr lang="en-AU" sz="2000" dirty="0">
              <a:solidFill>
                <a:schemeClr val="accent6"/>
              </a:solidFill>
            </a:endParaRPr>
          </a:p>
          <a:p>
            <a:r>
              <a:rPr lang="en-AU" sz="2000" dirty="0" smtClean="0">
                <a:solidFill>
                  <a:schemeClr val="accent6"/>
                </a:solidFill>
              </a:rPr>
              <a:t>Number of people </a:t>
            </a:r>
            <a:r>
              <a:rPr lang="en-AU" sz="2000" dirty="0">
                <a:solidFill>
                  <a:schemeClr val="accent6"/>
                </a:solidFill>
              </a:rPr>
              <a:t>dispensed at least one prescription </a:t>
            </a:r>
            <a:r>
              <a:rPr lang="en-AU" sz="2000" dirty="0" smtClean="0">
                <a:solidFill>
                  <a:schemeClr val="accent6"/>
                </a:solidFill>
              </a:rPr>
              <a:t>in the year per 100,000 people </a:t>
            </a:r>
          </a:p>
          <a:p>
            <a:r>
              <a:rPr lang="en-AU" sz="2000" dirty="0" smtClean="0">
                <a:solidFill>
                  <a:schemeClr val="accent6"/>
                </a:solidFill>
              </a:rPr>
              <a:t>Volume of use (Defined Daily Dose per 1,000 people per day)</a:t>
            </a:r>
          </a:p>
        </p:txBody>
      </p:sp>
    </p:spTree>
    <p:extLst>
      <p:ext uri="{BB962C8B-B14F-4D97-AF65-F5344CB8AC3E}">
        <p14:creationId xmlns:p14="http://schemas.microsoft.com/office/powerpoint/2010/main" val="3806026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Repeat analyses</a:t>
            </a:r>
            <a:endParaRPr lang="en-AU" dirty="0"/>
          </a:p>
        </p:txBody>
      </p:sp>
      <p:sp>
        <p:nvSpPr>
          <p:cNvPr id="3" name="Text Placeholder 2"/>
          <p:cNvSpPr>
            <a:spLocks noGrp="1"/>
          </p:cNvSpPr>
          <p:nvPr>
            <p:ph type="body" sz="quarter" idx="10"/>
          </p:nvPr>
        </p:nvSpPr>
        <p:spPr/>
        <p:txBody>
          <a:bodyPr/>
          <a:lstStyle/>
          <a:p>
            <a:endParaRPr lang="en-AU"/>
          </a:p>
        </p:txBody>
      </p:sp>
      <p:sp>
        <p:nvSpPr>
          <p:cNvPr id="4" name="Text Placeholder 3"/>
          <p:cNvSpPr>
            <a:spLocks noGrp="1"/>
          </p:cNvSpPr>
          <p:nvPr>
            <p:ph type="body" sz="quarter" idx="11"/>
          </p:nvPr>
        </p:nvSpPr>
        <p:spPr/>
        <p:txBody>
          <a:bodyPr>
            <a:noAutofit/>
          </a:bodyPr>
          <a:lstStyle/>
          <a:p>
            <a:r>
              <a:rPr lang="en-AU" sz="1400" dirty="0" smtClean="0"/>
              <a:t>Analyses of dispensing rates by year over 4 years, from 2013/14 to 2016/17</a:t>
            </a:r>
            <a:endParaRPr lang="en-AU" sz="1400" dirty="0"/>
          </a:p>
        </p:txBody>
      </p:sp>
      <p:sp>
        <p:nvSpPr>
          <p:cNvPr id="5" name="Text Placeholder 4"/>
          <p:cNvSpPr>
            <a:spLocks noGrp="1"/>
          </p:cNvSpPr>
          <p:nvPr>
            <p:ph type="body" sz="quarter" idx="12"/>
          </p:nvPr>
        </p:nvSpPr>
        <p:spPr/>
        <p:txBody>
          <a:bodyPr>
            <a:normAutofit fontScale="77500" lnSpcReduction="20000"/>
          </a:bodyPr>
          <a:lstStyle/>
          <a:p>
            <a:pPr marL="914400" lvl="2" indent="0">
              <a:buNone/>
            </a:pPr>
            <a:r>
              <a:rPr lang="en-AU" b="1" dirty="0" smtClean="0"/>
              <a:t>	</a:t>
            </a:r>
            <a:r>
              <a:rPr lang="en-AU" sz="2200" b="1" dirty="0" smtClean="0">
                <a:solidFill>
                  <a:schemeClr val="accent6"/>
                </a:solidFill>
              </a:rPr>
              <a:t>Antimicrobial dispensing</a:t>
            </a:r>
            <a:endParaRPr lang="en-AU" sz="2200" b="1" dirty="0">
              <a:solidFill>
                <a:schemeClr val="accent6"/>
              </a:solidFill>
            </a:endParaRPr>
          </a:p>
          <a:p>
            <a:pPr lvl="4">
              <a:lnSpc>
                <a:spcPct val="100000"/>
              </a:lnSpc>
            </a:pPr>
            <a:r>
              <a:rPr lang="en-AU" sz="2200" dirty="0" smtClean="0">
                <a:solidFill>
                  <a:schemeClr val="accent6"/>
                </a:solidFill>
              </a:rPr>
              <a:t>Antimicrobial </a:t>
            </a:r>
            <a:r>
              <a:rPr lang="en-AU" sz="2200" dirty="0">
                <a:solidFill>
                  <a:schemeClr val="accent6"/>
                </a:solidFill>
              </a:rPr>
              <a:t>dispensing, all ages</a:t>
            </a:r>
          </a:p>
          <a:p>
            <a:pPr lvl="4">
              <a:lnSpc>
                <a:spcPct val="100000"/>
              </a:lnSpc>
            </a:pPr>
            <a:r>
              <a:rPr lang="en-AU" sz="2200" dirty="0" smtClean="0">
                <a:solidFill>
                  <a:schemeClr val="accent6"/>
                </a:solidFill>
              </a:rPr>
              <a:t>Amoxycillin </a:t>
            </a:r>
            <a:r>
              <a:rPr lang="en-AU" sz="2200" dirty="0">
                <a:solidFill>
                  <a:schemeClr val="accent6"/>
                </a:solidFill>
              </a:rPr>
              <a:t>and amoxycillin-clavulanate dispensing, all </a:t>
            </a:r>
            <a:r>
              <a:rPr lang="en-AU" sz="2200" dirty="0" smtClean="0">
                <a:solidFill>
                  <a:schemeClr val="accent6"/>
                </a:solidFill>
              </a:rPr>
              <a:t>ages</a:t>
            </a:r>
            <a:endParaRPr lang="en-AU" sz="2200" dirty="0">
              <a:solidFill>
                <a:schemeClr val="accent6"/>
              </a:solidFill>
            </a:endParaRPr>
          </a:p>
          <a:p>
            <a:pPr marL="1828800" lvl="4" indent="0">
              <a:lnSpc>
                <a:spcPct val="100000"/>
              </a:lnSpc>
              <a:buNone/>
            </a:pPr>
            <a:r>
              <a:rPr lang="en-AU" sz="2200" dirty="0">
                <a:solidFill>
                  <a:schemeClr val="accent6"/>
                </a:solidFill>
              </a:rPr>
              <a:t>	</a:t>
            </a:r>
          </a:p>
          <a:p>
            <a:pPr marL="1828800" lvl="4" indent="0">
              <a:lnSpc>
                <a:spcPct val="100000"/>
              </a:lnSpc>
              <a:buNone/>
            </a:pPr>
            <a:r>
              <a:rPr lang="en-AU" sz="2200" b="1" dirty="0" smtClean="0">
                <a:solidFill>
                  <a:schemeClr val="accent6"/>
                </a:solidFill>
              </a:rPr>
              <a:t>Psychotropic medicines</a:t>
            </a:r>
            <a:endParaRPr lang="en-AU" sz="2200" b="1" dirty="0">
              <a:solidFill>
                <a:schemeClr val="accent6"/>
              </a:solidFill>
            </a:endParaRPr>
          </a:p>
          <a:p>
            <a:pPr lvl="4">
              <a:lnSpc>
                <a:spcPct val="100000"/>
              </a:lnSpc>
            </a:pPr>
            <a:r>
              <a:rPr lang="en-AU" sz="2200" dirty="0" smtClean="0">
                <a:solidFill>
                  <a:schemeClr val="accent6"/>
                </a:solidFill>
              </a:rPr>
              <a:t>Antipsychotic </a:t>
            </a:r>
            <a:r>
              <a:rPr lang="en-AU" sz="2200" dirty="0">
                <a:solidFill>
                  <a:schemeClr val="accent6"/>
                </a:solidFill>
              </a:rPr>
              <a:t>medicines dispensing 17 years and under</a:t>
            </a:r>
          </a:p>
          <a:p>
            <a:pPr lvl="4">
              <a:lnSpc>
                <a:spcPct val="100000"/>
              </a:lnSpc>
            </a:pPr>
            <a:r>
              <a:rPr lang="en-AU" sz="2200" dirty="0" smtClean="0">
                <a:solidFill>
                  <a:schemeClr val="accent6"/>
                </a:solidFill>
              </a:rPr>
              <a:t>Antipsychotic </a:t>
            </a:r>
            <a:r>
              <a:rPr lang="en-AU" sz="2200" dirty="0">
                <a:solidFill>
                  <a:schemeClr val="accent6"/>
                </a:solidFill>
              </a:rPr>
              <a:t>medicines dispensing 18 to 64 years</a:t>
            </a:r>
          </a:p>
          <a:p>
            <a:pPr lvl="4">
              <a:lnSpc>
                <a:spcPct val="100000"/>
              </a:lnSpc>
            </a:pPr>
            <a:r>
              <a:rPr lang="en-AU" sz="2200" dirty="0" smtClean="0">
                <a:solidFill>
                  <a:schemeClr val="accent6"/>
                </a:solidFill>
              </a:rPr>
              <a:t>Antipsychotic </a:t>
            </a:r>
            <a:r>
              <a:rPr lang="en-AU" sz="2200" dirty="0">
                <a:solidFill>
                  <a:schemeClr val="accent6"/>
                </a:solidFill>
              </a:rPr>
              <a:t>medicines dispensing 65 years and over</a:t>
            </a:r>
          </a:p>
          <a:p>
            <a:pPr lvl="4">
              <a:lnSpc>
                <a:spcPct val="100000"/>
              </a:lnSpc>
            </a:pPr>
            <a:r>
              <a:rPr lang="en-AU" sz="2200" dirty="0" smtClean="0">
                <a:solidFill>
                  <a:schemeClr val="accent6"/>
                </a:solidFill>
              </a:rPr>
              <a:t>ADHD </a:t>
            </a:r>
            <a:r>
              <a:rPr lang="en-AU" sz="2200" dirty="0">
                <a:solidFill>
                  <a:schemeClr val="accent6"/>
                </a:solidFill>
              </a:rPr>
              <a:t>medicines dispensing 17 years and under		</a:t>
            </a:r>
          </a:p>
          <a:p>
            <a:pPr marL="1828800" lvl="4" indent="0">
              <a:lnSpc>
                <a:spcPct val="100000"/>
              </a:lnSpc>
              <a:buNone/>
            </a:pPr>
            <a:r>
              <a:rPr lang="en-AU" sz="2200" b="1" dirty="0" smtClean="0">
                <a:solidFill>
                  <a:schemeClr val="accent6"/>
                </a:solidFill>
              </a:rPr>
              <a:t>Opioids</a:t>
            </a:r>
            <a:endParaRPr lang="en-AU" sz="2200" b="1" dirty="0">
              <a:solidFill>
                <a:schemeClr val="accent6"/>
              </a:solidFill>
            </a:endParaRPr>
          </a:p>
          <a:p>
            <a:pPr lvl="4">
              <a:lnSpc>
                <a:spcPct val="100000"/>
              </a:lnSpc>
            </a:pPr>
            <a:r>
              <a:rPr lang="en-AU" sz="2200" dirty="0" smtClean="0">
                <a:solidFill>
                  <a:schemeClr val="accent6"/>
                </a:solidFill>
              </a:rPr>
              <a:t>Opioid </a:t>
            </a:r>
            <a:r>
              <a:rPr lang="en-AU" sz="2200" dirty="0">
                <a:solidFill>
                  <a:schemeClr val="accent6"/>
                </a:solidFill>
              </a:rPr>
              <a:t>medicines dispensing, all ages</a:t>
            </a:r>
          </a:p>
          <a:p>
            <a:endParaRPr lang="en-AU" dirty="0"/>
          </a:p>
        </p:txBody>
      </p:sp>
      <p:pic>
        <p:nvPicPr>
          <p:cNvPr id="1026" name="Picture 2" descr="\\central.health\dfsuserenv\Users\User_01\REYNKA\Documents\Impress\Files 10.07.18\Third Atlas - Impress Designs - Chapter icon (high res)  repeat analysis - 10 July 20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533" y="1473590"/>
            <a:ext cx="1811776" cy="181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614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Why explore use of these medicines over time? </a:t>
            </a:r>
          </a:p>
        </p:txBody>
      </p:sp>
      <p:sp>
        <p:nvSpPr>
          <p:cNvPr id="3" name="Text Placeholder 2"/>
          <p:cNvSpPr>
            <a:spLocks noGrp="1"/>
          </p:cNvSpPr>
          <p:nvPr>
            <p:ph type="body" sz="quarter" idx="10"/>
          </p:nvPr>
        </p:nvSpPr>
        <p:spPr/>
        <p:txBody>
          <a:bodyPr/>
          <a:lstStyle/>
          <a:p>
            <a:endParaRPr lang="en-AU"/>
          </a:p>
        </p:txBody>
      </p:sp>
      <p:sp>
        <p:nvSpPr>
          <p:cNvPr id="4" name="Text Placeholder 3"/>
          <p:cNvSpPr>
            <a:spLocks noGrp="1"/>
          </p:cNvSpPr>
          <p:nvPr>
            <p:ph type="body" sz="quarter" idx="11"/>
          </p:nvPr>
        </p:nvSpPr>
        <p:spPr/>
        <p:txBody>
          <a:bodyPr>
            <a:normAutofit lnSpcReduction="10000"/>
          </a:bodyPr>
          <a:lstStyle/>
          <a:p>
            <a:endParaRPr lang="en-AU"/>
          </a:p>
        </p:txBody>
      </p:sp>
      <p:sp>
        <p:nvSpPr>
          <p:cNvPr id="5" name="Text Placeholder 4"/>
          <p:cNvSpPr>
            <a:spLocks noGrp="1"/>
          </p:cNvSpPr>
          <p:nvPr>
            <p:ph type="body" sz="quarter" idx="12"/>
          </p:nvPr>
        </p:nvSpPr>
        <p:spPr>
          <a:xfrm>
            <a:off x="517525" y="1473591"/>
            <a:ext cx="7886700" cy="4022334"/>
          </a:xfrm>
        </p:spPr>
        <p:txBody>
          <a:bodyPr>
            <a:noAutofit/>
          </a:bodyPr>
          <a:lstStyle/>
          <a:p>
            <a:pPr marL="0" indent="0">
              <a:buNone/>
            </a:pPr>
            <a:r>
              <a:rPr lang="en-AU" dirty="0">
                <a:solidFill>
                  <a:schemeClr val="accent6"/>
                </a:solidFill>
              </a:rPr>
              <a:t>Growing concerns about the potential harms to individuals and the community from high and rising use of these medicines demonstrates a clear need to monitor variations in their use across Australia. </a:t>
            </a:r>
            <a:endParaRPr lang="en-AU" dirty="0" smtClean="0">
              <a:solidFill>
                <a:schemeClr val="accent6"/>
              </a:solidFill>
            </a:endParaRPr>
          </a:p>
          <a:p>
            <a:pPr marL="0" indent="0">
              <a:buNone/>
            </a:pPr>
            <a:r>
              <a:rPr lang="en-AU" b="1" dirty="0" smtClean="0">
                <a:solidFill>
                  <a:schemeClr val="accent6"/>
                </a:solidFill>
              </a:rPr>
              <a:t>Antimicrobials</a:t>
            </a:r>
          </a:p>
          <a:p>
            <a:r>
              <a:rPr lang="en-AU" dirty="0" smtClean="0">
                <a:solidFill>
                  <a:schemeClr val="accent6"/>
                </a:solidFill>
              </a:rPr>
              <a:t>Monitoring </a:t>
            </a:r>
            <a:r>
              <a:rPr lang="en-AU" dirty="0">
                <a:solidFill>
                  <a:schemeClr val="accent6"/>
                </a:solidFill>
              </a:rPr>
              <a:t>use is a national priority for antimicrobials. Antimicrobial resistance is a global threat to human health</a:t>
            </a:r>
            <a:r>
              <a:rPr lang="en-AU" dirty="0" smtClean="0">
                <a:solidFill>
                  <a:schemeClr val="accent6"/>
                </a:solidFill>
              </a:rPr>
              <a:t>.</a:t>
            </a:r>
          </a:p>
          <a:p>
            <a:pPr marL="0" indent="0">
              <a:buNone/>
            </a:pPr>
            <a:r>
              <a:rPr lang="en-AU" b="1" dirty="0">
                <a:solidFill>
                  <a:schemeClr val="accent6"/>
                </a:solidFill>
              </a:rPr>
              <a:t>Antipsychotic and ADHD medicines </a:t>
            </a:r>
          </a:p>
          <a:p>
            <a:r>
              <a:rPr lang="en-AU" dirty="0" smtClean="0">
                <a:solidFill>
                  <a:schemeClr val="accent6"/>
                </a:solidFill>
              </a:rPr>
              <a:t>The </a:t>
            </a:r>
            <a:r>
              <a:rPr lang="en-AU" dirty="0">
                <a:solidFill>
                  <a:schemeClr val="accent6"/>
                </a:solidFill>
              </a:rPr>
              <a:t>third Atlas findings on antipsychotic medicines and ADHD medicines are of particular importance for better understanding use among key </a:t>
            </a:r>
            <a:r>
              <a:rPr lang="en-AU" dirty="0" smtClean="0">
                <a:solidFill>
                  <a:schemeClr val="accent6"/>
                </a:solidFill>
              </a:rPr>
              <a:t>prescribers.</a:t>
            </a:r>
          </a:p>
          <a:p>
            <a:pPr marL="0" indent="0">
              <a:buNone/>
            </a:pPr>
            <a:r>
              <a:rPr lang="en-AU" b="1" dirty="0">
                <a:solidFill>
                  <a:schemeClr val="accent6"/>
                </a:solidFill>
              </a:rPr>
              <a:t>Opioids </a:t>
            </a:r>
            <a:endParaRPr lang="en-AU" b="1" dirty="0" smtClean="0">
              <a:solidFill>
                <a:schemeClr val="accent6"/>
              </a:solidFill>
            </a:endParaRPr>
          </a:p>
          <a:p>
            <a:r>
              <a:rPr lang="en-AU" dirty="0" smtClean="0">
                <a:solidFill>
                  <a:schemeClr val="accent6"/>
                </a:solidFill>
              </a:rPr>
              <a:t>Improving </a:t>
            </a:r>
            <a:r>
              <a:rPr lang="en-AU" dirty="0">
                <a:solidFill>
                  <a:schemeClr val="accent6"/>
                </a:solidFill>
              </a:rPr>
              <a:t>opioid medicines use is a national priority as a result of recent increases in misuse, overdose and opioid dependence.</a:t>
            </a:r>
          </a:p>
        </p:txBody>
      </p:sp>
    </p:spTree>
    <p:extLst>
      <p:ext uri="{BB962C8B-B14F-4D97-AF65-F5344CB8AC3E}">
        <p14:creationId xmlns:p14="http://schemas.microsoft.com/office/powerpoint/2010/main" val="4122127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Repeat analysis - key findings</a:t>
            </a:r>
            <a:endParaRPr lang="en-AU" dirty="0"/>
          </a:p>
        </p:txBody>
      </p:sp>
      <p:sp>
        <p:nvSpPr>
          <p:cNvPr id="3" name="Text Placeholder 2"/>
          <p:cNvSpPr>
            <a:spLocks noGrp="1"/>
          </p:cNvSpPr>
          <p:nvPr>
            <p:ph type="body" sz="quarter" idx="10"/>
          </p:nvPr>
        </p:nvSpPr>
        <p:spPr/>
        <p:txBody>
          <a:bodyPr/>
          <a:lstStyle/>
          <a:p>
            <a:r>
              <a:rPr lang="en-AU" dirty="0" smtClean="0"/>
              <a:t>Source: Pharmaceutical Benefits Scheme</a:t>
            </a:r>
            <a:endParaRPr lang="en-AU" dirty="0"/>
          </a:p>
        </p:txBody>
      </p:sp>
      <p:sp>
        <p:nvSpPr>
          <p:cNvPr id="4" name="Text Placeholder 3"/>
          <p:cNvSpPr>
            <a:spLocks noGrp="1"/>
          </p:cNvSpPr>
          <p:nvPr>
            <p:ph type="body" sz="quarter" idx="11"/>
          </p:nvPr>
        </p:nvSpPr>
        <p:spPr/>
        <p:txBody>
          <a:bodyPr>
            <a:noAutofit/>
          </a:bodyPr>
          <a:lstStyle/>
          <a:p>
            <a:r>
              <a:rPr lang="en-AU" sz="1300" dirty="0"/>
              <a:t>Australian rates over time</a:t>
            </a:r>
          </a:p>
        </p:txBody>
      </p:sp>
      <p:graphicFrame>
        <p:nvGraphicFramePr>
          <p:cNvPr id="5" name="Table 4">
            <a:extLst>
              <a:ext uri="{FF2B5EF4-FFF2-40B4-BE49-F238E27FC236}">
                <a16:creationId xmlns="" xmlns:a16="http://schemas.microsoft.com/office/drawing/2014/main" id="{E2D3290C-AA18-F942-9454-3B6C4DDB76FE}"/>
              </a:ext>
            </a:extLst>
          </p:cNvPr>
          <p:cNvGraphicFramePr>
            <a:graphicFrameLocks noGrp="1"/>
          </p:cNvGraphicFramePr>
          <p:nvPr>
            <p:extLst>
              <p:ext uri="{D42A27DB-BD31-4B8C-83A1-F6EECF244321}">
                <p14:modId xmlns:p14="http://schemas.microsoft.com/office/powerpoint/2010/main" val="3977815928"/>
              </p:ext>
            </p:extLst>
          </p:nvPr>
        </p:nvGraphicFramePr>
        <p:xfrm>
          <a:off x="850511" y="1066800"/>
          <a:ext cx="7545775" cy="4426585"/>
        </p:xfrm>
        <a:graphic>
          <a:graphicData uri="http://schemas.openxmlformats.org/drawingml/2006/table">
            <a:tbl>
              <a:tblPr firstRow="1" bandRow="1">
                <a:tableStyleId>{5C22544A-7EE6-4342-B048-85BDC9FD1C3A}</a:tableStyleId>
              </a:tblPr>
              <a:tblGrid>
                <a:gridCol w="3507175">
                  <a:extLst>
                    <a:ext uri="{9D8B030D-6E8A-4147-A177-3AD203B41FA5}">
                      <a16:colId xmlns="" xmlns:a16="http://schemas.microsoft.com/office/drawing/2014/main" val="20000"/>
                    </a:ext>
                  </a:extLst>
                </a:gridCol>
                <a:gridCol w="1028428">
                  <a:extLst>
                    <a:ext uri="{9D8B030D-6E8A-4147-A177-3AD203B41FA5}">
                      <a16:colId xmlns="" xmlns:a16="http://schemas.microsoft.com/office/drawing/2014/main" val="20003"/>
                    </a:ext>
                  </a:extLst>
                </a:gridCol>
                <a:gridCol w="1123406">
                  <a:extLst>
                    <a:ext uri="{9D8B030D-6E8A-4147-A177-3AD203B41FA5}">
                      <a16:colId xmlns="" xmlns:a16="http://schemas.microsoft.com/office/drawing/2014/main" val="1636717294"/>
                    </a:ext>
                  </a:extLst>
                </a:gridCol>
                <a:gridCol w="1029516">
                  <a:extLst>
                    <a:ext uri="{9D8B030D-6E8A-4147-A177-3AD203B41FA5}">
                      <a16:colId xmlns="" xmlns:a16="http://schemas.microsoft.com/office/drawing/2014/main" val="2633576220"/>
                    </a:ext>
                  </a:extLst>
                </a:gridCol>
                <a:gridCol w="857250">
                  <a:extLst>
                    <a:ext uri="{9D8B030D-6E8A-4147-A177-3AD203B41FA5}">
                      <a16:colId xmlns="" xmlns:a16="http://schemas.microsoft.com/office/drawing/2014/main" val="20004"/>
                    </a:ext>
                  </a:extLst>
                </a:gridCol>
              </a:tblGrid>
              <a:tr h="323850">
                <a:tc>
                  <a:txBody>
                    <a:bodyPr/>
                    <a:lstStyle/>
                    <a:p>
                      <a:r>
                        <a:rPr lang="en-US" sz="1200" b="0" dirty="0">
                          <a:solidFill>
                            <a:schemeClr val="accent5"/>
                          </a:solidFill>
                        </a:rPr>
                        <a:t>Data item</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gridSpan="4">
                  <a:txBody>
                    <a:bodyPr/>
                    <a:lstStyle/>
                    <a:p>
                      <a:pPr algn="l"/>
                      <a:r>
                        <a:rPr lang="en-US" sz="1200" b="0" dirty="0" smtClean="0">
                          <a:solidFill>
                            <a:schemeClr val="accent5"/>
                          </a:solidFill>
                        </a:rPr>
                        <a:t>Number of prescriptions dispensed per 100,000 people</a:t>
                      </a:r>
                      <a:endParaRPr lang="en-US" sz="1200" b="0" dirty="0">
                        <a:solidFill>
                          <a:schemeClr val="accent5"/>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pPr algn="r"/>
                      <a:endParaRPr lang="en-US" sz="1200" b="0" dirty="0">
                        <a:solidFill>
                          <a:schemeClr val="accent5"/>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pPr algn="r"/>
                      <a:endParaRPr lang="en-US" sz="1200" b="0" dirty="0">
                        <a:solidFill>
                          <a:schemeClr val="accent5"/>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pPr algn="r"/>
                      <a:endParaRPr lang="en-US" sz="1200" b="0" dirty="0">
                        <a:solidFill>
                          <a:schemeClr val="accent5"/>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286385">
                <a:tc>
                  <a:txBody>
                    <a:bodyPr/>
                    <a:lstStyle/>
                    <a:p>
                      <a:endParaRPr lang="en-US" sz="1200" b="0" dirty="0">
                        <a:solidFill>
                          <a:schemeClr val="accent5"/>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r"/>
                      <a:r>
                        <a:rPr lang="en-US" sz="1200" b="0" dirty="0" smtClean="0">
                          <a:solidFill>
                            <a:schemeClr val="accent5"/>
                          </a:solidFill>
                        </a:rPr>
                        <a:t>2013-14</a:t>
                      </a:r>
                      <a:endParaRPr lang="en-US" sz="1200" b="0" dirty="0">
                        <a:solidFill>
                          <a:schemeClr val="accent5"/>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r"/>
                      <a:r>
                        <a:rPr lang="en-US" sz="1200" b="0" dirty="0" smtClean="0">
                          <a:solidFill>
                            <a:schemeClr val="accent5"/>
                          </a:solidFill>
                        </a:rPr>
                        <a:t>2014-15</a:t>
                      </a:r>
                      <a:endParaRPr lang="en-US" sz="1200" b="0" dirty="0">
                        <a:solidFill>
                          <a:schemeClr val="accent5"/>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r"/>
                      <a:r>
                        <a:rPr lang="en-US" sz="1200" b="0" dirty="0" smtClean="0">
                          <a:solidFill>
                            <a:schemeClr val="accent5"/>
                          </a:solidFill>
                        </a:rPr>
                        <a:t>2015-16</a:t>
                      </a:r>
                      <a:endParaRPr lang="en-US" sz="1200" b="0" dirty="0">
                        <a:solidFill>
                          <a:schemeClr val="accent5"/>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r"/>
                      <a:r>
                        <a:rPr lang="en-US" sz="1200" b="0" dirty="0" smtClean="0">
                          <a:solidFill>
                            <a:schemeClr val="accent5"/>
                          </a:solidFill>
                        </a:rPr>
                        <a:t>2016-17</a:t>
                      </a:r>
                      <a:endParaRPr lang="en-US" sz="1200" b="0" dirty="0">
                        <a:solidFill>
                          <a:schemeClr val="accent5"/>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r h="382270">
                <a:tc>
                  <a:txBody>
                    <a:bodyPr/>
                    <a:lstStyle/>
                    <a:p>
                      <a:pPr marL="0" lvl="0" indent="0">
                        <a:spcBef>
                          <a:spcPts val="600"/>
                        </a:spcBef>
                        <a:spcAft>
                          <a:spcPts val="600"/>
                        </a:spcAft>
                        <a:buFont typeface="+mj-lt"/>
                        <a:buNone/>
                      </a:pPr>
                      <a:r>
                        <a:rPr lang="en-AU" sz="1100" b="1" dirty="0" smtClean="0">
                          <a:solidFill>
                            <a:schemeClr val="accent6"/>
                          </a:solidFill>
                          <a:effectLst/>
                          <a:latin typeface="Arial"/>
                          <a:ea typeface="Times New Roman"/>
                          <a:cs typeface="Arial"/>
                        </a:rPr>
                        <a:t>5.1     Antimicrobial medicines dispensing, </a:t>
                      </a:r>
                      <a:br>
                        <a:rPr lang="en-AU" sz="1100" b="1" dirty="0" smtClean="0">
                          <a:solidFill>
                            <a:schemeClr val="accent6"/>
                          </a:solidFill>
                          <a:effectLst/>
                          <a:latin typeface="Arial"/>
                          <a:ea typeface="Times New Roman"/>
                          <a:cs typeface="Arial"/>
                        </a:rPr>
                      </a:br>
                      <a:r>
                        <a:rPr lang="en-AU" sz="1100" b="1" dirty="0" smtClean="0">
                          <a:solidFill>
                            <a:schemeClr val="accent6"/>
                          </a:solidFill>
                          <a:effectLst/>
                          <a:latin typeface="Arial"/>
                          <a:ea typeface="Times New Roman"/>
                          <a:cs typeface="Arial"/>
                        </a:rPr>
                        <a:t>          all ages</a:t>
                      </a:r>
                      <a:endParaRPr lang="en-AU" sz="1100" b="1" dirty="0">
                        <a:solidFill>
                          <a:schemeClr val="accent6"/>
                        </a:solidFill>
                        <a:effectLst/>
                        <a:latin typeface="Arial"/>
                        <a:ea typeface="Times New Roman"/>
                        <a:cs typeface="Times New Roman"/>
                      </a:endParaRPr>
                    </a:p>
                  </a:txBody>
                  <a:tcPr marL="68580" marR="68580" marT="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600"/>
                        </a:spcBef>
                        <a:spcAft>
                          <a:spcPts val="600"/>
                        </a:spcAft>
                      </a:pPr>
                      <a:r>
                        <a:rPr lang="en-AU" sz="1100" dirty="0">
                          <a:solidFill>
                            <a:schemeClr val="accent6"/>
                          </a:solidFill>
                          <a:effectLst/>
                          <a:latin typeface="Arial"/>
                          <a:ea typeface="Times New Roman"/>
                          <a:cs typeface="Arial"/>
                        </a:rPr>
                        <a:t>126,863</a:t>
                      </a:r>
                      <a:endParaRPr lang="en-AU" sz="1100" dirty="0">
                        <a:solidFill>
                          <a:schemeClr val="accent6"/>
                        </a:solidFill>
                        <a:effectLst/>
                        <a:latin typeface="Arial"/>
                        <a:ea typeface="Times New Roman"/>
                        <a:cs typeface="Times New Roman"/>
                      </a:endParaRPr>
                    </a:p>
                  </a:txBody>
                  <a:tcPr marL="68580" marR="68580" marT="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600"/>
                        </a:spcBef>
                        <a:spcAft>
                          <a:spcPts val="600"/>
                        </a:spcAft>
                      </a:pPr>
                      <a:r>
                        <a:rPr lang="en-AU" sz="1100" dirty="0">
                          <a:solidFill>
                            <a:schemeClr val="accent6"/>
                          </a:solidFill>
                          <a:effectLst/>
                          <a:latin typeface="Arial"/>
                          <a:ea typeface="Times New Roman"/>
                          <a:cs typeface="Arial"/>
                        </a:rPr>
                        <a:t>129,137</a:t>
                      </a:r>
                      <a:endParaRPr lang="en-AU" sz="1100" dirty="0">
                        <a:solidFill>
                          <a:schemeClr val="accent6"/>
                        </a:solidFill>
                        <a:effectLst/>
                        <a:latin typeface="Arial"/>
                        <a:ea typeface="Times New Roman"/>
                        <a:cs typeface="Times New Roman"/>
                      </a:endParaRPr>
                    </a:p>
                  </a:txBody>
                  <a:tcPr marL="68580" marR="68580" marT="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600"/>
                        </a:spcBef>
                        <a:spcAft>
                          <a:spcPts val="600"/>
                        </a:spcAft>
                      </a:pPr>
                      <a:r>
                        <a:rPr lang="en-AU" sz="1100">
                          <a:solidFill>
                            <a:schemeClr val="accent6"/>
                          </a:solidFill>
                          <a:effectLst/>
                          <a:latin typeface="Arial"/>
                          <a:ea typeface="Times New Roman"/>
                          <a:cs typeface="Arial"/>
                        </a:rPr>
                        <a:t>122,892</a:t>
                      </a:r>
                      <a:endParaRPr lang="en-AU" sz="1100">
                        <a:solidFill>
                          <a:schemeClr val="accent6"/>
                        </a:solidFill>
                        <a:effectLst/>
                        <a:latin typeface="Arial"/>
                        <a:ea typeface="Times New Roman"/>
                        <a:cs typeface="Times New Roman"/>
                      </a:endParaRPr>
                    </a:p>
                  </a:txBody>
                  <a:tcPr marL="68580" marR="68580" marT="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600"/>
                        </a:spcBef>
                        <a:spcAft>
                          <a:spcPts val="600"/>
                        </a:spcAft>
                      </a:pPr>
                      <a:r>
                        <a:rPr lang="en-AU" sz="1100" dirty="0">
                          <a:solidFill>
                            <a:schemeClr val="accent6"/>
                          </a:solidFill>
                          <a:effectLst/>
                          <a:latin typeface="Arial"/>
                          <a:ea typeface="Times New Roman"/>
                          <a:cs typeface="Arial"/>
                        </a:rPr>
                        <a:t>115,894</a:t>
                      </a:r>
                      <a:endParaRPr lang="en-AU" sz="1100" dirty="0">
                        <a:solidFill>
                          <a:schemeClr val="accent6"/>
                        </a:solidFill>
                        <a:effectLst/>
                        <a:latin typeface="Arial"/>
                        <a:ea typeface="Times New Roman"/>
                        <a:cs typeface="Times New Roman"/>
                      </a:endParaRPr>
                    </a:p>
                  </a:txBody>
                  <a:tcPr marL="68580" marR="68580" marT="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70840">
                <a:tc>
                  <a:txBody>
                    <a:bodyPr/>
                    <a:lstStyle/>
                    <a:p>
                      <a:pPr marL="0" lvl="0" indent="0">
                        <a:spcBef>
                          <a:spcPts val="600"/>
                        </a:spcBef>
                        <a:spcAft>
                          <a:spcPts val="600"/>
                        </a:spcAft>
                        <a:buFont typeface="+mj-lt"/>
                        <a:buNone/>
                      </a:pPr>
                      <a:r>
                        <a:rPr lang="en-AU" sz="1100" b="1" dirty="0" smtClean="0">
                          <a:solidFill>
                            <a:schemeClr val="accent6"/>
                          </a:solidFill>
                          <a:effectLst/>
                          <a:latin typeface="Arial"/>
                          <a:ea typeface="Times New Roman"/>
                          <a:cs typeface="Arial"/>
                        </a:rPr>
                        <a:t>5.2.1  </a:t>
                      </a:r>
                      <a:r>
                        <a:rPr lang="en-AU" sz="1100" b="1" dirty="0" err="1" smtClean="0">
                          <a:solidFill>
                            <a:schemeClr val="accent6"/>
                          </a:solidFill>
                          <a:effectLst/>
                          <a:latin typeface="+mn-lt"/>
                          <a:ea typeface="Times New Roman"/>
                          <a:cs typeface="Arial"/>
                        </a:rPr>
                        <a:t>Amoxycillin</a:t>
                      </a:r>
                      <a:r>
                        <a:rPr lang="en-AU" sz="1100" b="1" dirty="0" smtClean="0">
                          <a:solidFill>
                            <a:schemeClr val="accent6"/>
                          </a:solidFill>
                          <a:effectLst/>
                          <a:latin typeface="+mn-lt"/>
                          <a:ea typeface="Times New Roman"/>
                          <a:cs typeface="Arial"/>
                        </a:rPr>
                        <a:t> dispensing</a:t>
                      </a:r>
                      <a:r>
                        <a:rPr lang="en-AU" sz="1100" b="1" dirty="0" smtClean="0">
                          <a:solidFill>
                            <a:schemeClr val="accent6"/>
                          </a:solidFill>
                          <a:effectLst/>
                          <a:latin typeface="Arial"/>
                          <a:ea typeface="Times New Roman"/>
                          <a:cs typeface="Arial"/>
                        </a:rPr>
                        <a:t>, all ages</a:t>
                      </a:r>
                      <a:endParaRPr lang="en-AU" sz="1100" b="1" dirty="0">
                        <a:solidFill>
                          <a:schemeClr val="accent6"/>
                        </a:solidFill>
                        <a:effectLst/>
                        <a:latin typeface="Arial"/>
                        <a:ea typeface="Times New Roman"/>
                        <a:cs typeface="Times New Roman"/>
                      </a:endParaRPr>
                    </a:p>
                  </a:txBody>
                  <a:tcPr marL="68580" marR="68580" marT="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600"/>
                        </a:spcBef>
                        <a:spcAft>
                          <a:spcPts val="600"/>
                        </a:spcAft>
                      </a:pPr>
                      <a:r>
                        <a:rPr lang="en-AU" sz="1100" dirty="0">
                          <a:solidFill>
                            <a:schemeClr val="accent6"/>
                          </a:solidFill>
                          <a:effectLst/>
                          <a:latin typeface="Arial"/>
                          <a:ea typeface="Times New Roman"/>
                          <a:cs typeface="Arial"/>
                        </a:rPr>
                        <a:t>24,112</a:t>
                      </a:r>
                      <a:endParaRPr lang="en-AU" sz="1100" dirty="0">
                        <a:solidFill>
                          <a:schemeClr val="accent6"/>
                        </a:solidFill>
                        <a:effectLst/>
                        <a:latin typeface="Arial"/>
                        <a:ea typeface="Times New Roman"/>
                        <a:cs typeface="Times New Roman"/>
                      </a:endParaRPr>
                    </a:p>
                  </a:txBody>
                  <a:tcPr marL="68580" marR="68580" marT="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600"/>
                        </a:spcBef>
                        <a:spcAft>
                          <a:spcPts val="600"/>
                        </a:spcAft>
                      </a:pPr>
                      <a:r>
                        <a:rPr lang="en-AU" sz="1100" dirty="0">
                          <a:solidFill>
                            <a:schemeClr val="accent6"/>
                          </a:solidFill>
                          <a:effectLst/>
                          <a:latin typeface="Arial"/>
                          <a:ea typeface="Times New Roman"/>
                          <a:cs typeface="Arial"/>
                        </a:rPr>
                        <a:t>24,502</a:t>
                      </a:r>
                      <a:endParaRPr lang="en-AU" sz="1100" dirty="0">
                        <a:solidFill>
                          <a:schemeClr val="accent6"/>
                        </a:solidFill>
                        <a:effectLst/>
                        <a:latin typeface="Arial"/>
                        <a:ea typeface="Times New Roman"/>
                        <a:cs typeface="Times New Roman"/>
                      </a:endParaRPr>
                    </a:p>
                  </a:txBody>
                  <a:tcPr marL="68580" marR="68580" marT="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600"/>
                        </a:spcBef>
                        <a:spcAft>
                          <a:spcPts val="600"/>
                        </a:spcAft>
                      </a:pPr>
                      <a:r>
                        <a:rPr lang="en-AU" sz="1100" dirty="0">
                          <a:solidFill>
                            <a:schemeClr val="accent6"/>
                          </a:solidFill>
                          <a:effectLst/>
                          <a:latin typeface="Arial"/>
                          <a:ea typeface="Times New Roman"/>
                          <a:cs typeface="Arial"/>
                        </a:rPr>
                        <a:t>23,312</a:t>
                      </a:r>
                      <a:endParaRPr lang="en-AU" sz="1100" dirty="0">
                        <a:solidFill>
                          <a:schemeClr val="accent6"/>
                        </a:solidFill>
                        <a:effectLst/>
                        <a:latin typeface="Arial"/>
                        <a:ea typeface="Times New Roman"/>
                        <a:cs typeface="Times New Roman"/>
                      </a:endParaRPr>
                    </a:p>
                  </a:txBody>
                  <a:tcPr marL="68580" marR="68580" marT="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600"/>
                        </a:spcBef>
                        <a:spcAft>
                          <a:spcPts val="600"/>
                        </a:spcAft>
                      </a:pPr>
                      <a:r>
                        <a:rPr lang="en-AU" sz="1100" dirty="0">
                          <a:solidFill>
                            <a:schemeClr val="accent6"/>
                          </a:solidFill>
                          <a:effectLst/>
                          <a:latin typeface="Arial"/>
                          <a:ea typeface="Times New Roman"/>
                          <a:cs typeface="Arial"/>
                        </a:rPr>
                        <a:t>22,286</a:t>
                      </a:r>
                      <a:endParaRPr lang="en-AU" sz="1100" dirty="0">
                        <a:solidFill>
                          <a:schemeClr val="accent6"/>
                        </a:solidFill>
                        <a:effectLst/>
                        <a:latin typeface="Arial"/>
                        <a:ea typeface="Times New Roman"/>
                        <a:cs typeface="Times New Roman"/>
                      </a:endParaRPr>
                    </a:p>
                  </a:txBody>
                  <a:tcPr marL="68580" marR="68580" marT="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930753599"/>
                  </a:ext>
                </a:extLst>
              </a:tr>
              <a:tr h="370840">
                <a:tc>
                  <a:txBody>
                    <a:bodyPr/>
                    <a:lstStyle/>
                    <a:p>
                      <a:pPr marL="0" marR="0" lvl="0" indent="0" algn="l" defTabSz="914400" rtl="0" eaLnBrk="1" fontAlgn="auto" latinLnBrk="0" hangingPunct="1">
                        <a:lnSpc>
                          <a:spcPct val="100000"/>
                        </a:lnSpc>
                        <a:spcBef>
                          <a:spcPts val="600"/>
                        </a:spcBef>
                        <a:spcAft>
                          <a:spcPts val="600"/>
                        </a:spcAft>
                        <a:buClrTx/>
                        <a:buSzTx/>
                        <a:buFont typeface="+mj-lt"/>
                        <a:buNone/>
                        <a:tabLst/>
                        <a:defRPr/>
                      </a:pPr>
                      <a:r>
                        <a:rPr lang="en-AU" sz="1100" b="1" dirty="0" smtClean="0">
                          <a:solidFill>
                            <a:schemeClr val="accent6"/>
                          </a:solidFill>
                          <a:effectLst/>
                          <a:latin typeface="+mn-lt"/>
                          <a:ea typeface="Times New Roman"/>
                          <a:cs typeface="Arial"/>
                        </a:rPr>
                        <a:t>5.2.2  Amoxycillin and </a:t>
                      </a:r>
                      <a:r>
                        <a:rPr lang="en-AU" sz="1100" b="1" dirty="0" err="1" smtClean="0">
                          <a:solidFill>
                            <a:schemeClr val="accent6"/>
                          </a:solidFill>
                          <a:effectLst/>
                          <a:latin typeface="+mn-lt"/>
                          <a:ea typeface="Times New Roman"/>
                          <a:cs typeface="Arial"/>
                        </a:rPr>
                        <a:t>amoxycillin-clavulanate</a:t>
                      </a:r>
                      <a:r>
                        <a:rPr lang="en-AU" sz="1100" b="1" dirty="0" smtClean="0">
                          <a:solidFill>
                            <a:schemeClr val="accent6"/>
                          </a:solidFill>
                          <a:effectLst/>
                          <a:latin typeface="+mn-lt"/>
                          <a:ea typeface="Times New Roman"/>
                          <a:cs typeface="Arial"/>
                        </a:rPr>
                        <a:t/>
                      </a:r>
                      <a:br>
                        <a:rPr lang="en-AU" sz="1100" b="1" dirty="0" smtClean="0">
                          <a:solidFill>
                            <a:schemeClr val="accent6"/>
                          </a:solidFill>
                          <a:effectLst/>
                          <a:latin typeface="+mn-lt"/>
                          <a:ea typeface="Times New Roman"/>
                          <a:cs typeface="Arial"/>
                        </a:rPr>
                      </a:br>
                      <a:r>
                        <a:rPr lang="en-AU" sz="1100" b="1" dirty="0" smtClean="0">
                          <a:solidFill>
                            <a:schemeClr val="accent6"/>
                          </a:solidFill>
                          <a:effectLst/>
                          <a:latin typeface="+mn-lt"/>
                          <a:ea typeface="Times New Roman"/>
                          <a:cs typeface="Arial"/>
                        </a:rPr>
                        <a:t>          dispensing, all ages</a:t>
                      </a:r>
                      <a:endParaRPr lang="en-AU" sz="1100" b="1" dirty="0" smtClean="0">
                        <a:solidFill>
                          <a:schemeClr val="accent6"/>
                        </a:solidFill>
                        <a:effectLst/>
                        <a:latin typeface="+mn-lt"/>
                        <a:ea typeface="Times New Roman"/>
                        <a:cs typeface="Times New Roman"/>
                      </a:endParaRPr>
                    </a:p>
                    <a:p>
                      <a:pPr marL="0" lvl="0" indent="0">
                        <a:spcBef>
                          <a:spcPts val="600"/>
                        </a:spcBef>
                        <a:spcAft>
                          <a:spcPts val="600"/>
                        </a:spcAft>
                        <a:buFont typeface="+mj-lt"/>
                        <a:buNone/>
                      </a:pPr>
                      <a:endParaRPr lang="en-AU" sz="1100" b="1" dirty="0" smtClean="0">
                        <a:solidFill>
                          <a:schemeClr val="accent6"/>
                        </a:solidFill>
                        <a:effectLst/>
                        <a:latin typeface="Arial"/>
                        <a:ea typeface="Times New Roman"/>
                        <a:cs typeface="Arial"/>
                      </a:endParaRPr>
                    </a:p>
                  </a:txBody>
                  <a:tcPr marL="68580" marR="68580" marT="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600"/>
                        </a:spcBef>
                        <a:spcAft>
                          <a:spcPts val="600"/>
                        </a:spcAft>
                      </a:pPr>
                      <a:r>
                        <a:rPr lang="en-AU" sz="1100" dirty="0">
                          <a:solidFill>
                            <a:schemeClr val="accent6"/>
                          </a:solidFill>
                          <a:effectLst/>
                          <a:latin typeface="Arial"/>
                          <a:ea typeface="Times New Roman"/>
                          <a:cs typeface="Arial"/>
                        </a:rPr>
                        <a:t>19,110</a:t>
                      </a:r>
                      <a:endParaRPr lang="en-AU" sz="1100" dirty="0">
                        <a:solidFill>
                          <a:schemeClr val="accent6"/>
                        </a:solidFill>
                        <a:effectLst/>
                        <a:latin typeface="Arial"/>
                        <a:ea typeface="Times New Roman"/>
                        <a:cs typeface="Times New Roman"/>
                      </a:endParaRPr>
                    </a:p>
                  </a:txBody>
                  <a:tcPr marL="68580" marR="68580" marT="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600"/>
                        </a:spcBef>
                        <a:spcAft>
                          <a:spcPts val="600"/>
                        </a:spcAft>
                      </a:pPr>
                      <a:r>
                        <a:rPr lang="en-AU" sz="1100">
                          <a:solidFill>
                            <a:schemeClr val="accent6"/>
                          </a:solidFill>
                          <a:effectLst/>
                          <a:latin typeface="Arial"/>
                          <a:ea typeface="Times New Roman"/>
                          <a:cs typeface="Arial"/>
                        </a:rPr>
                        <a:t>20,400</a:t>
                      </a:r>
                      <a:endParaRPr lang="en-AU" sz="1100">
                        <a:solidFill>
                          <a:schemeClr val="accent6"/>
                        </a:solidFill>
                        <a:effectLst/>
                        <a:latin typeface="Arial"/>
                        <a:ea typeface="Times New Roman"/>
                        <a:cs typeface="Times New Roman"/>
                      </a:endParaRPr>
                    </a:p>
                  </a:txBody>
                  <a:tcPr marL="68580" marR="68580" marT="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600"/>
                        </a:spcBef>
                        <a:spcAft>
                          <a:spcPts val="600"/>
                        </a:spcAft>
                      </a:pPr>
                      <a:r>
                        <a:rPr lang="en-AU" sz="1100" dirty="0">
                          <a:solidFill>
                            <a:schemeClr val="accent6"/>
                          </a:solidFill>
                          <a:effectLst/>
                          <a:latin typeface="Arial"/>
                          <a:ea typeface="Times New Roman"/>
                          <a:cs typeface="Arial"/>
                        </a:rPr>
                        <a:t>19,888</a:t>
                      </a:r>
                      <a:endParaRPr lang="en-AU" sz="1100" dirty="0">
                        <a:solidFill>
                          <a:schemeClr val="accent6"/>
                        </a:solidFill>
                        <a:effectLst/>
                        <a:latin typeface="Arial"/>
                        <a:ea typeface="Times New Roman"/>
                        <a:cs typeface="Times New Roman"/>
                      </a:endParaRPr>
                    </a:p>
                  </a:txBody>
                  <a:tcPr marL="68580" marR="68580" marT="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600"/>
                        </a:spcBef>
                        <a:spcAft>
                          <a:spcPts val="600"/>
                        </a:spcAft>
                      </a:pPr>
                      <a:r>
                        <a:rPr lang="en-AU" sz="1100" dirty="0">
                          <a:solidFill>
                            <a:schemeClr val="accent6"/>
                          </a:solidFill>
                          <a:effectLst/>
                          <a:latin typeface="Arial"/>
                          <a:ea typeface="Times New Roman"/>
                          <a:cs typeface="Arial"/>
                        </a:rPr>
                        <a:t>19,568</a:t>
                      </a:r>
                      <a:endParaRPr lang="en-AU" sz="1100" dirty="0">
                        <a:solidFill>
                          <a:schemeClr val="accent6"/>
                        </a:solidFill>
                        <a:effectLst/>
                        <a:latin typeface="Arial"/>
                        <a:ea typeface="Times New Roman"/>
                        <a:cs typeface="Times New Roman"/>
                      </a:endParaRPr>
                    </a:p>
                  </a:txBody>
                  <a:tcPr marL="68580" marR="68580" marT="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378255321"/>
                  </a:ext>
                </a:extLst>
              </a:tr>
              <a:tr h="438785">
                <a:tc>
                  <a:txBody>
                    <a:bodyPr/>
                    <a:lstStyle/>
                    <a:p>
                      <a:pPr marL="0" lvl="0" indent="0">
                        <a:spcBef>
                          <a:spcPts val="600"/>
                        </a:spcBef>
                        <a:spcAft>
                          <a:spcPts val="600"/>
                        </a:spcAft>
                        <a:buFont typeface="+mj-lt"/>
                        <a:buNone/>
                      </a:pPr>
                      <a:r>
                        <a:rPr lang="en-AU" sz="1100" b="1" dirty="0" smtClean="0">
                          <a:solidFill>
                            <a:schemeClr val="accent6"/>
                          </a:solidFill>
                          <a:effectLst/>
                          <a:latin typeface="Arial"/>
                          <a:ea typeface="Times New Roman"/>
                          <a:cs typeface="Arial"/>
                        </a:rPr>
                        <a:t>5.3     Antipsychotic </a:t>
                      </a:r>
                      <a:r>
                        <a:rPr lang="en-AU" sz="1100" b="1" dirty="0">
                          <a:solidFill>
                            <a:schemeClr val="accent6"/>
                          </a:solidFill>
                          <a:effectLst/>
                          <a:latin typeface="Arial"/>
                          <a:ea typeface="Times New Roman"/>
                          <a:cs typeface="Arial"/>
                        </a:rPr>
                        <a:t>medicines dispensing, </a:t>
                      </a:r>
                      <a:r>
                        <a:rPr lang="en-AU" sz="1100" b="1" dirty="0" smtClean="0">
                          <a:solidFill>
                            <a:schemeClr val="accent6"/>
                          </a:solidFill>
                          <a:effectLst/>
                          <a:latin typeface="Arial"/>
                          <a:ea typeface="Times New Roman"/>
                          <a:cs typeface="Arial"/>
                        </a:rPr>
                        <a:t/>
                      </a:r>
                      <a:br>
                        <a:rPr lang="en-AU" sz="1100" b="1" dirty="0" smtClean="0">
                          <a:solidFill>
                            <a:schemeClr val="accent6"/>
                          </a:solidFill>
                          <a:effectLst/>
                          <a:latin typeface="Arial"/>
                          <a:ea typeface="Times New Roman"/>
                          <a:cs typeface="Arial"/>
                        </a:rPr>
                      </a:br>
                      <a:r>
                        <a:rPr lang="en-AU" sz="1100" b="1" dirty="0" smtClean="0">
                          <a:solidFill>
                            <a:schemeClr val="accent6"/>
                          </a:solidFill>
                          <a:effectLst/>
                          <a:latin typeface="Arial"/>
                          <a:ea typeface="Times New Roman"/>
                          <a:cs typeface="Arial"/>
                        </a:rPr>
                        <a:t>          17 years </a:t>
                      </a:r>
                      <a:r>
                        <a:rPr lang="en-AU" sz="1100" b="1" dirty="0">
                          <a:solidFill>
                            <a:schemeClr val="accent6"/>
                          </a:solidFill>
                          <a:effectLst/>
                          <a:latin typeface="Arial"/>
                          <a:ea typeface="Times New Roman"/>
                          <a:cs typeface="Arial"/>
                        </a:rPr>
                        <a:t>and under</a:t>
                      </a:r>
                      <a:endParaRPr lang="en-AU" sz="1100" b="1" dirty="0">
                        <a:solidFill>
                          <a:schemeClr val="accent6"/>
                        </a:solidFill>
                        <a:effectLst/>
                        <a:latin typeface="Arial"/>
                        <a:ea typeface="Times New Roman"/>
                        <a:cs typeface="Times New Roman"/>
                      </a:endParaRPr>
                    </a:p>
                  </a:txBody>
                  <a:tcPr marL="68580" marR="68580" marT="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600"/>
                        </a:spcBef>
                        <a:spcAft>
                          <a:spcPts val="600"/>
                        </a:spcAft>
                      </a:pPr>
                      <a:r>
                        <a:rPr lang="en-AU" sz="1100" dirty="0">
                          <a:solidFill>
                            <a:schemeClr val="accent6"/>
                          </a:solidFill>
                          <a:effectLst/>
                          <a:latin typeface="Arial"/>
                          <a:ea typeface="Times New Roman"/>
                          <a:cs typeface="Arial"/>
                        </a:rPr>
                        <a:t>2,082</a:t>
                      </a:r>
                      <a:endParaRPr lang="en-AU" sz="1100" dirty="0">
                        <a:solidFill>
                          <a:schemeClr val="accent6"/>
                        </a:solidFill>
                        <a:effectLst/>
                        <a:latin typeface="Arial"/>
                        <a:ea typeface="Times New Roman"/>
                        <a:cs typeface="Times New Roman"/>
                      </a:endParaRPr>
                    </a:p>
                  </a:txBody>
                  <a:tcPr marL="68580" marR="68580" marT="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600"/>
                        </a:spcBef>
                        <a:spcAft>
                          <a:spcPts val="600"/>
                        </a:spcAft>
                      </a:pPr>
                      <a:r>
                        <a:rPr lang="en-AU" sz="1100" dirty="0">
                          <a:solidFill>
                            <a:schemeClr val="accent6"/>
                          </a:solidFill>
                          <a:effectLst/>
                          <a:latin typeface="Arial"/>
                          <a:ea typeface="Times New Roman"/>
                          <a:cs typeface="Arial"/>
                        </a:rPr>
                        <a:t>2,138</a:t>
                      </a:r>
                      <a:endParaRPr lang="en-AU" sz="1100" dirty="0">
                        <a:solidFill>
                          <a:schemeClr val="accent6"/>
                        </a:solidFill>
                        <a:effectLst/>
                        <a:latin typeface="Arial"/>
                        <a:ea typeface="Times New Roman"/>
                        <a:cs typeface="Times New Roman"/>
                      </a:endParaRPr>
                    </a:p>
                  </a:txBody>
                  <a:tcPr marL="68580" marR="68580" marT="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600"/>
                        </a:spcBef>
                        <a:spcAft>
                          <a:spcPts val="600"/>
                        </a:spcAft>
                      </a:pPr>
                      <a:r>
                        <a:rPr lang="en-AU" sz="1100" dirty="0">
                          <a:solidFill>
                            <a:schemeClr val="accent6"/>
                          </a:solidFill>
                          <a:effectLst/>
                          <a:latin typeface="Arial"/>
                          <a:ea typeface="Times New Roman"/>
                          <a:cs typeface="Arial"/>
                        </a:rPr>
                        <a:t>2,231</a:t>
                      </a:r>
                      <a:endParaRPr lang="en-AU" sz="1100" dirty="0">
                        <a:solidFill>
                          <a:schemeClr val="accent6"/>
                        </a:solidFill>
                        <a:effectLst/>
                        <a:latin typeface="Arial"/>
                        <a:ea typeface="Times New Roman"/>
                        <a:cs typeface="Times New Roman"/>
                      </a:endParaRPr>
                    </a:p>
                  </a:txBody>
                  <a:tcPr marL="68580" marR="68580" marT="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600"/>
                        </a:spcBef>
                        <a:spcAft>
                          <a:spcPts val="600"/>
                        </a:spcAft>
                      </a:pPr>
                      <a:r>
                        <a:rPr lang="en-AU" sz="1100" dirty="0">
                          <a:solidFill>
                            <a:schemeClr val="accent6"/>
                          </a:solidFill>
                          <a:effectLst/>
                          <a:latin typeface="Arial"/>
                          <a:ea typeface="Times New Roman"/>
                          <a:cs typeface="Arial"/>
                        </a:rPr>
                        <a:t>2,256</a:t>
                      </a:r>
                      <a:endParaRPr lang="en-AU" sz="1100" dirty="0">
                        <a:solidFill>
                          <a:schemeClr val="accent6"/>
                        </a:solidFill>
                        <a:effectLst/>
                        <a:latin typeface="Arial"/>
                        <a:ea typeface="Times New Roman"/>
                        <a:cs typeface="Times New Roman"/>
                      </a:endParaRPr>
                    </a:p>
                  </a:txBody>
                  <a:tcPr marL="68580" marR="68580" marT="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485775">
                <a:tc>
                  <a:txBody>
                    <a:bodyPr/>
                    <a:lstStyle/>
                    <a:p>
                      <a:pPr marL="0" lvl="0" indent="0">
                        <a:spcBef>
                          <a:spcPts val="600"/>
                        </a:spcBef>
                        <a:spcAft>
                          <a:spcPts val="600"/>
                        </a:spcAft>
                        <a:buFont typeface="+mj-lt"/>
                        <a:buNone/>
                      </a:pPr>
                      <a:r>
                        <a:rPr lang="en-AU" sz="1100" b="1" dirty="0" smtClean="0">
                          <a:solidFill>
                            <a:schemeClr val="accent6"/>
                          </a:solidFill>
                          <a:effectLst/>
                          <a:latin typeface="Arial"/>
                          <a:ea typeface="Times New Roman"/>
                          <a:cs typeface="Arial"/>
                        </a:rPr>
                        <a:t>5.4     Antipsychotic </a:t>
                      </a:r>
                      <a:r>
                        <a:rPr lang="en-AU" sz="1100" b="1" dirty="0">
                          <a:solidFill>
                            <a:schemeClr val="accent6"/>
                          </a:solidFill>
                          <a:effectLst/>
                          <a:latin typeface="Arial"/>
                          <a:ea typeface="Times New Roman"/>
                          <a:cs typeface="Arial"/>
                        </a:rPr>
                        <a:t>medicines dispensing, </a:t>
                      </a:r>
                      <a:r>
                        <a:rPr lang="en-AU" sz="1100" b="1" dirty="0" smtClean="0">
                          <a:solidFill>
                            <a:schemeClr val="accent6"/>
                          </a:solidFill>
                          <a:effectLst/>
                          <a:latin typeface="Arial"/>
                          <a:ea typeface="Times New Roman"/>
                          <a:cs typeface="Arial"/>
                        </a:rPr>
                        <a:t/>
                      </a:r>
                      <a:br>
                        <a:rPr lang="en-AU" sz="1100" b="1" dirty="0" smtClean="0">
                          <a:solidFill>
                            <a:schemeClr val="accent6"/>
                          </a:solidFill>
                          <a:effectLst/>
                          <a:latin typeface="Arial"/>
                          <a:ea typeface="Times New Roman"/>
                          <a:cs typeface="Arial"/>
                        </a:rPr>
                      </a:br>
                      <a:r>
                        <a:rPr lang="en-AU" sz="1100" b="1" dirty="0" smtClean="0">
                          <a:solidFill>
                            <a:schemeClr val="accent6"/>
                          </a:solidFill>
                          <a:effectLst/>
                          <a:latin typeface="Arial"/>
                          <a:ea typeface="Times New Roman"/>
                          <a:cs typeface="Arial"/>
                        </a:rPr>
                        <a:t>          18 to 64 </a:t>
                      </a:r>
                      <a:r>
                        <a:rPr lang="en-AU" sz="1100" b="1" dirty="0">
                          <a:solidFill>
                            <a:schemeClr val="accent6"/>
                          </a:solidFill>
                          <a:effectLst/>
                          <a:latin typeface="Arial"/>
                          <a:ea typeface="Times New Roman"/>
                          <a:cs typeface="Arial"/>
                        </a:rPr>
                        <a:t>years</a:t>
                      </a:r>
                      <a:endParaRPr lang="en-AU" sz="1100" b="1" dirty="0">
                        <a:solidFill>
                          <a:schemeClr val="accent6"/>
                        </a:solidFill>
                        <a:effectLst/>
                        <a:latin typeface="Arial"/>
                        <a:ea typeface="Times New Roman"/>
                        <a:cs typeface="Times New Roman"/>
                      </a:endParaRPr>
                    </a:p>
                  </a:txBody>
                  <a:tcPr marL="68580" marR="68580" marT="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600"/>
                        </a:spcBef>
                        <a:spcAft>
                          <a:spcPts val="600"/>
                        </a:spcAft>
                      </a:pPr>
                      <a:r>
                        <a:rPr lang="en-AU" sz="1100" dirty="0">
                          <a:solidFill>
                            <a:schemeClr val="accent6"/>
                          </a:solidFill>
                          <a:effectLst/>
                          <a:latin typeface="Arial"/>
                          <a:ea typeface="Times New Roman"/>
                          <a:cs typeface="Arial"/>
                        </a:rPr>
                        <a:t>17,873</a:t>
                      </a:r>
                      <a:endParaRPr lang="en-AU" sz="1100" dirty="0">
                        <a:solidFill>
                          <a:schemeClr val="accent6"/>
                        </a:solidFill>
                        <a:effectLst/>
                        <a:latin typeface="Arial"/>
                        <a:ea typeface="Times New Roman"/>
                        <a:cs typeface="Times New Roman"/>
                      </a:endParaRPr>
                    </a:p>
                  </a:txBody>
                  <a:tcPr marL="68580" marR="68580" marT="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600"/>
                        </a:spcBef>
                        <a:spcAft>
                          <a:spcPts val="600"/>
                        </a:spcAft>
                      </a:pPr>
                      <a:r>
                        <a:rPr lang="en-AU" sz="1100" dirty="0">
                          <a:solidFill>
                            <a:schemeClr val="accent6"/>
                          </a:solidFill>
                          <a:effectLst/>
                          <a:latin typeface="Arial"/>
                          <a:ea typeface="Times New Roman"/>
                          <a:cs typeface="Arial"/>
                        </a:rPr>
                        <a:t>18,544</a:t>
                      </a:r>
                      <a:endParaRPr lang="en-AU" sz="1100" dirty="0">
                        <a:solidFill>
                          <a:schemeClr val="accent6"/>
                        </a:solidFill>
                        <a:effectLst/>
                        <a:latin typeface="Arial"/>
                        <a:ea typeface="Times New Roman"/>
                        <a:cs typeface="Times New Roman"/>
                      </a:endParaRPr>
                    </a:p>
                  </a:txBody>
                  <a:tcPr marL="68580" marR="68580" marT="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600"/>
                        </a:spcBef>
                        <a:spcAft>
                          <a:spcPts val="600"/>
                        </a:spcAft>
                      </a:pPr>
                      <a:r>
                        <a:rPr lang="en-AU" sz="1100" dirty="0">
                          <a:solidFill>
                            <a:schemeClr val="accent6"/>
                          </a:solidFill>
                          <a:effectLst/>
                          <a:latin typeface="Arial"/>
                          <a:ea typeface="Times New Roman"/>
                          <a:cs typeface="Arial"/>
                        </a:rPr>
                        <a:t>19,032</a:t>
                      </a:r>
                      <a:endParaRPr lang="en-AU" sz="1100" dirty="0">
                        <a:solidFill>
                          <a:schemeClr val="accent6"/>
                        </a:solidFill>
                        <a:effectLst/>
                        <a:latin typeface="Arial"/>
                        <a:ea typeface="Times New Roman"/>
                        <a:cs typeface="Times New Roman"/>
                      </a:endParaRPr>
                    </a:p>
                  </a:txBody>
                  <a:tcPr marL="68580" marR="68580" marT="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600"/>
                        </a:spcBef>
                        <a:spcAft>
                          <a:spcPts val="600"/>
                        </a:spcAft>
                      </a:pPr>
                      <a:r>
                        <a:rPr lang="en-AU" sz="1100" dirty="0">
                          <a:solidFill>
                            <a:schemeClr val="accent6"/>
                          </a:solidFill>
                          <a:effectLst/>
                          <a:latin typeface="Arial"/>
                          <a:ea typeface="Times New Roman"/>
                          <a:cs typeface="Arial"/>
                        </a:rPr>
                        <a:t>19,420</a:t>
                      </a:r>
                      <a:endParaRPr lang="en-AU" sz="1100" dirty="0">
                        <a:solidFill>
                          <a:schemeClr val="accent6"/>
                        </a:solidFill>
                        <a:effectLst/>
                        <a:latin typeface="Arial"/>
                        <a:ea typeface="Times New Roman"/>
                        <a:cs typeface="Times New Roman"/>
                      </a:endParaRPr>
                    </a:p>
                  </a:txBody>
                  <a:tcPr marL="68580" marR="68580" marT="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pPr marL="0" lvl="0" indent="0">
                        <a:spcBef>
                          <a:spcPts val="600"/>
                        </a:spcBef>
                        <a:spcAft>
                          <a:spcPts val="600"/>
                        </a:spcAft>
                        <a:buFont typeface="+mj-lt"/>
                        <a:buNone/>
                      </a:pPr>
                      <a:r>
                        <a:rPr lang="en-AU" sz="1100" b="1" dirty="0" smtClean="0">
                          <a:solidFill>
                            <a:schemeClr val="accent6"/>
                          </a:solidFill>
                          <a:effectLst/>
                          <a:latin typeface="Arial"/>
                          <a:ea typeface="Times New Roman"/>
                          <a:cs typeface="Arial"/>
                        </a:rPr>
                        <a:t>5.5     Antipsychotic </a:t>
                      </a:r>
                      <a:r>
                        <a:rPr lang="en-AU" sz="1100" b="1" dirty="0">
                          <a:solidFill>
                            <a:schemeClr val="accent6"/>
                          </a:solidFill>
                          <a:effectLst/>
                          <a:latin typeface="Arial"/>
                          <a:ea typeface="Times New Roman"/>
                          <a:cs typeface="Arial"/>
                        </a:rPr>
                        <a:t>medicines dispensing, </a:t>
                      </a:r>
                      <a:r>
                        <a:rPr lang="en-AU" sz="1100" b="1" dirty="0" smtClean="0">
                          <a:solidFill>
                            <a:schemeClr val="accent6"/>
                          </a:solidFill>
                          <a:effectLst/>
                          <a:latin typeface="Arial"/>
                          <a:ea typeface="Times New Roman"/>
                          <a:cs typeface="Arial"/>
                        </a:rPr>
                        <a:t/>
                      </a:r>
                      <a:br>
                        <a:rPr lang="en-AU" sz="1100" b="1" dirty="0" smtClean="0">
                          <a:solidFill>
                            <a:schemeClr val="accent6"/>
                          </a:solidFill>
                          <a:effectLst/>
                          <a:latin typeface="Arial"/>
                          <a:ea typeface="Times New Roman"/>
                          <a:cs typeface="Arial"/>
                        </a:rPr>
                      </a:br>
                      <a:r>
                        <a:rPr lang="en-AU" sz="1100" b="1" dirty="0" smtClean="0">
                          <a:solidFill>
                            <a:schemeClr val="accent6"/>
                          </a:solidFill>
                          <a:effectLst/>
                          <a:latin typeface="Arial"/>
                          <a:ea typeface="Times New Roman"/>
                          <a:cs typeface="Arial"/>
                        </a:rPr>
                        <a:t>          65 </a:t>
                      </a:r>
                      <a:r>
                        <a:rPr lang="en-AU" sz="1100" b="1" dirty="0">
                          <a:solidFill>
                            <a:schemeClr val="accent6"/>
                          </a:solidFill>
                          <a:effectLst/>
                          <a:latin typeface="Arial"/>
                          <a:ea typeface="Times New Roman"/>
                          <a:cs typeface="Arial"/>
                        </a:rPr>
                        <a:t>years and over</a:t>
                      </a:r>
                      <a:endParaRPr lang="en-AU" sz="1100" b="1" dirty="0">
                        <a:solidFill>
                          <a:schemeClr val="accent6"/>
                        </a:solidFill>
                        <a:effectLst/>
                        <a:latin typeface="Arial"/>
                        <a:ea typeface="Times New Roman"/>
                        <a:cs typeface="Times New Roman"/>
                      </a:endParaRPr>
                    </a:p>
                  </a:txBody>
                  <a:tcPr marL="68580" marR="68580" marT="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600"/>
                        </a:spcBef>
                        <a:spcAft>
                          <a:spcPts val="600"/>
                        </a:spcAft>
                      </a:pPr>
                      <a:r>
                        <a:rPr lang="en-AU" sz="1100" dirty="0">
                          <a:solidFill>
                            <a:schemeClr val="accent6"/>
                          </a:solidFill>
                          <a:effectLst/>
                          <a:latin typeface="Arial"/>
                          <a:ea typeface="Times New Roman"/>
                          <a:cs typeface="Arial"/>
                        </a:rPr>
                        <a:t>27,396</a:t>
                      </a:r>
                      <a:endParaRPr lang="en-AU" sz="1100" dirty="0">
                        <a:solidFill>
                          <a:schemeClr val="accent6"/>
                        </a:solidFill>
                        <a:effectLst/>
                        <a:latin typeface="Arial"/>
                        <a:ea typeface="Times New Roman"/>
                        <a:cs typeface="Times New Roman"/>
                      </a:endParaRPr>
                    </a:p>
                  </a:txBody>
                  <a:tcPr marL="68580" marR="68580" marT="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600"/>
                        </a:spcBef>
                        <a:spcAft>
                          <a:spcPts val="600"/>
                        </a:spcAft>
                      </a:pPr>
                      <a:r>
                        <a:rPr lang="en-AU" sz="1100" dirty="0">
                          <a:solidFill>
                            <a:schemeClr val="accent6"/>
                          </a:solidFill>
                          <a:effectLst/>
                          <a:latin typeface="Arial"/>
                          <a:ea typeface="Times New Roman"/>
                          <a:cs typeface="Arial"/>
                        </a:rPr>
                        <a:t>26,636</a:t>
                      </a:r>
                      <a:endParaRPr lang="en-AU" sz="1100" dirty="0">
                        <a:solidFill>
                          <a:schemeClr val="accent6"/>
                        </a:solidFill>
                        <a:effectLst/>
                        <a:latin typeface="Arial"/>
                        <a:ea typeface="Times New Roman"/>
                        <a:cs typeface="Times New Roman"/>
                      </a:endParaRPr>
                    </a:p>
                  </a:txBody>
                  <a:tcPr marL="68580" marR="68580" marT="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600"/>
                        </a:spcBef>
                        <a:spcAft>
                          <a:spcPts val="600"/>
                        </a:spcAft>
                      </a:pPr>
                      <a:r>
                        <a:rPr lang="en-AU" sz="1100" dirty="0">
                          <a:solidFill>
                            <a:schemeClr val="accent6"/>
                          </a:solidFill>
                          <a:effectLst/>
                          <a:latin typeface="Arial"/>
                          <a:ea typeface="Times New Roman"/>
                          <a:cs typeface="Arial"/>
                        </a:rPr>
                        <a:t>26,145</a:t>
                      </a:r>
                      <a:endParaRPr lang="en-AU" sz="1100" dirty="0">
                        <a:solidFill>
                          <a:schemeClr val="accent6"/>
                        </a:solidFill>
                        <a:effectLst/>
                        <a:latin typeface="Arial"/>
                        <a:ea typeface="Times New Roman"/>
                        <a:cs typeface="Times New Roman"/>
                      </a:endParaRPr>
                    </a:p>
                  </a:txBody>
                  <a:tcPr marL="68580" marR="68580" marT="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600"/>
                        </a:spcBef>
                        <a:spcAft>
                          <a:spcPts val="600"/>
                        </a:spcAft>
                      </a:pPr>
                      <a:r>
                        <a:rPr lang="en-AU" sz="1100" dirty="0">
                          <a:solidFill>
                            <a:schemeClr val="accent6"/>
                          </a:solidFill>
                          <a:effectLst/>
                          <a:latin typeface="Arial"/>
                          <a:ea typeface="Times New Roman"/>
                          <a:cs typeface="Arial"/>
                        </a:rPr>
                        <a:t>25,788</a:t>
                      </a:r>
                      <a:endParaRPr lang="en-AU" sz="1100" dirty="0">
                        <a:solidFill>
                          <a:schemeClr val="accent6"/>
                        </a:solidFill>
                        <a:effectLst/>
                        <a:latin typeface="Arial"/>
                        <a:ea typeface="Times New Roman"/>
                        <a:cs typeface="Times New Roman"/>
                      </a:endParaRPr>
                    </a:p>
                  </a:txBody>
                  <a:tcPr marL="68580" marR="68580" marT="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lvl="0" indent="0">
                        <a:spcBef>
                          <a:spcPts val="600"/>
                        </a:spcBef>
                        <a:spcAft>
                          <a:spcPts val="600"/>
                        </a:spcAft>
                        <a:buFont typeface="+mj-lt"/>
                        <a:buNone/>
                      </a:pPr>
                      <a:r>
                        <a:rPr lang="en-AU" sz="1100" b="1" dirty="0" smtClean="0">
                          <a:solidFill>
                            <a:schemeClr val="accent6"/>
                          </a:solidFill>
                          <a:effectLst/>
                          <a:latin typeface="Arial"/>
                          <a:ea typeface="Times New Roman"/>
                          <a:cs typeface="Arial"/>
                        </a:rPr>
                        <a:t>5.6</a:t>
                      </a:r>
                      <a:r>
                        <a:rPr lang="en-AU" sz="1100" b="1" baseline="0" dirty="0" smtClean="0">
                          <a:solidFill>
                            <a:schemeClr val="accent6"/>
                          </a:solidFill>
                          <a:effectLst/>
                          <a:latin typeface="Arial"/>
                          <a:ea typeface="Times New Roman"/>
                          <a:cs typeface="Arial"/>
                        </a:rPr>
                        <a:t>     </a:t>
                      </a:r>
                      <a:r>
                        <a:rPr lang="en-AU" sz="1100" b="1" dirty="0" smtClean="0">
                          <a:solidFill>
                            <a:schemeClr val="accent6"/>
                          </a:solidFill>
                          <a:effectLst/>
                          <a:latin typeface="Arial"/>
                          <a:ea typeface="Times New Roman"/>
                          <a:cs typeface="Arial"/>
                        </a:rPr>
                        <a:t>ADHD </a:t>
                      </a:r>
                      <a:r>
                        <a:rPr lang="en-AU" sz="1100" b="1" dirty="0">
                          <a:solidFill>
                            <a:schemeClr val="accent6"/>
                          </a:solidFill>
                          <a:effectLst/>
                          <a:latin typeface="Arial"/>
                          <a:ea typeface="Times New Roman"/>
                          <a:cs typeface="Arial"/>
                        </a:rPr>
                        <a:t>medicines dispensing, </a:t>
                      </a:r>
                      <a:r>
                        <a:rPr lang="en-AU" sz="1100" b="1" dirty="0" smtClean="0">
                          <a:solidFill>
                            <a:schemeClr val="accent6"/>
                          </a:solidFill>
                          <a:effectLst/>
                          <a:latin typeface="Arial"/>
                          <a:ea typeface="Times New Roman"/>
                          <a:cs typeface="Arial"/>
                        </a:rPr>
                        <a:t/>
                      </a:r>
                      <a:br>
                        <a:rPr lang="en-AU" sz="1100" b="1" dirty="0" smtClean="0">
                          <a:solidFill>
                            <a:schemeClr val="accent6"/>
                          </a:solidFill>
                          <a:effectLst/>
                          <a:latin typeface="Arial"/>
                          <a:ea typeface="Times New Roman"/>
                          <a:cs typeface="Arial"/>
                        </a:rPr>
                      </a:br>
                      <a:r>
                        <a:rPr lang="en-AU" sz="1100" b="1" dirty="0" smtClean="0">
                          <a:solidFill>
                            <a:schemeClr val="accent6"/>
                          </a:solidFill>
                          <a:effectLst/>
                          <a:latin typeface="Arial"/>
                          <a:ea typeface="Times New Roman"/>
                          <a:cs typeface="Arial"/>
                        </a:rPr>
                        <a:t>          17 </a:t>
                      </a:r>
                      <a:r>
                        <a:rPr lang="en-AU" sz="1100" b="1" dirty="0">
                          <a:solidFill>
                            <a:schemeClr val="accent6"/>
                          </a:solidFill>
                          <a:effectLst/>
                          <a:latin typeface="Arial"/>
                          <a:ea typeface="Times New Roman"/>
                          <a:cs typeface="Arial"/>
                        </a:rPr>
                        <a:t>years and </a:t>
                      </a:r>
                      <a:r>
                        <a:rPr lang="en-AU" sz="1100" b="1" dirty="0" smtClean="0">
                          <a:solidFill>
                            <a:schemeClr val="accent6"/>
                          </a:solidFill>
                          <a:effectLst/>
                          <a:latin typeface="Arial"/>
                          <a:ea typeface="Times New Roman"/>
                          <a:cs typeface="Arial"/>
                        </a:rPr>
                        <a:t>under</a:t>
                      </a:r>
                    </a:p>
                    <a:p>
                      <a:pPr marL="342900" lvl="0" indent="-342900">
                        <a:spcBef>
                          <a:spcPts val="600"/>
                        </a:spcBef>
                        <a:spcAft>
                          <a:spcPts val="600"/>
                        </a:spcAft>
                        <a:buFont typeface="+mj-lt"/>
                        <a:buAutoNum type="arabicPeriod"/>
                      </a:pPr>
                      <a:endParaRPr lang="en-AU" sz="1100" b="1" dirty="0">
                        <a:solidFill>
                          <a:schemeClr val="accent6"/>
                        </a:solidFill>
                        <a:effectLst/>
                        <a:latin typeface="Arial"/>
                        <a:ea typeface="Times New Roman"/>
                        <a:cs typeface="Times New Roman"/>
                      </a:endParaRPr>
                    </a:p>
                  </a:txBody>
                  <a:tcPr marL="68580" marR="68580" marT="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600"/>
                        </a:spcBef>
                        <a:spcAft>
                          <a:spcPts val="600"/>
                        </a:spcAft>
                      </a:pPr>
                      <a:r>
                        <a:rPr lang="en-AU" sz="1100" dirty="0">
                          <a:solidFill>
                            <a:schemeClr val="accent6"/>
                          </a:solidFill>
                          <a:effectLst/>
                          <a:latin typeface="Arial"/>
                          <a:ea typeface="Times New Roman"/>
                          <a:cs typeface="Arial"/>
                        </a:rPr>
                        <a:t>10,805</a:t>
                      </a:r>
                      <a:endParaRPr lang="en-AU" sz="1100" dirty="0">
                        <a:solidFill>
                          <a:schemeClr val="accent6"/>
                        </a:solidFill>
                        <a:effectLst/>
                        <a:latin typeface="Arial"/>
                        <a:ea typeface="Times New Roman"/>
                        <a:cs typeface="Times New Roman"/>
                      </a:endParaRPr>
                    </a:p>
                  </a:txBody>
                  <a:tcPr marL="68580" marR="68580" marT="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600"/>
                        </a:spcBef>
                        <a:spcAft>
                          <a:spcPts val="600"/>
                        </a:spcAft>
                      </a:pPr>
                      <a:r>
                        <a:rPr lang="en-AU" sz="1100">
                          <a:solidFill>
                            <a:schemeClr val="accent6"/>
                          </a:solidFill>
                          <a:effectLst/>
                          <a:latin typeface="Arial"/>
                          <a:ea typeface="Times New Roman"/>
                          <a:cs typeface="Arial"/>
                        </a:rPr>
                        <a:t>11,373</a:t>
                      </a:r>
                      <a:endParaRPr lang="en-AU" sz="1100">
                        <a:solidFill>
                          <a:schemeClr val="accent6"/>
                        </a:solidFill>
                        <a:effectLst/>
                        <a:latin typeface="Arial"/>
                        <a:ea typeface="Times New Roman"/>
                        <a:cs typeface="Times New Roman"/>
                      </a:endParaRPr>
                    </a:p>
                  </a:txBody>
                  <a:tcPr marL="68580" marR="68580" marT="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600"/>
                        </a:spcBef>
                        <a:spcAft>
                          <a:spcPts val="600"/>
                        </a:spcAft>
                      </a:pPr>
                      <a:r>
                        <a:rPr lang="en-AU" sz="1100" dirty="0">
                          <a:solidFill>
                            <a:schemeClr val="accent6"/>
                          </a:solidFill>
                          <a:effectLst/>
                          <a:latin typeface="Arial"/>
                          <a:ea typeface="Times New Roman"/>
                          <a:cs typeface="Arial"/>
                        </a:rPr>
                        <a:t>12,730</a:t>
                      </a:r>
                      <a:endParaRPr lang="en-AU" sz="1100" dirty="0">
                        <a:solidFill>
                          <a:schemeClr val="accent6"/>
                        </a:solidFill>
                        <a:effectLst/>
                        <a:latin typeface="Arial"/>
                        <a:ea typeface="Times New Roman"/>
                        <a:cs typeface="Times New Roman"/>
                      </a:endParaRPr>
                    </a:p>
                  </a:txBody>
                  <a:tcPr marL="68580" marR="68580" marT="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600"/>
                        </a:spcBef>
                        <a:spcAft>
                          <a:spcPts val="600"/>
                        </a:spcAft>
                      </a:pPr>
                      <a:r>
                        <a:rPr lang="en-AU" sz="1100" dirty="0" smtClean="0">
                          <a:solidFill>
                            <a:schemeClr val="accent6"/>
                          </a:solidFill>
                          <a:effectLst/>
                          <a:latin typeface="Arial"/>
                          <a:ea typeface="Times New Roman"/>
                          <a:cs typeface="Arial"/>
                        </a:rPr>
                        <a:t>14,061</a:t>
                      </a:r>
                      <a:endParaRPr lang="en-AU" sz="1100" dirty="0">
                        <a:solidFill>
                          <a:schemeClr val="accent6"/>
                        </a:solidFill>
                        <a:effectLst/>
                        <a:latin typeface="Arial"/>
                        <a:ea typeface="Times New Roman"/>
                        <a:cs typeface="Times New Roman"/>
                      </a:endParaRPr>
                    </a:p>
                  </a:txBody>
                  <a:tcPr marL="68580" marR="68580" marT="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lvl="0" indent="0">
                        <a:spcBef>
                          <a:spcPts val="600"/>
                        </a:spcBef>
                        <a:spcAft>
                          <a:spcPts val="600"/>
                        </a:spcAft>
                        <a:buFont typeface="+mj-lt"/>
                        <a:buNone/>
                      </a:pPr>
                      <a:r>
                        <a:rPr lang="en-AU" sz="1100" b="1" dirty="0" smtClean="0">
                          <a:solidFill>
                            <a:schemeClr val="accent6"/>
                          </a:solidFill>
                          <a:effectLst/>
                          <a:latin typeface="Arial"/>
                          <a:ea typeface="Times New Roman"/>
                          <a:cs typeface="Arial"/>
                        </a:rPr>
                        <a:t>5.7    Opioid dispensing, </a:t>
                      </a:r>
                      <a:r>
                        <a:rPr lang="en-AU" sz="1100" b="1" dirty="0">
                          <a:solidFill>
                            <a:schemeClr val="accent6"/>
                          </a:solidFill>
                          <a:effectLst/>
                          <a:latin typeface="Arial"/>
                          <a:ea typeface="Times New Roman"/>
                          <a:cs typeface="Arial"/>
                        </a:rPr>
                        <a:t>all ages</a:t>
                      </a:r>
                      <a:endParaRPr lang="en-AU" sz="1100" b="1" dirty="0">
                        <a:solidFill>
                          <a:schemeClr val="accent6"/>
                        </a:solidFill>
                        <a:effectLst/>
                        <a:latin typeface="Arial"/>
                        <a:ea typeface="Times New Roman"/>
                        <a:cs typeface="Times New Roman"/>
                      </a:endParaRPr>
                    </a:p>
                  </a:txBody>
                  <a:tcPr marL="68580" marR="68580" marT="0" marB="0">
                    <a:lnL w="12700" cmpd="sng">
                      <a:noFill/>
                    </a:lnL>
                    <a:lnR w="12700" cmpd="sng">
                      <a:noFill/>
                    </a:lnR>
                    <a:lnT w="381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600"/>
                        </a:spcBef>
                        <a:spcAft>
                          <a:spcPts val="600"/>
                        </a:spcAft>
                      </a:pPr>
                      <a:r>
                        <a:rPr lang="en-AU" sz="1100" dirty="0">
                          <a:solidFill>
                            <a:schemeClr val="accent6"/>
                          </a:solidFill>
                          <a:effectLst/>
                          <a:latin typeface="Arial"/>
                          <a:ea typeface="Times New Roman"/>
                          <a:cs typeface="Arial"/>
                        </a:rPr>
                        <a:t>55,899</a:t>
                      </a:r>
                      <a:endParaRPr lang="en-AU" sz="1100" dirty="0">
                        <a:solidFill>
                          <a:schemeClr val="accent6"/>
                        </a:solidFill>
                        <a:effectLst/>
                        <a:latin typeface="Arial"/>
                        <a:ea typeface="Times New Roman"/>
                        <a:cs typeface="Times New Roman"/>
                      </a:endParaRPr>
                    </a:p>
                  </a:txBody>
                  <a:tcPr marL="68580" marR="68580" marT="0" marB="0">
                    <a:lnL w="12700" cmpd="sng">
                      <a:noFill/>
                    </a:lnL>
                    <a:lnR w="12700" cmpd="sng">
                      <a:noFill/>
                    </a:lnR>
                    <a:lnT w="381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600"/>
                        </a:spcBef>
                        <a:spcAft>
                          <a:spcPts val="600"/>
                        </a:spcAft>
                      </a:pPr>
                      <a:r>
                        <a:rPr lang="en-AU" sz="1100" dirty="0">
                          <a:solidFill>
                            <a:schemeClr val="accent6"/>
                          </a:solidFill>
                          <a:effectLst/>
                          <a:latin typeface="Arial"/>
                          <a:ea typeface="Times New Roman"/>
                          <a:cs typeface="Arial"/>
                        </a:rPr>
                        <a:t>57,833</a:t>
                      </a:r>
                      <a:endParaRPr lang="en-AU" sz="1100" dirty="0">
                        <a:solidFill>
                          <a:schemeClr val="accent6"/>
                        </a:solidFill>
                        <a:effectLst/>
                        <a:latin typeface="Arial"/>
                        <a:ea typeface="Times New Roman"/>
                        <a:cs typeface="Times New Roman"/>
                      </a:endParaRPr>
                    </a:p>
                  </a:txBody>
                  <a:tcPr marL="68580" marR="68580" marT="0" marB="0">
                    <a:lnL w="12700" cmpd="sng">
                      <a:noFill/>
                    </a:lnL>
                    <a:lnR w="12700" cmpd="sng">
                      <a:noFill/>
                    </a:lnR>
                    <a:lnT w="381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600"/>
                        </a:spcBef>
                        <a:spcAft>
                          <a:spcPts val="600"/>
                        </a:spcAft>
                      </a:pPr>
                      <a:r>
                        <a:rPr lang="en-AU" sz="1100" dirty="0">
                          <a:solidFill>
                            <a:schemeClr val="accent6"/>
                          </a:solidFill>
                          <a:effectLst/>
                          <a:latin typeface="Arial"/>
                          <a:ea typeface="Times New Roman"/>
                          <a:cs typeface="Arial"/>
                        </a:rPr>
                        <a:t>58,600</a:t>
                      </a:r>
                      <a:endParaRPr lang="en-AU" sz="1100" dirty="0">
                        <a:solidFill>
                          <a:schemeClr val="accent6"/>
                        </a:solidFill>
                        <a:effectLst/>
                        <a:latin typeface="Arial"/>
                        <a:ea typeface="Times New Roman"/>
                        <a:cs typeface="Times New Roman"/>
                      </a:endParaRPr>
                    </a:p>
                  </a:txBody>
                  <a:tcPr marL="68580" marR="68580" marT="0" marB="0">
                    <a:lnL w="12700" cmpd="sng">
                      <a:noFill/>
                    </a:lnL>
                    <a:lnR w="12700" cmpd="sng">
                      <a:noFill/>
                    </a:lnR>
                    <a:lnT w="381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600"/>
                        </a:spcBef>
                        <a:spcAft>
                          <a:spcPts val="600"/>
                        </a:spcAft>
                      </a:pPr>
                      <a:r>
                        <a:rPr lang="en-AU" sz="1100" dirty="0">
                          <a:solidFill>
                            <a:schemeClr val="accent6"/>
                          </a:solidFill>
                          <a:effectLst/>
                          <a:latin typeface="Arial"/>
                          <a:ea typeface="Times New Roman"/>
                          <a:cs typeface="Arial"/>
                        </a:rPr>
                        <a:t>58,595</a:t>
                      </a:r>
                      <a:endParaRPr lang="en-AU" sz="1100" dirty="0">
                        <a:solidFill>
                          <a:schemeClr val="accent6"/>
                        </a:solidFill>
                        <a:effectLst/>
                        <a:latin typeface="Arial"/>
                        <a:ea typeface="Times New Roman"/>
                        <a:cs typeface="Times New Roman"/>
                      </a:endParaRPr>
                    </a:p>
                  </a:txBody>
                  <a:tcPr marL="68580" marR="68580" marT="0" marB="0">
                    <a:lnL w="12700" cmpd="sng">
                      <a:noFill/>
                    </a:lnL>
                    <a:lnR w="12700" cmpd="sng">
                      <a:noFill/>
                    </a:lnR>
                    <a:lnT w="381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9" name="Straight Connector 8"/>
          <p:cNvCxnSpPr/>
          <p:nvPr/>
        </p:nvCxnSpPr>
        <p:spPr>
          <a:xfrm>
            <a:off x="883849" y="2971335"/>
            <a:ext cx="74791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50511" y="4928607"/>
            <a:ext cx="74790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859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interpret the data visualisations</a:t>
            </a:r>
            <a:endParaRPr lang="en-AU" dirty="0"/>
          </a:p>
        </p:txBody>
      </p:sp>
      <p:sp>
        <p:nvSpPr>
          <p:cNvPr id="3" name="Text Placeholder 2"/>
          <p:cNvSpPr>
            <a:spLocks noGrp="1"/>
          </p:cNvSpPr>
          <p:nvPr>
            <p:ph type="body" sz="quarter" idx="10"/>
          </p:nvPr>
        </p:nvSpPr>
        <p:spPr/>
        <p:txBody>
          <a:bodyPr/>
          <a:lstStyle/>
          <a:p>
            <a:endParaRPr lang="en-AU"/>
          </a:p>
        </p:txBody>
      </p:sp>
      <p:sp>
        <p:nvSpPr>
          <p:cNvPr id="4" name="Text Placeholder 3"/>
          <p:cNvSpPr>
            <a:spLocks noGrp="1"/>
          </p:cNvSpPr>
          <p:nvPr>
            <p:ph type="body" sz="quarter" idx="11"/>
          </p:nvPr>
        </p:nvSpPr>
        <p:spPr/>
        <p:txBody>
          <a:bodyPr>
            <a:normAutofit fontScale="92500" lnSpcReduction="20000"/>
          </a:bodyPr>
          <a:lstStyle/>
          <a:p>
            <a:r>
              <a:rPr lang="en-US" sz="1400" dirty="0"/>
              <a:t>Repeat analysis graphic</a:t>
            </a:r>
          </a:p>
          <a:p>
            <a:endParaRPr lang="en-AU" dirty="0"/>
          </a:p>
        </p:txBody>
      </p:sp>
      <p:pic>
        <p:nvPicPr>
          <p:cNvPr id="1027" name="Picture 3" descr="\\central.health\dfsuserenv\Users\User_01\REYNKA\Documents\ATLAS PPT slides\Repeat Analysis slides\Captur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617" y="751339"/>
            <a:ext cx="5086351" cy="5389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743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interpret </a:t>
            </a:r>
            <a:r>
              <a:rPr lang="en-US" dirty="0" smtClean="0"/>
              <a:t>the </a:t>
            </a:r>
            <a:r>
              <a:rPr lang="en-US" dirty="0"/>
              <a:t>data visualisations</a:t>
            </a:r>
          </a:p>
        </p:txBody>
      </p:sp>
      <p:sp>
        <p:nvSpPr>
          <p:cNvPr id="4" name="Text Placeholder 3"/>
          <p:cNvSpPr>
            <a:spLocks noGrp="1"/>
          </p:cNvSpPr>
          <p:nvPr>
            <p:ph type="body" sz="quarter" idx="11"/>
          </p:nvPr>
        </p:nvSpPr>
        <p:spPr/>
        <p:txBody>
          <a:bodyPr>
            <a:noAutofit/>
          </a:bodyPr>
          <a:lstStyle/>
          <a:p>
            <a:r>
              <a:rPr lang="en-US" sz="1400" dirty="0"/>
              <a:t>Repeat analysis graphic</a:t>
            </a:r>
            <a:endParaRPr lang="en-US" sz="1400" dirty="0"/>
          </a:p>
        </p:txBody>
      </p:sp>
      <p:pic>
        <p:nvPicPr>
          <p:cNvPr id="3074" name="Picture 2" descr="\\central.health\dfsuserenv\Users\User_01\REYNKA\Documents\ATLAS PPT slides\Repeat Analysis slides\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850" y="1214438"/>
            <a:ext cx="6130925" cy="4560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5461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2200" b="0" dirty="0"/>
              <a:t>5.1 Antimicrobial medicines dispensing, all ages</a:t>
            </a:r>
            <a:r>
              <a:rPr lang="en-AU" b="0" dirty="0"/>
              <a:t/>
            </a:r>
            <a:br>
              <a:rPr lang="en-AU" b="0" dirty="0"/>
            </a:br>
            <a:endParaRPr lang="en-AU" dirty="0"/>
          </a:p>
        </p:txBody>
      </p:sp>
      <p:sp>
        <p:nvSpPr>
          <p:cNvPr id="3" name="Text Placeholder 2"/>
          <p:cNvSpPr>
            <a:spLocks noGrp="1"/>
          </p:cNvSpPr>
          <p:nvPr>
            <p:ph type="body" sz="quarter" idx="10"/>
          </p:nvPr>
        </p:nvSpPr>
        <p:spPr>
          <a:xfrm>
            <a:off x="171837" y="5894717"/>
            <a:ext cx="3208338" cy="160787"/>
          </a:xfrm>
        </p:spPr>
        <p:txBody>
          <a:bodyPr/>
          <a:lstStyle/>
          <a:p>
            <a:r>
              <a:rPr lang="en-AU" dirty="0"/>
              <a:t>Source: Pharmaceutical Benefits </a:t>
            </a:r>
            <a:r>
              <a:rPr lang="en-AU" dirty="0" smtClean="0"/>
              <a:t>Scheme</a:t>
            </a:r>
            <a:endParaRPr lang="en-AU" dirty="0"/>
          </a:p>
        </p:txBody>
      </p:sp>
      <p:sp>
        <p:nvSpPr>
          <p:cNvPr id="4" name="Text Placeholder 3"/>
          <p:cNvSpPr>
            <a:spLocks noGrp="1"/>
          </p:cNvSpPr>
          <p:nvPr>
            <p:ph type="body" sz="quarter" idx="11"/>
          </p:nvPr>
        </p:nvSpPr>
        <p:spPr>
          <a:xfrm>
            <a:off x="298396" y="2842613"/>
            <a:ext cx="1775731" cy="1833298"/>
          </a:xfrm>
        </p:spPr>
        <p:txBody>
          <a:bodyPr>
            <a:noAutofit/>
          </a:bodyPr>
          <a:lstStyle/>
          <a:p>
            <a:r>
              <a:rPr lang="en-AU" sz="1400" dirty="0"/>
              <a:t>Number of PBS prescriptions </a:t>
            </a:r>
            <a:r>
              <a:rPr lang="en-AU" sz="1400" dirty="0" smtClean="0"/>
              <a:t>per </a:t>
            </a:r>
            <a:r>
              <a:rPr lang="en-AU" sz="1400" dirty="0"/>
              <a:t>100,000 </a:t>
            </a:r>
            <a:r>
              <a:rPr lang="en-AU" sz="1400" dirty="0" smtClean="0"/>
              <a:t>people, </a:t>
            </a:r>
            <a:r>
              <a:rPr lang="en-AU" sz="1400" dirty="0"/>
              <a:t>by </a:t>
            </a:r>
            <a:r>
              <a:rPr lang="en-AU" sz="1400" dirty="0" smtClean="0"/>
              <a:t>SA3 </a:t>
            </a:r>
            <a:r>
              <a:rPr lang="en-AU" sz="1400" dirty="0"/>
              <a:t>of patient </a:t>
            </a:r>
            <a:r>
              <a:rPr lang="en-AU" sz="1400" dirty="0" smtClean="0"/>
              <a:t>residence, 2013-14 to 2016-17</a:t>
            </a:r>
            <a:endParaRPr lang="en-AU" sz="1400"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244" y="829251"/>
            <a:ext cx="5452946" cy="5860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68416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2200" b="0" dirty="0"/>
              <a:t>5.2 Amoxicillin </a:t>
            </a:r>
            <a:r>
              <a:rPr lang="en-AU" sz="2200" b="0" dirty="0" smtClean="0"/>
              <a:t>dispensing</a:t>
            </a:r>
            <a:r>
              <a:rPr lang="en-AU" sz="2200" b="0" dirty="0"/>
              <a:t>, all ages</a:t>
            </a:r>
            <a:r>
              <a:rPr lang="en-AU" b="0" dirty="0"/>
              <a:t/>
            </a:r>
            <a:br>
              <a:rPr lang="en-AU" b="0" dirty="0"/>
            </a:br>
            <a:endParaRPr lang="en-AU" dirty="0"/>
          </a:p>
        </p:txBody>
      </p:sp>
      <p:sp>
        <p:nvSpPr>
          <p:cNvPr id="3" name="Text Placeholder 2"/>
          <p:cNvSpPr>
            <a:spLocks noGrp="1"/>
          </p:cNvSpPr>
          <p:nvPr>
            <p:ph type="body" sz="quarter" idx="10"/>
          </p:nvPr>
        </p:nvSpPr>
        <p:spPr>
          <a:xfrm>
            <a:off x="171837" y="5894717"/>
            <a:ext cx="3208338" cy="160787"/>
          </a:xfrm>
        </p:spPr>
        <p:txBody>
          <a:bodyPr/>
          <a:lstStyle/>
          <a:p>
            <a:r>
              <a:rPr lang="en-AU" dirty="0"/>
              <a:t>Source: Pharmaceutical Benefits Scheme</a:t>
            </a:r>
          </a:p>
        </p:txBody>
      </p:sp>
      <p:sp>
        <p:nvSpPr>
          <p:cNvPr id="4" name="Text Placeholder 3"/>
          <p:cNvSpPr>
            <a:spLocks noGrp="1"/>
          </p:cNvSpPr>
          <p:nvPr>
            <p:ph type="body" sz="quarter" idx="11"/>
          </p:nvPr>
        </p:nvSpPr>
        <p:spPr>
          <a:xfrm>
            <a:off x="406013" y="2970433"/>
            <a:ext cx="1723870" cy="1835744"/>
          </a:xfrm>
        </p:spPr>
        <p:txBody>
          <a:bodyPr>
            <a:noAutofit/>
          </a:bodyPr>
          <a:lstStyle/>
          <a:p>
            <a:r>
              <a:rPr lang="en-AU" sz="1400" dirty="0"/>
              <a:t>Number of PBS prescriptions </a:t>
            </a:r>
            <a:r>
              <a:rPr lang="en-AU" sz="1400" dirty="0" smtClean="0"/>
              <a:t>per </a:t>
            </a:r>
            <a:r>
              <a:rPr lang="en-AU" sz="1400" dirty="0"/>
              <a:t>100,000 people of all </a:t>
            </a:r>
            <a:r>
              <a:rPr lang="en-AU" sz="1400" dirty="0" smtClean="0"/>
              <a:t>ages, by SA3 </a:t>
            </a:r>
            <a:r>
              <a:rPr lang="en-AU" sz="1400" dirty="0"/>
              <a:t>of patient residence, 2013–14 to 2016–17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082" y="751339"/>
            <a:ext cx="5252689" cy="5824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9030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sz="2800" dirty="0" smtClean="0">
                <a:solidFill>
                  <a:srgbClr val="0078A2"/>
                </a:solidFill>
              </a:rPr>
              <a:t>The Australian Atlas of Healthcare Variation series</a:t>
            </a:r>
            <a:endParaRPr lang="en-US" dirty="0"/>
          </a:p>
        </p:txBody>
      </p:sp>
    </p:spTree>
    <p:extLst>
      <p:ext uri="{BB962C8B-B14F-4D97-AF65-F5344CB8AC3E}">
        <p14:creationId xmlns:p14="http://schemas.microsoft.com/office/powerpoint/2010/main" val="33480975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525" y="319119"/>
            <a:ext cx="7886700" cy="432220"/>
          </a:xfrm>
        </p:spPr>
        <p:txBody>
          <a:bodyPr>
            <a:noAutofit/>
          </a:bodyPr>
          <a:lstStyle/>
          <a:p>
            <a:r>
              <a:rPr lang="en-AU" sz="2000" b="0" dirty="0"/>
              <a:t>5.2 </a:t>
            </a:r>
            <a:r>
              <a:rPr lang="en-AU" sz="2000" b="0" dirty="0" smtClean="0"/>
              <a:t>Amoxicillin and amoxicillin–clavulanate </a:t>
            </a:r>
            <a:r>
              <a:rPr lang="en-AU" sz="2000" b="0" dirty="0"/>
              <a:t>dispensing, all ages</a:t>
            </a:r>
            <a:endParaRPr lang="en-AU" sz="2000" dirty="0"/>
          </a:p>
        </p:txBody>
      </p:sp>
      <p:sp>
        <p:nvSpPr>
          <p:cNvPr id="3" name="Text Placeholder 2"/>
          <p:cNvSpPr>
            <a:spLocks noGrp="1"/>
          </p:cNvSpPr>
          <p:nvPr>
            <p:ph type="body" sz="quarter" idx="10"/>
          </p:nvPr>
        </p:nvSpPr>
        <p:spPr>
          <a:xfrm>
            <a:off x="138383" y="5894718"/>
            <a:ext cx="3208338" cy="160787"/>
          </a:xfrm>
        </p:spPr>
        <p:txBody>
          <a:bodyPr/>
          <a:lstStyle/>
          <a:p>
            <a:r>
              <a:rPr lang="en-AU" dirty="0"/>
              <a:t>Source: Pharmaceutical Benefits Scheme</a:t>
            </a:r>
          </a:p>
        </p:txBody>
      </p:sp>
      <p:sp>
        <p:nvSpPr>
          <p:cNvPr id="4" name="Text Placeholder 3"/>
          <p:cNvSpPr>
            <a:spLocks noGrp="1"/>
          </p:cNvSpPr>
          <p:nvPr>
            <p:ph type="body" sz="quarter" idx="11"/>
          </p:nvPr>
        </p:nvSpPr>
        <p:spPr>
          <a:xfrm>
            <a:off x="261046" y="2687561"/>
            <a:ext cx="1590055" cy="1538752"/>
          </a:xfrm>
        </p:spPr>
        <p:txBody>
          <a:bodyPr>
            <a:noAutofit/>
          </a:bodyPr>
          <a:lstStyle/>
          <a:p>
            <a:r>
              <a:rPr lang="en-AU" sz="1400" dirty="0"/>
              <a:t>Number of PBS prescriptions </a:t>
            </a:r>
            <a:r>
              <a:rPr lang="en-AU" sz="1400" dirty="0" smtClean="0"/>
              <a:t>per </a:t>
            </a:r>
            <a:r>
              <a:rPr lang="en-AU" sz="1400" dirty="0"/>
              <a:t>100,000 people of all ages, </a:t>
            </a:r>
            <a:r>
              <a:rPr lang="en-AU" sz="1400" dirty="0" smtClean="0"/>
              <a:t>by SA3 </a:t>
            </a:r>
            <a:r>
              <a:rPr lang="en-AU" sz="1400" dirty="0"/>
              <a:t>of patient residence, 2013–14 to </a:t>
            </a:r>
            <a:r>
              <a:rPr lang="en-AU" sz="1400" dirty="0"/>
              <a:t>2016-17</a:t>
            </a:r>
            <a:endParaRPr lang="en-AU" sz="14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3205" y="751339"/>
            <a:ext cx="5260414" cy="5757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44199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2200" b="0" dirty="0"/>
              <a:t>5.3 Antipsychotic medicines dispensing, 17 years and under</a:t>
            </a:r>
            <a:r>
              <a:rPr lang="en-AU" b="0" dirty="0"/>
              <a:t/>
            </a:r>
            <a:br>
              <a:rPr lang="en-AU" b="0" dirty="0"/>
            </a:br>
            <a:endParaRPr lang="en-AU" dirty="0"/>
          </a:p>
        </p:txBody>
      </p:sp>
      <p:sp>
        <p:nvSpPr>
          <p:cNvPr id="3" name="Text Placeholder 2"/>
          <p:cNvSpPr>
            <a:spLocks noGrp="1"/>
          </p:cNvSpPr>
          <p:nvPr>
            <p:ph type="body" sz="quarter" idx="10"/>
          </p:nvPr>
        </p:nvSpPr>
        <p:spPr>
          <a:xfrm>
            <a:off x="205290" y="5894717"/>
            <a:ext cx="3208338" cy="160787"/>
          </a:xfrm>
        </p:spPr>
        <p:txBody>
          <a:bodyPr/>
          <a:lstStyle/>
          <a:p>
            <a:r>
              <a:rPr lang="en-AU" dirty="0"/>
              <a:t>Source: Pharmaceutical Benefits Scheme</a:t>
            </a:r>
          </a:p>
        </p:txBody>
      </p:sp>
      <p:sp>
        <p:nvSpPr>
          <p:cNvPr id="4" name="Text Placeholder 3"/>
          <p:cNvSpPr>
            <a:spLocks noGrp="1"/>
          </p:cNvSpPr>
          <p:nvPr>
            <p:ph type="body" sz="quarter" idx="11"/>
          </p:nvPr>
        </p:nvSpPr>
        <p:spPr>
          <a:xfrm>
            <a:off x="455187" y="2336697"/>
            <a:ext cx="1623509" cy="1909388"/>
          </a:xfrm>
        </p:spPr>
        <p:txBody>
          <a:bodyPr>
            <a:noAutofit/>
          </a:bodyPr>
          <a:lstStyle/>
          <a:p>
            <a:r>
              <a:rPr lang="en-AU" sz="1400" dirty="0"/>
              <a:t>Number of PBS prescriptions </a:t>
            </a:r>
            <a:r>
              <a:rPr lang="en-AU" sz="1400" dirty="0" smtClean="0"/>
              <a:t>per </a:t>
            </a:r>
            <a:r>
              <a:rPr lang="en-AU" sz="1400" dirty="0"/>
              <a:t>100,000 people aged 17 years and under, </a:t>
            </a:r>
            <a:r>
              <a:rPr lang="en-AU" sz="1400" dirty="0" smtClean="0"/>
              <a:t>by SA3 of </a:t>
            </a:r>
            <a:r>
              <a:rPr lang="en-AU" sz="1400" dirty="0"/>
              <a:t>patient residence, 2013–14 to 2016–17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6570" y="856114"/>
            <a:ext cx="5184821" cy="5611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6082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319120"/>
            <a:ext cx="7886700" cy="432220"/>
          </a:xfrm>
        </p:spPr>
        <p:txBody>
          <a:bodyPr>
            <a:normAutofit fontScale="90000"/>
          </a:bodyPr>
          <a:lstStyle/>
          <a:p>
            <a:r>
              <a:rPr lang="en-AU" sz="2200" b="0" dirty="0"/>
              <a:t>5.4 Antipsychotic </a:t>
            </a:r>
            <a:r>
              <a:rPr lang="en-AU" sz="2200" b="0" dirty="0"/>
              <a:t>medicines dispensing, 18–64 years</a:t>
            </a:r>
            <a:r>
              <a:rPr lang="en-AU" b="0" dirty="0"/>
              <a:t/>
            </a:r>
            <a:br>
              <a:rPr lang="en-AU" b="0" dirty="0"/>
            </a:br>
            <a:endParaRPr lang="en-AU" dirty="0"/>
          </a:p>
        </p:txBody>
      </p:sp>
      <p:sp>
        <p:nvSpPr>
          <p:cNvPr id="3" name="Text Placeholder 2"/>
          <p:cNvSpPr>
            <a:spLocks noGrp="1"/>
          </p:cNvSpPr>
          <p:nvPr>
            <p:ph type="body" sz="quarter" idx="10"/>
          </p:nvPr>
        </p:nvSpPr>
        <p:spPr>
          <a:xfrm>
            <a:off x="160686" y="5894717"/>
            <a:ext cx="3208338" cy="160787"/>
          </a:xfrm>
        </p:spPr>
        <p:txBody>
          <a:bodyPr/>
          <a:lstStyle/>
          <a:p>
            <a:r>
              <a:rPr lang="en-AU" dirty="0"/>
              <a:t>Source: Pharmaceutical Benefits Scheme</a:t>
            </a:r>
          </a:p>
        </p:txBody>
      </p:sp>
      <p:sp>
        <p:nvSpPr>
          <p:cNvPr id="4" name="TextBox 3"/>
          <p:cNvSpPr txBox="1"/>
          <p:nvPr/>
        </p:nvSpPr>
        <p:spPr>
          <a:xfrm>
            <a:off x="305650" y="2304353"/>
            <a:ext cx="1690417" cy="1600438"/>
          </a:xfrm>
          <a:prstGeom prst="rect">
            <a:avLst/>
          </a:prstGeom>
          <a:noFill/>
        </p:spPr>
        <p:txBody>
          <a:bodyPr wrap="square" rtlCol="0">
            <a:spAutoFit/>
          </a:bodyPr>
          <a:lstStyle/>
          <a:p>
            <a:r>
              <a:rPr lang="en-AU" sz="1400" dirty="0">
                <a:solidFill>
                  <a:schemeClr val="tx2"/>
                </a:solidFill>
              </a:rPr>
              <a:t>Number of PBS prescriptions </a:t>
            </a:r>
            <a:r>
              <a:rPr lang="en-AU" sz="1400" dirty="0" smtClean="0">
                <a:solidFill>
                  <a:schemeClr val="tx2"/>
                </a:solidFill>
              </a:rPr>
              <a:t>per </a:t>
            </a:r>
            <a:r>
              <a:rPr lang="en-AU" sz="1400" dirty="0">
                <a:solidFill>
                  <a:schemeClr val="tx2"/>
                </a:solidFill>
              </a:rPr>
              <a:t>100,000 people aged 18–64 </a:t>
            </a:r>
            <a:r>
              <a:rPr lang="en-AU" sz="1400" dirty="0" smtClean="0">
                <a:solidFill>
                  <a:schemeClr val="tx2"/>
                </a:solidFill>
              </a:rPr>
              <a:t>years, by SA3 </a:t>
            </a:r>
            <a:r>
              <a:rPr lang="en-AU" sz="1400" dirty="0">
                <a:solidFill>
                  <a:schemeClr val="tx2"/>
                </a:solidFill>
              </a:rPr>
              <a:t>of patient residence, 2013–14 to 2016–17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1109" y="869862"/>
            <a:ext cx="5276754" cy="5612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046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2000" b="0" dirty="0"/>
              <a:t>5.5 </a:t>
            </a:r>
            <a:r>
              <a:rPr lang="en-AU" sz="2000" b="0" dirty="0"/>
              <a:t>Antipsychotic medicines dispensing, </a:t>
            </a:r>
            <a:r>
              <a:rPr lang="en-AU" sz="2000" b="0" dirty="0"/>
              <a:t>65 years and over</a:t>
            </a:r>
            <a:endParaRPr lang="en-AU" sz="2000" b="0" dirty="0"/>
          </a:p>
        </p:txBody>
      </p:sp>
      <p:sp>
        <p:nvSpPr>
          <p:cNvPr id="3" name="Text Placeholder 2"/>
          <p:cNvSpPr>
            <a:spLocks noGrp="1"/>
          </p:cNvSpPr>
          <p:nvPr>
            <p:ph type="body" sz="quarter" idx="10"/>
          </p:nvPr>
        </p:nvSpPr>
        <p:spPr>
          <a:xfrm>
            <a:off x="160686" y="5894717"/>
            <a:ext cx="3208338" cy="160787"/>
          </a:xfrm>
        </p:spPr>
        <p:txBody>
          <a:bodyPr/>
          <a:lstStyle/>
          <a:p>
            <a:r>
              <a:rPr lang="en-AU" dirty="0" smtClean="0"/>
              <a:t>Source: Pharmaceutical </a:t>
            </a:r>
            <a:r>
              <a:rPr lang="en-AU" dirty="0"/>
              <a:t>B</a:t>
            </a:r>
            <a:r>
              <a:rPr lang="en-AU" dirty="0" smtClean="0"/>
              <a:t>enefits Scheme</a:t>
            </a:r>
            <a:endParaRPr lang="en-AU" dirty="0"/>
          </a:p>
        </p:txBody>
      </p:sp>
      <p:sp>
        <p:nvSpPr>
          <p:cNvPr id="4" name="Text Placeholder 3"/>
          <p:cNvSpPr>
            <a:spLocks noGrp="1"/>
          </p:cNvSpPr>
          <p:nvPr>
            <p:ph type="body" sz="quarter" idx="11"/>
          </p:nvPr>
        </p:nvSpPr>
        <p:spPr>
          <a:xfrm>
            <a:off x="160686" y="2535533"/>
            <a:ext cx="1749424" cy="2192583"/>
          </a:xfrm>
        </p:spPr>
        <p:txBody>
          <a:bodyPr>
            <a:noAutofit/>
          </a:bodyPr>
          <a:lstStyle/>
          <a:p>
            <a:r>
              <a:rPr lang="en-AU" sz="1400" dirty="0"/>
              <a:t>Number of PBS prescriptions </a:t>
            </a:r>
            <a:r>
              <a:rPr lang="en-AU" sz="1400" dirty="0" smtClean="0"/>
              <a:t>per </a:t>
            </a:r>
            <a:r>
              <a:rPr lang="en-AU" sz="1400" dirty="0"/>
              <a:t>100,000 </a:t>
            </a:r>
            <a:r>
              <a:rPr lang="en-AU" sz="1400" dirty="0" smtClean="0"/>
              <a:t>people </a:t>
            </a:r>
            <a:r>
              <a:rPr lang="en-AU" sz="1400" dirty="0"/>
              <a:t>aged 65 years and </a:t>
            </a:r>
            <a:r>
              <a:rPr lang="en-AU" sz="1400" dirty="0" smtClean="0"/>
              <a:t>over, by SA3 </a:t>
            </a:r>
            <a:r>
              <a:rPr lang="en-AU" sz="1400" dirty="0"/>
              <a:t>of patient </a:t>
            </a:r>
            <a:r>
              <a:rPr lang="en-AU" sz="1400" dirty="0" smtClean="0"/>
              <a:t>residence,2013-14 to 2016-17</a:t>
            </a:r>
            <a:r>
              <a:rPr lang="en-AU" sz="700" dirty="0" smtClean="0"/>
              <a:t>. </a:t>
            </a:r>
            <a:endParaRPr lang="en-AU" sz="700" dirty="0"/>
          </a:p>
          <a:p>
            <a:endParaRPr lang="en-AU" sz="700" dirty="0"/>
          </a:p>
          <a:p>
            <a:endParaRPr lang="en-AU" sz="700"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402" y="751340"/>
            <a:ext cx="5332935" cy="5705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8405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0" dirty="0"/>
              <a:t>5.6 ADHD medicines dispensing, 17 years and under</a:t>
            </a:r>
            <a:br>
              <a:rPr lang="en-AU" b="0" dirty="0"/>
            </a:br>
            <a:r>
              <a:rPr lang="en-AU" b="0" dirty="0"/>
              <a:t/>
            </a:r>
            <a:br>
              <a:rPr lang="en-AU" b="0" dirty="0"/>
            </a:br>
            <a:endParaRPr lang="en-AU" dirty="0"/>
          </a:p>
        </p:txBody>
      </p:sp>
      <p:sp>
        <p:nvSpPr>
          <p:cNvPr id="3" name="Text Placeholder 2"/>
          <p:cNvSpPr>
            <a:spLocks noGrp="1"/>
          </p:cNvSpPr>
          <p:nvPr>
            <p:ph type="body" sz="quarter" idx="10"/>
          </p:nvPr>
        </p:nvSpPr>
        <p:spPr>
          <a:xfrm>
            <a:off x="194140" y="5894717"/>
            <a:ext cx="3208338" cy="160787"/>
          </a:xfrm>
        </p:spPr>
        <p:txBody>
          <a:bodyPr/>
          <a:lstStyle/>
          <a:p>
            <a:endParaRPr lang="en-AU" dirty="0"/>
          </a:p>
          <a:p>
            <a:r>
              <a:rPr lang="en-AU" dirty="0"/>
              <a:t>Source: Pharmaceutical Benefits Scheme</a:t>
            </a:r>
          </a:p>
        </p:txBody>
      </p:sp>
      <p:sp>
        <p:nvSpPr>
          <p:cNvPr id="4" name="Text Placeholder 3"/>
          <p:cNvSpPr>
            <a:spLocks noGrp="1"/>
          </p:cNvSpPr>
          <p:nvPr>
            <p:ph type="body" sz="quarter" idx="11"/>
          </p:nvPr>
        </p:nvSpPr>
        <p:spPr>
          <a:xfrm>
            <a:off x="294733" y="2470981"/>
            <a:ext cx="1623277" cy="2000658"/>
          </a:xfrm>
        </p:spPr>
        <p:txBody>
          <a:bodyPr>
            <a:noAutofit/>
          </a:bodyPr>
          <a:lstStyle/>
          <a:p>
            <a:r>
              <a:rPr lang="en-AU" sz="1400" dirty="0"/>
              <a:t>Number of PBS prescriptions </a:t>
            </a:r>
            <a:r>
              <a:rPr lang="en-AU" sz="1400" dirty="0" smtClean="0"/>
              <a:t>per </a:t>
            </a:r>
            <a:r>
              <a:rPr lang="en-AU" sz="1400" dirty="0"/>
              <a:t>100,000 people </a:t>
            </a:r>
            <a:r>
              <a:rPr lang="en-AU" sz="1400" dirty="0"/>
              <a:t>aged 17 </a:t>
            </a:r>
            <a:r>
              <a:rPr lang="en-AU" sz="1400" dirty="0"/>
              <a:t>years and </a:t>
            </a:r>
            <a:r>
              <a:rPr lang="en-AU" sz="1400" dirty="0" smtClean="0"/>
              <a:t>under, by SA3 </a:t>
            </a:r>
            <a:r>
              <a:rPr lang="en-AU" sz="1400" dirty="0"/>
              <a:t>of patient residence</a:t>
            </a:r>
            <a:r>
              <a:rPr lang="en-AU" sz="1400" dirty="0"/>
              <a:t>, 2013-14 to 2015-16. </a:t>
            </a:r>
            <a:endParaRPr lang="en-AU" sz="14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423" y="751340"/>
            <a:ext cx="5237516" cy="5627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4640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0" dirty="0"/>
              <a:t>5.7 Opioid medicines dispensing, all </a:t>
            </a:r>
            <a:r>
              <a:rPr lang="en-AU" b="0" dirty="0" smtClean="0"/>
              <a:t>ages</a:t>
            </a:r>
            <a:r>
              <a:rPr lang="en-AU" b="0" dirty="0"/>
              <a:t/>
            </a:r>
            <a:br>
              <a:rPr lang="en-AU" b="0" dirty="0"/>
            </a:br>
            <a:endParaRPr lang="en-AU" dirty="0"/>
          </a:p>
        </p:txBody>
      </p:sp>
      <p:sp>
        <p:nvSpPr>
          <p:cNvPr id="3" name="Text Placeholder 2"/>
          <p:cNvSpPr>
            <a:spLocks noGrp="1"/>
          </p:cNvSpPr>
          <p:nvPr>
            <p:ph type="body" sz="quarter" idx="10"/>
          </p:nvPr>
        </p:nvSpPr>
        <p:spPr/>
        <p:txBody>
          <a:bodyPr/>
          <a:lstStyle/>
          <a:p>
            <a:r>
              <a:rPr lang="en-AU" dirty="0"/>
              <a:t>Source: Pharmaceutical Benefits Scheme</a:t>
            </a:r>
          </a:p>
        </p:txBody>
      </p:sp>
      <p:sp>
        <p:nvSpPr>
          <p:cNvPr id="4" name="Text Placeholder 3"/>
          <p:cNvSpPr>
            <a:spLocks noGrp="1"/>
          </p:cNvSpPr>
          <p:nvPr>
            <p:ph type="body" sz="quarter" idx="11"/>
          </p:nvPr>
        </p:nvSpPr>
        <p:spPr>
          <a:xfrm>
            <a:off x="517525" y="2277895"/>
            <a:ext cx="1534299" cy="2960132"/>
          </a:xfrm>
        </p:spPr>
        <p:txBody>
          <a:bodyPr>
            <a:normAutofit/>
          </a:bodyPr>
          <a:lstStyle/>
          <a:p>
            <a:r>
              <a:rPr lang="en-AU" sz="1400" dirty="0"/>
              <a:t>Number of PBS prescriptions dispensed </a:t>
            </a:r>
            <a:r>
              <a:rPr lang="en-AU" sz="1400" dirty="0" smtClean="0"/>
              <a:t>per </a:t>
            </a:r>
            <a:r>
              <a:rPr lang="en-AU" sz="1400" dirty="0"/>
              <a:t>100,000 people of all ages</a:t>
            </a:r>
            <a:r>
              <a:rPr lang="en-AU" sz="1400" dirty="0" smtClean="0"/>
              <a:t>, </a:t>
            </a:r>
            <a:r>
              <a:rPr lang="en-AU" sz="1400" dirty="0"/>
              <a:t>by </a:t>
            </a:r>
            <a:r>
              <a:rPr lang="en-AU" sz="1400" dirty="0" smtClean="0"/>
              <a:t>SA3 </a:t>
            </a:r>
            <a:r>
              <a:rPr lang="en-AU" sz="1400" dirty="0"/>
              <a:t>of patient residence, 2013–14 to 2016–17</a:t>
            </a:r>
            <a:endParaRPr lang="en-AU" sz="14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848" y="797829"/>
            <a:ext cx="5264073" cy="574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2965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Promoting appropriate care</a:t>
            </a:r>
          </a:p>
        </p:txBody>
      </p:sp>
      <p:sp>
        <p:nvSpPr>
          <p:cNvPr id="3" name="Text Placeholder 2"/>
          <p:cNvSpPr>
            <a:spLocks noGrp="1"/>
          </p:cNvSpPr>
          <p:nvPr>
            <p:ph type="body" sz="quarter" idx="10"/>
          </p:nvPr>
        </p:nvSpPr>
        <p:spPr/>
        <p:txBody>
          <a:bodyPr/>
          <a:lstStyle/>
          <a:p>
            <a:endParaRPr lang="en-AU"/>
          </a:p>
        </p:txBody>
      </p:sp>
      <p:sp>
        <p:nvSpPr>
          <p:cNvPr id="4" name="Text Placeholder 3"/>
          <p:cNvSpPr>
            <a:spLocks noGrp="1"/>
          </p:cNvSpPr>
          <p:nvPr>
            <p:ph type="body" sz="quarter" idx="11"/>
          </p:nvPr>
        </p:nvSpPr>
        <p:spPr/>
        <p:txBody>
          <a:bodyPr>
            <a:normAutofit lnSpcReduction="10000"/>
          </a:bodyPr>
          <a:lstStyle/>
          <a:p>
            <a:endParaRPr lang="en-AU"/>
          </a:p>
        </p:txBody>
      </p:sp>
      <p:sp>
        <p:nvSpPr>
          <p:cNvPr id="8" name="Rounded Rectangle 7"/>
          <p:cNvSpPr/>
          <p:nvPr/>
        </p:nvSpPr>
        <p:spPr>
          <a:xfrm>
            <a:off x="6118412" y="2231428"/>
            <a:ext cx="2285813" cy="6723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FFFF"/>
                </a:solidFill>
              </a:rPr>
              <a:t>Explore variation</a:t>
            </a:r>
          </a:p>
        </p:txBody>
      </p:sp>
      <p:sp>
        <p:nvSpPr>
          <p:cNvPr id="9" name="Rounded Rectangle 8"/>
          <p:cNvSpPr/>
          <p:nvPr/>
        </p:nvSpPr>
        <p:spPr>
          <a:xfrm>
            <a:off x="6118412" y="3157135"/>
            <a:ext cx="2285813" cy="67235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FFFF"/>
                </a:solidFill>
              </a:rPr>
              <a:t>Identify </a:t>
            </a:r>
            <a:r>
              <a:rPr lang="en-US" sz="1600" dirty="0" smtClean="0">
                <a:solidFill>
                  <a:srgbClr val="FFFFFF"/>
                </a:solidFill>
              </a:rPr>
              <a:t>unwarranted </a:t>
            </a:r>
            <a:r>
              <a:rPr lang="en-US" sz="1600" dirty="0">
                <a:solidFill>
                  <a:srgbClr val="FFFFFF"/>
                </a:solidFill>
              </a:rPr>
              <a:t>variation</a:t>
            </a:r>
          </a:p>
        </p:txBody>
      </p:sp>
      <p:sp>
        <p:nvSpPr>
          <p:cNvPr id="10" name="Rounded Rectangle 9"/>
          <p:cNvSpPr/>
          <p:nvPr/>
        </p:nvSpPr>
        <p:spPr>
          <a:xfrm>
            <a:off x="6118412" y="4082842"/>
            <a:ext cx="2285813" cy="67235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FFFF"/>
                </a:solidFill>
              </a:rPr>
              <a:t>Address unwarranted variation</a:t>
            </a:r>
          </a:p>
        </p:txBody>
      </p:sp>
      <p:pic>
        <p:nvPicPr>
          <p:cNvPr id="1026" name="Picture 2" descr="D:\Users\REYNKA\AppData\Local\Microsoft\Windows\Temporary Internet Files\Content.Outlook\YT0YNIRA\Promoting appropriate care slide updated 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 y="894214"/>
            <a:ext cx="5029200" cy="496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427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Further resources </a:t>
            </a:r>
          </a:p>
        </p:txBody>
      </p:sp>
      <p:sp>
        <p:nvSpPr>
          <p:cNvPr id="3" name="Text Placeholder 2"/>
          <p:cNvSpPr>
            <a:spLocks noGrp="1"/>
          </p:cNvSpPr>
          <p:nvPr>
            <p:ph type="body" sz="quarter" idx="10"/>
          </p:nvPr>
        </p:nvSpPr>
        <p:spPr/>
        <p:txBody>
          <a:bodyPr/>
          <a:lstStyle/>
          <a:p>
            <a:endParaRPr lang="en-AU"/>
          </a:p>
        </p:txBody>
      </p:sp>
      <p:sp>
        <p:nvSpPr>
          <p:cNvPr id="4" name="Text Placeholder 3"/>
          <p:cNvSpPr>
            <a:spLocks noGrp="1"/>
          </p:cNvSpPr>
          <p:nvPr>
            <p:ph type="body" sz="quarter" idx="11"/>
          </p:nvPr>
        </p:nvSpPr>
        <p:spPr/>
        <p:txBody>
          <a:bodyPr>
            <a:normAutofit lnSpcReduction="10000"/>
          </a:bodyPr>
          <a:lstStyle/>
          <a:p>
            <a:endParaRPr lang="en-AU"/>
          </a:p>
        </p:txBody>
      </p:sp>
      <p:sp>
        <p:nvSpPr>
          <p:cNvPr id="6" name="Rectangle 5"/>
          <p:cNvSpPr/>
          <p:nvPr/>
        </p:nvSpPr>
        <p:spPr>
          <a:xfrm>
            <a:off x="871869" y="1403498"/>
            <a:ext cx="6624083" cy="4154984"/>
          </a:xfrm>
          <a:prstGeom prst="rect">
            <a:avLst/>
          </a:prstGeom>
        </p:spPr>
        <p:txBody>
          <a:bodyPr wrap="square">
            <a:spAutoFit/>
          </a:bodyPr>
          <a:lstStyle/>
          <a:p>
            <a:pPr marL="457200" indent="-457200">
              <a:buFont typeface="Arial" panose="020B0604020202020204" pitchFamily="34" charset="0"/>
              <a:buChar char="•"/>
            </a:pPr>
            <a:r>
              <a:rPr lang="en-AU" sz="2400" dirty="0" smtClean="0">
                <a:solidFill>
                  <a:schemeClr val="accent6"/>
                </a:solidFill>
              </a:rPr>
              <a:t>Data for the number of people dispensed at </a:t>
            </a:r>
            <a:r>
              <a:rPr lang="en-AU" sz="2400" dirty="0">
                <a:solidFill>
                  <a:schemeClr val="accent6"/>
                </a:solidFill>
              </a:rPr>
              <a:t>least one </a:t>
            </a:r>
            <a:r>
              <a:rPr lang="en-AU" sz="2400" dirty="0" smtClean="0">
                <a:solidFill>
                  <a:schemeClr val="accent6"/>
                </a:solidFill>
              </a:rPr>
              <a:t>prescription, and numbers of Defined Daily Doses per 1,000 people per day are also presented in the third Atlas at </a:t>
            </a:r>
            <a:r>
              <a:rPr lang="en-AU" sz="2400" dirty="0">
                <a:solidFill>
                  <a:srgbClr val="000000"/>
                </a:solidFill>
                <a:hlinkClick r:id="rId3"/>
              </a:rPr>
              <a:t>www.safetyandquality.gov.au/atlas/</a:t>
            </a:r>
            <a:endParaRPr lang="en-AU" sz="2400" dirty="0" smtClean="0">
              <a:solidFill>
                <a:schemeClr val="accent6"/>
              </a:solidFill>
            </a:endParaRPr>
          </a:p>
          <a:p>
            <a:pPr marL="457200" indent="-457200">
              <a:buFont typeface="Arial" panose="020B0604020202020204" pitchFamily="34" charset="0"/>
              <a:buChar char="•"/>
            </a:pPr>
            <a:endParaRPr lang="en-AU" sz="2400" dirty="0">
              <a:solidFill>
                <a:srgbClr val="000000"/>
              </a:solidFill>
            </a:endParaRPr>
          </a:p>
          <a:p>
            <a:pPr marL="457200" indent="-457200">
              <a:buFont typeface="Arial" panose="020B0604020202020204" pitchFamily="34" charset="0"/>
              <a:buChar char="•"/>
            </a:pPr>
            <a:r>
              <a:rPr lang="en-AU" sz="2400" dirty="0" smtClean="0">
                <a:solidFill>
                  <a:srgbClr val="000000"/>
                </a:solidFill>
              </a:rPr>
              <a:t>Explore </a:t>
            </a:r>
            <a:r>
              <a:rPr lang="en-AU" sz="2400" dirty="0">
                <a:solidFill>
                  <a:srgbClr val="000000"/>
                </a:solidFill>
              </a:rPr>
              <a:t>the data further using the interactive Atlas at </a:t>
            </a:r>
            <a:r>
              <a:rPr lang="en-AU" sz="2400" dirty="0">
                <a:solidFill>
                  <a:srgbClr val="000000"/>
                </a:solidFill>
                <a:hlinkClick r:id="rId3"/>
              </a:rPr>
              <a:t>www.safetyandquality.gov.au/atlas/</a:t>
            </a:r>
            <a:endParaRPr lang="en-AU" sz="2400" dirty="0">
              <a:solidFill>
                <a:srgbClr val="000000"/>
              </a:solidFill>
            </a:endParaRPr>
          </a:p>
          <a:p>
            <a:endParaRPr lang="en-AU" sz="2400" dirty="0">
              <a:solidFill>
                <a:srgbClr val="000000"/>
              </a:solidFill>
            </a:endParaRPr>
          </a:p>
          <a:p>
            <a:pPr marL="457200" indent="-457200">
              <a:buFont typeface="Arial" panose="020B0604020202020204" pitchFamily="34" charset="0"/>
              <a:buChar char="•"/>
            </a:pPr>
            <a:r>
              <a:rPr lang="en-AU" sz="2400" dirty="0">
                <a:solidFill>
                  <a:srgbClr val="000000"/>
                </a:solidFill>
              </a:rPr>
              <a:t>Please send any queries to </a:t>
            </a:r>
            <a:r>
              <a:rPr lang="en-AU" sz="2400" dirty="0">
                <a:solidFill>
                  <a:srgbClr val="000000"/>
                </a:solidFill>
                <a:hlinkClick r:id="rId4"/>
              </a:rPr>
              <a:t>atlas@safetyandquality.gov.au</a:t>
            </a:r>
            <a:r>
              <a:rPr lang="en-AU" sz="2400" dirty="0">
                <a:solidFill>
                  <a:srgbClr val="000000"/>
                </a:solidFill>
              </a:rPr>
              <a:t>  </a:t>
            </a:r>
          </a:p>
        </p:txBody>
      </p:sp>
    </p:spTree>
    <p:extLst>
      <p:ext uri="{BB962C8B-B14F-4D97-AF65-F5344CB8AC3E}">
        <p14:creationId xmlns:p14="http://schemas.microsoft.com/office/powerpoint/2010/main" val="1638427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normAutofit/>
          </a:bodyPr>
          <a:lstStyle/>
          <a:p>
            <a:r>
              <a:rPr lang="en-AU" sz="2800" b="1" dirty="0" smtClean="0">
                <a:solidFill>
                  <a:srgbClr val="0078A2"/>
                </a:solidFill>
              </a:rPr>
              <a:t>Interactive Atlas</a:t>
            </a:r>
            <a:endParaRPr lang="en-AU"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907" t="11384" r="24665" b="15405"/>
          <a:stretch/>
        </p:blipFill>
        <p:spPr bwMode="auto">
          <a:xfrm>
            <a:off x="1117628" y="751340"/>
            <a:ext cx="7138570" cy="571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3497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AU" dirty="0"/>
              <a:t>Australian Commission on Safety and </a:t>
            </a:r>
            <a:r>
              <a:rPr lang="en-AU" dirty="0" smtClean="0"/>
              <a:t>Quality</a:t>
            </a:r>
            <a:br>
              <a:rPr lang="en-AU" dirty="0" smtClean="0"/>
            </a:br>
            <a:r>
              <a:rPr lang="en-AU" dirty="0" smtClean="0"/>
              <a:t>in </a:t>
            </a:r>
            <a:r>
              <a:rPr lang="en-AU" dirty="0"/>
              <a:t>Health Care</a:t>
            </a:r>
          </a:p>
        </p:txBody>
      </p:sp>
      <p:sp>
        <p:nvSpPr>
          <p:cNvPr id="9" name="Text Placeholder 8"/>
          <p:cNvSpPr>
            <a:spLocks noGrp="1"/>
          </p:cNvSpPr>
          <p:nvPr>
            <p:ph type="body" sz="quarter" idx="10"/>
          </p:nvPr>
        </p:nvSpPr>
        <p:spPr/>
        <p:txBody>
          <a:bodyPr>
            <a:normAutofit fontScale="62500" lnSpcReduction="20000"/>
          </a:bodyPr>
          <a:lstStyle/>
          <a:p>
            <a:endParaRPr lang="en-AU" sz="2400" dirty="0"/>
          </a:p>
        </p:txBody>
      </p:sp>
      <p:sp>
        <p:nvSpPr>
          <p:cNvPr id="14" name="Text Placeholder 13"/>
          <p:cNvSpPr>
            <a:spLocks noGrp="1"/>
          </p:cNvSpPr>
          <p:nvPr>
            <p:ph type="body" sz="quarter" idx="12"/>
          </p:nvPr>
        </p:nvSpPr>
        <p:spPr/>
        <p:txBody>
          <a:bodyPr/>
          <a:lstStyle/>
          <a:p>
            <a:pPr lvl="0"/>
            <a:r>
              <a:rPr lang="en-AU" sz="2000" dirty="0">
                <a:solidFill>
                  <a:srgbClr val="000000"/>
                </a:solidFill>
              </a:rPr>
              <a:t>Australian Government </a:t>
            </a:r>
            <a:r>
              <a:rPr lang="en-AU" sz="2000" dirty="0" smtClean="0">
                <a:solidFill>
                  <a:srgbClr val="000000"/>
                </a:solidFill>
              </a:rPr>
              <a:t>agency</a:t>
            </a:r>
            <a:endParaRPr lang="en-AU" sz="2000" dirty="0">
              <a:solidFill>
                <a:srgbClr val="000000"/>
              </a:solidFill>
            </a:endParaRPr>
          </a:p>
          <a:p>
            <a:pPr lvl="0"/>
            <a:r>
              <a:rPr lang="en-AU" sz="2000" dirty="0">
                <a:solidFill>
                  <a:srgbClr val="000000"/>
                </a:solidFill>
              </a:rPr>
              <a:t>Leads &amp; coordinates national improvements in safety &amp; quality of health care based on best available evidence</a:t>
            </a:r>
          </a:p>
          <a:p>
            <a:pPr lvl="0"/>
            <a:r>
              <a:rPr lang="en-AU" sz="2000" dirty="0">
                <a:solidFill>
                  <a:srgbClr val="000000"/>
                </a:solidFill>
              </a:rPr>
              <a:t>Works in partnership with patients, consumers, clinicians, managers, policy makers &amp; health care organisations </a:t>
            </a:r>
          </a:p>
          <a:p>
            <a:pPr lvl="0"/>
            <a:r>
              <a:rPr lang="en-AU" sz="2000" dirty="0">
                <a:solidFill>
                  <a:srgbClr val="000000"/>
                </a:solidFill>
              </a:rPr>
              <a:t>Aims to ensure that the health system is sustainable, better informed, supported &amp; organised to deliver safe &amp; high quality care</a:t>
            </a:r>
          </a:p>
          <a:p>
            <a:endParaRPr lang="en-AU" dirty="0"/>
          </a:p>
        </p:txBody>
      </p:sp>
      <p:pic>
        <p:nvPicPr>
          <p:cNvPr id="12" name="Picture 1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59560" y="6333630"/>
            <a:ext cx="1877250" cy="274951"/>
          </a:xfrm>
          <a:prstGeom prst="rect">
            <a:avLst/>
          </a:prstGeom>
        </p:spPr>
      </p:pic>
    </p:spTree>
    <p:extLst>
      <p:ext uri="{BB962C8B-B14F-4D97-AF65-F5344CB8AC3E}">
        <p14:creationId xmlns:p14="http://schemas.microsoft.com/office/powerpoint/2010/main" val="2112701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524" y="319119"/>
            <a:ext cx="8054975" cy="560111"/>
          </a:xfrm>
        </p:spPr>
        <p:txBody>
          <a:bodyPr>
            <a:noAutofit/>
          </a:bodyPr>
          <a:lstStyle/>
          <a:p>
            <a:r>
              <a:rPr lang="en-AU" dirty="0"/>
              <a:t>Third Australian Atlas of Healthcare Variation </a:t>
            </a:r>
            <a:endParaRPr lang="en-US" dirty="0"/>
          </a:p>
        </p:txBody>
      </p:sp>
      <p:sp>
        <p:nvSpPr>
          <p:cNvPr id="13" name="Text Placeholder 12"/>
          <p:cNvSpPr>
            <a:spLocks noGrp="1"/>
          </p:cNvSpPr>
          <p:nvPr>
            <p:ph type="body" sz="quarter" idx="12"/>
          </p:nvPr>
        </p:nvSpPr>
        <p:spPr>
          <a:xfrm>
            <a:off x="517525" y="836747"/>
            <a:ext cx="7886700" cy="237571"/>
          </a:xfrm>
        </p:spPr>
        <p:txBody>
          <a:bodyPr>
            <a:normAutofit/>
          </a:bodyPr>
          <a:lstStyle/>
          <a:p>
            <a:pPr marL="0" lvl="0" indent="0">
              <a:buNone/>
            </a:pPr>
            <a:r>
              <a:rPr lang="en-AU" altLang="en-US" sz="1400" dirty="0" smtClean="0">
                <a:solidFill>
                  <a:srgbClr val="808283"/>
                </a:solidFill>
              </a:rPr>
              <a:t>Examines variation nationally in 13 clinical items, grouped into 4 themes</a:t>
            </a:r>
            <a:endParaRPr lang="en-AU" altLang="en-US" sz="1400" dirty="0">
              <a:solidFill>
                <a:srgbClr val="808283"/>
              </a:solidFill>
            </a:endParaRPr>
          </a:p>
        </p:txBody>
      </p:sp>
      <p:sp>
        <p:nvSpPr>
          <p:cNvPr id="3" name="TextBox 2"/>
          <p:cNvSpPr txBox="1"/>
          <p:nvPr/>
        </p:nvSpPr>
        <p:spPr>
          <a:xfrm>
            <a:off x="6951057" y="3546205"/>
            <a:ext cx="1925542" cy="2000548"/>
          </a:xfrm>
          <a:prstGeom prst="rect">
            <a:avLst/>
          </a:prstGeom>
          <a:noFill/>
        </p:spPr>
        <p:txBody>
          <a:bodyPr wrap="square" rtlCol="0">
            <a:spAutoFit/>
          </a:bodyPr>
          <a:lstStyle/>
          <a:p>
            <a:pPr marL="1350"/>
            <a:r>
              <a:rPr lang="en-AU" sz="1200" b="1" dirty="0">
                <a:solidFill>
                  <a:srgbClr val="000000"/>
                </a:solidFill>
              </a:rPr>
              <a:t>Cardiac tests</a:t>
            </a:r>
          </a:p>
          <a:p>
            <a:pPr marL="1350"/>
            <a:endParaRPr lang="en-AU" sz="1600" b="1" dirty="0">
              <a:solidFill>
                <a:srgbClr val="000000"/>
              </a:solidFill>
            </a:endParaRPr>
          </a:p>
          <a:p>
            <a:pPr marL="172800" indent="-171450">
              <a:buFont typeface="Arial" panose="020B0604020202020204" pitchFamily="34" charset="0"/>
              <a:buChar char="•"/>
            </a:pPr>
            <a:r>
              <a:rPr lang="en-AU" sz="1200" dirty="0">
                <a:solidFill>
                  <a:srgbClr val="000000"/>
                </a:solidFill>
              </a:rPr>
              <a:t>Cardiac stress tests and imaging</a:t>
            </a:r>
          </a:p>
          <a:p>
            <a:pPr marL="172800" indent="-171450">
              <a:buFont typeface="Arial" panose="020B0604020202020204" pitchFamily="34" charset="0"/>
              <a:buChar char="•"/>
            </a:pPr>
            <a:r>
              <a:rPr lang="en-AU" sz="1200" dirty="0">
                <a:solidFill>
                  <a:srgbClr val="000000"/>
                </a:solidFill>
              </a:rPr>
              <a:t>Stress echocardiography</a:t>
            </a:r>
          </a:p>
          <a:p>
            <a:pPr marL="172800" indent="-171450">
              <a:buFont typeface="Arial" panose="020B0604020202020204" pitchFamily="34" charset="0"/>
              <a:buChar char="•"/>
            </a:pPr>
            <a:r>
              <a:rPr lang="en-AU" sz="1200" dirty="0">
                <a:solidFill>
                  <a:srgbClr val="000000"/>
                </a:solidFill>
              </a:rPr>
              <a:t>Myocardial perfusion scans</a:t>
            </a:r>
          </a:p>
          <a:p>
            <a:pPr marL="172800" indent="-171450">
              <a:buFont typeface="Arial" panose="020B0604020202020204" pitchFamily="34" charset="0"/>
              <a:buChar char="•"/>
            </a:pPr>
            <a:r>
              <a:rPr lang="en-AU" sz="1200" dirty="0">
                <a:solidFill>
                  <a:srgbClr val="000000"/>
                </a:solidFill>
              </a:rPr>
              <a:t>Standard echocardiography</a:t>
            </a:r>
          </a:p>
        </p:txBody>
      </p:sp>
      <p:sp>
        <p:nvSpPr>
          <p:cNvPr id="16" name="TextBox 15"/>
          <p:cNvSpPr txBox="1"/>
          <p:nvPr/>
        </p:nvSpPr>
        <p:spPr>
          <a:xfrm>
            <a:off x="4856994" y="3546205"/>
            <a:ext cx="2077942" cy="1738938"/>
          </a:xfrm>
          <a:prstGeom prst="rect">
            <a:avLst/>
          </a:prstGeom>
          <a:noFill/>
        </p:spPr>
        <p:txBody>
          <a:bodyPr wrap="square" rtlCol="0">
            <a:spAutoFit/>
          </a:bodyPr>
          <a:lstStyle/>
          <a:p>
            <a:r>
              <a:rPr lang="en-AU" sz="1200" b="1" dirty="0">
                <a:solidFill>
                  <a:srgbClr val="000000"/>
                </a:solidFill>
              </a:rPr>
              <a:t>Thyroid investigations and treatments</a:t>
            </a:r>
          </a:p>
          <a:p>
            <a:endParaRPr lang="en-AU" sz="1100" b="1" dirty="0">
              <a:solidFill>
                <a:srgbClr val="000000"/>
              </a:solidFill>
            </a:endParaRPr>
          </a:p>
          <a:p>
            <a:pPr marL="285750" indent="-285750">
              <a:buFont typeface="Arial" panose="020B0604020202020204" pitchFamily="34" charset="0"/>
              <a:buChar char="•"/>
            </a:pPr>
            <a:r>
              <a:rPr lang="en-AU" sz="1200" dirty="0">
                <a:solidFill>
                  <a:srgbClr val="000000"/>
                </a:solidFill>
              </a:rPr>
              <a:t>Thyroid stimulating hormone tests</a:t>
            </a:r>
          </a:p>
          <a:p>
            <a:pPr marL="285750" indent="-285750">
              <a:buFont typeface="Arial" panose="020B0604020202020204" pitchFamily="34" charset="0"/>
              <a:buChar char="•"/>
            </a:pPr>
            <a:r>
              <a:rPr lang="en-AU" sz="1200" dirty="0">
                <a:solidFill>
                  <a:srgbClr val="000000"/>
                </a:solidFill>
              </a:rPr>
              <a:t>Thyroid function tests</a:t>
            </a:r>
          </a:p>
          <a:p>
            <a:pPr marL="285750" indent="-285750">
              <a:buFont typeface="Arial" panose="020B0604020202020204" pitchFamily="34" charset="0"/>
              <a:buChar char="•"/>
            </a:pPr>
            <a:r>
              <a:rPr lang="en-AU" sz="1200" dirty="0" smtClean="0">
                <a:solidFill>
                  <a:srgbClr val="000000"/>
                </a:solidFill>
              </a:rPr>
              <a:t>Neck </a:t>
            </a:r>
            <a:r>
              <a:rPr lang="en-AU" sz="1200" dirty="0">
                <a:solidFill>
                  <a:srgbClr val="000000"/>
                </a:solidFill>
              </a:rPr>
              <a:t>ultrasound</a:t>
            </a:r>
          </a:p>
          <a:p>
            <a:pPr marL="285750" indent="-285750">
              <a:buFont typeface="Arial" panose="020B0604020202020204" pitchFamily="34" charset="0"/>
              <a:buChar char="•"/>
            </a:pPr>
            <a:r>
              <a:rPr lang="en-AU" sz="1200" dirty="0">
                <a:solidFill>
                  <a:srgbClr val="000000"/>
                </a:solidFill>
              </a:rPr>
              <a:t>Thyroidectomy </a:t>
            </a:r>
            <a:r>
              <a:rPr lang="en-AU" sz="1200" dirty="0" smtClean="0">
                <a:solidFill>
                  <a:srgbClr val="000000"/>
                </a:solidFill>
              </a:rPr>
              <a:t>hospitalisations</a:t>
            </a:r>
            <a:endParaRPr lang="en-AU" sz="1200" dirty="0">
              <a:solidFill>
                <a:srgbClr val="000000"/>
              </a:solidFill>
            </a:endParaRPr>
          </a:p>
        </p:txBody>
      </p:sp>
      <p:pic>
        <p:nvPicPr>
          <p:cNvPr id="23" name="Picture 2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39315" y="6333631"/>
            <a:ext cx="1877250" cy="274951"/>
          </a:xfrm>
          <a:prstGeom prst="rect">
            <a:avLst/>
          </a:prstGeom>
        </p:spPr>
      </p:pic>
      <p:sp>
        <p:nvSpPr>
          <p:cNvPr id="24" name="TextBox 23"/>
          <p:cNvSpPr txBox="1"/>
          <p:nvPr/>
        </p:nvSpPr>
        <p:spPr>
          <a:xfrm>
            <a:off x="2325296" y="3546205"/>
            <a:ext cx="2462728" cy="1384995"/>
          </a:xfrm>
          <a:prstGeom prst="rect">
            <a:avLst/>
          </a:prstGeom>
          <a:noFill/>
        </p:spPr>
        <p:txBody>
          <a:bodyPr wrap="square" rtlCol="0">
            <a:spAutoFit/>
          </a:bodyPr>
          <a:lstStyle/>
          <a:p>
            <a:r>
              <a:rPr lang="en-AU" sz="1200" b="1" dirty="0">
                <a:solidFill>
                  <a:srgbClr val="000000"/>
                </a:solidFill>
              </a:rPr>
              <a:t>Gastrointestinal investigations and treatments</a:t>
            </a:r>
          </a:p>
          <a:p>
            <a:endParaRPr lang="en-AU" sz="1200" b="1" dirty="0">
              <a:solidFill>
                <a:srgbClr val="000000"/>
              </a:solidFill>
            </a:endParaRPr>
          </a:p>
          <a:p>
            <a:pPr marL="171450" indent="-171450">
              <a:buFont typeface="Arial" panose="020B0604020202020204" pitchFamily="34" charset="0"/>
              <a:buChar char="•"/>
            </a:pPr>
            <a:r>
              <a:rPr lang="en-AU" sz="1200" dirty="0">
                <a:solidFill>
                  <a:srgbClr val="000000"/>
                </a:solidFill>
              </a:rPr>
              <a:t>Proton pump inhibitor </a:t>
            </a:r>
            <a:r>
              <a:rPr lang="en-AU" sz="1200" dirty="0" smtClean="0">
                <a:solidFill>
                  <a:srgbClr val="000000"/>
                </a:solidFill>
              </a:rPr>
              <a:t>dispensing</a:t>
            </a:r>
            <a:r>
              <a:rPr lang="en-AU" sz="1200" dirty="0">
                <a:solidFill>
                  <a:srgbClr val="000000"/>
                </a:solidFill>
              </a:rPr>
              <a:t> </a:t>
            </a:r>
            <a:r>
              <a:rPr lang="en-AU" sz="1200" dirty="0" smtClean="0">
                <a:solidFill>
                  <a:srgbClr val="000000"/>
                </a:solidFill>
              </a:rPr>
              <a:t>in adults</a:t>
            </a:r>
          </a:p>
          <a:p>
            <a:pPr marL="171450" indent="-171450">
              <a:buFont typeface="Arial" panose="020B0604020202020204" pitchFamily="34" charset="0"/>
              <a:buChar char="•"/>
            </a:pPr>
            <a:r>
              <a:rPr lang="en-AU" sz="1200" dirty="0" smtClean="0">
                <a:solidFill>
                  <a:srgbClr val="000000"/>
                </a:solidFill>
              </a:rPr>
              <a:t>Colonoscopy </a:t>
            </a:r>
            <a:r>
              <a:rPr lang="en-AU" sz="1200" dirty="0">
                <a:solidFill>
                  <a:srgbClr val="000000"/>
                </a:solidFill>
              </a:rPr>
              <a:t>hospitalisations</a:t>
            </a:r>
          </a:p>
          <a:p>
            <a:pPr marL="171450" indent="-171450">
              <a:buFont typeface="Arial" panose="020B0604020202020204" pitchFamily="34" charset="0"/>
              <a:buChar char="•"/>
            </a:pPr>
            <a:r>
              <a:rPr lang="en-AU" sz="1200" dirty="0" smtClean="0">
                <a:solidFill>
                  <a:srgbClr val="000000"/>
                </a:solidFill>
              </a:rPr>
              <a:t>Gastroscopy hospitalisations</a:t>
            </a:r>
            <a:endParaRPr lang="en-AU" sz="1200" dirty="0">
              <a:solidFill>
                <a:srgbClr val="000000"/>
              </a:solidFill>
            </a:endParaRPr>
          </a:p>
        </p:txBody>
      </p:sp>
      <p:sp>
        <p:nvSpPr>
          <p:cNvPr id="25" name="TextBox 24"/>
          <p:cNvSpPr txBox="1"/>
          <p:nvPr/>
        </p:nvSpPr>
        <p:spPr>
          <a:xfrm>
            <a:off x="353207" y="3546205"/>
            <a:ext cx="2016631" cy="2492990"/>
          </a:xfrm>
          <a:prstGeom prst="rect">
            <a:avLst/>
          </a:prstGeom>
          <a:noFill/>
        </p:spPr>
        <p:txBody>
          <a:bodyPr wrap="square" rtlCol="0">
            <a:spAutoFit/>
          </a:bodyPr>
          <a:lstStyle/>
          <a:p>
            <a:r>
              <a:rPr lang="en-AU" sz="1200" b="1" dirty="0" smtClean="0">
                <a:solidFill>
                  <a:srgbClr val="000000"/>
                </a:solidFill>
              </a:rPr>
              <a:t>Neonatal and paediatric health</a:t>
            </a:r>
            <a:endParaRPr lang="en-AU" sz="1200" b="1" dirty="0">
              <a:solidFill>
                <a:srgbClr val="000000"/>
              </a:solidFill>
            </a:endParaRPr>
          </a:p>
          <a:p>
            <a:endParaRPr lang="en-AU" sz="1200" b="1" dirty="0">
              <a:solidFill>
                <a:srgbClr val="000000"/>
              </a:solidFill>
            </a:endParaRPr>
          </a:p>
          <a:p>
            <a:pPr marL="171450" indent="-171450">
              <a:buFont typeface="Arial" panose="020B0604020202020204" pitchFamily="34" charset="0"/>
              <a:buChar char="•"/>
            </a:pPr>
            <a:r>
              <a:rPr lang="en-AU" sz="1200" dirty="0">
                <a:solidFill>
                  <a:srgbClr val="000000"/>
                </a:solidFill>
              </a:rPr>
              <a:t>Early planned caesarean section without medical or obstetric </a:t>
            </a:r>
            <a:r>
              <a:rPr lang="en-AU" sz="1200" dirty="0" smtClean="0">
                <a:solidFill>
                  <a:srgbClr val="000000"/>
                </a:solidFill>
              </a:rPr>
              <a:t>indication</a:t>
            </a:r>
          </a:p>
          <a:p>
            <a:pPr marL="171450" indent="-171450">
              <a:buFont typeface="Arial" panose="020B0604020202020204" pitchFamily="34" charset="0"/>
              <a:buChar char="•"/>
            </a:pPr>
            <a:r>
              <a:rPr lang="en-AU" sz="1200" dirty="0" smtClean="0">
                <a:solidFill>
                  <a:srgbClr val="000000"/>
                </a:solidFill>
              </a:rPr>
              <a:t>Antibiotic </a:t>
            </a:r>
            <a:r>
              <a:rPr lang="en-AU" sz="1200" dirty="0">
                <a:solidFill>
                  <a:srgbClr val="000000"/>
                </a:solidFill>
              </a:rPr>
              <a:t>dispensing in </a:t>
            </a:r>
            <a:r>
              <a:rPr lang="en-AU" sz="1200" dirty="0" smtClean="0">
                <a:solidFill>
                  <a:srgbClr val="000000"/>
                </a:solidFill>
              </a:rPr>
              <a:t>children, 9 years and under</a:t>
            </a:r>
            <a:endParaRPr lang="en-AU" sz="1200" dirty="0">
              <a:solidFill>
                <a:srgbClr val="000000"/>
              </a:solidFill>
            </a:endParaRPr>
          </a:p>
          <a:p>
            <a:pPr marL="171450" indent="-171450">
              <a:buFont typeface="Arial" panose="020B0604020202020204" pitchFamily="34" charset="0"/>
              <a:buChar char="•"/>
            </a:pPr>
            <a:r>
              <a:rPr lang="en-AU" sz="1200" dirty="0" smtClean="0">
                <a:solidFill>
                  <a:srgbClr val="000000"/>
                </a:solidFill>
              </a:rPr>
              <a:t>Proton pump inhibitor dispensing in infants, </a:t>
            </a:r>
            <a:br>
              <a:rPr lang="en-AU" sz="1200" dirty="0" smtClean="0">
                <a:solidFill>
                  <a:srgbClr val="000000"/>
                </a:solidFill>
              </a:rPr>
            </a:br>
            <a:r>
              <a:rPr lang="en-AU" sz="1200" dirty="0" smtClean="0">
                <a:solidFill>
                  <a:srgbClr val="000000"/>
                </a:solidFill>
              </a:rPr>
              <a:t>1 year and under</a:t>
            </a:r>
            <a:endParaRPr lang="en-AU" sz="1200" dirty="0">
              <a:solidFill>
                <a:srgbClr val="000000"/>
              </a:solidFill>
            </a:endParaRPr>
          </a:p>
        </p:txBody>
      </p:sp>
      <p:pic>
        <p:nvPicPr>
          <p:cNvPr id="3074" name="Picture 2" descr="\\central.health\dfsuserenv\Users\User_01\REYNKA\Documents\Impress\Files 10.07.18\Third Atlas - Impress Designs - Chapter icon (high res)  cardiac tests - 10 July 201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1290121"/>
            <a:ext cx="1945882" cy="194588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entral.health\dfsuserenv\Users\User_01\REYNKA\Documents\Impress\Files 10.07.18\Third Atlas - Impress Designs - Chapter icon (high res)  gastrointestinal investigations &amp; treatments - 10 July 201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5692" y="1307932"/>
            <a:ext cx="1927547" cy="192754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entral.health\dfsuserenv\Users\User_01\REYNKA\Documents\Impress\Files 13.07.18\SAQ7701_Icon_updated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1306955"/>
            <a:ext cx="1912213" cy="191221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entral.health\dfsuserenv\Users\User_01\REYNKA\Documents\Impress\Atlas design files\SAQ7701_Icon_updated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207" y="1307932"/>
            <a:ext cx="1929047" cy="1929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512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Third Australian Atlas of Healthcare Variation </a:t>
            </a:r>
          </a:p>
        </p:txBody>
      </p:sp>
      <p:sp>
        <p:nvSpPr>
          <p:cNvPr id="3" name="Text Placeholder 2"/>
          <p:cNvSpPr>
            <a:spLocks noGrp="1"/>
          </p:cNvSpPr>
          <p:nvPr>
            <p:ph type="body" sz="quarter" idx="10"/>
          </p:nvPr>
        </p:nvSpPr>
        <p:spPr/>
        <p:txBody>
          <a:bodyPr/>
          <a:lstStyle/>
          <a:p>
            <a:endParaRPr lang="en-AU"/>
          </a:p>
        </p:txBody>
      </p:sp>
      <p:sp>
        <p:nvSpPr>
          <p:cNvPr id="4" name="Text Placeholder 3"/>
          <p:cNvSpPr>
            <a:spLocks noGrp="1"/>
          </p:cNvSpPr>
          <p:nvPr>
            <p:ph type="body" sz="quarter" idx="11"/>
          </p:nvPr>
        </p:nvSpPr>
        <p:spPr/>
        <p:txBody>
          <a:bodyPr>
            <a:noAutofit/>
          </a:bodyPr>
          <a:lstStyle/>
          <a:p>
            <a:r>
              <a:rPr lang="en-AU" sz="1400" dirty="0" smtClean="0"/>
              <a:t>Content continued</a:t>
            </a:r>
            <a:endParaRPr lang="en-AU" sz="1400" dirty="0"/>
          </a:p>
        </p:txBody>
      </p:sp>
      <p:sp>
        <p:nvSpPr>
          <p:cNvPr id="9" name="TextBox 8"/>
          <p:cNvSpPr txBox="1"/>
          <p:nvPr/>
        </p:nvSpPr>
        <p:spPr>
          <a:xfrm>
            <a:off x="517525" y="3433207"/>
            <a:ext cx="2378075" cy="2308324"/>
          </a:xfrm>
          <a:prstGeom prst="rect">
            <a:avLst/>
          </a:prstGeom>
          <a:noFill/>
        </p:spPr>
        <p:txBody>
          <a:bodyPr wrap="square" rtlCol="0">
            <a:spAutoFit/>
          </a:bodyPr>
          <a:lstStyle/>
          <a:p>
            <a:r>
              <a:rPr lang="en-AU" sz="1200" b="1" dirty="0" smtClean="0">
                <a:solidFill>
                  <a:srgbClr val="000000"/>
                </a:solidFill>
              </a:rPr>
              <a:t>Repeat analyses</a:t>
            </a:r>
            <a:endParaRPr lang="en-AU" sz="1200" b="1" dirty="0">
              <a:solidFill>
                <a:srgbClr val="000000"/>
              </a:solidFill>
            </a:endParaRPr>
          </a:p>
          <a:p>
            <a:endParaRPr lang="en-AU" sz="1200" b="1" dirty="0">
              <a:solidFill>
                <a:srgbClr val="000000"/>
              </a:solidFill>
            </a:endParaRPr>
          </a:p>
          <a:p>
            <a:r>
              <a:rPr lang="en-AU" sz="1200" dirty="0" smtClean="0">
                <a:solidFill>
                  <a:schemeClr val="accent6"/>
                </a:solidFill>
              </a:rPr>
              <a:t>Examines </a:t>
            </a:r>
            <a:r>
              <a:rPr lang="en-AU" sz="1200" dirty="0">
                <a:solidFill>
                  <a:schemeClr val="accent6"/>
                </a:solidFill>
              </a:rPr>
              <a:t>changes over </a:t>
            </a:r>
            <a:r>
              <a:rPr lang="en-AU" sz="1200" dirty="0" smtClean="0">
                <a:solidFill>
                  <a:schemeClr val="accent6"/>
                </a:solidFill>
              </a:rPr>
              <a:t>four years in the </a:t>
            </a:r>
            <a:r>
              <a:rPr lang="en-AU" sz="1200" dirty="0">
                <a:solidFill>
                  <a:schemeClr val="accent6"/>
                </a:solidFill>
              </a:rPr>
              <a:t>numbers of Pharmaceutical Benefits Scheme (PBS) prescriptions dispensed </a:t>
            </a:r>
            <a:r>
              <a:rPr lang="en-AU" sz="1200" dirty="0" smtClean="0">
                <a:solidFill>
                  <a:schemeClr val="accent6"/>
                </a:solidFill>
              </a:rPr>
              <a:t>for: </a:t>
            </a:r>
          </a:p>
          <a:p>
            <a:endParaRPr lang="en-AU" sz="1200" dirty="0" smtClean="0">
              <a:solidFill>
                <a:schemeClr val="accent6"/>
              </a:solidFill>
            </a:endParaRPr>
          </a:p>
          <a:p>
            <a:pPr marL="171450" indent="-171450">
              <a:buFont typeface="Arial" panose="020B0604020202020204" pitchFamily="34" charset="0"/>
              <a:buChar char="•"/>
            </a:pPr>
            <a:r>
              <a:rPr lang="en-AU" sz="1200" dirty="0" smtClean="0">
                <a:solidFill>
                  <a:schemeClr val="accent6"/>
                </a:solidFill>
              </a:rPr>
              <a:t>Antimicrobial medicines</a:t>
            </a:r>
          </a:p>
          <a:p>
            <a:pPr marL="171450" indent="-171450">
              <a:buFont typeface="Arial" panose="020B0604020202020204" pitchFamily="34" charset="0"/>
              <a:buChar char="•"/>
            </a:pPr>
            <a:r>
              <a:rPr lang="en-AU" sz="1200" dirty="0">
                <a:solidFill>
                  <a:schemeClr val="accent6"/>
                </a:solidFill>
              </a:rPr>
              <a:t>Antipsychotic and ADHD medicines </a:t>
            </a:r>
            <a:endParaRPr lang="en-AU" sz="1200" dirty="0" smtClean="0">
              <a:solidFill>
                <a:schemeClr val="accent6"/>
              </a:solidFill>
            </a:endParaRPr>
          </a:p>
          <a:p>
            <a:pPr marL="171450" indent="-171450">
              <a:buFont typeface="Arial" panose="020B0604020202020204" pitchFamily="34" charset="0"/>
              <a:buChar char="•"/>
            </a:pPr>
            <a:r>
              <a:rPr lang="en-AU" sz="1200" dirty="0" smtClean="0">
                <a:solidFill>
                  <a:schemeClr val="accent6"/>
                </a:solidFill>
              </a:rPr>
              <a:t>Opioid medicines</a:t>
            </a:r>
            <a:endParaRPr lang="en-AU" sz="1200" dirty="0">
              <a:solidFill>
                <a:schemeClr val="accent6"/>
              </a:solidFill>
            </a:endParaRPr>
          </a:p>
        </p:txBody>
      </p:sp>
      <p:sp>
        <p:nvSpPr>
          <p:cNvPr id="10" name="TextBox 9"/>
          <p:cNvSpPr txBox="1"/>
          <p:nvPr/>
        </p:nvSpPr>
        <p:spPr>
          <a:xfrm>
            <a:off x="2895600" y="3448241"/>
            <a:ext cx="2589212" cy="2308324"/>
          </a:xfrm>
          <a:prstGeom prst="rect">
            <a:avLst/>
          </a:prstGeom>
          <a:noFill/>
        </p:spPr>
        <p:txBody>
          <a:bodyPr wrap="square" rtlCol="0">
            <a:spAutoFit/>
          </a:bodyPr>
          <a:lstStyle/>
          <a:p>
            <a:r>
              <a:rPr lang="en-AU" sz="1200" b="1" dirty="0" smtClean="0">
                <a:solidFill>
                  <a:srgbClr val="000000"/>
                </a:solidFill>
              </a:rPr>
              <a:t>Response to the Atlas series</a:t>
            </a:r>
            <a:endParaRPr lang="en-AU" sz="1200" b="1" dirty="0">
              <a:solidFill>
                <a:srgbClr val="000000"/>
              </a:solidFill>
            </a:endParaRPr>
          </a:p>
          <a:p>
            <a:endParaRPr lang="en-AU" sz="1200" b="1" dirty="0" smtClean="0">
              <a:solidFill>
                <a:srgbClr val="000000"/>
              </a:solidFill>
            </a:endParaRPr>
          </a:p>
          <a:p>
            <a:r>
              <a:rPr lang="en-AU" sz="1200" dirty="0">
                <a:solidFill>
                  <a:schemeClr val="accent6"/>
                </a:solidFill>
              </a:rPr>
              <a:t>The </a:t>
            </a:r>
            <a:r>
              <a:rPr lang="en-AU" sz="1200" i="1" dirty="0" smtClean="0">
                <a:solidFill>
                  <a:schemeClr val="accent6"/>
                </a:solidFill>
              </a:rPr>
              <a:t>Atlas </a:t>
            </a:r>
            <a:r>
              <a:rPr lang="en-AU" sz="1200" dirty="0" smtClean="0">
                <a:solidFill>
                  <a:schemeClr val="accent6"/>
                </a:solidFill>
              </a:rPr>
              <a:t>series aims </a:t>
            </a:r>
            <a:r>
              <a:rPr lang="en-AU" sz="1200" dirty="0">
                <a:solidFill>
                  <a:schemeClr val="accent6"/>
                </a:solidFill>
              </a:rPr>
              <a:t>to provide clinically meaningful information that can be used to investigate and improve the appropriateness, effectiveness and efficiency of health care in </a:t>
            </a:r>
            <a:r>
              <a:rPr lang="en-AU" sz="1200" dirty="0" smtClean="0">
                <a:solidFill>
                  <a:schemeClr val="accent6"/>
                </a:solidFill>
              </a:rPr>
              <a:t>Australia.</a:t>
            </a:r>
          </a:p>
          <a:p>
            <a:endParaRPr lang="en-AU" sz="1200" dirty="0">
              <a:solidFill>
                <a:schemeClr val="accent6"/>
              </a:solidFill>
            </a:endParaRPr>
          </a:p>
          <a:p>
            <a:r>
              <a:rPr lang="en-AU" sz="1200" dirty="0" smtClean="0">
                <a:solidFill>
                  <a:schemeClr val="accent6"/>
                </a:solidFill>
              </a:rPr>
              <a:t>This </a:t>
            </a:r>
            <a:r>
              <a:rPr lang="en-AU" sz="1200" dirty="0">
                <a:solidFill>
                  <a:schemeClr val="accent6"/>
                </a:solidFill>
              </a:rPr>
              <a:t>section illustrates how the Atlas series can improve the value</a:t>
            </a:r>
          </a:p>
          <a:p>
            <a:r>
              <a:rPr lang="en-AU" sz="1200" dirty="0">
                <a:solidFill>
                  <a:schemeClr val="accent6"/>
                </a:solidFill>
              </a:rPr>
              <a:t>of healthcare </a:t>
            </a:r>
            <a:r>
              <a:rPr lang="en-AU" sz="1200" dirty="0" smtClean="0">
                <a:solidFill>
                  <a:schemeClr val="accent6"/>
                </a:solidFill>
              </a:rPr>
              <a:t>delivery. </a:t>
            </a:r>
            <a:endParaRPr lang="en-AU" sz="1200" dirty="0">
              <a:solidFill>
                <a:schemeClr val="accent6"/>
              </a:solidFill>
            </a:endParaRPr>
          </a:p>
        </p:txBody>
      </p:sp>
      <p:pic>
        <p:nvPicPr>
          <p:cNvPr id="1026" name="Picture 2" descr="\\central.health\dfsuserenv\Users\User_01\REYNKA\Documents\Impress\SAQ7701_Icon_updated6S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 y="1189484"/>
            <a:ext cx="1984858" cy="198485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entral.health\dfsuserenv\Users\User_01\REYNKA\Documents\Impress\SAQ7701_Icon_updated5S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4810" y="1189484"/>
            <a:ext cx="1984858" cy="1984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071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Inside this slide pack</a:t>
            </a:r>
            <a:endParaRPr lang="en-AU" dirty="0"/>
          </a:p>
        </p:txBody>
      </p:sp>
      <p:sp>
        <p:nvSpPr>
          <p:cNvPr id="3" name="Text Placeholder 2"/>
          <p:cNvSpPr>
            <a:spLocks noGrp="1"/>
          </p:cNvSpPr>
          <p:nvPr>
            <p:ph type="body" sz="quarter" idx="10"/>
          </p:nvPr>
        </p:nvSpPr>
        <p:spPr/>
        <p:txBody>
          <a:bodyPr/>
          <a:lstStyle/>
          <a:p>
            <a:endParaRPr lang="en-AU"/>
          </a:p>
        </p:txBody>
      </p:sp>
      <p:sp>
        <p:nvSpPr>
          <p:cNvPr id="4" name="Text Placeholder 3"/>
          <p:cNvSpPr>
            <a:spLocks noGrp="1"/>
          </p:cNvSpPr>
          <p:nvPr>
            <p:ph type="body" sz="quarter" idx="11"/>
          </p:nvPr>
        </p:nvSpPr>
        <p:spPr/>
        <p:txBody>
          <a:bodyPr>
            <a:normAutofit lnSpcReduction="10000"/>
          </a:bodyPr>
          <a:lstStyle/>
          <a:p>
            <a:endParaRPr lang="en-AU"/>
          </a:p>
        </p:txBody>
      </p:sp>
      <p:sp>
        <p:nvSpPr>
          <p:cNvPr id="5" name="Text Placeholder 4"/>
          <p:cNvSpPr>
            <a:spLocks noGrp="1"/>
          </p:cNvSpPr>
          <p:nvPr>
            <p:ph type="body" sz="quarter" idx="12"/>
          </p:nvPr>
        </p:nvSpPr>
        <p:spPr/>
        <p:txBody>
          <a:bodyPr/>
          <a:lstStyle/>
          <a:p>
            <a:pPr marL="342900" lvl="0" indent="-342900">
              <a:lnSpc>
                <a:spcPct val="100000"/>
              </a:lnSpc>
              <a:spcBef>
                <a:spcPts val="0"/>
              </a:spcBef>
            </a:pPr>
            <a:r>
              <a:rPr lang="en-AU" sz="2800" dirty="0">
                <a:solidFill>
                  <a:srgbClr val="000000"/>
                </a:solidFill>
              </a:rPr>
              <a:t>Why does variation matter?</a:t>
            </a:r>
          </a:p>
          <a:p>
            <a:pPr marL="342900" lvl="0" indent="-342900">
              <a:lnSpc>
                <a:spcPct val="100000"/>
              </a:lnSpc>
              <a:spcBef>
                <a:spcPts val="0"/>
              </a:spcBef>
            </a:pPr>
            <a:r>
              <a:rPr lang="en-AU" sz="2800" dirty="0">
                <a:solidFill>
                  <a:srgbClr val="000000"/>
                </a:solidFill>
              </a:rPr>
              <a:t>How is variation measured in the Atlas?</a:t>
            </a:r>
          </a:p>
          <a:p>
            <a:pPr marL="342900" lvl="0" indent="-342900">
              <a:lnSpc>
                <a:spcPct val="100000"/>
              </a:lnSpc>
              <a:spcBef>
                <a:spcPts val="0"/>
              </a:spcBef>
            </a:pPr>
            <a:r>
              <a:rPr lang="en-AU" sz="2800" dirty="0">
                <a:solidFill>
                  <a:srgbClr val="000000"/>
                </a:solidFill>
              </a:rPr>
              <a:t>How is variation presented in the Atlas</a:t>
            </a:r>
            <a:r>
              <a:rPr lang="en-AU" sz="2800" dirty="0" smtClean="0">
                <a:solidFill>
                  <a:srgbClr val="000000"/>
                </a:solidFill>
              </a:rPr>
              <a:t>?</a:t>
            </a:r>
          </a:p>
          <a:p>
            <a:pPr marL="342900" lvl="0" indent="-342900">
              <a:lnSpc>
                <a:spcPct val="100000"/>
              </a:lnSpc>
              <a:spcBef>
                <a:spcPts val="0"/>
              </a:spcBef>
            </a:pPr>
            <a:r>
              <a:rPr lang="en-AU" sz="2800" dirty="0" smtClean="0">
                <a:solidFill>
                  <a:srgbClr val="000000"/>
                </a:solidFill>
              </a:rPr>
              <a:t>Notes on data</a:t>
            </a:r>
            <a:endParaRPr lang="en-AU" sz="2800" dirty="0">
              <a:solidFill>
                <a:srgbClr val="000000"/>
              </a:solidFill>
            </a:endParaRPr>
          </a:p>
          <a:p>
            <a:pPr marL="342900" lvl="0" indent="-342900">
              <a:lnSpc>
                <a:spcPct val="100000"/>
              </a:lnSpc>
              <a:spcBef>
                <a:spcPts val="0"/>
              </a:spcBef>
            </a:pPr>
            <a:r>
              <a:rPr lang="en-AU" sz="2800" dirty="0" smtClean="0">
                <a:solidFill>
                  <a:srgbClr val="000000"/>
                </a:solidFill>
              </a:rPr>
              <a:t>Key </a:t>
            </a:r>
            <a:r>
              <a:rPr lang="en-AU" sz="2800" dirty="0">
                <a:solidFill>
                  <a:srgbClr val="000000"/>
                </a:solidFill>
              </a:rPr>
              <a:t>findings</a:t>
            </a:r>
          </a:p>
          <a:p>
            <a:pPr marL="342900" lvl="0" indent="-342900">
              <a:lnSpc>
                <a:spcPct val="100000"/>
              </a:lnSpc>
              <a:spcBef>
                <a:spcPts val="0"/>
              </a:spcBef>
            </a:pPr>
            <a:r>
              <a:rPr lang="en-AU" sz="2800" dirty="0" smtClean="0">
                <a:solidFill>
                  <a:srgbClr val="000000"/>
                </a:solidFill>
              </a:rPr>
              <a:t>Promoting appropriate care</a:t>
            </a:r>
            <a:endParaRPr lang="en-AU" sz="2800" dirty="0">
              <a:solidFill>
                <a:srgbClr val="000000"/>
              </a:solidFill>
            </a:endParaRPr>
          </a:p>
          <a:p>
            <a:pPr marL="342900" lvl="0" indent="-342900">
              <a:lnSpc>
                <a:spcPct val="100000"/>
              </a:lnSpc>
              <a:spcBef>
                <a:spcPts val="0"/>
              </a:spcBef>
            </a:pPr>
            <a:r>
              <a:rPr lang="en-AU" sz="2800" dirty="0">
                <a:solidFill>
                  <a:srgbClr val="000000"/>
                </a:solidFill>
              </a:rPr>
              <a:t>Further resources.</a:t>
            </a:r>
          </a:p>
          <a:p>
            <a:endParaRPr lang="en-AU" dirty="0"/>
          </a:p>
        </p:txBody>
      </p:sp>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59560" y="6333630"/>
            <a:ext cx="1877250" cy="274951"/>
          </a:xfrm>
          <a:prstGeom prst="rect">
            <a:avLst/>
          </a:prstGeom>
        </p:spPr>
      </p:pic>
    </p:spTree>
    <p:extLst>
      <p:ext uri="{BB962C8B-B14F-4D97-AF65-F5344CB8AC3E}">
        <p14:creationId xmlns:p14="http://schemas.microsoft.com/office/powerpoint/2010/main" val="3593674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Why does variation matter?</a:t>
            </a:r>
          </a:p>
        </p:txBody>
      </p:sp>
      <p:sp>
        <p:nvSpPr>
          <p:cNvPr id="9" name="Text Placeholder 8"/>
          <p:cNvSpPr>
            <a:spLocks noGrp="1"/>
          </p:cNvSpPr>
          <p:nvPr>
            <p:ph type="body" sz="quarter" idx="10"/>
          </p:nvPr>
        </p:nvSpPr>
        <p:spPr/>
        <p:txBody>
          <a:bodyPr>
            <a:normAutofit fontScale="62500" lnSpcReduction="20000"/>
          </a:bodyPr>
          <a:lstStyle/>
          <a:p>
            <a:endParaRPr lang="en-AU" sz="2400" dirty="0"/>
          </a:p>
        </p:txBody>
      </p:sp>
      <p:sp>
        <p:nvSpPr>
          <p:cNvPr id="14" name="Text Placeholder 13"/>
          <p:cNvSpPr>
            <a:spLocks noGrp="1"/>
          </p:cNvSpPr>
          <p:nvPr>
            <p:ph type="body" sz="quarter" idx="12"/>
          </p:nvPr>
        </p:nvSpPr>
        <p:spPr>
          <a:xfrm>
            <a:off x="517525" y="1170878"/>
            <a:ext cx="7886700" cy="4315522"/>
          </a:xfrm>
        </p:spPr>
        <p:txBody>
          <a:bodyPr>
            <a:normAutofit fontScale="77500" lnSpcReduction="20000"/>
          </a:bodyPr>
          <a:lstStyle/>
          <a:p>
            <a:pPr>
              <a:lnSpc>
                <a:spcPct val="100000"/>
              </a:lnSpc>
              <a:spcAft>
                <a:spcPts val="600"/>
              </a:spcAft>
            </a:pPr>
            <a:r>
              <a:rPr lang="en-AU" sz="2600" dirty="0">
                <a:solidFill>
                  <a:srgbClr val="000000"/>
                </a:solidFill>
              </a:rPr>
              <a:t>Large variations in health care use have been documented by researchers around the world for many years</a:t>
            </a:r>
          </a:p>
          <a:p>
            <a:pPr>
              <a:lnSpc>
                <a:spcPct val="100000"/>
              </a:lnSpc>
              <a:spcAft>
                <a:spcPts val="600"/>
              </a:spcAft>
            </a:pPr>
            <a:r>
              <a:rPr lang="en-AU" sz="2600" dirty="0">
                <a:solidFill>
                  <a:srgbClr val="000000"/>
                </a:solidFill>
              </a:rPr>
              <a:t>A proportion of this variation is termed ‘unwarranted’</a:t>
            </a:r>
          </a:p>
          <a:p>
            <a:pPr>
              <a:lnSpc>
                <a:spcPct val="100000"/>
              </a:lnSpc>
              <a:spcAft>
                <a:spcPts val="600"/>
              </a:spcAft>
            </a:pPr>
            <a:r>
              <a:rPr lang="en-AU" sz="2600" dirty="0">
                <a:solidFill>
                  <a:srgbClr val="000000"/>
                </a:solidFill>
              </a:rPr>
              <a:t>Unwarranted variation: </a:t>
            </a:r>
          </a:p>
          <a:p>
            <a:pPr>
              <a:lnSpc>
                <a:spcPct val="100000"/>
              </a:lnSpc>
              <a:spcAft>
                <a:spcPts val="600"/>
              </a:spcAft>
            </a:pPr>
            <a:r>
              <a:rPr lang="en-AU" sz="2600" dirty="0">
                <a:solidFill>
                  <a:srgbClr val="000000"/>
                </a:solidFill>
              </a:rPr>
              <a:t>Is unrelated to patient need or preference</a:t>
            </a:r>
          </a:p>
          <a:p>
            <a:pPr>
              <a:lnSpc>
                <a:spcPct val="100000"/>
              </a:lnSpc>
              <a:spcAft>
                <a:spcPts val="600"/>
              </a:spcAft>
            </a:pPr>
            <a:r>
              <a:rPr lang="en-AU" sz="2600" dirty="0">
                <a:solidFill>
                  <a:srgbClr val="000000"/>
                </a:solidFill>
              </a:rPr>
              <a:t>May signal inappropriate care</a:t>
            </a:r>
          </a:p>
          <a:p>
            <a:pPr>
              <a:lnSpc>
                <a:spcPct val="100000"/>
              </a:lnSpc>
              <a:spcAft>
                <a:spcPts val="600"/>
              </a:spcAft>
            </a:pPr>
            <a:r>
              <a:rPr lang="en-AU" sz="2600" dirty="0">
                <a:solidFill>
                  <a:srgbClr val="000000"/>
                </a:solidFill>
              </a:rPr>
              <a:t>May signal ineffective use of resources</a:t>
            </a:r>
          </a:p>
          <a:p>
            <a:pPr>
              <a:lnSpc>
                <a:spcPct val="100000"/>
              </a:lnSpc>
              <a:spcAft>
                <a:spcPts val="600"/>
              </a:spcAft>
            </a:pPr>
            <a:r>
              <a:rPr lang="en-AU" sz="2600" dirty="0">
                <a:solidFill>
                  <a:srgbClr val="000000"/>
                </a:solidFill>
              </a:rPr>
              <a:t>It raises questions about appropriateness of care, health system efficiency, equity and access</a:t>
            </a:r>
          </a:p>
          <a:p>
            <a:pPr>
              <a:lnSpc>
                <a:spcPct val="100000"/>
              </a:lnSpc>
              <a:spcAft>
                <a:spcPts val="600"/>
              </a:spcAft>
            </a:pPr>
            <a:r>
              <a:rPr lang="en-AU" sz="2600" dirty="0">
                <a:solidFill>
                  <a:srgbClr val="000000"/>
                </a:solidFill>
              </a:rPr>
              <a:t>Can highlight opportunities for further investigation and for the health system </a:t>
            </a:r>
            <a:r>
              <a:rPr lang="en-AU" sz="2600" spc="300" dirty="0">
                <a:solidFill>
                  <a:srgbClr val="000000"/>
                </a:solidFill>
              </a:rPr>
              <a:t>to</a:t>
            </a:r>
            <a:r>
              <a:rPr lang="en-AU" sz="2600" dirty="0">
                <a:solidFill>
                  <a:srgbClr val="000000"/>
                </a:solidFill>
              </a:rPr>
              <a:t> improve</a:t>
            </a:r>
          </a:p>
          <a:p>
            <a:endParaRPr lang="en-AU" dirty="0"/>
          </a:p>
        </p:txBody>
      </p:sp>
      <p:pic>
        <p:nvPicPr>
          <p:cNvPr id="12" name="Picture 1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59560" y="6333630"/>
            <a:ext cx="1877250" cy="274951"/>
          </a:xfrm>
          <a:prstGeom prst="rect">
            <a:avLst/>
          </a:prstGeom>
        </p:spPr>
      </p:pic>
    </p:spTree>
    <p:extLst>
      <p:ext uri="{BB962C8B-B14F-4D97-AF65-F5344CB8AC3E}">
        <p14:creationId xmlns:p14="http://schemas.microsoft.com/office/powerpoint/2010/main" val="3065172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solidFill>
                  <a:srgbClr val="0078A2"/>
                </a:solidFill>
              </a:rPr>
              <a:t>How is variation measured in the Atlas? </a:t>
            </a:r>
            <a:endParaRPr lang="en-AU" dirty="0"/>
          </a:p>
        </p:txBody>
      </p:sp>
      <p:sp>
        <p:nvSpPr>
          <p:cNvPr id="14" name="Text Placeholder 13"/>
          <p:cNvSpPr>
            <a:spLocks noGrp="1"/>
          </p:cNvSpPr>
          <p:nvPr>
            <p:ph type="body" sz="quarter" idx="12"/>
          </p:nvPr>
        </p:nvSpPr>
        <p:spPr>
          <a:xfrm>
            <a:off x="517525" y="1293544"/>
            <a:ext cx="7672039" cy="4873082"/>
          </a:xfrm>
        </p:spPr>
        <p:txBody>
          <a:bodyPr>
            <a:noAutofit/>
          </a:bodyPr>
          <a:lstStyle/>
          <a:p>
            <a:pPr marL="285750" lvl="0" indent="-285750">
              <a:spcAft>
                <a:spcPts val="600"/>
              </a:spcAft>
            </a:pPr>
            <a:r>
              <a:rPr lang="en-AU" sz="2000" dirty="0">
                <a:solidFill>
                  <a:prstClr val="black"/>
                </a:solidFill>
              </a:rPr>
              <a:t>Healthcare use is mapped </a:t>
            </a:r>
            <a:r>
              <a:rPr lang="en-AU" sz="2000" b="1" dirty="0">
                <a:solidFill>
                  <a:prstClr val="black"/>
                </a:solidFill>
              </a:rPr>
              <a:t>by residence of </a:t>
            </a:r>
            <a:r>
              <a:rPr lang="en-AU" sz="2000" b="1" dirty="0" smtClean="0">
                <a:solidFill>
                  <a:prstClr val="black"/>
                </a:solidFill>
              </a:rPr>
              <a:t>patient (</a:t>
            </a:r>
            <a:r>
              <a:rPr lang="en-AU" sz="2000" dirty="0" smtClean="0">
                <a:solidFill>
                  <a:prstClr val="black"/>
                </a:solidFill>
              </a:rPr>
              <a:t>not location of the health provider)</a:t>
            </a:r>
            <a:endParaRPr lang="en-AU" sz="2000" dirty="0">
              <a:solidFill>
                <a:prstClr val="black"/>
              </a:solidFill>
            </a:endParaRPr>
          </a:p>
          <a:p>
            <a:pPr marL="285750" lvl="0" indent="-285750">
              <a:spcAft>
                <a:spcPts val="600"/>
              </a:spcAft>
            </a:pPr>
            <a:r>
              <a:rPr lang="en-AU" sz="2000" dirty="0">
                <a:solidFill>
                  <a:prstClr val="black"/>
                </a:solidFill>
              </a:rPr>
              <a:t>Location of residence mapped at Statistical Area Level 3 (SA3)</a:t>
            </a:r>
          </a:p>
          <a:p>
            <a:pPr marL="285750" lvl="0" indent="-285750">
              <a:spcAft>
                <a:spcPts val="600"/>
              </a:spcAft>
            </a:pPr>
            <a:r>
              <a:rPr lang="en-AU" sz="2000" dirty="0">
                <a:solidFill>
                  <a:prstClr val="black"/>
                </a:solidFill>
              </a:rPr>
              <a:t>Data are </a:t>
            </a:r>
            <a:r>
              <a:rPr lang="en-AU" sz="2000" b="1" dirty="0">
                <a:solidFill>
                  <a:prstClr val="black"/>
                </a:solidFill>
              </a:rPr>
              <a:t>age- and </a:t>
            </a:r>
            <a:r>
              <a:rPr lang="en-AU" sz="2000" b="1" dirty="0" smtClean="0">
                <a:solidFill>
                  <a:prstClr val="black"/>
                </a:solidFill>
              </a:rPr>
              <a:t>sex-standardised, </a:t>
            </a:r>
            <a:r>
              <a:rPr lang="en-AU" sz="2000" dirty="0" smtClean="0">
                <a:solidFill>
                  <a:prstClr val="black"/>
                </a:solidFill>
              </a:rPr>
              <a:t>with a few exceptions</a:t>
            </a:r>
            <a:endParaRPr lang="en-AU" sz="2000" dirty="0">
              <a:solidFill>
                <a:prstClr val="black"/>
              </a:solidFill>
            </a:endParaRPr>
          </a:p>
          <a:p>
            <a:pPr marL="285750" lvl="0" indent="-285750">
              <a:spcAft>
                <a:spcPts val="600"/>
              </a:spcAft>
            </a:pPr>
            <a:r>
              <a:rPr lang="en-AU" sz="2000" dirty="0">
                <a:solidFill>
                  <a:prstClr val="black"/>
                </a:solidFill>
              </a:rPr>
              <a:t>Data sources used: </a:t>
            </a:r>
          </a:p>
          <a:p>
            <a:pPr marL="800100" lvl="1" indent="-342900">
              <a:spcAft>
                <a:spcPts val="600"/>
              </a:spcAft>
              <a:buFont typeface="Courier New" panose="02070309020205020404" pitchFamily="49" charset="0"/>
              <a:buChar char="­"/>
            </a:pPr>
            <a:r>
              <a:rPr lang="en-AU" sz="2000" dirty="0">
                <a:solidFill>
                  <a:prstClr val="black"/>
                </a:solidFill>
              </a:rPr>
              <a:t>National Hospital Morbidity Database (NHMD)</a:t>
            </a:r>
          </a:p>
          <a:p>
            <a:pPr marL="800100" lvl="1" indent="-342900">
              <a:spcAft>
                <a:spcPts val="600"/>
              </a:spcAft>
              <a:buFont typeface="Courier New" panose="02070309020205020404" pitchFamily="49" charset="0"/>
              <a:buChar char="­"/>
            </a:pPr>
            <a:r>
              <a:rPr lang="en-AU" sz="2000" dirty="0">
                <a:solidFill>
                  <a:prstClr val="black"/>
                </a:solidFill>
              </a:rPr>
              <a:t>Medicare Benefits Schedule (MBS)</a:t>
            </a:r>
          </a:p>
          <a:p>
            <a:pPr marL="800100" lvl="1" indent="-342900">
              <a:spcAft>
                <a:spcPts val="600"/>
              </a:spcAft>
              <a:buFont typeface="Courier New" panose="02070309020205020404" pitchFamily="49" charset="0"/>
              <a:buChar char="­"/>
            </a:pPr>
            <a:r>
              <a:rPr lang="en-AU" sz="2000" dirty="0">
                <a:solidFill>
                  <a:prstClr val="black"/>
                </a:solidFill>
              </a:rPr>
              <a:t>Pharmaceutical Benefits Scheme (PBS)</a:t>
            </a:r>
          </a:p>
          <a:p>
            <a:pPr marL="800100" lvl="1" indent="-342900">
              <a:spcAft>
                <a:spcPts val="600"/>
              </a:spcAft>
              <a:buFont typeface="Courier New" panose="02070309020205020404" pitchFamily="49" charset="0"/>
              <a:buChar char="­"/>
            </a:pPr>
            <a:r>
              <a:rPr lang="en-AU" sz="2000" dirty="0">
                <a:solidFill>
                  <a:prstClr val="black"/>
                </a:solidFill>
              </a:rPr>
              <a:t>National Perinatal Data Collection (NPDC)</a:t>
            </a:r>
          </a:p>
          <a:p>
            <a:pPr marL="285750" lvl="0" indent="-285750">
              <a:spcAft>
                <a:spcPts val="600"/>
              </a:spcAft>
            </a:pPr>
            <a:r>
              <a:rPr lang="en-AU" sz="2000" dirty="0">
                <a:solidFill>
                  <a:prstClr val="black"/>
                </a:solidFill>
              </a:rPr>
              <a:t>Data extraction and analysis performed by the Australian Institute of Health and Welfare (AIHW)</a:t>
            </a:r>
          </a:p>
          <a:p>
            <a:pPr marL="285750" lvl="0" indent="-285750">
              <a:spcAft>
                <a:spcPts val="600"/>
              </a:spcAft>
            </a:pPr>
            <a:r>
              <a:rPr lang="en-AU" sz="2000" dirty="0">
                <a:solidFill>
                  <a:prstClr val="black"/>
                </a:solidFill>
              </a:rPr>
              <a:t>Interactive </a:t>
            </a:r>
            <a:r>
              <a:rPr lang="en-AU" sz="2000" dirty="0" smtClean="0">
                <a:solidFill>
                  <a:prstClr val="black"/>
                </a:solidFill>
              </a:rPr>
              <a:t>Atlas</a:t>
            </a:r>
            <a:endParaRPr lang="en-AU" sz="2000" dirty="0">
              <a:solidFill>
                <a:prstClr val="black"/>
              </a:solidFill>
            </a:endParaRPr>
          </a:p>
        </p:txBody>
      </p:sp>
      <p:pic>
        <p:nvPicPr>
          <p:cNvPr id="12" name="Picture 1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59560" y="6333630"/>
            <a:ext cx="1877250" cy="274951"/>
          </a:xfrm>
          <a:prstGeom prst="rect">
            <a:avLst/>
          </a:prstGeom>
        </p:spPr>
      </p:pic>
    </p:spTree>
    <p:extLst>
      <p:ext uri="{BB962C8B-B14F-4D97-AF65-F5344CB8AC3E}">
        <p14:creationId xmlns:p14="http://schemas.microsoft.com/office/powerpoint/2010/main" val="1574996650"/>
      </p:ext>
    </p:extLst>
  </p:cSld>
  <p:clrMapOvr>
    <a:masterClrMapping/>
  </p:clrMapOvr>
</p:sld>
</file>

<file path=ppt/theme/theme1.xml><?xml version="1.0" encoding="utf-8"?>
<a:theme xmlns:a="http://schemas.openxmlformats.org/drawingml/2006/main" name="Office Theme">
  <a:themeElements>
    <a:clrScheme name="SAQ 1">
      <a:dk1>
        <a:srgbClr val="00B2E2"/>
      </a:dk1>
      <a:lt1>
        <a:srgbClr val="0078A2"/>
      </a:lt1>
      <a:dk2>
        <a:srgbClr val="808283"/>
      </a:dk2>
      <a:lt2>
        <a:srgbClr val="57599C"/>
      </a:lt2>
      <a:accent1>
        <a:srgbClr val="9D1630"/>
      </a:accent1>
      <a:accent2>
        <a:srgbClr val="2F7E47"/>
      </a:accent2>
      <a:accent3>
        <a:srgbClr val="5D7E95"/>
      </a:accent3>
      <a:accent4>
        <a:srgbClr val="F3794C"/>
      </a:accent4>
      <a:accent5>
        <a:srgbClr val="FFFFFF"/>
      </a:accent5>
      <a:accent6>
        <a:srgbClr val="00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SAQ 1">
      <a:dk1>
        <a:srgbClr val="00B2E2"/>
      </a:dk1>
      <a:lt1>
        <a:srgbClr val="0078A2"/>
      </a:lt1>
      <a:dk2>
        <a:srgbClr val="808283"/>
      </a:dk2>
      <a:lt2>
        <a:srgbClr val="57599C"/>
      </a:lt2>
      <a:accent1>
        <a:srgbClr val="9D1630"/>
      </a:accent1>
      <a:accent2>
        <a:srgbClr val="2F7E47"/>
      </a:accent2>
      <a:accent3>
        <a:srgbClr val="5D7E95"/>
      </a:accent3>
      <a:accent4>
        <a:srgbClr val="F3794C"/>
      </a:accent4>
      <a:accent5>
        <a:srgbClr val="FFFFFF"/>
      </a:accent5>
      <a:accent6>
        <a:srgbClr val="00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1297</TotalTime>
  <Words>3184</Words>
  <Application>Microsoft Office PowerPoint</Application>
  <PresentationFormat>On-screen Show (4:3)</PresentationFormat>
  <Paragraphs>341</Paragraphs>
  <Slides>27</Slides>
  <Notes>21</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1_Office Theme</vt:lpstr>
      <vt:lpstr>The Third Australian Atlas of Healthcare Variation </vt:lpstr>
      <vt:lpstr>The Australian Atlas of Healthcare Variation series</vt:lpstr>
      <vt:lpstr>Interactive Atlas</vt:lpstr>
      <vt:lpstr>Australian Commission on Safety and Quality in Health Care</vt:lpstr>
      <vt:lpstr>Third Australian Atlas of Healthcare Variation </vt:lpstr>
      <vt:lpstr>Third Australian Atlas of Healthcare Variation </vt:lpstr>
      <vt:lpstr>Inside this slide pack</vt:lpstr>
      <vt:lpstr>Why does variation matter?</vt:lpstr>
      <vt:lpstr>How is variation measured in the Atlas? </vt:lpstr>
      <vt:lpstr>How is variation presented in the Atlas? </vt:lpstr>
      <vt:lpstr>PowerPoint Presentation</vt:lpstr>
      <vt:lpstr>How is change over time measured?</vt:lpstr>
      <vt:lpstr>Repeat analyses</vt:lpstr>
      <vt:lpstr>Why explore use of these medicines over time? </vt:lpstr>
      <vt:lpstr>Repeat analysis - key findings</vt:lpstr>
      <vt:lpstr>How to interpret the data visualisations</vt:lpstr>
      <vt:lpstr>How to interpret the data visualisations</vt:lpstr>
      <vt:lpstr>5.1 Antimicrobial medicines dispensing, all ages </vt:lpstr>
      <vt:lpstr>5.2 Amoxicillin dispensing, all ages </vt:lpstr>
      <vt:lpstr>5.2 Amoxicillin and amoxicillin–clavulanate dispensing, all ages</vt:lpstr>
      <vt:lpstr>5.3 Antipsychotic medicines dispensing, 17 years and under </vt:lpstr>
      <vt:lpstr>5.4 Antipsychotic medicines dispensing, 18–64 years </vt:lpstr>
      <vt:lpstr>5.5 Antipsychotic medicines dispensing, 65 years and over</vt:lpstr>
      <vt:lpstr>5.6 ADHD medicines dispensing, 17 years and under  </vt:lpstr>
      <vt:lpstr>5.7 Opioid medicines dispensing, all ages </vt:lpstr>
      <vt:lpstr>Promoting appropriate care</vt:lpstr>
      <vt:lpstr>Further resources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Yunyin Xuan</dc:creator>
  <cp:lastModifiedBy>REYNOLDS, Katherine</cp:lastModifiedBy>
  <cp:revision>142</cp:revision>
  <dcterms:created xsi:type="dcterms:W3CDTF">2017-07-04T23:03:46Z</dcterms:created>
  <dcterms:modified xsi:type="dcterms:W3CDTF">2019-01-30T05:50:29Z</dcterms:modified>
</cp:coreProperties>
</file>