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54"/>
  </p:notesMasterIdLst>
  <p:sldIdLst>
    <p:sldId id="256" r:id="rId3"/>
    <p:sldId id="332" r:id="rId4"/>
    <p:sldId id="333" r:id="rId5"/>
    <p:sldId id="342" r:id="rId6"/>
    <p:sldId id="334" r:id="rId7"/>
    <p:sldId id="335" r:id="rId8"/>
    <p:sldId id="336" r:id="rId9"/>
    <p:sldId id="337" r:id="rId10"/>
    <p:sldId id="338" r:id="rId11"/>
    <p:sldId id="339" r:id="rId12"/>
    <p:sldId id="343" r:id="rId13"/>
    <p:sldId id="344" r:id="rId14"/>
    <p:sldId id="341" r:id="rId15"/>
    <p:sldId id="260" r:id="rId16"/>
    <p:sldId id="349" r:id="rId17"/>
    <p:sldId id="269" r:id="rId18"/>
    <p:sldId id="270" r:id="rId19"/>
    <p:sldId id="271" r:id="rId20"/>
    <p:sldId id="272" r:id="rId21"/>
    <p:sldId id="273" r:id="rId22"/>
    <p:sldId id="275" r:id="rId23"/>
    <p:sldId id="276" r:id="rId24"/>
    <p:sldId id="324" r:id="rId25"/>
    <p:sldId id="325" r:id="rId26"/>
    <p:sldId id="321" r:id="rId27"/>
    <p:sldId id="322" r:id="rId28"/>
    <p:sldId id="323" r:id="rId29"/>
    <p:sldId id="326" r:id="rId30"/>
    <p:sldId id="327" r:id="rId31"/>
    <p:sldId id="328" r:id="rId32"/>
    <p:sldId id="329" r:id="rId33"/>
    <p:sldId id="330" r:id="rId34"/>
    <p:sldId id="303" r:id="rId35"/>
    <p:sldId id="304" r:id="rId36"/>
    <p:sldId id="305" r:id="rId37"/>
    <p:sldId id="306" r:id="rId38"/>
    <p:sldId id="307" r:id="rId39"/>
    <p:sldId id="310" r:id="rId40"/>
    <p:sldId id="311" r:id="rId41"/>
    <p:sldId id="312" r:id="rId42"/>
    <p:sldId id="313" r:id="rId43"/>
    <p:sldId id="314" r:id="rId44"/>
    <p:sldId id="315" r:id="rId45"/>
    <p:sldId id="316" r:id="rId46"/>
    <p:sldId id="308" r:id="rId47"/>
    <p:sldId id="309" r:id="rId48"/>
    <p:sldId id="331" r:id="rId49"/>
    <p:sldId id="319" r:id="rId50"/>
    <p:sldId id="320" r:id="rId51"/>
    <p:sldId id="346" r:id="rId52"/>
    <p:sldId id="34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5420"/>
    <a:srgbClr val="8F3F98"/>
    <a:srgbClr val="B70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2971" autoAdjust="0"/>
  </p:normalViewPr>
  <p:slideViewPr>
    <p:cSldViewPr snapToGrid="0" snapToObjects="1">
      <p:cViewPr>
        <p:scale>
          <a:sx n="100" d="100"/>
          <a:sy n="100" d="100"/>
        </p:scale>
        <p:origin x="-198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0F3BBC-23D8-4F8C-963E-68D6AD9F6B2D}" type="datetimeFigureOut">
              <a:rPr lang="en-AU" smtClean="0"/>
              <a:t>30/01/2019</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F61C80-7277-41EE-BCE7-A52AD847B2F5}" type="slidenum">
              <a:rPr lang="en-AU" smtClean="0"/>
              <a:t>‹#›</a:t>
            </a:fld>
            <a:endParaRPr lang="en-AU"/>
          </a:p>
        </p:txBody>
      </p:sp>
    </p:spTree>
    <p:extLst>
      <p:ext uri="{BB962C8B-B14F-4D97-AF65-F5344CB8AC3E}">
        <p14:creationId xmlns:p14="http://schemas.microsoft.com/office/powerpoint/2010/main" val="3210958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safetyandquality.gov.au/atlas/"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mailto:atlas@safetyandquality.gov.a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Mapping variation is an invaluable tool for understanding how our healthcare system is providing care. The</a:t>
            </a:r>
            <a:r>
              <a:rPr kumimoji="0" lang="en-AU" sz="1200" b="0" i="1" u="none" strike="noStrike" kern="1200" cap="none" spc="0" normalizeH="0" baseline="0" noProof="0" dirty="0" smtClean="0">
                <a:ln>
                  <a:noFill/>
                </a:ln>
                <a:solidFill>
                  <a:prstClr val="black"/>
                </a:solidFill>
                <a:effectLst/>
                <a:uLnTx/>
                <a:uFillTx/>
                <a:latin typeface="+mn-lt"/>
                <a:ea typeface="+mn-ea"/>
                <a:cs typeface="+mn-cs"/>
              </a:rPr>
              <a:t> Australian Atlas of Healthcare Variation </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series illuminates variation by mapping use of health care according to where people live.  Each Atlas identifies specific achievable actions for exploration and quality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Australian Commission on Safety and Quality in Health Care (the Commission) has collaborated with the Australian, state and territory governments, specialist medical colleges, clinicians and consumer representatives to develop the Atlas</a:t>
            </a:r>
            <a:r>
              <a:rPr kumimoji="0" lang="en-AU" sz="1200" b="0" i="1" u="none" strike="noStrike" kern="1200" cap="none" spc="0" normalizeH="0" baseline="0" noProof="0" dirty="0" smtClean="0">
                <a:ln>
                  <a:noFill/>
                </a:ln>
                <a:solidFill>
                  <a:prstClr val="black"/>
                </a:solidFill>
                <a:effectLst/>
                <a:uLnTx/>
                <a:uFillTx/>
                <a:latin typeface="+mn-lt"/>
                <a:ea typeface="+mn-ea"/>
                <a:cs typeface="+mn-cs"/>
              </a:rPr>
              <a:t> </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series.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Atlas publications can be downloaded from the Atlas website.</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2</a:t>
            </a:fld>
            <a:endParaRPr lang="en-AU">
              <a:solidFill>
                <a:prstClr val="black"/>
              </a:solidFill>
            </a:endParaRPr>
          </a:p>
        </p:txBody>
      </p:sp>
    </p:spTree>
    <p:extLst>
      <p:ext uri="{BB962C8B-B14F-4D97-AF65-F5344CB8AC3E}">
        <p14:creationId xmlns:p14="http://schemas.microsoft.com/office/powerpoint/2010/main" val="414019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r>
              <a:rPr lang="en-AU" dirty="0" smtClean="0"/>
              <a:t>This chapter examines:</a:t>
            </a:r>
          </a:p>
          <a:p>
            <a:pPr rtl="0" eaLnBrk="1" fontAlgn="auto" latinLnBrk="0" hangingPunct="1"/>
            <a:r>
              <a:rPr lang="en-US" sz="1200" b="0" i="0" u="none" strike="noStrike" kern="1200" dirty="0" smtClean="0">
                <a:solidFill>
                  <a:schemeClr val="tx1"/>
                </a:solidFill>
                <a:effectLst/>
                <a:latin typeface="+mn-lt"/>
                <a:ea typeface="+mn-ea"/>
                <a:cs typeface="+mn-cs"/>
              </a:rPr>
              <a:t>- Thyroid stimulating hormone tests, 18 years and over</a:t>
            </a:r>
            <a:endParaRPr lang="en-AU"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 Thyroid function tests, 18 years and over</a:t>
            </a:r>
            <a:endParaRPr lang="en-AU"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 Neck ultrasound tests, 18 years and over</a:t>
            </a:r>
          </a:p>
          <a:p>
            <a:pPr marL="0" marR="0" lvl="0" indent="0" algn="l" defTabSz="914400" rtl="0" eaLnBrk="1" fontAlgn="t" latinLnBrk="0" hangingPunct="1">
              <a:lnSpc>
                <a:spcPct val="100000"/>
              </a:lnSpc>
              <a:spcBef>
                <a:spcPts val="0"/>
              </a:spcBef>
              <a:spcAft>
                <a:spcPts val="0"/>
              </a:spcAft>
              <a:buClrTx/>
              <a:buSzTx/>
              <a:buFontTx/>
              <a:buNone/>
              <a:tabLst/>
              <a:defRPr/>
            </a:pPr>
            <a:r>
              <a:rPr lang="en-AU" sz="1200" b="0" dirty="0" smtClean="0">
                <a:solidFill>
                  <a:schemeClr val="accent6"/>
                </a:solidFill>
              </a:rPr>
              <a:t>- Thyroidectomy hospitalisations, 18 years and over</a:t>
            </a:r>
            <a:endParaRPr lang="en-US" sz="1200" b="0" dirty="0" smtClean="0">
              <a:solidFill>
                <a:schemeClr val="accent6"/>
              </a:solidFill>
            </a:endParaRPr>
          </a:p>
          <a:p>
            <a:pPr rtl="0" eaLnBrk="1" fontAlgn="t" latinLnBrk="0" hangingPunct="1"/>
            <a:endParaRPr lang="en-AU" sz="1200" b="0" i="0" u="none" strike="noStrike" kern="1200" dirty="0" smtClean="0">
              <a:solidFill>
                <a:schemeClr val="tx1"/>
              </a:solidFill>
              <a:effectLst/>
              <a:latin typeface="+mn-lt"/>
              <a:ea typeface="+mn-ea"/>
              <a:cs typeface="+mn-cs"/>
            </a:endParaRPr>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13</a:t>
            </a:fld>
            <a:endParaRPr lang="en-AU"/>
          </a:p>
        </p:txBody>
      </p:sp>
    </p:spTree>
    <p:extLst>
      <p:ext uri="{BB962C8B-B14F-4D97-AF65-F5344CB8AC3E}">
        <p14:creationId xmlns:p14="http://schemas.microsoft.com/office/powerpoint/2010/main" val="421297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people having thyroid function testing in Australia has increased faster than the rate of population growth.</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5,539,805 MBS-subsidised services for TSH tests, representing 28,742 services per 100,000 people aged 18 years and over (the Australian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Rates of TFTs were 3.2 times as high in females as in males.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Atlas found the rate of neck ultrasound varies up to six-fold and the rate of thyroidectomy varies up to five-fold between local areas across Australia. </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14</a:t>
            </a:fld>
            <a:endParaRPr lang="en-AU"/>
          </a:p>
        </p:txBody>
      </p:sp>
    </p:spTree>
    <p:extLst>
      <p:ext uri="{BB962C8B-B14F-4D97-AF65-F5344CB8AC3E}">
        <p14:creationId xmlns:p14="http://schemas.microsoft.com/office/powerpoint/2010/main" val="1258128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 stimulating hormone tests.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 OT represents other territories.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16</a:t>
            </a:fld>
            <a:endParaRPr lang="en-AU"/>
          </a:p>
        </p:txBody>
      </p:sp>
    </p:spTree>
    <p:extLst>
      <p:ext uri="{BB962C8B-B14F-4D97-AF65-F5344CB8AC3E}">
        <p14:creationId xmlns:p14="http://schemas.microsoft.com/office/powerpoint/2010/main" val="9989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 stimulating hormone tests.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 OT represents other territories.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17</a:t>
            </a:fld>
            <a:endParaRPr lang="en-AU"/>
          </a:p>
        </p:txBody>
      </p:sp>
    </p:spTree>
    <p:extLst>
      <p:ext uri="{BB962C8B-B14F-4D97-AF65-F5344CB8AC3E}">
        <p14:creationId xmlns:p14="http://schemas.microsoft.com/office/powerpoint/2010/main" val="1336686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stimulating hormone tests.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5,539,805 MBS-subsidised services for TSH tests, representing 28,742 services per 100,000 people aged 18 years and over (the Australian rate). </a:t>
            </a:r>
          </a:p>
          <a:p>
            <a:endParaRPr lang="en-AU" dirty="0" smtClean="0"/>
          </a:p>
          <a:p>
            <a:r>
              <a:rPr lang="en-AU" sz="1200" b="0" i="0" u="none" strike="noStrike" kern="1200" baseline="0" dirty="0" smtClean="0">
                <a:solidFill>
                  <a:schemeClr val="tx1"/>
                </a:solidFill>
                <a:latin typeface="+mn-lt"/>
                <a:ea typeface="+mn-ea"/>
                <a:cs typeface="+mn-cs"/>
              </a:rPr>
              <a:t>The number of MBS-subsidised services for TSH tests across 287§ local areas (Statistical Area Level 3 – SA3) ranged from 15,735 to 40,814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2.6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20,106 per 100,000 people aged 18 years and over in Tasmania to 30,640 in New South Wales. </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18</a:t>
            </a:fld>
            <a:endParaRPr lang="en-AU"/>
          </a:p>
        </p:txBody>
      </p:sp>
    </p:spTree>
    <p:extLst>
      <p:ext uri="{BB962C8B-B14F-4D97-AF65-F5344CB8AC3E}">
        <p14:creationId xmlns:p14="http://schemas.microsoft.com/office/powerpoint/2010/main" val="689158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stimulating hormone tests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19</a:t>
            </a:fld>
            <a:endParaRPr lang="en-AU"/>
          </a:p>
        </p:txBody>
      </p:sp>
    </p:spTree>
    <p:extLst>
      <p:ext uri="{BB962C8B-B14F-4D97-AF65-F5344CB8AC3E}">
        <p14:creationId xmlns:p14="http://schemas.microsoft.com/office/powerpoint/2010/main" val="209066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stimulating hormone tests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20</a:t>
            </a:fld>
            <a:endParaRPr lang="en-AU"/>
          </a:p>
        </p:txBody>
      </p:sp>
    </p:spTree>
    <p:extLst>
      <p:ext uri="{BB962C8B-B14F-4D97-AF65-F5344CB8AC3E}">
        <p14:creationId xmlns:p14="http://schemas.microsoft.com/office/powerpoint/2010/main" val="498099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MBS services for TSH tests varied across states and territories, from 20,106 per 100,000 people aged 18 years and over in Tasmania to 30,640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21</a:t>
            </a:fld>
            <a:endParaRPr lang="en-AU"/>
          </a:p>
        </p:txBody>
      </p:sp>
    </p:spTree>
    <p:extLst>
      <p:ext uri="{BB962C8B-B14F-4D97-AF65-F5344CB8AC3E}">
        <p14:creationId xmlns:p14="http://schemas.microsoft.com/office/powerpoint/2010/main" val="3004350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TSH tests were higher in major cities and in inner regional areas than in outer regional and remote areas. Rates were higher in areas with lower socioeconomic status in major cities, inner regional areas and outer regional areas. The pattern was less clear in remote areas.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22</a:t>
            </a:fld>
            <a:endParaRPr lang="en-AU"/>
          </a:p>
        </p:txBody>
      </p:sp>
    </p:spTree>
    <p:extLst>
      <p:ext uri="{BB962C8B-B14F-4D97-AF65-F5344CB8AC3E}">
        <p14:creationId xmlns:p14="http://schemas.microsoft.com/office/powerpoint/2010/main" val="730221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 function tests.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23</a:t>
            </a:fld>
            <a:endParaRPr lang="en-AU"/>
          </a:p>
        </p:txBody>
      </p:sp>
    </p:spTree>
    <p:extLst>
      <p:ext uri="{BB962C8B-B14F-4D97-AF65-F5344CB8AC3E}">
        <p14:creationId xmlns:p14="http://schemas.microsoft.com/office/powerpoint/2010/main" val="3577972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Atlas data can also be further explored using the online interactive Atlas platform.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3</a:t>
            </a:fld>
            <a:endParaRPr lang="en-AU">
              <a:solidFill>
                <a:prstClr val="black"/>
              </a:solidFill>
            </a:endParaRPr>
          </a:p>
        </p:txBody>
      </p:sp>
    </p:spTree>
    <p:extLst>
      <p:ext uri="{BB962C8B-B14F-4D97-AF65-F5344CB8AC3E}">
        <p14:creationId xmlns:p14="http://schemas.microsoft.com/office/powerpoint/2010/main" val="2015097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 function tests.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24</a:t>
            </a:fld>
            <a:endParaRPr lang="en-AU"/>
          </a:p>
        </p:txBody>
      </p:sp>
    </p:spTree>
    <p:extLst>
      <p:ext uri="{BB962C8B-B14F-4D97-AF65-F5344CB8AC3E}">
        <p14:creationId xmlns:p14="http://schemas.microsoft.com/office/powerpoint/2010/main" val="174880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r>
              <a:rPr lang="en-AU" sz="1200" b="0" i="0" u="none" strike="noStrike" kern="1200" baseline="0" dirty="0" smtClean="0">
                <a:solidFill>
                  <a:schemeClr val="tx1"/>
                </a:solidFill>
                <a:latin typeface="+mn-lt"/>
                <a:ea typeface="+mn-ea"/>
                <a:cs typeface="+mn-cs"/>
              </a:rPr>
              <a:t>Rates of TFTs were 3.2 times as high in females as in males.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558,142 MBS-subsidised services for TFTs for males aged 18 years and over, representing 5,656 services per 100,000 males (the Australian rate). The number of services varied across states and territories, from 4,072 per 100,000 males in the Northern Territory to 6,527 per 100,000 males in Queensland.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1,785,947 MBS-subsidised TFTs for females aged 18 years and over, representing 18,341 services per 100,000 females. The number of services varied across states and territories, from 13,490 services per 100,000 females in the Northern Territory to 21,449 per 100,000 females in the Australian Capital Territory.</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25</a:t>
            </a:fld>
            <a:endParaRPr lang="en-AU"/>
          </a:p>
        </p:txBody>
      </p:sp>
    </p:spTree>
    <p:extLst>
      <p:ext uri="{BB962C8B-B14F-4D97-AF65-F5344CB8AC3E}">
        <p14:creationId xmlns:p14="http://schemas.microsoft.com/office/powerpoint/2010/main" val="43618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r>
              <a:rPr lang="en-AU" sz="1200" b="0" i="0" u="none" strike="noStrike" kern="1200" baseline="0" dirty="0" smtClean="0">
                <a:solidFill>
                  <a:schemeClr val="tx1"/>
                </a:solidFill>
                <a:latin typeface="+mn-lt"/>
                <a:ea typeface="+mn-ea"/>
                <a:cs typeface="+mn-cs"/>
              </a:rPr>
              <a:t>Rates of TFTs were highest for the 70 years and over age group (23,258 services per 100,000 people).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for this age group varied across states and territories, from 19,735 per 100,000 people in the Northern Territory to 28,407 per 100,000 people in the Australian Capital Territory.</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 The rate for the 70 years and over age group was 1.8 times as high as the rate for the 40–69 years age group and 2.9 times as high as the rate for the 18–39 years age group </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26</a:t>
            </a:fld>
            <a:endParaRPr lang="en-AU"/>
          </a:p>
        </p:txBody>
      </p:sp>
    </p:spTree>
    <p:extLst>
      <p:ext uri="{BB962C8B-B14F-4D97-AF65-F5344CB8AC3E}">
        <p14:creationId xmlns:p14="http://schemas.microsoft.com/office/powerpoint/2010/main" val="3438783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GPs ordered 73% of TFTs in Australia, endocrinologists ordered 8%, obstetricians and gynaecologists ordered 4%, and other health professionals ordered 15%. </a:t>
            </a:r>
          </a:p>
          <a:p>
            <a:r>
              <a:rPr lang="en-AU" sz="1200" b="0" i="0" u="none" strike="noStrike" kern="1200" baseline="0" dirty="0" smtClean="0">
                <a:solidFill>
                  <a:schemeClr val="tx1"/>
                </a:solidFill>
                <a:latin typeface="+mn-lt"/>
                <a:ea typeface="+mn-ea"/>
                <a:cs typeface="+mn-cs"/>
              </a:rPr>
              <a:t>The proportion ordered by GPs varied from 68% in New South Wales to 88% in the Northern Territory </a:t>
            </a:r>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27</a:t>
            </a:fld>
            <a:endParaRPr lang="en-AU"/>
          </a:p>
        </p:txBody>
      </p:sp>
    </p:spTree>
    <p:extLst>
      <p:ext uri="{BB962C8B-B14F-4D97-AF65-F5344CB8AC3E}">
        <p14:creationId xmlns:p14="http://schemas.microsoft.com/office/powerpoint/2010/main" val="2276218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function tests.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The number of MBS-subsidised services for TFTs across 261 local areas (Statistical Area Level 3 – SA3) ranged from 6,425 to 16,077 per 100,000 people aged 18 years and over. </a:t>
            </a:r>
          </a:p>
          <a:p>
            <a:endParaRPr lang="en-AU" dirty="0" smtClean="0"/>
          </a:p>
          <a:p>
            <a:r>
              <a:rPr lang="en-AU" sz="1200" b="0" i="0" u="none" strike="noStrike" kern="1200" baseline="0" dirty="0" smtClean="0">
                <a:solidFill>
                  <a:schemeClr val="tx1"/>
                </a:solidFill>
                <a:latin typeface="+mn-lt"/>
                <a:ea typeface="+mn-ea"/>
                <a:cs typeface="+mn-cs"/>
              </a:rPr>
              <a:t>The rate was 2.5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8,868 per 100,000 people aged 18 years and over in the Northern Territory to 13,866 in the Australian Capital Territory.</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There are 340 SA3s. For this item, data were suppressed for 79 SA3s due to one or more of a small number of services or population in an area, or potential identification of individual patients, practitioners or business entities.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28</a:t>
            </a:fld>
            <a:endParaRPr lang="en-AU"/>
          </a:p>
        </p:txBody>
      </p:sp>
    </p:spTree>
    <p:extLst>
      <p:ext uri="{BB962C8B-B14F-4D97-AF65-F5344CB8AC3E}">
        <p14:creationId xmlns:p14="http://schemas.microsoft.com/office/powerpoint/2010/main" val="3890443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function tests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29</a:t>
            </a:fld>
            <a:endParaRPr lang="en-AU"/>
          </a:p>
        </p:txBody>
      </p:sp>
    </p:spTree>
    <p:extLst>
      <p:ext uri="{BB962C8B-B14F-4D97-AF65-F5344CB8AC3E}">
        <p14:creationId xmlns:p14="http://schemas.microsoft.com/office/powerpoint/2010/main" val="406384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 function tests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30</a:t>
            </a:fld>
            <a:endParaRPr lang="en-AU"/>
          </a:p>
        </p:txBody>
      </p:sp>
    </p:spTree>
    <p:extLst>
      <p:ext uri="{BB962C8B-B14F-4D97-AF65-F5344CB8AC3E}">
        <p14:creationId xmlns:p14="http://schemas.microsoft.com/office/powerpoint/2010/main" val="322324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services varied across states and territories, from 8,868 per 100,000 people aged 18 years and over in the Northern Territory to 13,866 in the Australian Capital Territory.</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31</a:t>
            </a:fld>
            <a:endParaRPr lang="en-AU"/>
          </a:p>
        </p:txBody>
      </p:sp>
    </p:spTree>
    <p:extLst>
      <p:ext uri="{BB962C8B-B14F-4D97-AF65-F5344CB8AC3E}">
        <p14:creationId xmlns:p14="http://schemas.microsoft.com/office/powerpoint/2010/main" val="2914704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TFTs were markedly lower in remote areas than in other areas. There was no clear pattern according to socioeconomic status.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Suppressed data are included in the calculation of overall rates by remoteness and socioeconomic status.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32</a:t>
            </a:fld>
            <a:endParaRPr lang="en-AU"/>
          </a:p>
        </p:txBody>
      </p:sp>
    </p:spTree>
    <p:extLst>
      <p:ext uri="{BB962C8B-B14F-4D97-AF65-F5344CB8AC3E}">
        <p14:creationId xmlns:p14="http://schemas.microsoft.com/office/powerpoint/2010/main" val="1575579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neck ultrasounds.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33</a:t>
            </a:fld>
            <a:endParaRPr lang="en-AU"/>
          </a:p>
        </p:txBody>
      </p:sp>
    </p:spTree>
    <p:extLst>
      <p:ext uri="{BB962C8B-B14F-4D97-AF65-F5344CB8AC3E}">
        <p14:creationId xmlns:p14="http://schemas.microsoft.com/office/powerpoint/2010/main" val="18671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Commission’s role is to lead and coordinate national improvements in the safety and quality of health care. The Commission works in partnership with the Australian Government, state and territory governments and the private sector to achieve a safe and high-quality, sustainable health system. In doing so, the Commission also works closely with patients, carers, clinicians, managers, policymakers and healthcare organisations.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Key functions of the Commission include developing national safety and quality standards, developing clinical care standards to improve the implementation of evidence-based health care, coordinating work in specific areas to improve outcomes for patients, and providing information, publications and resources about safety and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Commission works in four priority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Patient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Partnering with patients, consumers and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Quality, cost and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Supporting health professionals to provide care that is informed, supported and organised to deliver safe and high-quality health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One of the Commission’s key programs is the National Safety and Quality Health Service (NSQHS) Standards. The primary aim of the NSQHS Standards are to protect the public from harm and to improve the quality of health service provision. The NSQHS Standards were developed by the Commission in partnership with the Australian, state and territory governments, the private sector, clinicians, patients and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carers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4</a:t>
            </a:fld>
            <a:endParaRPr lang="en-AU"/>
          </a:p>
        </p:txBody>
      </p:sp>
    </p:spTree>
    <p:extLst>
      <p:ext uri="{BB962C8B-B14F-4D97-AF65-F5344CB8AC3E}">
        <p14:creationId xmlns:p14="http://schemas.microsoft.com/office/powerpoint/2010/main" val="4106953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neck ultrasounds.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34</a:t>
            </a:fld>
            <a:endParaRPr lang="en-AU"/>
          </a:p>
        </p:txBody>
      </p:sp>
    </p:spTree>
    <p:extLst>
      <p:ext uri="{BB962C8B-B14F-4D97-AF65-F5344CB8AC3E}">
        <p14:creationId xmlns:p14="http://schemas.microsoft.com/office/powerpoint/2010/main" val="2050248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neck ultrasound.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308,247 MBS-subsidised services for neck ultrasound, representing 1,606 services per 100,000 people aged 18 years and over (the Australian rate). </a:t>
            </a:r>
          </a:p>
          <a:p>
            <a:endParaRPr lang="en-AU" dirty="0" smtClean="0"/>
          </a:p>
          <a:p>
            <a:r>
              <a:rPr lang="en-AU" sz="1200" b="0" i="0" u="none" strike="noStrike" kern="1200" baseline="0" dirty="0" smtClean="0">
                <a:solidFill>
                  <a:schemeClr val="tx1"/>
                </a:solidFill>
                <a:latin typeface="+mn-lt"/>
                <a:ea typeface="+mn-ea"/>
                <a:cs typeface="+mn-cs"/>
              </a:rPr>
              <a:t>The number of MBS-subsidised services for neck ultrasound across 329 local areas (Statistical Area Level 3 – SA3), ranged from 513 to 2,893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5.6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983 per 100,000 people aged 18 years and over in the Northern Territory to 1,946 in New South Wales.</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35</a:t>
            </a:fld>
            <a:endParaRPr lang="en-AU"/>
          </a:p>
        </p:txBody>
      </p:sp>
    </p:spTree>
    <p:extLst>
      <p:ext uri="{BB962C8B-B14F-4D97-AF65-F5344CB8AC3E}">
        <p14:creationId xmlns:p14="http://schemas.microsoft.com/office/powerpoint/2010/main" val="3264141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neck ultrasound by capital city area. Rates are based on the patient’s usual place of residence, not the location of the healthcare provider.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36</a:t>
            </a:fld>
            <a:endParaRPr lang="en-AU"/>
          </a:p>
        </p:txBody>
      </p:sp>
    </p:spTree>
    <p:extLst>
      <p:ext uri="{BB962C8B-B14F-4D97-AF65-F5344CB8AC3E}">
        <p14:creationId xmlns:p14="http://schemas.microsoft.com/office/powerpoint/2010/main" val="3107302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neck ultrasound by capital city area. Rates are based on the patient’s usual place of residence, not the location of the healthcare provider.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37</a:t>
            </a:fld>
            <a:endParaRPr lang="en-AU"/>
          </a:p>
        </p:txBody>
      </p:sp>
    </p:spTree>
    <p:extLst>
      <p:ext uri="{BB962C8B-B14F-4D97-AF65-F5344CB8AC3E}">
        <p14:creationId xmlns:p14="http://schemas.microsoft.com/office/powerpoint/2010/main" val="953527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MBS services for neck ultrasound varied across states and territories, from 983 per 100,000 people aged 18 years and over in the Northern Territory to 1,946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38</a:t>
            </a:fld>
            <a:endParaRPr lang="en-AU"/>
          </a:p>
        </p:txBody>
      </p:sp>
    </p:spTree>
    <p:extLst>
      <p:ext uri="{BB962C8B-B14F-4D97-AF65-F5344CB8AC3E}">
        <p14:creationId xmlns:p14="http://schemas.microsoft.com/office/powerpoint/2010/main" val="1191439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neck ultrasound were higher in major cities than in other areas. Rates were higher in areas with lower socioeconomic status in major cities and remote areas. However, there was no clear pattern according to socioeconomic status in other remoteness categories.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39</a:t>
            </a:fld>
            <a:endParaRPr lang="en-AU"/>
          </a:p>
        </p:txBody>
      </p:sp>
    </p:spTree>
    <p:extLst>
      <p:ext uri="{BB962C8B-B14F-4D97-AF65-F5344CB8AC3E}">
        <p14:creationId xmlns:p14="http://schemas.microsoft.com/office/powerpoint/2010/main" val="4018134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thyroidectomy hospitalisations.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40</a:t>
            </a:fld>
            <a:endParaRPr lang="en-AU"/>
          </a:p>
        </p:txBody>
      </p:sp>
    </p:spTree>
    <p:extLst>
      <p:ext uri="{BB962C8B-B14F-4D97-AF65-F5344CB8AC3E}">
        <p14:creationId xmlns:p14="http://schemas.microsoft.com/office/powerpoint/2010/main" val="2776099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thyroidectomy hospitalisations.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41</a:t>
            </a:fld>
            <a:endParaRPr lang="en-AU"/>
          </a:p>
        </p:txBody>
      </p:sp>
    </p:spTree>
    <p:extLst>
      <p:ext uri="{BB962C8B-B14F-4D97-AF65-F5344CB8AC3E}">
        <p14:creationId xmlns:p14="http://schemas.microsoft.com/office/powerpoint/2010/main" val="2055287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thyroidectomy</a:t>
            </a:r>
            <a:r>
              <a:rPr lang="en-AU" baseline="0" dirty="0" smtClean="0"/>
              <a:t> hospitalisations</a:t>
            </a:r>
            <a:r>
              <a:rPr lang="en-AU" dirty="0" smtClean="0"/>
              <a:t>.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Over the three-year period 2014–15 to 2016–17, there were 35,166 hospitalisations for thyroidectomy, representing an average rate of 62 hospitalisations per 100,000 people aged 18 years and over (the Australian rate). </a:t>
            </a:r>
            <a:endParaRPr lang="en-AU" dirty="0" smtClean="0"/>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hospitalisations for thyroidectomy across 327 local areas (Statistical Area Level 3 – SA3), ranged from 28 to 130 per 100,000 people aged 18 years and over (there are 340 SA3s. For this item, data were suppressed for 13 SA3s due to a small number of hospitalisations and/or population in an area).</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4.6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hospitalisations varied across states and territories, from 42 per 100,000 people aged 18 years and over in the Australian Capital Territory to 68 in New South Wales.</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42</a:t>
            </a:fld>
            <a:endParaRPr lang="en-AU"/>
          </a:p>
        </p:txBody>
      </p:sp>
    </p:spTree>
    <p:extLst>
      <p:ext uri="{BB962C8B-B14F-4D97-AF65-F5344CB8AC3E}">
        <p14:creationId xmlns:p14="http://schemas.microsoft.com/office/powerpoint/2010/main" val="3010511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thyroidectomy hospitalisation by capital city area. Rates are based on the patient’s usual place of residence, not the location of the healthcare provider.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43</a:t>
            </a:fld>
            <a:endParaRPr lang="en-AU"/>
          </a:p>
        </p:txBody>
      </p:sp>
    </p:spTree>
    <p:extLst>
      <p:ext uri="{BB962C8B-B14F-4D97-AF65-F5344CB8AC3E}">
        <p14:creationId xmlns:p14="http://schemas.microsoft.com/office/powerpoint/2010/main" val="375299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r>
              <a:rPr lang="en-AU" sz="1200" b="0" i="0" kern="1200" dirty="0" smtClean="0">
                <a:solidFill>
                  <a:schemeClr val="tx1"/>
                </a:solidFill>
                <a:effectLst/>
                <a:latin typeface="+mn-lt"/>
                <a:ea typeface="+mn-ea"/>
                <a:cs typeface="+mn-cs"/>
              </a:rPr>
              <a:t>The third Atlas, released in December 2018, examines four clinical themes: neonatal</a:t>
            </a:r>
            <a:r>
              <a:rPr lang="en-AU" sz="1200" b="0" i="0" kern="1200" baseline="0" dirty="0" smtClean="0">
                <a:solidFill>
                  <a:schemeClr val="tx1"/>
                </a:solidFill>
                <a:effectLst/>
                <a:latin typeface="+mn-lt"/>
                <a:ea typeface="+mn-ea"/>
                <a:cs typeface="+mn-cs"/>
              </a:rPr>
              <a:t> and paediatric health, gastrointestinal investigations and treatments, thyroid investigations and treatments and cardiac tests.</a:t>
            </a:r>
            <a:endParaRPr lang="en-AU" dirty="0"/>
          </a:p>
        </p:txBody>
      </p:sp>
      <p:sp>
        <p:nvSpPr>
          <p:cNvPr id="4" name="Slide Number Placeholder 3"/>
          <p:cNvSpPr>
            <a:spLocks noGrp="1"/>
          </p:cNvSpPr>
          <p:nvPr>
            <p:ph type="sldNum" sz="quarter" idx="10"/>
          </p:nvPr>
        </p:nvSpPr>
        <p:spPr/>
        <p:txBody>
          <a:bodyPr/>
          <a:lstStyle/>
          <a:p>
            <a:fld id="{8545C7F0-05B3-4A67-B187-01B02CED6EE5}" type="slidenum">
              <a:rPr lang="en-AU" smtClean="0">
                <a:solidFill>
                  <a:prstClr val="black"/>
                </a:solidFill>
              </a:rPr>
              <a:pPr/>
              <a:t>5</a:t>
            </a:fld>
            <a:endParaRPr lang="en-AU" dirty="0">
              <a:solidFill>
                <a:prstClr val="black"/>
              </a:solidFill>
            </a:endParaRPr>
          </a:p>
        </p:txBody>
      </p:sp>
    </p:spTree>
    <p:extLst>
      <p:ext uri="{BB962C8B-B14F-4D97-AF65-F5344CB8AC3E}">
        <p14:creationId xmlns:p14="http://schemas.microsoft.com/office/powerpoint/2010/main" val="3248611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thyroidectomy hospitalisation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44</a:t>
            </a:fld>
            <a:endParaRPr lang="en-AU"/>
          </a:p>
        </p:txBody>
      </p:sp>
    </p:spTree>
    <p:extLst>
      <p:ext uri="{BB962C8B-B14F-4D97-AF65-F5344CB8AC3E}">
        <p14:creationId xmlns:p14="http://schemas.microsoft.com/office/powerpoint/2010/main" val="4100100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rate of hospitalisations for thyroidectomy for Aboriginal and Torres Strait Islander Australians (54 per 100,000 people) was 13% lower than the rate for other Australians (62 per 100,000 people). </a:t>
            </a:r>
            <a:endParaRPr lang="en-AU" b="1"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45</a:t>
            </a:fld>
            <a:endParaRPr lang="en-AU"/>
          </a:p>
        </p:txBody>
      </p:sp>
    </p:spTree>
    <p:extLst>
      <p:ext uri="{BB962C8B-B14F-4D97-AF65-F5344CB8AC3E}">
        <p14:creationId xmlns:p14="http://schemas.microsoft.com/office/powerpoint/2010/main" val="3470105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r>
              <a:rPr lang="en-AU" b="1" smtClean="0"/>
              <a:t>: </a:t>
            </a: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Overall, 56% of hospitalisations for thyroidectomy were for privately funded patients.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This proportion varied from 47% in the Northern Territory to 62% in Western Australia.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median age at operation was 53 years for publicly funded patients and 56 years for privately funded patients. </a:t>
            </a:r>
            <a:endParaRPr lang="en-AU" b="1"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46</a:t>
            </a:fld>
            <a:endParaRPr lang="en-AU"/>
          </a:p>
        </p:txBody>
      </p:sp>
    </p:spTree>
    <p:extLst>
      <p:ext uri="{BB962C8B-B14F-4D97-AF65-F5344CB8AC3E}">
        <p14:creationId xmlns:p14="http://schemas.microsoft.com/office/powerpoint/2010/main" val="30863677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hospitalisations for thyroidectomy for patients with malignant neoplasms varied across states and territories, from 12 per 100,000 people in the Australian Capital Territory, Victoria and Tasmania to 18 in New South Wales.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hospitalisations for thyroidectomy for patients with goitre varied from 15 per 100,000 people in the Northern Territory to 36 in Victoria </a:t>
            </a:r>
            <a:endParaRPr lang="en-AU" b="1"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47</a:t>
            </a:fld>
            <a:endParaRPr lang="en-AU"/>
          </a:p>
        </p:txBody>
      </p:sp>
    </p:spTree>
    <p:extLst>
      <p:ext uri="{BB962C8B-B14F-4D97-AF65-F5344CB8AC3E}">
        <p14:creationId xmlns:p14="http://schemas.microsoft.com/office/powerpoint/2010/main" val="41287433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r>
              <a:rPr lang="en-AU" b="1" smtClean="0"/>
              <a:t>: </a:t>
            </a:r>
            <a:endParaRPr lang="en-AU" b="1" dirty="0" smtClean="0"/>
          </a:p>
          <a:p>
            <a:r>
              <a:rPr lang="en-AU" sz="1200" b="0" i="0" u="none" strike="noStrike" kern="1200" baseline="0" dirty="0" smtClean="0">
                <a:solidFill>
                  <a:schemeClr val="tx1"/>
                </a:solidFill>
                <a:latin typeface="+mn-lt"/>
                <a:ea typeface="+mn-ea"/>
                <a:cs typeface="+mn-cs"/>
              </a:rPr>
              <a:t>The number of hospitalisations varied across states and territories, from 42 per 100,000 people aged 18 years and over in the Australian Capital Territory to 68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48</a:t>
            </a:fld>
            <a:endParaRPr lang="en-AU"/>
          </a:p>
        </p:txBody>
      </p:sp>
    </p:spTree>
    <p:extLst>
      <p:ext uri="{BB962C8B-B14F-4D97-AF65-F5344CB8AC3E}">
        <p14:creationId xmlns:p14="http://schemas.microsoft.com/office/powerpoint/2010/main" val="923075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hospitalisations for thyroidectomy were higher in major cities and inner regional areas than in outer regional and remote areas. Rates were higher in areas with lower socioeconomic status in major cities and in inner regional areas. However, there was no clear pattern according to socioeconomic status in other remoteness </a:t>
            </a:r>
            <a:r>
              <a:rPr lang="en-AU" sz="1200" b="0" i="0" u="none" strike="noStrike" kern="1200" baseline="0" smtClean="0">
                <a:solidFill>
                  <a:schemeClr val="tx1"/>
                </a:solidFill>
                <a:latin typeface="+mn-lt"/>
                <a:ea typeface="+mn-ea"/>
                <a:cs typeface="+mn-cs"/>
              </a:rPr>
              <a:t>categories.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49</a:t>
            </a:fld>
            <a:endParaRPr lang="en-AU"/>
          </a:p>
        </p:txBody>
      </p:sp>
    </p:spTree>
    <p:extLst>
      <p:ext uri="{BB962C8B-B14F-4D97-AF65-F5344CB8AC3E}">
        <p14:creationId xmlns:p14="http://schemas.microsoft.com/office/powerpoint/2010/main" val="2505160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Speaker notes: </a:t>
            </a:r>
          </a:p>
          <a:p>
            <a:endParaRPr lang="en-AU" sz="1200" b="1"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Mapping variation is an invaluable tool for understanding how our healthcare system is providing care, but gathering the data is only the first step. Understanding the underlying reasons for marked differences in the use of some health services across Australia, and considering how we can improve, are key for translating this work into better outcomes for patients.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patterns shown in the maps in this Atlas and the accompanying commentaries show that there are many opportunities for making meaningful changes in Australia’s delivery of health care. The recommendations in the third Atlas highlight that action is needed at all levels – from addressing the social determinants of health through to better data collection, system changes and providing the best supports for individual clinician–patient interactions. These goals are ambitious, but the recommended changes have the potential to result in meaningful progress in defining and delivering appropriate care – and improving patient outcomes. </a:t>
            </a:r>
            <a:endParaRPr lang="en-US" dirty="0" smtClean="0"/>
          </a:p>
          <a:p>
            <a:endParaRPr lang="en-AU" dirty="0"/>
          </a:p>
        </p:txBody>
      </p:sp>
      <p:sp>
        <p:nvSpPr>
          <p:cNvPr id="4" name="Slide Number Placeholder 3"/>
          <p:cNvSpPr>
            <a:spLocks noGrp="1"/>
          </p:cNvSpPr>
          <p:nvPr>
            <p:ph type="sldNum" sz="quarter" idx="10"/>
          </p:nvPr>
        </p:nvSpPr>
        <p:spPr/>
        <p:txBody>
          <a:bodyPr/>
          <a:lstStyle/>
          <a:p>
            <a:fld id="{09F61C80-7277-41EE-BCE7-A52AD847B2F5}" type="slidenum">
              <a:rPr lang="en-AU" smtClean="0"/>
              <a:t>50</a:t>
            </a:fld>
            <a:endParaRPr lang="en-AU"/>
          </a:p>
        </p:txBody>
      </p:sp>
    </p:spTree>
    <p:extLst>
      <p:ext uri="{BB962C8B-B14F-4D97-AF65-F5344CB8AC3E}">
        <p14:creationId xmlns:p14="http://schemas.microsoft.com/office/powerpoint/2010/main" val="4194227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Further resources </a:t>
            </a:r>
          </a:p>
          <a:p>
            <a:pPr marL="0" lvl="0" indent="0">
              <a:buFont typeface="Arial" panose="020B0604020202020204" pitchFamily="34" charset="0"/>
              <a:buNone/>
            </a:pPr>
            <a:endParaRPr lang="en-AU" b="1" dirty="0" smtClean="0"/>
          </a:p>
          <a:p>
            <a:pPr marL="171450" lvl="0" indent="-171450">
              <a:buFont typeface="Arial" panose="020B0604020202020204" pitchFamily="34" charset="0"/>
              <a:buChar char="•"/>
            </a:pPr>
            <a:r>
              <a:rPr lang="en-AU" dirty="0" smtClean="0"/>
              <a:t>Explore the data further using the interactive Atlas at </a:t>
            </a:r>
            <a:r>
              <a:rPr lang="en-AU" dirty="0" smtClean="0">
                <a:hlinkClick r:id="rId3"/>
              </a:rPr>
              <a:t>www.safetyandquality.gov.au/atlas/</a:t>
            </a:r>
            <a:endParaRPr lang="en-AU" dirty="0" smtClean="0"/>
          </a:p>
          <a:p>
            <a:pPr marL="171450" lvl="0" indent="-171450">
              <a:buFont typeface="Arial" panose="020B0604020202020204" pitchFamily="34" charset="0"/>
              <a:buChar char="•"/>
            </a:pPr>
            <a:endParaRPr lang="en-AU" dirty="0" smtClean="0"/>
          </a:p>
          <a:p>
            <a:pPr marL="171450" lvl="0" indent="-171450">
              <a:buFont typeface="Arial" panose="020B0604020202020204" pitchFamily="34" charset="0"/>
              <a:buChar char="•"/>
            </a:pPr>
            <a:r>
              <a:rPr lang="en-AU" smtClean="0"/>
              <a:t>Please send any queries to </a:t>
            </a:r>
            <a:r>
              <a:rPr lang="en-AU" smtClean="0">
                <a:hlinkClick r:id="rId4"/>
              </a:rPr>
              <a:t>atlas@safetyandquality.gov.au</a:t>
            </a:r>
            <a:r>
              <a:rPr lang="en-AU" smtClean="0"/>
              <a:t>  </a:t>
            </a:r>
          </a:p>
          <a:p>
            <a:endParaRPr lang="en-AU"/>
          </a:p>
        </p:txBody>
      </p:sp>
      <p:sp>
        <p:nvSpPr>
          <p:cNvPr id="4" name="Slide Number Placeholder 3"/>
          <p:cNvSpPr>
            <a:spLocks noGrp="1"/>
          </p:cNvSpPr>
          <p:nvPr>
            <p:ph type="sldNum" sz="quarter" idx="10"/>
          </p:nvPr>
        </p:nvSpPr>
        <p:spPr/>
        <p:txBody>
          <a:bodyPr/>
          <a:lstStyle/>
          <a:p>
            <a:fld id="{09F61C80-7277-41EE-BCE7-A52AD847B2F5}" type="slidenum">
              <a:rPr lang="en-AU" smtClean="0"/>
              <a:t>51</a:t>
            </a:fld>
            <a:endParaRPr lang="en-AU"/>
          </a:p>
        </p:txBody>
      </p:sp>
    </p:spTree>
    <p:extLst>
      <p:ext uri="{BB962C8B-B14F-4D97-AF65-F5344CB8AC3E}">
        <p14:creationId xmlns:p14="http://schemas.microsoft.com/office/powerpoint/2010/main" val="23893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r>
              <a:rPr lang="en-AU" dirty="0" smtClean="0"/>
              <a:t>This slide pack explores why variation matters and what unwarranted variation in healthcare is. This slide pack explores the key findings for the ‘Thyroid investigations and treatments</a:t>
            </a:r>
            <a:r>
              <a:rPr lang="en-AU" baseline="0" dirty="0" smtClean="0"/>
              <a:t>’ </a:t>
            </a:r>
            <a:r>
              <a:rPr lang="en-AU" dirty="0" smtClean="0"/>
              <a:t>chapter and shows findings, maps and graphs for each of the clinical items</a:t>
            </a:r>
            <a:r>
              <a:rPr lang="en-AU" baseline="0" dirty="0" smtClean="0"/>
              <a:t> in this chapter.</a:t>
            </a:r>
            <a:endParaRPr lang="en-AU" dirty="0" smtClean="0"/>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6</a:t>
            </a:fld>
            <a:endParaRPr lang="en-AU">
              <a:solidFill>
                <a:prstClr val="black"/>
              </a:solidFill>
            </a:endParaRPr>
          </a:p>
        </p:txBody>
      </p:sp>
    </p:spTree>
    <p:extLst>
      <p:ext uri="{BB962C8B-B14F-4D97-AF65-F5344CB8AC3E}">
        <p14:creationId xmlns:p14="http://schemas.microsoft.com/office/powerpoint/2010/main" val="1232358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 </a:t>
            </a:r>
          </a:p>
          <a:p>
            <a:r>
              <a:rPr lang="en-AU" dirty="0" smtClean="0"/>
              <a:t>Variations documented for many years: One of the first major studies published was by Glover in 1938 who noted a rise in England &amp; Wales in incidence of tonsillectomy and very large differences in rates between school districts which “defies any explanation, save that of variations of medical opinion on the indications for operation.”   He also noted “Large and, in some cases, drastic reductions in the numbers of operations performed in elementary school children in certain areas have had no unsatisfactory results” and that “The mortality from the operation is larger than is generally appreciated”.  </a:t>
            </a:r>
          </a:p>
          <a:p>
            <a:r>
              <a:rPr lang="en-AU" dirty="0" smtClean="0"/>
              <a:t>He noted that that the conspicuous success of the operation in some cases may have led to its adoption in many doubtful cases.  </a:t>
            </a:r>
          </a:p>
          <a:p>
            <a:endParaRPr lang="en-AU" dirty="0" smtClean="0"/>
          </a:p>
          <a:p>
            <a:r>
              <a:rPr lang="en-AU" dirty="0" smtClean="0"/>
              <a:t>Getting the best outcomes for patients and improving appropriateness of care is the goal of the Atlas. Where we see substantial variation in use of a particular treatment, it is an alarm bell that should make us stop and investigate whether appropriate care is being delivered. </a:t>
            </a:r>
          </a:p>
          <a:p>
            <a:endParaRPr lang="en-AU" dirty="0" smtClean="0"/>
          </a:p>
          <a:p>
            <a:r>
              <a:rPr lang="en-AU" dirty="0" smtClean="0"/>
              <a:t>Variation in itself is not necessarily bad, and it can be good if it reflects health services responding to differences in patient preferences or underlying needs. When a difference in the use of health services does not reflect these factors, it is unwarranted variation and represents an opportunity for the health system to improve. Rates of an intervention that are substantially higher or lower in some areas can highlight: </a:t>
            </a:r>
          </a:p>
          <a:p>
            <a:r>
              <a:rPr lang="en-AU" dirty="0" smtClean="0"/>
              <a:t>- Inequity of access to evidence-based care, and the need to deliver services more fairly </a:t>
            </a:r>
          </a:p>
          <a:p>
            <a:r>
              <a:rPr lang="en-AU" dirty="0" smtClean="0"/>
              <a:t>- Uncertainty about the intervention’s place in therapy, and the need for better data on its benefits and harms </a:t>
            </a:r>
          </a:p>
          <a:p>
            <a:r>
              <a:rPr lang="en-AU" dirty="0" smtClean="0"/>
              <a:t>- Gaps in accessible evidence for clinicians, and the need for clinical care standards </a:t>
            </a:r>
          </a:p>
          <a:p>
            <a:r>
              <a:rPr lang="en-AU" dirty="0" smtClean="0"/>
              <a:t>- Inadequate system supports for appropriate care, and the need for changes in training or financial incentives. </a:t>
            </a:r>
          </a:p>
          <a:p>
            <a:endParaRPr lang="en-AU" dirty="0" smtClean="0"/>
          </a:p>
          <a:p>
            <a:r>
              <a:rPr lang="en-AU" dirty="0" smtClean="0"/>
              <a:t>Looking at how healthcare use varies between people living in different areas, between people with and without socioeconomic disadvantage, and between Aboriginal and Torres Strait Islander Australians and other Australians can show who in our community is missing out. Fundamental changes to address the underlying determinants of ill health, as well as better service delivery for those with existing disease, are needed where these inequities are found.</a:t>
            </a:r>
          </a:p>
          <a:p>
            <a:endParaRPr lang="en-AU" dirty="0" smtClean="0"/>
          </a:p>
          <a:p>
            <a:r>
              <a:rPr lang="en-AU" sz="800" dirty="0" smtClean="0"/>
              <a:t>Reference: Glover JA. The Incidence of Tonsillectomy in School Children: (Section of Epidemiology and State Medicine). Proc R </a:t>
            </a:r>
            <a:r>
              <a:rPr lang="en-AU" sz="800" dirty="0" err="1" smtClean="0"/>
              <a:t>Soc</a:t>
            </a:r>
            <a:r>
              <a:rPr lang="en-AU" sz="800" dirty="0" smtClean="0"/>
              <a:t> Med. 1938;31(10):1219-36.</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7</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Healthcare use is mapped by residence of the patient (Not by where the care was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Most items in this Atlas are mapped to the Statistical Area Level 3 (SA3). Some are mapped to the state and territory level because events were too low to map at a smaller geographical level. SA3s  are standard geographical regions used by the Australian Bureau of Statistics. SA3s generally have populations of between 30,000 and 130,000.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Rates are age and sex-standardised per 100,000 population to remove the effect of differences in population age structure when comparing crude rates for different geographic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Data specifications for each item are available on the AHIW’s Metadata Online Registry (</a:t>
            </a:r>
            <a:r>
              <a:rPr kumimoji="0" lang="en-AU" sz="1200" b="0" i="0" u="none" strike="noStrike" kern="1200" cap="none" spc="0" normalizeH="0" baseline="0" noProof="0" dirty="0" err="1" smtClean="0">
                <a:ln>
                  <a:noFill/>
                </a:ln>
                <a:solidFill>
                  <a:prstClr val="black"/>
                </a:solidFill>
                <a:effectLst/>
                <a:uLnTx/>
                <a:uFillTx/>
                <a:latin typeface="+mn-lt"/>
                <a:ea typeface="+mn-ea"/>
                <a:cs typeface="+mn-cs"/>
              </a:rPr>
              <a:t>METeOR</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Information on data analysis and methodology available in the technical supplement.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8</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r>
              <a:rPr lang="en-AU" dirty="0" smtClean="0"/>
              <a:t>Data are presented in maps and graphs. </a:t>
            </a:r>
          </a:p>
          <a:p>
            <a:endParaRPr lang="en-AU" dirty="0" smtClean="0"/>
          </a:p>
          <a:p>
            <a:r>
              <a:rPr lang="en-AU" dirty="0" smtClean="0"/>
              <a:t>For indicators where the annual number of hospitalisations is too low or unreliable to report at a local level, three years of data are combined.</a:t>
            </a:r>
          </a:p>
          <a:p>
            <a:endParaRPr lang="en-AU" dirty="0" smtClean="0"/>
          </a:p>
          <a:p>
            <a:r>
              <a:rPr lang="en-AU" dirty="0" smtClean="0"/>
              <a:t>For each item, SA3 level data are grouped by state and territory, remoteness and socioeconomic status to assist comparisons between local areas. </a:t>
            </a:r>
          </a:p>
          <a:p>
            <a:endParaRPr lang="en-AU" dirty="0" smtClean="0"/>
          </a:p>
          <a:p>
            <a:r>
              <a:rPr lang="en-AU" dirty="0" smtClean="0"/>
              <a:t>For each item, where possible, state and territory level data is presented by Aboriginal and Torres Strait Islander status and patient funding status </a:t>
            </a:r>
          </a:p>
          <a:p>
            <a:endParaRPr lang="en-AU" dirty="0" smtClean="0"/>
          </a:p>
          <a:p>
            <a:r>
              <a:rPr lang="en-AU" dirty="0" smtClean="0"/>
              <a:t>Data specifications for each item are available on the AHIW’s Metadata Online Registry (</a:t>
            </a:r>
            <a:r>
              <a:rPr lang="en-AU" dirty="0" err="1" smtClean="0"/>
              <a:t>METeOR</a:t>
            </a:r>
            <a:r>
              <a:rPr lang="en-AU" dirty="0" smtClean="0"/>
              <a:t>).</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9</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r>
              <a:rPr lang="en-AU" sz="1200" b="0" i="0" u="none" strike="noStrike" kern="1200" baseline="0" dirty="0" smtClean="0">
                <a:solidFill>
                  <a:schemeClr val="tx1"/>
                </a:solidFill>
                <a:latin typeface="+mn-lt"/>
                <a:ea typeface="+mn-ea"/>
                <a:cs typeface="+mn-cs"/>
              </a:rPr>
              <a:t>For all MBS items in the Atlas, some data have been suppressed to manage volatility and confidentiality. This process takes into account the Australian Government Department of Health’s requirements for reporting MBS data.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process has resulted in particularly marked data suppression for MBS items for thyroid function testing and for myocardial perfusion scans. Most local areas (Statistical Area Level 3 – SA3) were suppressed to prevent identification of the provider (practitioner or business entity). </a:t>
            </a:r>
          </a:p>
          <a:p>
            <a:endParaRPr lang="en-AU" dirty="0" smtClean="0"/>
          </a:p>
          <a:p>
            <a:r>
              <a:rPr lang="en-AU" smtClean="0"/>
              <a:t>More detail</a:t>
            </a:r>
            <a:r>
              <a:rPr lang="en-AU" baseline="0" smtClean="0"/>
              <a:t> </a:t>
            </a:r>
            <a:r>
              <a:rPr lang="en-AU" smtClean="0"/>
              <a:t>on data suppression can be found</a:t>
            </a:r>
            <a:r>
              <a:rPr lang="en-AU" baseline="0" smtClean="0"/>
              <a:t> in</a:t>
            </a:r>
            <a:r>
              <a:rPr lang="en-AU" smtClean="0"/>
              <a:t> the technical supplement: https://www.safetyandquality.gov.au/wp-content/uploads/2018/12/Text-Technical-supplement.pdf</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10</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774" y="2208362"/>
            <a:ext cx="3805686" cy="1984076"/>
          </a:xfrm>
        </p:spPr>
        <p:txBody>
          <a:bodyPr anchor="t" anchorCtr="0">
            <a:normAutofit/>
          </a:bodyPr>
          <a:lstStyle>
            <a:lvl1pPr algn="l">
              <a:defRPr sz="3600" b="1" baseline="0"/>
            </a:lvl1pPr>
          </a:lstStyle>
          <a:p>
            <a:r>
              <a:rPr lang="en-US" dirty="0"/>
              <a:t>The Second Australian Atlas of Healthcare Variation </a:t>
            </a:r>
          </a:p>
        </p:txBody>
      </p:sp>
      <p:sp>
        <p:nvSpPr>
          <p:cNvPr id="3" name="Subtitle 2"/>
          <p:cNvSpPr>
            <a:spLocks noGrp="1"/>
          </p:cNvSpPr>
          <p:nvPr>
            <p:ph type="subTitle" idx="1" hasCustomPrompt="1"/>
          </p:nvPr>
        </p:nvSpPr>
        <p:spPr>
          <a:xfrm>
            <a:off x="524774" y="4280650"/>
            <a:ext cx="3805686" cy="74567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2018</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15"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6"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pic>
        <p:nvPicPr>
          <p:cNvPr id="17" name="Picture 16"/>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68669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extLst>
      <p:ext uri="{BB962C8B-B14F-4D97-AF65-F5344CB8AC3E}">
        <p14:creationId xmlns:p14="http://schemas.microsoft.com/office/powerpoint/2010/main" val="2018138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extLst>
      <p:ext uri="{BB962C8B-B14F-4D97-AF65-F5344CB8AC3E}">
        <p14:creationId xmlns:p14="http://schemas.microsoft.com/office/powerpoint/2010/main" val="2852722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extLst>
      <p:ext uri="{BB962C8B-B14F-4D97-AF65-F5344CB8AC3E}">
        <p14:creationId xmlns:p14="http://schemas.microsoft.com/office/powerpoint/2010/main" val="3741936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extLst>
      <p:ext uri="{BB962C8B-B14F-4D97-AF65-F5344CB8AC3E}">
        <p14:creationId xmlns:p14="http://schemas.microsoft.com/office/powerpoint/2010/main" val="2839368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774" y="406456"/>
            <a:ext cx="8283050" cy="1984076"/>
          </a:xfrm>
        </p:spPr>
        <p:txBody>
          <a:bodyPr anchor="t" anchorCtr="0">
            <a:normAutofit/>
          </a:bodyPr>
          <a:lstStyle>
            <a:lvl1pPr algn="l">
              <a:defRPr sz="3600" b="1" baseline="0"/>
            </a:lvl1pPr>
          </a:lstStyle>
          <a:p>
            <a:r>
              <a:rPr lang="en-US" dirty="0"/>
              <a:t>The Australian Atlas </a:t>
            </a:r>
            <a:br>
              <a:rPr lang="en-US" dirty="0"/>
            </a:br>
            <a:r>
              <a:rPr lang="en-US" dirty="0"/>
              <a:t>of Healthcare Variation series</a:t>
            </a:r>
          </a:p>
        </p:txBody>
      </p:sp>
    </p:spTree>
    <p:extLst>
      <p:ext uri="{BB962C8B-B14F-4D97-AF65-F5344CB8AC3E}">
        <p14:creationId xmlns:p14="http://schemas.microsoft.com/office/powerpoint/2010/main" val="1949180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525" y="319120"/>
            <a:ext cx="7886700" cy="432220"/>
          </a:xfrm>
        </p:spPr>
        <p:txBody>
          <a:bodyPr>
            <a:normAutofit/>
          </a:bodyPr>
          <a:lstStyle>
            <a:lvl1pPr>
              <a:defRPr sz="2800" b="1">
                <a:solidFill>
                  <a:schemeClr val="bg1"/>
                </a:solidFill>
              </a:defRPr>
            </a:lvl1pPr>
          </a:lstStyle>
          <a:p>
            <a:r>
              <a:rPr lang="en-US" dirty="0" smtClean="0"/>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smtClean="0"/>
              <a:t>Source here</a:t>
            </a:r>
            <a:endParaRPr lang="en-US" dirty="0"/>
          </a:p>
        </p:txBody>
      </p:sp>
      <p:sp>
        <p:nvSpPr>
          <p:cNvPr id="4" name="Text Placeholder 3"/>
          <p:cNvSpPr>
            <a:spLocks noGrp="1"/>
          </p:cNvSpPr>
          <p:nvPr>
            <p:ph type="body" sz="quarter" idx="11" hasCustomPrompt="1"/>
          </p:nvPr>
        </p:nvSpPr>
        <p:spPr>
          <a:xfrm>
            <a:off x="517525"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smtClean="0">
                <a:solidFill>
                  <a:schemeClr val="tx2"/>
                </a:solidFill>
              </a:rPr>
              <a:t>Subheading if required</a:t>
            </a:r>
            <a:endParaRPr lang="en-US" sz="1100" dirty="0">
              <a:solidFill>
                <a:schemeClr val="tx2"/>
              </a:solidFill>
            </a:endParaRPr>
          </a:p>
        </p:txBody>
      </p:sp>
      <p:sp>
        <p:nvSpPr>
          <p:cNvPr id="6" name="Text Placeholder 5"/>
          <p:cNvSpPr>
            <a:spLocks noGrp="1"/>
          </p:cNvSpPr>
          <p:nvPr>
            <p:ph type="body" sz="quarter" idx="12"/>
          </p:nvPr>
        </p:nvSpPr>
        <p:spPr>
          <a:xfrm>
            <a:off x="517525" y="1473591"/>
            <a:ext cx="7886700" cy="355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577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4"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15"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6"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pic>
        <p:nvPicPr>
          <p:cNvPr id="17" name="Picture 16"/>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extLst>
      <p:ext uri="{BB962C8B-B14F-4D97-AF65-F5344CB8AC3E}">
        <p14:creationId xmlns:p14="http://schemas.microsoft.com/office/powerpoint/2010/main" val="394401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774" y="2208362"/>
            <a:ext cx="3805686" cy="1984076"/>
          </a:xfrm>
        </p:spPr>
        <p:txBody>
          <a:bodyPr anchor="t" anchorCtr="0">
            <a:normAutofit/>
          </a:bodyPr>
          <a:lstStyle>
            <a:lvl1pPr algn="l">
              <a:defRPr sz="3600" b="1" baseline="0"/>
            </a:lvl1pPr>
          </a:lstStyle>
          <a:p>
            <a:r>
              <a:rPr lang="en-US" dirty="0"/>
              <a:t>The Second Australian Atlas of Healthcare Variation </a:t>
            </a:r>
          </a:p>
        </p:txBody>
      </p:sp>
      <p:sp>
        <p:nvSpPr>
          <p:cNvPr id="3" name="Subtitle 2"/>
          <p:cNvSpPr>
            <a:spLocks noGrp="1"/>
          </p:cNvSpPr>
          <p:nvPr>
            <p:ph type="subTitle" idx="1" hasCustomPrompt="1"/>
          </p:nvPr>
        </p:nvSpPr>
        <p:spPr>
          <a:xfrm>
            <a:off x="524774" y="4280650"/>
            <a:ext cx="3805686" cy="74567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2018</a:t>
            </a:r>
          </a:p>
        </p:txBody>
      </p:sp>
    </p:spTree>
    <p:extLst>
      <p:ext uri="{BB962C8B-B14F-4D97-AF65-F5344CB8AC3E}">
        <p14:creationId xmlns:p14="http://schemas.microsoft.com/office/powerpoint/2010/main" val="3604481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4"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extLst>
      <p:ext uri="{BB962C8B-B14F-4D97-AF65-F5344CB8AC3E}">
        <p14:creationId xmlns:p14="http://schemas.microsoft.com/office/powerpoint/2010/main" val="25460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5C478-BBFB-AD41-928D-BE1012088374}" type="datetimeFigureOut">
              <a:rPr lang="en-US" smtClean="0"/>
              <a:t>1/30/2019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8E920-0CCA-3A45-AF02-77239CBA787D}" type="slidenum">
              <a:rPr lang="en-US" smtClean="0"/>
              <a:t>‹#›</a:t>
            </a:fld>
            <a:endParaRPr lang="en-US"/>
          </a:p>
        </p:txBody>
      </p:sp>
    </p:spTree>
    <p:extLst>
      <p:ext uri="{BB962C8B-B14F-4D97-AF65-F5344CB8AC3E}">
        <p14:creationId xmlns:p14="http://schemas.microsoft.com/office/powerpoint/2010/main" val="747060894"/>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6" r:id="rId3"/>
    <p:sldLayoutId id="2147483667" r:id="rId4"/>
    <p:sldLayoutId id="2147483669" r:id="rId5"/>
    <p:sldLayoutId id="2147483668" r:id="rId6"/>
    <p:sldLayoutId id="2147483671" r:id="rId7"/>
  </p:sldLayoutIdLst>
  <p:txStyles>
    <p:titleStyle>
      <a:lvl1pPr algn="l" defTabSz="914400" rtl="0" eaLnBrk="1" latinLnBrk="0" hangingPunct="1">
        <a:lnSpc>
          <a:spcPct val="90000"/>
        </a:lnSpc>
        <a:spcBef>
          <a:spcPct val="0"/>
        </a:spcBef>
        <a:buNone/>
        <a:defRPr sz="2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5C478-BBFB-AD41-928D-BE1012088374}" type="datetimeFigureOut">
              <a:rPr lang="en-US" smtClean="0">
                <a:solidFill>
                  <a:srgbClr val="00B2E2">
                    <a:tint val="75000"/>
                  </a:srgbClr>
                </a:solidFill>
              </a:rPr>
              <a:pPr/>
              <a:t>1/30/2019</a:t>
            </a:fld>
            <a:endParaRPr lang="en-US">
              <a:solidFill>
                <a:srgbClr val="00B2E2">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B2E2">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8E920-0CCA-3A45-AF02-77239CBA787D}" type="slidenum">
              <a:rPr lang="en-US" smtClean="0">
                <a:solidFill>
                  <a:srgbClr val="00B2E2">
                    <a:tint val="75000"/>
                  </a:srgbClr>
                </a:solidFill>
              </a:rPr>
              <a:pPr/>
              <a:t>‹#›</a:t>
            </a:fld>
            <a:endParaRPr lang="en-US">
              <a:solidFill>
                <a:srgbClr val="00B2E2">
                  <a:tint val="75000"/>
                </a:srgbClr>
              </a:solidFill>
            </a:endParaRPr>
          </a:p>
        </p:txBody>
      </p:sp>
    </p:spTree>
    <p:extLst>
      <p:ext uri="{BB962C8B-B14F-4D97-AF65-F5344CB8AC3E}">
        <p14:creationId xmlns:p14="http://schemas.microsoft.com/office/powerpoint/2010/main" val="25396323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0000"/>
        </a:lnSpc>
        <a:spcBef>
          <a:spcPct val="0"/>
        </a:spcBef>
        <a:buNone/>
        <a:defRPr sz="2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www.safetyandquality.gov.au/atlas/"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mailto:atlas@safetyandquality.gov.a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Third Australian Atlas of Healthcare Variation </a:t>
            </a:r>
          </a:p>
        </p:txBody>
      </p:sp>
      <p:sp>
        <p:nvSpPr>
          <p:cNvPr id="3" name="Subtitle 2"/>
          <p:cNvSpPr>
            <a:spLocks noGrp="1"/>
          </p:cNvSpPr>
          <p:nvPr>
            <p:ph type="subTitle" idx="1"/>
          </p:nvPr>
        </p:nvSpPr>
        <p:spPr/>
        <p:txBody>
          <a:bodyPr/>
          <a:lstStyle/>
          <a:p>
            <a:r>
              <a:rPr lang="en-US" dirty="0"/>
              <a:t>2018</a:t>
            </a:r>
          </a:p>
        </p:txBody>
      </p:sp>
    </p:spTree>
    <p:extLst>
      <p:ext uri="{BB962C8B-B14F-4D97-AF65-F5344CB8AC3E}">
        <p14:creationId xmlns:p14="http://schemas.microsoft.com/office/powerpoint/2010/main" val="39729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smtClean="0">
                <a:solidFill>
                  <a:srgbClr val="0078A2"/>
                </a:solidFill>
              </a:rPr>
              <a:t>Data suppression</a:t>
            </a:r>
            <a:endParaRPr lang="en-AU" dirty="0"/>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517525" y="1272869"/>
            <a:ext cx="7886700" cy="3912448"/>
          </a:xfrm>
        </p:spPr>
        <p:txBody>
          <a:bodyPr>
            <a:normAutofit fontScale="47500" lnSpcReduction="20000"/>
          </a:bodyPr>
          <a:lstStyle/>
          <a:p>
            <a:pPr>
              <a:lnSpc>
                <a:spcPct val="120000"/>
              </a:lnSpc>
            </a:pPr>
            <a:r>
              <a:rPr lang="en-AU" sz="3800" dirty="0">
                <a:solidFill>
                  <a:schemeClr val="accent6"/>
                </a:solidFill>
              </a:rPr>
              <a:t>A confidentiality process has been followed for all data items in the Atlas to protect the identity of patients and providers</a:t>
            </a:r>
          </a:p>
          <a:p>
            <a:pPr>
              <a:lnSpc>
                <a:spcPct val="120000"/>
              </a:lnSpc>
            </a:pPr>
            <a:r>
              <a:rPr lang="en-AU" sz="3800" dirty="0">
                <a:solidFill>
                  <a:schemeClr val="accent6"/>
                </a:solidFill>
              </a:rPr>
              <a:t>The process includes applying standard rules set by The Australian Institute of Health and Welfare and by the Australian Government Department of Health for reporting of MBS and PBS data</a:t>
            </a:r>
          </a:p>
          <a:p>
            <a:pPr marL="228600" lvl="1">
              <a:lnSpc>
                <a:spcPct val="120000"/>
              </a:lnSpc>
              <a:spcBef>
                <a:spcPts val="1000"/>
              </a:spcBef>
            </a:pPr>
            <a:r>
              <a:rPr lang="en-AU" sz="3800" dirty="0">
                <a:solidFill>
                  <a:schemeClr val="accent6"/>
                </a:solidFill>
              </a:rPr>
              <a:t>The MBS rules for protecting provider identity have had a marked effect on reporting of three items: myocardial perfusion scans, </a:t>
            </a:r>
            <a:r>
              <a:rPr lang="en-AU" sz="3800" dirty="0" smtClean="0">
                <a:solidFill>
                  <a:schemeClr val="accent6"/>
                </a:solidFill>
              </a:rPr>
              <a:t>thyroid stimulating hormone and thyroid function tests.</a:t>
            </a:r>
            <a:endParaRPr lang="en-AU" sz="3800" dirty="0">
              <a:solidFill>
                <a:schemeClr val="accent6"/>
              </a:solidFill>
            </a:endParaRPr>
          </a:p>
          <a:p>
            <a:pPr marL="228600" lvl="1">
              <a:lnSpc>
                <a:spcPct val="120000"/>
              </a:lnSpc>
              <a:spcBef>
                <a:spcPts val="1000"/>
              </a:spcBef>
            </a:pPr>
            <a:r>
              <a:rPr lang="en-AU" sz="3800" dirty="0">
                <a:solidFill>
                  <a:schemeClr val="accent6"/>
                </a:solidFill>
              </a:rPr>
              <a:t>For example, ‘data cannot be reported for an area if 85% of services were done by one provider, or 90% by two providers’</a:t>
            </a:r>
          </a:p>
          <a:p>
            <a:pPr>
              <a:lnSpc>
                <a:spcPct val="120000"/>
              </a:lnSpc>
            </a:pPr>
            <a:r>
              <a:rPr lang="en-AU" sz="3800" dirty="0">
                <a:solidFill>
                  <a:schemeClr val="accent6"/>
                </a:solidFill>
              </a:rPr>
              <a:t>For the items affected the most, the magnitude of variations are likely to be underestimates of the true variation across Australia. </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235970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10657"/>
            <a:ext cx="9144000" cy="5044965"/>
          </a:xfrm>
          <a:prstGeom prst="rect">
            <a:avLst/>
          </a:prstGeom>
        </p:spPr>
      </p:pic>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Histogram</a:t>
            </a:r>
          </a:p>
        </p:txBody>
      </p:sp>
    </p:spTree>
    <p:extLst>
      <p:ext uri="{BB962C8B-B14F-4D97-AF65-F5344CB8AC3E}">
        <p14:creationId xmlns:p14="http://schemas.microsoft.com/office/powerpoint/2010/main" val="1009182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State and territory graph</a:t>
            </a:r>
          </a:p>
        </p:txBody>
      </p:sp>
      <p:pic>
        <p:nvPicPr>
          <p:cNvPr id="5" name="Picture 4"/>
          <p:cNvPicPr>
            <a:picLocks noChangeAspect="1"/>
          </p:cNvPicPr>
          <p:nvPr/>
        </p:nvPicPr>
        <p:blipFill>
          <a:blip r:embed="rId2"/>
          <a:stretch>
            <a:fillRect/>
          </a:stretch>
        </p:blipFill>
        <p:spPr>
          <a:xfrm>
            <a:off x="0" y="1013197"/>
            <a:ext cx="9144000" cy="5044965"/>
          </a:xfrm>
          <a:prstGeom prst="rect">
            <a:avLst/>
          </a:prstGeom>
        </p:spPr>
      </p:pic>
    </p:spTree>
    <p:extLst>
      <p:ext uri="{BB962C8B-B14F-4D97-AF65-F5344CB8AC3E}">
        <p14:creationId xmlns:p14="http://schemas.microsoft.com/office/powerpoint/2010/main" val="39656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A3AF630E-8F06-9949-BB4E-82823A6E505E}"/>
              </a:ext>
            </a:extLst>
          </p:cNvPr>
          <p:cNvSpPr>
            <a:spLocks noGrp="1"/>
          </p:cNvSpPr>
          <p:nvPr>
            <p:ph type="title"/>
          </p:nvPr>
        </p:nvSpPr>
        <p:spPr>
          <a:xfrm>
            <a:off x="1790701" y="2014570"/>
            <a:ext cx="5448300" cy="1852580"/>
          </a:xfrm>
        </p:spPr>
        <p:txBody>
          <a:bodyPr>
            <a:noAutofit/>
          </a:bodyPr>
          <a:lstStyle/>
          <a:p>
            <a:r>
              <a:rPr lang="en-US" sz="4000" b="1" dirty="0"/>
              <a:t>Thyroid investigations </a:t>
            </a:r>
            <a:r>
              <a:rPr lang="en-US" sz="4000" b="1" dirty="0" smtClean="0"/>
              <a:t/>
            </a:r>
            <a:br>
              <a:rPr lang="en-US" sz="4000" b="1" dirty="0" smtClean="0"/>
            </a:br>
            <a:r>
              <a:rPr lang="en-US" sz="4000" b="1" dirty="0" smtClean="0"/>
              <a:t>and </a:t>
            </a:r>
            <a:r>
              <a:rPr lang="en-US" sz="4000" b="1" dirty="0"/>
              <a:t>treatments</a:t>
            </a:r>
          </a:p>
        </p:txBody>
      </p:sp>
    </p:spTree>
    <p:extLst>
      <p:ext uri="{BB962C8B-B14F-4D97-AF65-F5344CB8AC3E}">
        <p14:creationId xmlns:p14="http://schemas.microsoft.com/office/powerpoint/2010/main" val="2423166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A3AF630E-8F06-9949-BB4E-82823A6E505E}"/>
              </a:ext>
            </a:extLst>
          </p:cNvPr>
          <p:cNvSpPr>
            <a:spLocks noGrp="1"/>
          </p:cNvSpPr>
          <p:nvPr>
            <p:ph type="title"/>
          </p:nvPr>
        </p:nvSpPr>
        <p:spPr/>
        <p:txBody>
          <a:bodyPr/>
          <a:lstStyle/>
          <a:p>
            <a:r>
              <a:rPr lang="en-US" dirty="0"/>
              <a:t>Thyroid investigations </a:t>
            </a:r>
            <a:r>
              <a:rPr lang="en-US"/>
              <a:t>and treatments</a:t>
            </a:r>
            <a:endParaRPr lang="en-US" dirty="0"/>
          </a:p>
        </p:txBody>
      </p:sp>
      <p:sp>
        <p:nvSpPr>
          <p:cNvPr id="10" name="Text Placeholder 2">
            <a:extLst>
              <a:ext uri="{FF2B5EF4-FFF2-40B4-BE49-F238E27FC236}">
                <a16:creationId xmlns:a16="http://schemas.microsoft.com/office/drawing/2014/main" xmlns="" id="{439527E8-6D7E-A849-8B57-1B53B1846AFD}"/>
              </a:ext>
            </a:extLst>
          </p:cNvPr>
          <p:cNvSpPr txBox="1">
            <a:spLocks/>
          </p:cNvSpPr>
          <p:nvPr/>
        </p:nvSpPr>
        <p:spPr>
          <a:xfrm>
            <a:off x="369498" y="5156832"/>
            <a:ext cx="3208338" cy="12883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 Statistical Area Level 3</a:t>
            </a:r>
          </a:p>
        </p:txBody>
      </p:sp>
      <p:graphicFrame>
        <p:nvGraphicFramePr>
          <p:cNvPr id="12" name="Table 11">
            <a:extLst>
              <a:ext uri="{FF2B5EF4-FFF2-40B4-BE49-F238E27FC236}">
                <a16:creationId xmlns:a16="http://schemas.microsoft.com/office/drawing/2014/main" xmlns="" id="{E2D3290C-AA18-F942-9454-3B6C4DDB76FE}"/>
              </a:ext>
            </a:extLst>
          </p:cNvPr>
          <p:cNvGraphicFramePr>
            <a:graphicFrameLocks noGrp="1"/>
          </p:cNvGraphicFramePr>
          <p:nvPr>
            <p:extLst>
              <p:ext uri="{D42A27DB-BD31-4B8C-83A1-F6EECF244321}">
                <p14:modId xmlns:p14="http://schemas.microsoft.com/office/powerpoint/2010/main" val="2086939711"/>
              </p:ext>
            </p:extLst>
          </p:nvPr>
        </p:nvGraphicFramePr>
        <p:xfrm>
          <a:off x="369500" y="1257300"/>
          <a:ext cx="8334235" cy="1920240"/>
        </p:xfrm>
        <a:graphic>
          <a:graphicData uri="http://schemas.openxmlformats.org/drawingml/2006/table">
            <a:tbl>
              <a:tblPr firstRow="1" bandRow="1">
                <a:tableStyleId>{5C22544A-7EE6-4342-B048-85BDC9FD1C3A}</a:tableStyleId>
              </a:tblPr>
              <a:tblGrid>
                <a:gridCol w="2954725">
                  <a:extLst>
                    <a:ext uri="{9D8B030D-6E8A-4147-A177-3AD203B41FA5}">
                      <a16:colId xmlns:a16="http://schemas.microsoft.com/office/drawing/2014/main" xmlns="" val="20000"/>
                    </a:ext>
                  </a:extLst>
                </a:gridCol>
                <a:gridCol w="1580878">
                  <a:extLst>
                    <a:ext uri="{9D8B030D-6E8A-4147-A177-3AD203B41FA5}">
                      <a16:colId xmlns:a16="http://schemas.microsoft.com/office/drawing/2014/main" xmlns="" val="20003"/>
                    </a:ext>
                  </a:extLst>
                </a:gridCol>
                <a:gridCol w="1123406">
                  <a:extLst>
                    <a:ext uri="{9D8B030D-6E8A-4147-A177-3AD203B41FA5}">
                      <a16:colId xmlns:a16="http://schemas.microsoft.com/office/drawing/2014/main" xmlns="" val="1636717294"/>
                    </a:ext>
                  </a:extLst>
                </a:gridCol>
                <a:gridCol w="1456508">
                  <a:extLst>
                    <a:ext uri="{9D8B030D-6E8A-4147-A177-3AD203B41FA5}">
                      <a16:colId xmlns:a16="http://schemas.microsoft.com/office/drawing/2014/main" xmlns="" val="2633576220"/>
                    </a:ext>
                  </a:extLst>
                </a:gridCol>
                <a:gridCol w="1218718">
                  <a:extLst>
                    <a:ext uri="{9D8B030D-6E8A-4147-A177-3AD203B41FA5}">
                      <a16:colId xmlns:a16="http://schemas.microsoft.com/office/drawing/2014/main" xmlns="" val="20004"/>
                    </a:ext>
                  </a:extLst>
                </a:gridCol>
              </a:tblGrid>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Range across local areas*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Times difference excluding top and bottom 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extLst>
                  <a:ext uri="{0D108BD9-81ED-4DB2-BD59-A6C34878D82A}">
                    <a16:rowId xmlns:a16="http://schemas.microsoft.com/office/drawing/2014/main" xmlns="" val="10000"/>
                  </a:ext>
                </a:extLst>
              </a:tr>
              <a:tr h="37084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3.1a Thyroid stimulating hormone tests</a:t>
                      </a:r>
                      <a:r>
                        <a:rPr lang="en-US" sz="1100" b="1" baseline="30000" dirty="0">
                          <a:solidFill>
                            <a:schemeClr val="accent6"/>
                          </a:solidFill>
                        </a:rPr>
                        <a:t>†</a:t>
                      </a:r>
                      <a:r>
                        <a:rPr lang="en-US" sz="1100" b="1" dirty="0">
                          <a:solidFill>
                            <a:schemeClr val="accent6"/>
                          </a:solidFill>
                        </a:rPr>
                        <a:t>, </a:t>
                      </a:r>
                      <a:br>
                        <a:rPr lang="en-US" sz="1100" b="1" dirty="0">
                          <a:solidFill>
                            <a:schemeClr val="accent6"/>
                          </a:solidFill>
                        </a:rPr>
                      </a:br>
                      <a:r>
                        <a:rPr lang="en-US" sz="1100" b="1" dirty="0">
                          <a:solidFill>
                            <a:schemeClr val="accent6"/>
                          </a:solidFill>
                        </a:rPr>
                        <a:t>18 years and </a:t>
                      </a:r>
                      <a:r>
                        <a:rPr lang="en-US" sz="1100" b="1" dirty="0" smtClean="0">
                          <a:solidFill>
                            <a:schemeClr val="accent6"/>
                          </a:solidFill>
                        </a:rPr>
                        <a:t>over</a:t>
                      </a:r>
                      <a:endParaRPr lang="en-US" sz="1100" b="1"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15,735–40,814</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2.6</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1.6</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5,539,805</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p>
                      <a:pPr>
                        <a:spcAft>
                          <a:spcPts val="600"/>
                        </a:spcAft>
                      </a:pPr>
                      <a:r>
                        <a:rPr lang="en-US" sz="1100" b="1" dirty="0">
                          <a:solidFill>
                            <a:schemeClr val="accent6"/>
                          </a:solidFill>
                        </a:rPr>
                        <a:t>3.1b Thyroid function tests</a:t>
                      </a:r>
                      <a:r>
                        <a:rPr lang="en-US" sz="1100" b="1" baseline="30000" dirty="0">
                          <a:solidFill>
                            <a:schemeClr val="accent6"/>
                          </a:solidFill>
                        </a:rPr>
                        <a:t>†</a:t>
                      </a:r>
                      <a:r>
                        <a:rPr lang="en-US" sz="1100" b="1" dirty="0">
                          <a:solidFill>
                            <a:schemeClr val="accent6"/>
                          </a:solidFill>
                        </a:rPr>
                        <a:t>,</a:t>
                      </a:r>
                      <a:br>
                        <a:rPr lang="en-US" sz="1100" b="1" dirty="0">
                          <a:solidFill>
                            <a:schemeClr val="accent6"/>
                          </a:solidFill>
                        </a:rPr>
                      </a:br>
                      <a:r>
                        <a:rPr lang="en-US" sz="1100" b="1" dirty="0">
                          <a:solidFill>
                            <a:schemeClr val="accent6"/>
                          </a:solidFill>
                        </a:rPr>
                        <a:t>18 years and </a:t>
                      </a:r>
                      <a:r>
                        <a:rPr lang="en-US" sz="1100" b="1" dirty="0" smtClean="0">
                          <a:solidFill>
                            <a:schemeClr val="accent6"/>
                          </a:solidFill>
                        </a:rPr>
                        <a:t>over</a:t>
                      </a:r>
                      <a:endParaRPr lang="en-US" sz="1100" b="1"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6,425–16,077</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2.5</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1.6</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2,344,089</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30753599"/>
                  </a:ext>
                </a:extLst>
              </a:tr>
              <a:tr h="370840">
                <a:tc>
                  <a:txBody>
                    <a:bodyPr/>
                    <a:lstStyle/>
                    <a:p>
                      <a:pPr>
                        <a:spcAft>
                          <a:spcPts val="600"/>
                        </a:spcAft>
                      </a:pPr>
                      <a:r>
                        <a:rPr lang="en-US" sz="1100" b="1" dirty="0">
                          <a:solidFill>
                            <a:schemeClr val="accent6"/>
                          </a:solidFill>
                        </a:rPr>
                        <a:t>3.1c Neck ultrasound tests</a:t>
                      </a:r>
                      <a:r>
                        <a:rPr lang="en-US" sz="1100" b="1" baseline="30000" dirty="0">
                          <a:solidFill>
                            <a:schemeClr val="accent6"/>
                          </a:solidFill>
                        </a:rPr>
                        <a:t>†</a:t>
                      </a:r>
                      <a:r>
                        <a:rPr lang="en-US" sz="1100" b="1" dirty="0">
                          <a:solidFill>
                            <a:schemeClr val="accent6"/>
                          </a:solidFill>
                        </a:rPr>
                        <a:t>,</a:t>
                      </a:r>
                      <a:br>
                        <a:rPr lang="en-US" sz="1100" b="1" dirty="0">
                          <a:solidFill>
                            <a:schemeClr val="accent6"/>
                          </a:solidFill>
                        </a:rPr>
                      </a:br>
                      <a:r>
                        <a:rPr lang="en-US" sz="1100" b="1" dirty="0">
                          <a:solidFill>
                            <a:schemeClr val="accent6"/>
                          </a:solidFill>
                        </a:rPr>
                        <a:t>18 years and over</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513–2,893</a:t>
                      </a:r>
                    </a:p>
                    <a:p>
                      <a:pPr algn="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5.6</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2.1</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308,247</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78255321"/>
                  </a:ext>
                </a:extLst>
              </a:tr>
            </a:tbl>
          </a:graphicData>
        </a:graphic>
      </p:graphicFrame>
      <p:graphicFrame>
        <p:nvGraphicFramePr>
          <p:cNvPr id="7" name="Table 6">
            <a:extLst>
              <a:ext uri="{FF2B5EF4-FFF2-40B4-BE49-F238E27FC236}">
                <a16:creationId xmlns:a16="http://schemas.microsoft.com/office/drawing/2014/main" xmlns="" id="{502C2598-E161-074D-8B59-1D97EDAD95F7}"/>
              </a:ext>
            </a:extLst>
          </p:cNvPr>
          <p:cNvGraphicFramePr>
            <a:graphicFrameLocks noGrp="1"/>
          </p:cNvGraphicFramePr>
          <p:nvPr>
            <p:extLst>
              <p:ext uri="{D42A27DB-BD31-4B8C-83A1-F6EECF244321}">
                <p14:modId xmlns:p14="http://schemas.microsoft.com/office/powerpoint/2010/main" val="1368673011"/>
              </p:ext>
            </p:extLst>
          </p:nvPr>
        </p:nvGraphicFramePr>
        <p:xfrm>
          <a:off x="369498" y="3913780"/>
          <a:ext cx="8334235" cy="1066800"/>
        </p:xfrm>
        <a:graphic>
          <a:graphicData uri="http://schemas.openxmlformats.org/drawingml/2006/table">
            <a:tbl>
              <a:tblPr firstRow="1" bandRow="1">
                <a:tableStyleId>{5C22544A-7EE6-4342-B048-85BDC9FD1C3A}</a:tableStyleId>
              </a:tblPr>
              <a:tblGrid>
                <a:gridCol w="2759054">
                  <a:extLst>
                    <a:ext uri="{9D8B030D-6E8A-4147-A177-3AD203B41FA5}">
                      <a16:colId xmlns:a16="http://schemas.microsoft.com/office/drawing/2014/main" xmlns="" val="20000"/>
                    </a:ext>
                  </a:extLst>
                </a:gridCol>
                <a:gridCol w="1776549">
                  <a:extLst>
                    <a:ext uri="{9D8B030D-6E8A-4147-A177-3AD203B41FA5}">
                      <a16:colId xmlns:a16="http://schemas.microsoft.com/office/drawing/2014/main" xmlns="" val="20003"/>
                    </a:ext>
                  </a:extLst>
                </a:gridCol>
                <a:gridCol w="1123406">
                  <a:extLst>
                    <a:ext uri="{9D8B030D-6E8A-4147-A177-3AD203B41FA5}">
                      <a16:colId xmlns:a16="http://schemas.microsoft.com/office/drawing/2014/main" xmlns="" val="1636717294"/>
                    </a:ext>
                  </a:extLst>
                </a:gridCol>
                <a:gridCol w="1456508">
                  <a:extLst>
                    <a:ext uri="{9D8B030D-6E8A-4147-A177-3AD203B41FA5}">
                      <a16:colId xmlns:a16="http://schemas.microsoft.com/office/drawing/2014/main" xmlns="" val="2633576220"/>
                    </a:ext>
                  </a:extLst>
                </a:gridCol>
                <a:gridCol w="1218718">
                  <a:extLst>
                    <a:ext uri="{9D8B030D-6E8A-4147-A177-3AD203B41FA5}">
                      <a16:colId xmlns:a16="http://schemas.microsoft.com/office/drawing/2014/main" xmlns="" val="20004"/>
                    </a:ext>
                  </a:extLst>
                </a:gridCol>
              </a:tblGrid>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Range across local areas*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Times difference excluding top and bottom 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15420"/>
                    </a:solidFill>
                  </a:tcPr>
                </a:tc>
                <a:extLst>
                  <a:ext uri="{0D108BD9-81ED-4DB2-BD59-A6C34878D82A}">
                    <a16:rowId xmlns:a16="http://schemas.microsoft.com/office/drawing/2014/main" xmlns="" val="10000"/>
                  </a:ext>
                </a:extLst>
              </a:tr>
              <a:tr h="37084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3.2b </a:t>
                      </a:r>
                      <a:r>
                        <a:rPr lang="en-AU" sz="1100" b="1" dirty="0">
                          <a:solidFill>
                            <a:schemeClr val="accent6"/>
                          </a:solidFill>
                        </a:rPr>
                        <a:t>Thyroidectomy hospitalisations,</a:t>
                      </a:r>
                      <a:br>
                        <a:rPr lang="en-AU" sz="1100" b="1" dirty="0">
                          <a:solidFill>
                            <a:schemeClr val="accent6"/>
                          </a:solidFill>
                        </a:rPr>
                      </a:br>
                      <a:r>
                        <a:rPr lang="en-AU" sz="1100" b="1" dirty="0">
                          <a:solidFill>
                            <a:schemeClr val="accent6"/>
                          </a:solidFill>
                        </a:rPr>
                        <a:t>18 years and </a:t>
                      </a:r>
                      <a:r>
                        <a:rPr lang="en-AU" sz="1100" b="1" dirty="0" smtClean="0">
                          <a:solidFill>
                            <a:schemeClr val="accent6"/>
                          </a:solidFill>
                        </a:rPr>
                        <a:t>over</a:t>
                      </a:r>
                      <a:endParaRPr lang="en-US" sz="1100" b="1"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28–130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4.6</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2.0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35,166</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8" name="Text Placeholder 2">
            <a:extLst>
              <a:ext uri="{FF2B5EF4-FFF2-40B4-BE49-F238E27FC236}">
                <a16:creationId xmlns:a16="http://schemas.microsoft.com/office/drawing/2014/main" xmlns="" id="{43102CAA-F5EF-FB43-A466-6B92DE17131D}"/>
              </a:ext>
            </a:extLst>
          </p:cNvPr>
          <p:cNvSpPr txBox="1">
            <a:spLocks/>
          </p:cNvSpPr>
          <p:nvPr/>
        </p:nvSpPr>
        <p:spPr>
          <a:xfrm>
            <a:off x="369500" y="3502443"/>
            <a:ext cx="3208338" cy="12883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AU" dirty="0"/>
              <a:t>* Statistical Area Level 3</a:t>
            </a:r>
          </a:p>
          <a:p>
            <a:pPr>
              <a:spcBef>
                <a:spcPts val="0"/>
              </a:spcBef>
            </a:pPr>
            <a:r>
              <a:rPr lang="en-AU" dirty="0"/>
              <a:t>† Based on number of MBS services</a:t>
            </a:r>
          </a:p>
        </p:txBody>
      </p:sp>
      <p:sp>
        <p:nvSpPr>
          <p:cNvPr id="11" name="Text Placeholder 5">
            <a:extLst>
              <a:ext uri="{FF2B5EF4-FFF2-40B4-BE49-F238E27FC236}">
                <a16:creationId xmlns:a16="http://schemas.microsoft.com/office/drawing/2014/main" xmlns="" id="{B0EA516B-DF9E-734D-A712-F752606013EB}"/>
              </a:ext>
            </a:extLst>
          </p:cNvPr>
          <p:cNvSpPr txBox="1">
            <a:spLocks/>
          </p:cNvSpPr>
          <p:nvPr/>
        </p:nvSpPr>
        <p:spPr>
          <a:xfrm>
            <a:off x="369498" y="751339"/>
            <a:ext cx="7886700" cy="14287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Key findings</a:t>
            </a:r>
          </a:p>
        </p:txBody>
      </p:sp>
      <p:cxnSp>
        <p:nvCxnSpPr>
          <p:cNvPr id="17" name="Straight Connector 16"/>
          <p:cNvCxnSpPr/>
          <p:nvPr/>
        </p:nvCxnSpPr>
        <p:spPr>
          <a:xfrm>
            <a:off x="476250" y="2305050"/>
            <a:ext cx="81248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6249" y="2733675"/>
            <a:ext cx="81248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9498" y="5067300"/>
            <a:ext cx="833423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35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smtClean="0"/>
              <a:t>What’s included in TSH and TFT</a:t>
            </a:r>
            <a:endParaRPr lang="en-AU" dirty="0"/>
          </a:p>
        </p:txBody>
      </p:sp>
      <p:sp>
        <p:nvSpPr>
          <p:cNvPr id="4" name="Text Placeholder 3"/>
          <p:cNvSpPr>
            <a:spLocks noGrp="1"/>
          </p:cNvSpPr>
          <p:nvPr>
            <p:ph type="body" sz="quarter" idx="11"/>
          </p:nvPr>
        </p:nvSpPr>
        <p:spPr/>
        <p:txBody>
          <a:bodyPr>
            <a:normAutofit lnSpcReduction="10000"/>
          </a:bodyPr>
          <a:lstStyle/>
          <a:p>
            <a:endParaRPr lang="en-AU"/>
          </a:p>
        </p:txBody>
      </p:sp>
      <p:sp>
        <p:nvSpPr>
          <p:cNvPr id="6" name="Rectangle 5"/>
          <p:cNvSpPr/>
          <p:nvPr/>
        </p:nvSpPr>
        <p:spPr>
          <a:xfrm>
            <a:off x="723899" y="1159959"/>
            <a:ext cx="6948139" cy="3170099"/>
          </a:xfrm>
          <a:prstGeom prst="rect">
            <a:avLst/>
          </a:prstGeom>
        </p:spPr>
        <p:txBody>
          <a:bodyPr wrap="square">
            <a:spAutoFit/>
          </a:bodyPr>
          <a:lstStyle/>
          <a:p>
            <a:endParaRPr lang="en-AU" sz="2000" dirty="0">
              <a:solidFill>
                <a:schemeClr val="accent6"/>
              </a:solidFill>
            </a:endParaRPr>
          </a:p>
          <a:p>
            <a:pPr marL="342900" indent="-342900">
              <a:buFont typeface="Arial" panose="020B0604020202020204" pitchFamily="34" charset="0"/>
              <a:buChar char="•"/>
            </a:pPr>
            <a:r>
              <a:rPr lang="en-AU" sz="2000" dirty="0">
                <a:solidFill>
                  <a:schemeClr val="accent6"/>
                </a:solidFill>
              </a:rPr>
              <a:t>Thyroid stimulating hormone (TSH) </a:t>
            </a:r>
            <a:r>
              <a:rPr lang="en-AU" sz="2000" dirty="0" smtClean="0">
                <a:solidFill>
                  <a:schemeClr val="accent6"/>
                </a:solidFill>
              </a:rPr>
              <a:t>tests: </a:t>
            </a:r>
          </a:p>
          <a:p>
            <a:pPr marL="800100" lvl="1" indent="-342900">
              <a:buFont typeface="Courier New" panose="02070309020205020404" pitchFamily="49" charset="0"/>
              <a:buChar char="o"/>
            </a:pPr>
            <a:r>
              <a:rPr lang="en-AU" sz="2000" dirty="0" smtClean="0">
                <a:solidFill>
                  <a:schemeClr val="accent6"/>
                </a:solidFill>
              </a:rPr>
              <a:t>TSH tests that do not include T3 or T4 </a:t>
            </a:r>
          </a:p>
          <a:p>
            <a:pPr marL="800100" lvl="1" indent="-342900">
              <a:buFont typeface="Courier New" panose="02070309020205020404" pitchFamily="49" charset="0"/>
              <a:buChar char="o"/>
            </a:pPr>
            <a:r>
              <a:rPr lang="en-AU" sz="2000" dirty="0" smtClean="0">
                <a:solidFill>
                  <a:schemeClr val="accent6"/>
                </a:solidFill>
              </a:rPr>
              <a:t>Vast majority of these are TSH alone</a:t>
            </a:r>
            <a:br>
              <a:rPr lang="en-AU" sz="2000" dirty="0" smtClean="0">
                <a:solidFill>
                  <a:schemeClr val="accent6"/>
                </a:solidFill>
              </a:rPr>
            </a:br>
            <a:r>
              <a:rPr lang="en-AU" sz="2000" dirty="0" smtClean="0">
                <a:solidFill>
                  <a:schemeClr val="accent6"/>
                </a:solidFill>
              </a:rPr>
              <a:t> [</a:t>
            </a:r>
            <a:r>
              <a:rPr lang="en-AU" sz="2000" dirty="0" err="1" smtClean="0">
                <a:solidFill>
                  <a:schemeClr val="accent6"/>
                </a:solidFill>
              </a:rPr>
              <a:t>ie</a:t>
            </a:r>
            <a:r>
              <a:rPr lang="en-AU" sz="2000" dirty="0" smtClean="0">
                <a:solidFill>
                  <a:schemeClr val="accent6"/>
                </a:solidFill>
              </a:rPr>
              <a:t>, MBS item number 66716].</a:t>
            </a:r>
          </a:p>
          <a:p>
            <a:pPr marL="342900" indent="-342900">
              <a:buFont typeface="Arial" panose="020B0604020202020204" pitchFamily="34" charset="0"/>
              <a:buChar char="•"/>
            </a:pPr>
            <a:endParaRPr lang="en-AU" sz="2000" dirty="0" smtClean="0">
              <a:solidFill>
                <a:schemeClr val="accent6"/>
              </a:solidFill>
            </a:endParaRPr>
          </a:p>
          <a:p>
            <a:pPr marL="342900" indent="-342900">
              <a:buFont typeface="Arial" panose="020B0604020202020204" pitchFamily="34" charset="0"/>
              <a:buChar char="•"/>
            </a:pPr>
            <a:r>
              <a:rPr lang="en-AU" sz="2000" dirty="0" smtClean="0">
                <a:solidFill>
                  <a:schemeClr val="accent6"/>
                </a:solidFill>
              </a:rPr>
              <a:t> Thyroid </a:t>
            </a:r>
            <a:r>
              <a:rPr lang="en-AU" sz="2000" dirty="0">
                <a:solidFill>
                  <a:schemeClr val="accent6"/>
                </a:solidFill>
              </a:rPr>
              <a:t>function tests (TFTs</a:t>
            </a:r>
            <a:r>
              <a:rPr lang="en-AU" sz="2000" dirty="0" smtClean="0">
                <a:solidFill>
                  <a:schemeClr val="accent6"/>
                </a:solidFill>
              </a:rPr>
              <a:t>):</a:t>
            </a:r>
          </a:p>
          <a:p>
            <a:pPr marL="800100" lvl="1" indent="-342900">
              <a:buFont typeface="Courier New" panose="02070309020205020404" pitchFamily="49" charset="0"/>
              <a:buChar char="o"/>
            </a:pPr>
            <a:r>
              <a:rPr lang="en-AU" sz="2000" dirty="0">
                <a:solidFill>
                  <a:schemeClr val="accent6"/>
                </a:solidFill>
              </a:rPr>
              <a:t>TSH in combination with </a:t>
            </a:r>
            <a:r>
              <a:rPr lang="en-AU" sz="2000" dirty="0" smtClean="0">
                <a:solidFill>
                  <a:schemeClr val="accent6"/>
                </a:solidFill>
              </a:rPr>
              <a:t>free </a:t>
            </a:r>
            <a:r>
              <a:rPr lang="en-AU" sz="2000" dirty="0">
                <a:solidFill>
                  <a:schemeClr val="accent6"/>
                </a:solidFill>
              </a:rPr>
              <a:t>tri-iodothyronine (T3) and/or free thyroxine (T4) </a:t>
            </a:r>
            <a:r>
              <a:rPr lang="en-AU" sz="2000" dirty="0" smtClean="0">
                <a:solidFill>
                  <a:schemeClr val="accent6"/>
                </a:solidFill>
              </a:rPr>
              <a:t/>
            </a:r>
            <a:br>
              <a:rPr lang="en-AU" sz="2000" dirty="0" smtClean="0">
                <a:solidFill>
                  <a:schemeClr val="accent6"/>
                </a:solidFill>
              </a:rPr>
            </a:br>
            <a:r>
              <a:rPr lang="en-AU" sz="2000" dirty="0" smtClean="0">
                <a:solidFill>
                  <a:schemeClr val="accent6"/>
                </a:solidFill>
              </a:rPr>
              <a:t>[</a:t>
            </a:r>
            <a:r>
              <a:rPr lang="en-AU" sz="2000" dirty="0" err="1">
                <a:solidFill>
                  <a:schemeClr val="accent6"/>
                </a:solidFill>
              </a:rPr>
              <a:t>ie</a:t>
            </a:r>
            <a:r>
              <a:rPr lang="en-AU" sz="2000" dirty="0">
                <a:solidFill>
                  <a:schemeClr val="accent6"/>
                </a:solidFill>
              </a:rPr>
              <a:t>, MBS item number 66719]. </a:t>
            </a:r>
          </a:p>
        </p:txBody>
      </p:sp>
    </p:spTree>
    <p:extLst>
      <p:ext uri="{BB962C8B-B14F-4D97-AF65-F5344CB8AC3E}">
        <p14:creationId xmlns:p14="http://schemas.microsoft.com/office/powerpoint/2010/main" val="10100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stimulating hormone tests</a:t>
            </a:r>
            <a:endParaRPr lang="en-US" dirty="0"/>
          </a:p>
        </p:txBody>
      </p:sp>
      <p:pic>
        <p:nvPicPr>
          <p:cNvPr id="4" name="Picture 3"/>
          <p:cNvPicPr>
            <a:picLocks noChangeAspect="1"/>
          </p:cNvPicPr>
          <p:nvPr/>
        </p:nvPicPr>
        <p:blipFill>
          <a:blip r:embed="rId3"/>
          <a:stretch>
            <a:fillRect/>
          </a:stretch>
        </p:blipFill>
        <p:spPr>
          <a:xfrm>
            <a:off x="0" y="777239"/>
            <a:ext cx="9143999" cy="5029199"/>
          </a:xfrm>
          <a:prstGeom prst="rect">
            <a:avLst/>
          </a:prstGeom>
        </p:spPr>
      </p:pic>
      <p:sp>
        <p:nvSpPr>
          <p:cNvPr id="5" name="Text Placeholder 4">
            <a:extLst>
              <a:ext uri="{FF2B5EF4-FFF2-40B4-BE49-F238E27FC236}">
                <a16:creationId xmlns:a16="http://schemas.microsoft.com/office/drawing/2014/main" xmlns="" id="{F0AE0C72-6A89-9D44-ADB2-A67FA872746C}"/>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81250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stimulating hormone tests</a:t>
            </a:r>
            <a:endParaRPr lang="en-US" dirty="0"/>
          </a:p>
        </p:txBody>
      </p:sp>
      <p:sp>
        <p:nvSpPr>
          <p:cNvPr id="2" name="Text Placeholder 1">
            <a:extLst>
              <a:ext uri="{FF2B5EF4-FFF2-40B4-BE49-F238E27FC236}">
                <a16:creationId xmlns:a16="http://schemas.microsoft.com/office/drawing/2014/main" xmlns="" id="{63301DF9-5C9A-E245-A301-2D9EA7AB8E90}"/>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0" y="808428"/>
            <a:ext cx="9143999" cy="5029199"/>
          </a:xfrm>
          <a:prstGeom prst="rect">
            <a:avLst/>
          </a:prstGeom>
        </p:spPr>
      </p:pic>
    </p:spTree>
    <p:extLst>
      <p:ext uri="{BB962C8B-B14F-4D97-AF65-F5344CB8AC3E}">
        <p14:creationId xmlns:p14="http://schemas.microsoft.com/office/powerpoint/2010/main" val="202847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99159"/>
            <a:ext cx="9143999" cy="5029199"/>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stimulating hormone tests</a:t>
            </a:r>
            <a:endParaRPr lang="en-US" dirty="0"/>
          </a:p>
        </p:txBody>
      </p:sp>
      <p:sp>
        <p:nvSpPr>
          <p:cNvPr id="2" name="Text Placeholder 1">
            <a:extLst>
              <a:ext uri="{FF2B5EF4-FFF2-40B4-BE49-F238E27FC236}">
                <a16:creationId xmlns:a16="http://schemas.microsoft.com/office/drawing/2014/main" xmlns="" id="{A61C9B40-6C46-144D-8E80-701830FEA620}"/>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1243940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3.1 Thyroid stimulating hormone tests</a:t>
            </a:r>
            <a:endParaRPr lang="en-US" dirty="0"/>
          </a:p>
        </p:txBody>
      </p:sp>
      <p:sp>
        <p:nvSpPr>
          <p:cNvPr id="4" name="Text Placeholder 3">
            <a:extLst>
              <a:ext uri="{FF2B5EF4-FFF2-40B4-BE49-F238E27FC236}">
                <a16:creationId xmlns:a16="http://schemas.microsoft.com/office/drawing/2014/main" xmlns="" id="{17C52D84-7FDB-DB4D-ADC2-844568963AA5}"/>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0" y="1018421"/>
            <a:ext cx="9143999" cy="5029199"/>
          </a:xfrm>
          <a:prstGeom prst="rect">
            <a:avLst/>
          </a:prstGeom>
        </p:spPr>
      </p:pic>
      <p:sp>
        <p:nvSpPr>
          <p:cNvPr id="9" name="Text Placeholder 1">
            <a:extLst>
              <a:ext uri="{FF2B5EF4-FFF2-40B4-BE49-F238E27FC236}">
                <a16:creationId xmlns:a16="http://schemas.microsoft.com/office/drawing/2014/main" xmlns=""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162142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sz="2800" dirty="0" smtClean="0">
                <a:solidFill>
                  <a:srgbClr val="0078A2"/>
                </a:solidFill>
              </a:rPr>
              <a:t>The Australian Atlas of Healthcare Variation series</a:t>
            </a:r>
            <a:endParaRPr lang="en-US" dirty="0"/>
          </a:p>
        </p:txBody>
      </p:sp>
    </p:spTree>
    <p:extLst>
      <p:ext uri="{BB962C8B-B14F-4D97-AF65-F5344CB8AC3E}">
        <p14:creationId xmlns:p14="http://schemas.microsoft.com/office/powerpoint/2010/main" val="3348097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3.1 Thyroid stimulating hormone tests</a:t>
            </a:r>
            <a:endParaRPr lang="en-US" dirty="0"/>
          </a:p>
        </p:txBody>
      </p:sp>
      <p:sp>
        <p:nvSpPr>
          <p:cNvPr id="2" name="Text Placeholder 1">
            <a:extLst>
              <a:ext uri="{FF2B5EF4-FFF2-40B4-BE49-F238E27FC236}">
                <a16:creationId xmlns:a16="http://schemas.microsoft.com/office/drawing/2014/main" xmlns="" id="{4DF6ABE0-0650-AD46-AA88-C044CA075489}"/>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28416"/>
            <a:ext cx="8540877" cy="4697482"/>
          </a:xfrm>
          <a:prstGeom prst="rect">
            <a:avLst/>
          </a:prstGeom>
        </p:spPr>
      </p:pic>
      <p:sp>
        <p:nvSpPr>
          <p:cNvPr id="7" name="Text Placeholder 1">
            <a:extLst>
              <a:ext uri="{FF2B5EF4-FFF2-40B4-BE49-F238E27FC236}">
                <a16:creationId xmlns:a16="http://schemas.microsoft.com/office/drawing/2014/main" xmlns=""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76124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stimulating hormone tests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944849"/>
            <a:ext cx="9000585" cy="4825313"/>
          </a:xfrm>
          <a:prstGeom prst="rect">
            <a:avLst/>
          </a:prstGeom>
        </p:spPr>
      </p:pic>
    </p:spTree>
    <p:extLst>
      <p:ext uri="{BB962C8B-B14F-4D97-AF65-F5344CB8AC3E}">
        <p14:creationId xmlns:p14="http://schemas.microsoft.com/office/powerpoint/2010/main" val="151569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stimulating hormone tests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86106" y="901904"/>
            <a:ext cx="8971788" cy="4884640"/>
          </a:xfrm>
          <a:prstGeom prst="rect">
            <a:avLst/>
          </a:prstGeom>
        </p:spPr>
      </p:pic>
    </p:spTree>
    <p:extLst>
      <p:ext uri="{BB962C8B-B14F-4D97-AF65-F5344CB8AC3E}">
        <p14:creationId xmlns:p14="http://schemas.microsoft.com/office/powerpoint/2010/main" val="512745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function tests</a:t>
            </a:r>
            <a:endParaRPr lang="en-US" dirty="0"/>
          </a:p>
        </p:txBody>
      </p:sp>
      <p:sp>
        <p:nvSpPr>
          <p:cNvPr id="6" name="Text Placeholder 5">
            <a:extLst>
              <a:ext uri="{FF2B5EF4-FFF2-40B4-BE49-F238E27FC236}">
                <a16:creationId xmlns:a16="http://schemas.microsoft.com/office/drawing/2014/main" xmlns="" id="{882A6D2D-F300-1C4E-99F3-4AB0D918AAA8}"/>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40"/>
            <a:ext cx="9143997" cy="5029198"/>
          </a:xfrm>
          <a:prstGeom prst="rect">
            <a:avLst/>
          </a:prstGeom>
        </p:spPr>
      </p:pic>
    </p:spTree>
    <p:extLst>
      <p:ext uri="{BB962C8B-B14F-4D97-AF65-F5344CB8AC3E}">
        <p14:creationId xmlns:p14="http://schemas.microsoft.com/office/powerpoint/2010/main" val="4047057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function tests</a:t>
            </a:r>
            <a:endParaRPr lang="en-US" dirty="0"/>
          </a:p>
        </p:txBody>
      </p:sp>
      <p:sp>
        <p:nvSpPr>
          <p:cNvPr id="2" name="Text Placeholder 1">
            <a:extLst>
              <a:ext uri="{FF2B5EF4-FFF2-40B4-BE49-F238E27FC236}">
                <a16:creationId xmlns:a16="http://schemas.microsoft.com/office/drawing/2014/main" xmlns="" id="{63301DF9-5C9A-E245-A301-2D9EA7AB8E90}"/>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9"/>
            <a:ext cx="9143997" cy="5029198"/>
          </a:xfrm>
          <a:prstGeom prst="rect">
            <a:avLst/>
          </a:prstGeom>
        </p:spPr>
      </p:pic>
    </p:spTree>
    <p:extLst>
      <p:ext uri="{BB962C8B-B14F-4D97-AF65-F5344CB8AC3E}">
        <p14:creationId xmlns:p14="http://schemas.microsoft.com/office/powerpoint/2010/main" val="3497866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function testing</a:t>
            </a:r>
            <a:endParaRPr lang="en-US" dirty="0"/>
          </a:p>
        </p:txBody>
      </p:sp>
      <p:pic>
        <p:nvPicPr>
          <p:cNvPr id="4" name="Picture 3"/>
          <p:cNvPicPr>
            <a:picLocks noChangeAspect="1"/>
          </p:cNvPicPr>
          <p:nvPr/>
        </p:nvPicPr>
        <p:blipFill>
          <a:blip r:embed="rId3"/>
          <a:stretch>
            <a:fillRect/>
          </a:stretch>
        </p:blipFill>
        <p:spPr>
          <a:xfrm>
            <a:off x="0" y="769357"/>
            <a:ext cx="9143999" cy="5044964"/>
          </a:xfrm>
          <a:prstGeom prst="rect">
            <a:avLst/>
          </a:prstGeom>
        </p:spPr>
      </p:pic>
      <p:sp>
        <p:nvSpPr>
          <p:cNvPr id="6" name="Text Placeholder 5">
            <a:extLst>
              <a:ext uri="{FF2B5EF4-FFF2-40B4-BE49-F238E27FC236}">
                <a16:creationId xmlns:a16="http://schemas.microsoft.com/office/drawing/2014/main" xmlns="" id="{882A6D2D-F300-1C4E-99F3-4AB0D918AAA8}"/>
              </a:ext>
            </a:extLst>
          </p:cNvPr>
          <p:cNvSpPr>
            <a:spLocks noGrp="1"/>
          </p:cNvSpPr>
          <p:nvPr>
            <p:ph type="body" sz="quarter" idx="11"/>
          </p:nvPr>
        </p:nvSpPr>
        <p:spPr/>
        <p:txBody>
          <a:bodyPr>
            <a:normAutofit lnSpcReduction="10000"/>
          </a:bodyPr>
          <a:lstStyle/>
          <a:p>
            <a:r>
              <a:rPr lang="en-US" dirty="0"/>
              <a:t>MBS-</a:t>
            </a:r>
            <a:r>
              <a:rPr lang="en-US" dirty="0" err="1"/>
              <a:t>subsidised</a:t>
            </a:r>
            <a:r>
              <a:rPr lang="en-US" dirty="0"/>
              <a:t> services, by </a:t>
            </a:r>
            <a:r>
              <a:rPr lang="en-US" dirty="0" smtClean="0"/>
              <a:t>sex</a:t>
            </a:r>
            <a:endParaRPr lang="en-US" dirty="0"/>
          </a:p>
        </p:txBody>
      </p:sp>
    </p:spTree>
    <p:extLst>
      <p:ext uri="{BB962C8B-B14F-4D97-AF65-F5344CB8AC3E}">
        <p14:creationId xmlns:p14="http://schemas.microsoft.com/office/powerpoint/2010/main" val="3617166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function testing</a:t>
            </a:r>
            <a:endParaRPr lang="en-US" dirty="0"/>
          </a:p>
        </p:txBody>
      </p:sp>
      <p:pic>
        <p:nvPicPr>
          <p:cNvPr id="4" name="Picture 3"/>
          <p:cNvPicPr>
            <a:picLocks noChangeAspect="1"/>
          </p:cNvPicPr>
          <p:nvPr/>
        </p:nvPicPr>
        <p:blipFill>
          <a:blip r:embed="rId3"/>
          <a:stretch>
            <a:fillRect/>
          </a:stretch>
        </p:blipFill>
        <p:spPr>
          <a:xfrm>
            <a:off x="1" y="769357"/>
            <a:ext cx="9143997" cy="5044964"/>
          </a:xfrm>
          <a:prstGeom prst="rect">
            <a:avLst/>
          </a:prstGeom>
        </p:spPr>
      </p:pic>
      <p:sp>
        <p:nvSpPr>
          <p:cNvPr id="6" name="Text Placeholder 5">
            <a:extLst>
              <a:ext uri="{FF2B5EF4-FFF2-40B4-BE49-F238E27FC236}">
                <a16:creationId xmlns:a16="http://schemas.microsoft.com/office/drawing/2014/main" xmlns="" id="{882A6D2D-F300-1C4E-99F3-4AB0D918AAA8}"/>
              </a:ext>
            </a:extLst>
          </p:cNvPr>
          <p:cNvSpPr>
            <a:spLocks noGrp="1"/>
          </p:cNvSpPr>
          <p:nvPr>
            <p:ph type="body" sz="quarter" idx="11"/>
          </p:nvPr>
        </p:nvSpPr>
        <p:spPr/>
        <p:txBody>
          <a:bodyPr>
            <a:normAutofit lnSpcReduction="10000"/>
          </a:bodyPr>
          <a:lstStyle/>
          <a:p>
            <a:r>
              <a:rPr lang="en-US" dirty="0"/>
              <a:t>MBS-</a:t>
            </a:r>
            <a:r>
              <a:rPr lang="en-US" dirty="0" err="1"/>
              <a:t>subsidised</a:t>
            </a:r>
            <a:r>
              <a:rPr lang="en-US" dirty="0"/>
              <a:t> services, by age </a:t>
            </a:r>
            <a:r>
              <a:rPr lang="en-US" dirty="0" smtClean="0"/>
              <a:t>group</a:t>
            </a:r>
            <a:endParaRPr lang="en-US" dirty="0"/>
          </a:p>
        </p:txBody>
      </p:sp>
    </p:spTree>
    <p:extLst>
      <p:ext uri="{BB962C8B-B14F-4D97-AF65-F5344CB8AC3E}">
        <p14:creationId xmlns:p14="http://schemas.microsoft.com/office/powerpoint/2010/main" val="1524819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function testing</a:t>
            </a:r>
            <a:endParaRPr lang="en-US" dirty="0"/>
          </a:p>
        </p:txBody>
      </p:sp>
      <p:pic>
        <p:nvPicPr>
          <p:cNvPr id="4" name="Picture 3"/>
          <p:cNvPicPr>
            <a:picLocks noChangeAspect="1"/>
          </p:cNvPicPr>
          <p:nvPr/>
        </p:nvPicPr>
        <p:blipFill>
          <a:blip r:embed="rId3"/>
          <a:stretch>
            <a:fillRect/>
          </a:stretch>
        </p:blipFill>
        <p:spPr>
          <a:xfrm>
            <a:off x="1" y="769357"/>
            <a:ext cx="9143997" cy="5044963"/>
          </a:xfrm>
          <a:prstGeom prst="rect">
            <a:avLst/>
          </a:prstGeom>
        </p:spPr>
      </p:pic>
      <p:sp>
        <p:nvSpPr>
          <p:cNvPr id="6" name="Text Placeholder 5">
            <a:extLst>
              <a:ext uri="{FF2B5EF4-FFF2-40B4-BE49-F238E27FC236}">
                <a16:creationId xmlns:a16="http://schemas.microsoft.com/office/drawing/2014/main" xmlns="" id="{882A6D2D-F300-1C4E-99F3-4AB0D918AAA8}"/>
              </a:ext>
            </a:extLst>
          </p:cNvPr>
          <p:cNvSpPr>
            <a:spLocks noGrp="1"/>
          </p:cNvSpPr>
          <p:nvPr>
            <p:ph type="body" sz="quarter" idx="11"/>
          </p:nvPr>
        </p:nvSpPr>
        <p:spPr/>
        <p:txBody>
          <a:bodyPr>
            <a:normAutofit lnSpcReduction="10000"/>
          </a:bodyPr>
          <a:lstStyle/>
          <a:p>
            <a:r>
              <a:rPr lang="en-US" dirty="0"/>
              <a:t>MBS-</a:t>
            </a:r>
            <a:r>
              <a:rPr lang="en-US" dirty="0" err="1"/>
              <a:t>subsidised</a:t>
            </a:r>
            <a:r>
              <a:rPr lang="en-US" dirty="0"/>
              <a:t> services, by referrer type</a:t>
            </a:r>
          </a:p>
        </p:txBody>
      </p:sp>
    </p:spTree>
    <p:extLst>
      <p:ext uri="{BB962C8B-B14F-4D97-AF65-F5344CB8AC3E}">
        <p14:creationId xmlns:p14="http://schemas.microsoft.com/office/powerpoint/2010/main" val="2519774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60"/>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3.1 Thyroid function tests</a:t>
            </a:r>
            <a:endParaRPr lang="en-US" dirty="0"/>
          </a:p>
        </p:txBody>
      </p:sp>
      <p:sp>
        <p:nvSpPr>
          <p:cNvPr id="2" name="Text Placeholder 1">
            <a:extLst>
              <a:ext uri="{FF2B5EF4-FFF2-40B4-BE49-F238E27FC236}">
                <a16:creationId xmlns:a16="http://schemas.microsoft.com/office/drawing/2014/main" xmlns="" id="{A61C9B40-6C46-144D-8E80-701830FEA620}"/>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2680040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3.1 Thyroid function tests</a:t>
            </a:r>
            <a:endParaRPr lang="en-US" dirty="0"/>
          </a:p>
        </p:txBody>
      </p:sp>
      <p:sp>
        <p:nvSpPr>
          <p:cNvPr id="4" name="Text Placeholder 3">
            <a:extLst>
              <a:ext uri="{FF2B5EF4-FFF2-40B4-BE49-F238E27FC236}">
                <a16:creationId xmlns:a16="http://schemas.microsoft.com/office/drawing/2014/main" xmlns="" id="{17C52D84-7FDB-DB4D-ADC2-844568963AA5}"/>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018422"/>
            <a:ext cx="9143997" cy="5029198"/>
          </a:xfrm>
          <a:prstGeom prst="rect">
            <a:avLst/>
          </a:prstGeom>
        </p:spPr>
      </p:pic>
      <p:sp>
        <p:nvSpPr>
          <p:cNvPr id="9" name="Text Placeholder 1">
            <a:extLst>
              <a:ext uri="{FF2B5EF4-FFF2-40B4-BE49-F238E27FC236}">
                <a16:creationId xmlns:a16="http://schemas.microsoft.com/office/drawing/2014/main" xmlns=""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83573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a:bodyPr>
          <a:lstStyle/>
          <a:p>
            <a:r>
              <a:rPr lang="en-AU" sz="2800" b="1" dirty="0" smtClean="0">
                <a:solidFill>
                  <a:srgbClr val="0078A2"/>
                </a:solidFill>
              </a:rPr>
              <a:t>Interactive Atlas</a:t>
            </a:r>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07" t="11384" r="24665" b="15405"/>
          <a:stretch/>
        </p:blipFill>
        <p:spPr bwMode="auto">
          <a:xfrm>
            <a:off x="1117628" y="751340"/>
            <a:ext cx="7138570" cy="571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49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3.1 Thyroid function tests</a:t>
            </a:r>
            <a:endParaRPr lang="en-US" dirty="0"/>
          </a:p>
        </p:txBody>
      </p:sp>
      <p:sp>
        <p:nvSpPr>
          <p:cNvPr id="2" name="Text Placeholder 1">
            <a:extLst>
              <a:ext uri="{FF2B5EF4-FFF2-40B4-BE49-F238E27FC236}">
                <a16:creationId xmlns:a16="http://schemas.microsoft.com/office/drawing/2014/main" xmlns="" id="{4DF6ABE0-0650-AD46-AA88-C044CA075489}"/>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28416"/>
            <a:ext cx="8540877" cy="4697482"/>
          </a:xfrm>
          <a:prstGeom prst="rect">
            <a:avLst/>
          </a:prstGeom>
        </p:spPr>
      </p:pic>
      <p:sp>
        <p:nvSpPr>
          <p:cNvPr id="7" name="Text Placeholder 1">
            <a:extLst>
              <a:ext uri="{FF2B5EF4-FFF2-40B4-BE49-F238E27FC236}">
                <a16:creationId xmlns:a16="http://schemas.microsoft.com/office/drawing/2014/main" xmlns=""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3988532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function tests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913597"/>
            <a:ext cx="9000585" cy="4887817"/>
          </a:xfrm>
          <a:prstGeom prst="rect">
            <a:avLst/>
          </a:prstGeom>
        </p:spPr>
      </p:pic>
    </p:spTree>
    <p:extLst>
      <p:ext uri="{BB962C8B-B14F-4D97-AF65-F5344CB8AC3E}">
        <p14:creationId xmlns:p14="http://schemas.microsoft.com/office/powerpoint/2010/main" val="3517008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3.1 Thyroid function tests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86106" y="889444"/>
            <a:ext cx="8971788" cy="4909561"/>
          </a:xfrm>
          <a:prstGeom prst="rect">
            <a:avLst/>
          </a:prstGeom>
        </p:spPr>
      </p:pic>
    </p:spTree>
    <p:extLst>
      <p:ext uri="{BB962C8B-B14F-4D97-AF65-F5344CB8AC3E}">
        <p14:creationId xmlns:p14="http://schemas.microsoft.com/office/powerpoint/2010/main" val="2938820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3.2 Neck ultrasound</a:t>
            </a:r>
            <a:endParaRPr lang="en-US" dirty="0"/>
          </a:p>
        </p:txBody>
      </p:sp>
      <p:sp>
        <p:nvSpPr>
          <p:cNvPr id="6" name="Text Placeholder 5">
            <a:extLst>
              <a:ext uri="{FF2B5EF4-FFF2-40B4-BE49-F238E27FC236}">
                <a16:creationId xmlns:a16="http://schemas.microsoft.com/office/drawing/2014/main" xmlns="" id="{CD9EB559-3FF9-1643-A042-98EA1674C440}"/>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40"/>
            <a:ext cx="9143997" cy="5029198"/>
          </a:xfrm>
          <a:prstGeom prst="rect">
            <a:avLst/>
          </a:prstGeom>
        </p:spPr>
      </p:pic>
    </p:spTree>
    <p:extLst>
      <p:ext uri="{BB962C8B-B14F-4D97-AF65-F5344CB8AC3E}">
        <p14:creationId xmlns:p14="http://schemas.microsoft.com/office/powerpoint/2010/main" val="2930565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Neck ultrasound</a:t>
            </a:r>
            <a:endParaRPr lang="en-US" dirty="0"/>
          </a:p>
        </p:txBody>
      </p:sp>
      <p:sp>
        <p:nvSpPr>
          <p:cNvPr id="2" name="Text Placeholder 1">
            <a:extLst>
              <a:ext uri="{FF2B5EF4-FFF2-40B4-BE49-F238E27FC236}">
                <a16:creationId xmlns:a16="http://schemas.microsoft.com/office/drawing/2014/main" xmlns="" id="{EB90D753-C651-3B4C-8865-9E42086BD987}"/>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9"/>
            <a:ext cx="9143997" cy="5029198"/>
          </a:xfrm>
          <a:prstGeom prst="rect">
            <a:avLst/>
          </a:prstGeom>
        </p:spPr>
      </p:pic>
    </p:spTree>
    <p:extLst>
      <p:ext uri="{BB962C8B-B14F-4D97-AF65-F5344CB8AC3E}">
        <p14:creationId xmlns:p14="http://schemas.microsoft.com/office/powerpoint/2010/main" val="3761089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60"/>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3.2 Neck ultrasound</a:t>
            </a:r>
            <a:endParaRPr lang="en-US" dirty="0"/>
          </a:p>
        </p:txBody>
      </p:sp>
      <p:sp>
        <p:nvSpPr>
          <p:cNvPr id="2" name="Text Placeholder 1">
            <a:extLst>
              <a:ext uri="{FF2B5EF4-FFF2-40B4-BE49-F238E27FC236}">
                <a16:creationId xmlns:a16="http://schemas.microsoft.com/office/drawing/2014/main" xmlns="" id="{F965659F-0951-574C-BAEB-ABA5E9769DEF}"/>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3818702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3.2 Neck ultrasound</a:t>
            </a:r>
            <a:endParaRPr lang="en-US" dirty="0"/>
          </a:p>
        </p:txBody>
      </p:sp>
      <p:sp>
        <p:nvSpPr>
          <p:cNvPr id="4" name="Text Placeholder 3">
            <a:extLst>
              <a:ext uri="{FF2B5EF4-FFF2-40B4-BE49-F238E27FC236}">
                <a16:creationId xmlns:a16="http://schemas.microsoft.com/office/drawing/2014/main" xmlns="" id="{6451E9CD-DC69-4642-B4C4-A089F0C922B8}"/>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156264"/>
            <a:ext cx="9143997" cy="5029198"/>
          </a:xfrm>
          <a:prstGeom prst="rect">
            <a:avLst/>
          </a:prstGeom>
        </p:spPr>
      </p:pic>
      <p:sp>
        <p:nvSpPr>
          <p:cNvPr id="9" name="Text Placeholder 1">
            <a:extLst>
              <a:ext uri="{FF2B5EF4-FFF2-40B4-BE49-F238E27FC236}">
                <a16:creationId xmlns:a16="http://schemas.microsoft.com/office/drawing/2014/main" xmlns=""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784991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3.2 Neck ultrasound</a:t>
            </a:r>
            <a:endParaRPr lang="en-US" dirty="0"/>
          </a:p>
        </p:txBody>
      </p:sp>
      <p:sp>
        <p:nvSpPr>
          <p:cNvPr id="2" name="Text Placeholder 1">
            <a:extLst>
              <a:ext uri="{FF2B5EF4-FFF2-40B4-BE49-F238E27FC236}">
                <a16:creationId xmlns:a16="http://schemas.microsoft.com/office/drawing/2014/main" xmlns="" id="{6152ACC8-6C3F-864C-A1ED-142A18154244}"/>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18367"/>
            <a:ext cx="8540877" cy="4697482"/>
          </a:xfrm>
          <a:prstGeom prst="rect">
            <a:avLst/>
          </a:prstGeom>
        </p:spPr>
      </p:pic>
      <p:sp>
        <p:nvSpPr>
          <p:cNvPr id="7" name="Text Placeholder 1">
            <a:extLst>
              <a:ext uri="{FF2B5EF4-FFF2-40B4-BE49-F238E27FC236}">
                <a16:creationId xmlns:a16="http://schemas.microsoft.com/office/drawing/2014/main" xmlns=""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3267729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Neck ultrasound</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901096"/>
            <a:ext cx="9000585" cy="4912819"/>
          </a:xfrm>
          <a:prstGeom prst="rect">
            <a:avLst/>
          </a:prstGeom>
        </p:spPr>
      </p:pic>
    </p:spTree>
    <p:extLst>
      <p:ext uri="{BB962C8B-B14F-4D97-AF65-F5344CB8AC3E}">
        <p14:creationId xmlns:p14="http://schemas.microsoft.com/office/powerpoint/2010/main" val="1159849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Neck ultrasound</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86106" y="920596"/>
            <a:ext cx="8971788" cy="4847257"/>
          </a:xfrm>
          <a:prstGeom prst="rect">
            <a:avLst/>
          </a:prstGeom>
        </p:spPr>
      </p:pic>
    </p:spTree>
    <p:extLst>
      <p:ext uri="{BB962C8B-B14F-4D97-AF65-F5344CB8AC3E}">
        <p14:creationId xmlns:p14="http://schemas.microsoft.com/office/powerpoint/2010/main" val="2715159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AU" dirty="0"/>
              <a:t>Australian Commission on Safety and </a:t>
            </a:r>
            <a:r>
              <a:rPr lang="en-AU" dirty="0" smtClean="0"/>
              <a:t>Quality</a:t>
            </a:r>
            <a:br>
              <a:rPr lang="en-AU" dirty="0" smtClean="0"/>
            </a:br>
            <a:r>
              <a:rPr lang="en-AU" dirty="0" smtClean="0"/>
              <a:t>in </a:t>
            </a:r>
            <a:r>
              <a:rPr lang="en-AU" dirty="0"/>
              <a:t>Health Care</a:t>
            </a:r>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p:txBody>
          <a:bodyPr/>
          <a:lstStyle/>
          <a:p>
            <a:pPr lvl="0"/>
            <a:r>
              <a:rPr lang="en-AU" sz="2000" dirty="0">
                <a:solidFill>
                  <a:srgbClr val="000000"/>
                </a:solidFill>
              </a:rPr>
              <a:t>Australian Government </a:t>
            </a:r>
            <a:r>
              <a:rPr lang="en-AU" sz="2000" dirty="0" smtClean="0">
                <a:solidFill>
                  <a:srgbClr val="000000"/>
                </a:solidFill>
              </a:rPr>
              <a:t>agency</a:t>
            </a:r>
            <a:endParaRPr lang="en-AU" sz="2000" dirty="0">
              <a:solidFill>
                <a:srgbClr val="000000"/>
              </a:solidFill>
            </a:endParaRPr>
          </a:p>
          <a:p>
            <a:pPr lvl="0"/>
            <a:r>
              <a:rPr lang="en-AU" sz="2000" dirty="0">
                <a:solidFill>
                  <a:srgbClr val="000000"/>
                </a:solidFill>
              </a:rPr>
              <a:t>Leads &amp; coordinates national improvements in safety &amp; quality of health care based on best available evidence</a:t>
            </a:r>
          </a:p>
          <a:p>
            <a:pPr lvl="0"/>
            <a:r>
              <a:rPr lang="en-AU" sz="2000" dirty="0">
                <a:solidFill>
                  <a:srgbClr val="000000"/>
                </a:solidFill>
              </a:rPr>
              <a:t>Works in partnership with patients, consumers, clinicians, managers, policy makers &amp; health care organisations </a:t>
            </a:r>
          </a:p>
          <a:p>
            <a:pPr lvl="0"/>
            <a:r>
              <a:rPr lang="en-AU" sz="2000" dirty="0">
                <a:solidFill>
                  <a:srgbClr val="000000"/>
                </a:solidFill>
              </a:rPr>
              <a:t>Aims to ensure that the health system is sustainable, better informed, supported &amp; organised to deliver safe &amp; high quality care</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2112701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3.2 </a:t>
            </a:r>
            <a:r>
              <a:rPr lang="en-AU" dirty="0" smtClean="0"/>
              <a:t>Thyroidectomy hospitalisations</a:t>
            </a:r>
            <a:endParaRPr lang="en-US" dirty="0"/>
          </a:p>
        </p:txBody>
      </p:sp>
      <p:sp>
        <p:nvSpPr>
          <p:cNvPr id="6" name="Text Placeholder 5">
            <a:extLst>
              <a:ext uri="{FF2B5EF4-FFF2-40B4-BE49-F238E27FC236}">
                <a16:creationId xmlns:a16="http://schemas.microsoft.com/office/drawing/2014/main" xmlns="" id="{7FDF0AE9-F159-0D4F-9D81-B1CA18AF248E}"/>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40"/>
            <a:ext cx="9143997" cy="5029198"/>
          </a:xfrm>
          <a:prstGeom prst="rect">
            <a:avLst/>
          </a:prstGeom>
        </p:spPr>
      </p:pic>
    </p:spTree>
    <p:extLst>
      <p:ext uri="{BB962C8B-B14F-4D97-AF65-F5344CB8AC3E}">
        <p14:creationId xmlns:p14="http://schemas.microsoft.com/office/powerpoint/2010/main" val="1211647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A1C07D06-13B6-9048-8EF3-4A048D25221F}"/>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Thyroidectomy hospitalisations</a:t>
            </a:r>
            <a:endParaRPr lang="en-US" dirty="0"/>
          </a:p>
        </p:txBody>
      </p:sp>
      <p:sp>
        <p:nvSpPr>
          <p:cNvPr id="2" name="Text Placeholder 1">
            <a:extLst>
              <a:ext uri="{FF2B5EF4-FFF2-40B4-BE49-F238E27FC236}">
                <a16:creationId xmlns:a16="http://schemas.microsoft.com/office/drawing/2014/main" xmlns="" id="{BE6A7FBE-6269-EE47-A125-FE3CED15ABB7}"/>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9"/>
            <a:ext cx="9143997" cy="5029198"/>
          </a:xfrm>
          <a:prstGeom prst="rect">
            <a:avLst/>
          </a:prstGeom>
        </p:spPr>
      </p:pic>
    </p:spTree>
    <p:extLst>
      <p:ext uri="{BB962C8B-B14F-4D97-AF65-F5344CB8AC3E}">
        <p14:creationId xmlns:p14="http://schemas.microsoft.com/office/powerpoint/2010/main" val="3540772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60"/>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4E647A03-B4A2-3D44-82C7-BC0B3B466CE9}"/>
              </a:ext>
            </a:extLst>
          </p:cNvPr>
          <p:cNvSpPr>
            <a:spLocks noGrp="1"/>
          </p:cNvSpPr>
          <p:nvPr>
            <p:ph type="body" sz="quarter" idx="10"/>
          </p:nvPr>
        </p:nvSpPr>
        <p:spPr/>
        <p:txBody>
          <a:bodyPr/>
          <a:lstStyle/>
          <a:p>
            <a:pPr>
              <a:spcBef>
                <a:spcPts val="0"/>
              </a:spcBef>
            </a:pPr>
            <a:r>
              <a:rPr lang="en-AU" dirty="0"/>
              <a:t>Sources: NHMD </a:t>
            </a:r>
            <a:r>
              <a:rPr lang="en-AU" dirty="0" smtClean="0"/>
              <a:t>data 2014-15 to  </a:t>
            </a:r>
            <a:r>
              <a:rPr lang="en-AU" dirty="0"/>
              <a:t>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3.2 Thyroidectomy</a:t>
            </a:r>
            <a:endParaRPr lang="en-US" dirty="0"/>
          </a:p>
        </p:txBody>
      </p:sp>
      <p:sp>
        <p:nvSpPr>
          <p:cNvPr id="2" name="Text Placeholder 1">
            <a:extLst>
              <a:ext uri="{FF2B5EF4-FFF2-40B4-BE49-F238E27FC236}">
                <a16:creationId xmlns:a16="http://schemas.microsoft.com/office/drawing/2014/main" xmlns="" id="{BF049C76-C6AF-864B-8BE6-752E19292410}"/>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3450979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3.2 Thyroidectomy</a:t>
            </a:r>
            <a:endParaRPr lang="en-US" dirty="0"/>
          </a:p>
        </p:txBody>
      </p:sp>
      <p:sp>
        <p:nvSpPr>
          <p:cNvPr id="4" name="Text Placeholder 3">
            <a:extLst>
              <a:ext uri="{FF2B5EF4-FFF2-40B4-BE49-F238E27FC236}">
                <a16:creationId xmlns:a16="http://schemas.microsoft.com/office/drawing/2014/main" xmlns="" id="{39DAE253-750D-8843-A062-5CC481EC2AA5}"/>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069579"/>
            <a:ext cx="9143997" cy="5029198"/>
          </a:xfrm>
          <a:prstGeom prst="rect">
            <a:avLst/>
          </a:prstGeom>
        </p:spPr>
      </p:pic>
      <p:sp>
        <p:nvSpPr>
          <p:cNvPr id="9" name="Text Placeholder 1">
            <a:extLst>
              <a:ext uri="{FF2B5EF4-FFF2-40B4-BE49-F238E27FC236}">
                <a16:creationId xmlns:a16="http://schemas.microsoft.com/office/drawing/2014/main" xmlns="" id="{C83F7902-549F-6548-ABFF-860ABCF069DF}"/>
              </a:ext>
            </a:extLst>
          </p:cNvPr>
          <p:cNvSpPr>
            <a:spLocks noGrp="1"/>
          </p:cNvSpPr>
          <p:nvPr>
            <p:ph type="body" sz="quarter" idx="10"/>
          </p:nvPr>
        </p:nvSpPr>
        <p:spPr/>
        <p:txBody>
          <a:bodyPr/>
          <a:lstStyle/>
          <a:p>
            <a:pPr>
              <a:spcBef>
                <a:spcPts val="0"/>
              </a:spcBef>
            </a:pPr>
            <a:r>
              <a:rPr lang="en-AU" dirty="0"/>
              <a:t>Sources: NHMD data 2014-15 to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179450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3.2 Thyroidectomy</a:t>
            </a:r>
            <a:endParaRPr lang="en-US" dirty="0"/>
          </a:p>
        </p:txBody>
      </p:sp>
      <p:sp>
        <p:nvSpPr>
          <p:cNvPr id="2" name="Text Placeholder 1">
            <a:extLst>
              <a:ext uri="{FF2B5EF4-FFF2-40B4-BE49-F238E27FC236}">
                <a16:creationId xmlns:a16="http://schemas.microsoft.com/office/drawing/2014/main" xmlns="" id="{2790D706-52B1-A94A-92B6-A61FD43CBFBF}"/>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648996"/>
            <a:ext cx="8540877" cy="4697482"/>
          </a:xfrm>
          <a:prstGeom prst="rect">
            <a:avLst/>
          </a:prstGeom>
        </p:spPr>
      </p:pic>
      <p:sp>
        <p:nvSpPr>
          <p:cNvPr id="7" name="Text Placeholder 1">
            <a:extLst>
              <a:ext uri="{FF2B5EF4-FFF2-40B4-BE49-F238E27FC236}">
                <a16:creationId xmlns:a16="http://schemas.microsoft.com/office/drawing/2014/main" xmlns="" id="{154969C6-4FEF-E44F-AC20-1BEB815C67E4}"/>
              </a:ext>
            </a:extLst>
          </p:cNvPr>
          <p:cNvSpPr>
            <a:spLocks noGrp="1"/>
          </p:cNvSpPr>
          <p:nvPr>
            <p:ph type="body" sz="quarter" idx="10"/>
          </p:nvPr>
        </p:nvSpPr>
        <p:spPr/>
        <p:txBody>
          <a:bodyPr/>
          <a:lstStyle/>
          <a:p>
            <a:pPr>
              <a:spcBef>
                <a:spcPts val="0"/>
              </a:spcBef>
            </a:pPr>
            <a:r>
              <a:rPr lang="en-AU" dirty="0"/>
              <a:t>Sources: NHMD data 2014-15 to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216879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836E50E3-CF84-F640-91F4-75561B62A0FE}"/>
              </a:ext>
            </a:extLst>
          </p:cNvPr>
          <p:cNvSpPr>
            <a:spLocks noGrp="1"/>
          </p:cNvSpPr>
          <p:nvPr>
            <p:ph type="body" sz="quarter" idx="10"/>
          </p:nvPr>
        </p:nvSpPr>
        <p:spPr>
          <a:xfrm>
            <a:off x="517524" y="5960533"/>
            <a:ext cx="4638675" cy="94971"/>
          </a:xfrm>
        </p:spPr>
        <p:txBody>
          <a:bodyPr/>
          <a:lstStyle/>
          <a:p>
            <a:pPr>
              <a:spcBef>
                <a:spcPts val="0"/>
              </a:spcBef>
              <a:spcAft>
                <a:spcPts val="600"/>
              </a:spcAft>
            </a:pPr>
            <a:r>
              <a:rPr lang="en-US" dirty="0"/>
              <a:t>Number per 100,000 people</a:t>
            </a:r>
          </a:p>
          <a:p>
            <a:pPr>
              <a:spcBef>
                <a:spcPts val="0"/>
              </a:spcBef>
              <a:spcAft>
                <a:spcPts val="600"/>
              </a:spcAft>
            </a:pPr>
            <a:r>
              <a:rPr lang="en-AU" dirty="0"/>
              <a:t>Sources: NHMD data 2014-15 to  2016-17 </a:t>
            </a:r>
            <a:r>
              <a:rPr lang="en-AU" dirty="0" smtClean="0"/>
              <a:t>, </a:t>
            </a:r>
            <a:r>
              <a:rPr lang="en-AU" dirty="0"/>
              <a:t>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Thyroidectomy</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Hospitalisations by Aboriginal and Torres Strait Islander status</a:t>
            </a:r>
            <a:endParaRPr lang="en-AU" dirty="0"/>
          </a:p>
        </p:txBody>
      </p:sp>
      <p:pic>
        <p:nvPicPr>
          <p:cNvPr id="6" name="Picture 5"/>
          <p:cNvPicPr>
            <a:picLocks noChangeAspect="1"/>
          </p:cNvPicPr>
          <p:nvPr/>
        </p:nvPicPr>
        <p:blipFill>
          <a:blip r:embed="rId3"/>
          <a:stretch>
            <a:fillRect/>
          </a:stretch>
        </p:blipFill>
        <p:spPr>
          <a:xfrm>
            <a:off x="218799" y="1091184"/>
            <a:ext cx="8706401" cy="4803531"/>
          </a:xfrm>
          <a:prstGeom prst="rect">
            <a:avLst/>
          </a:prstGeom>
        </p:spPr>
      </p:pic>
    </p:spTree>
    <p:extLst>
      <p:ext uri="{BB962C8B-B14F-4D97-AF65-F5344CB8AC3E}">
        <p14:creationId xmlns:p14="http://schemas.microsoft.com/office/powerpoint/2010/main" val="1014399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694EEEA7-2663-3D49-9977-8D1401A57A33}"/>
              </a:ext>
            </a:extLst>
          </p:cNvPr>
          <p:cNvSpPr>
            <a:spLocks noGrp="1"/>
          </p:cNvSpPr>
          <p:nvPr>
            <p:ph type="body" sz="quarter" idx="10"/>
          </p:nvPr>
        </p:nvSpPr>
        <p:spPr>
          <a:xfrm>
            <a:off x="517525" y="5960533"/>
            <a:ext cx="4113742" cy="94971"/>
          </a:xfrm>
        </p:spPr>
        <p:txBody>
          <a:bodyPr/>
          <a:lstStyle/>
          <a:p>
            <a:pPr>
              <a:spcBef>
                <a:spcPts val="0"/>
              </a:spcBef>
              <a:spcAft>
                <a:spcPts val="600"/>
              </a:spcAft>
            </a:pPr>
            <a:r>
              <a:rPr lang="en-US" dirty="0"/>
              <a:t>Number per 100,000 people</a:t>
            </a:r>
          </a:p>
          <a:p>
            <a:pPr>
              <a:spcBef>
                <a:spcPts val="0"/>
              </a:spcBef>
              <a:spcAft>
                <a:spcPts val="600"/>
              </a:spcAft>
            </a:pPr>
            <a:r>
              <a:rPr lang="en-AU" dirty="0"/>
              <a:t>Sources: NHMD data 2014-15 to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Thyroidectomy</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Hospitalisations by patient funding status</a:t>
            </a:r>
            <a:endParaRPr lang="en-AU" dirty="0"/>
          </a:p>
        </p:txBody>
      </p:sp>
      <p:pic>
        <p:nvPicPr>
          <p:cNvPr id="6" name="Picture 5"/>
          <p:cNvPicPr>
            <a:picLocks noChangeAspect="1"/>
          </p:cNvPicPr>
          <p:nvPr/>
        </p:nvPicPr>
        <p:blipFill>
          <a:blip r:embed="rId3"/>
          <a:stretch>
            <a:fillRect/>
          </a:stretch>
        </p:blipFill>
        <p:spPr>
          <a:xfrm>
            <a:off x="218799" y="1091184"/>
            <a:ext cx="8706401" cy="4803531"/>
          </a:xfrm>
          <a:prstGeom prst="rect">
            <a:avLst/>
          </a:prstGeom>
        </p:spPr>
      </p:pic>
    </p:spTree>
    <p:extLst>
      <p:ext uri="{BB962C8B-B14F-4D97-AF65-F5344CB8AC3E}">
        <p14:creationId xmlns:p14="http://schemas.microsoft.com/office/powerpoint/2010/main" val="662408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694EEEA7-2663-3D49-9977-8D1401A57A33}"/>
              </a:ext>
            </a:extLst>
          </p:cNvPr>
          <p:cNvSpPr>
            <a:spLocks noGrp="1"/>
          </p:cNvSpPr>
          <p:nvPr>
            <p:ph type="body" sz="quarter" idx="10"/>
          </p:nvPr>
        </p:nvSpPr>
        <p:spPr>
          <a:xfrm>
            <a:off x="517524" y="5894715"/>
            <a:ext cx="4054475" cy="160789"/>
          </a:xfrm>
        </p:spPr>
        <p:txBody>
          <a:bodyPr/>
          <a:lstStyle/>
          <a:p>
            <a:pPr>
              <a:spcBef>
                <a:spcPts val="0"/>
              </a:spcBef>
              <a:spcAft>
                <a:spcPts val="600"/>
              </a:spcAft>
            </a:pPr>
            <a:r>
              <a:rPr lang="en-US" dirty="0"/>
              <a:t>Number per 100,000 people</a:t>
            </a:r>
          </a:p>
          <a:p>
            <a:pPr>
              <a:spcBef>
                <a:spcPts val="0"/>
              </a:spcBef>
              <a:spcAft>
                <a:spcPts val="600"/>
              </a:spcAft>
            </a:pPr>
            <a:r>
              <a:rPr lang="en-AU" dirty="0"/>
              <a:t>Sources: NHMD data 2014-15 to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Thyroidectomy</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Hospitalisations by principal diagnosis</a:t>
            </a:r>
            <a:endParaRPr lang="en-AU" dirty="0"/>
          </a:p>
        </p:txBody>
      </p:sp>
      <p:pic>
        <p:nvPicPr>
          <p:cNvPr id="6" name="Picture 5"/>
          <p:cNvPicPr>
            <a:picLocks noChangeAspect="1"/>
          </p:cNvPicPr>
          <p:nvPr/>
        </p:nvPicPr>
        <p:blipFill>
          <a:blip r:embed="rId3"/>
          <a:stretch>
            <a:fillRect/>
          </a:stretch>
        </p:blipFill>
        <p:spPr>
          <a:xfrm>
            <a:off x="218799" y="1091184"/>
            <a:ext cx="8706401" cy="4803531"/>
          </a:xfrm>
          <a:prstGeom prst="rect">
            <a:avLst/>
          </a:prstGeom>
        </p:spPr>
      </p:pic>
    </p:spTree>
    <p:extLst>
      <p:ext uri="{BB962C8B-B14F-4D97-AF65-F5344CB8AC3E}">
        <p14:creationId xmlns:p14="http://schemas.microsoft.com/office/powerpoint/2010/main" val="2222166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xmlns="" id="{0C2D18B3-CC0D-0D40-94CD-C80D8D284D5D}"/>
              </a:ext>
            </a:extLst>
          </p:cNvPr>
          <p:cNvSpPr>
            <a:spLocks noGrp="1"/>
          </p:cNvSpPr>
          <p:nvPr>
            <p:ph type="body" sz="quarter" idx="10"/>
          </p:nvPr>
        </p:nvSpPr>
        <p:spPr/>
        <p:txBody>
          <a:bodyPr/>
          <a:lstStyle/>
          <a:p>
            <a:pPr>
              <a:spcBef>
                <a:spcPts val="0"/>
              </a:spcBef>
            </a:pPr>
            <a:r>
              <a:rPr lang="en-AU" dirty="0"/>
              <a:t>Sources: NHMD data 2014-15 to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Thyroidectomy</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882345"/>
            <a:ext cx="9000585" cy="4950321"/>
          </a:xfrm>
          <a:prstGeom prst="rect">
            <a:avLst/>
          </a:prstGeom>
        </p:spPr>
      </p:pic>
    </p:spTree>
    <p:extLst>
      <p:ext uri="{BB962C8B-B14F-4D97-AF65-F5344CB8AC3E}">
        <p14:creationId xmlns:p14="http://schemas.microsoft.com/office/powerpoint/2010/main" val="1974099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5D8D0DAD-8661-3C4A-AB56-00CD492105CB}"/>
              </a:ext>
            </a:extLst>
          </p:cNvPr>
          <p:cNvSpPr>
            <a:spLocks noGrp="1"/>
          </p:cNvSpPr>
          <p:nvPr>
            <p:ph type="body" sz="quarter" idx="10"/>
          </p:nvPr>
        </p:nvSpPr>
        <p:spPr/>
        <p:txBody>
          <a:bodyPr/>
          <a:lstStyle/>
          <a:p>
            <a:pPr>
              <a:spcBef>
                <a:spcPts val="0"/>
              </a:spcBef>
            </a:pPr>
            <a:r>
              <a:rPr lang="en-AU" dirty="0"/>
              <a:t>Sources: NHMD data 2014-15 to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3.2 Thyroidectomy</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86106" y="876983"/>
            <a:ext cx="8971788" cy="4934483"/>
          </a:xfrm>
          <a:prstGeom prst="rect">
            <a:avLst/>
          </a:prstGeom>
        </p:spPr>
      </p:pic>
    </p:spTree>
    <p:extLst>
      <p:ext uri="{BB962C8B-B14F-4D97-AF65-F5344CB8AC3E}">
        <p14:creationId xmlns:p14="http://schemas.microsoft.com/office/powerpoint/2010/main" val="2310580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24" y="319119"/>
            <a:ext cx="8054975" cy="560111"/>
          </a:xfrm>
        </p:spPr>
        <p:txBody>
          <a:bodyPr>
            <a:noAutofit/>
          </a:bodyPr>
          <a:lstStyle/>
          <a:p>
            <a:r>
              <a:rPr lang="en-AU" dirty="0"/>
              <a:t>Third Australian Atlas of Healthcare Variation </a:t>
            </a:r>
            <a:endParaRPr lang="en-US" dirty="0"/>
          </a:p>
        </p:txBody>
      </p:sp>
      <p:sp>
        <p:nvSpPr>
          <p:cNvPr id="13" name="Text Placeholder 12"/>
          <p:cNvSpPr>
            <a:spLocks noGrp="1"/>
          </p:cNvSpPr>
          <p:nvPr>
            <p:ph type="body" sz="quarter" idx="12"/>
          </p:nvPr>
        </p:nvSpPr>
        <p:spPr>
          <a:xfrm>
            <a:off x="517525" y="836747"/>
            <a:ext cx="7886700" cy="237571"/>
          </a:xfrm>
        </p:spPr>
        <p:txBody>
          <a:bodyPr>
            <a:normAutofit/>
          </a:bodyPr>
          <a:lstStyle/>
          <a:p>
            <a:pPr marL="0" lvl="0" indent="0">
              <a:buNone/>
            </a:pPr>
            <a:r>
              <a:rPr lang="en-AU" altLang="en-US" sz="1400" dirty="0" smtClean="0">
                <a:solidFill>
                  <a:srgbClr val="808283"/>
                </a:solidFill>
              </a:rPr>
              <a:t>Examines variation nationally in 13 clinical items, grouped into 4 themes</a:t>
            </a:r>
            <a:endParaRPr lang="en-AU" altLang="en-US" sz="1400" dirty="0">
              <a:solidFill>
                <a:srgbClr val="808283"/>
              </a:solidFill>
            </a:endParaRPr>
          </a:p>
        </p:txBody>
      </p:sp>
      <p:sp>
        <p:nvSpPr>
          <p:cNvPr id="3" name="TextBox 2"/>
          <p:cNvSpPr txBox="1"/>
          <p:nvPr/>
        </p:nvSpPr>
        <p:spPr>
          <a:xfrm>
            <a:off x="6951057" y="3546205"/>
            <a:ext cx="1925542" cy="2000548"/>
          </a:xfrm>
          <a:prstGeom prst="rect">
            <a:avLst/>
          </a:prstGeom>
          <a:noFill/>
        </p:spPr>
        <p:txBody>
          <a:bodyPr wrap="square" rtlCol="0">
            <a:spAutoFit/>
          </a:bodyPr>
          <a:lstStyle/>
          <a:p>
            <a:pPr marL="1350"/>
            <a:r>
              <a:rPr lang="en-AU" sz="1200" b="1" dirty="0">
                <a:solidFill>
                  <a:srgbClr val="000000"/>
                </a:solidFill>
              </a:rPr>
              <a:t>Cardiac tests</a:t>
            </a:r>
          </a:p>
          <a:p>
            <a:pPr marL="1350"/>
            <a:endParaRPr lang="en-AU" sz="1600" b="1" dirty="0">
              <a:solidFill>
                <a:srgbClr val="000000"/>
              </a:solidFill>
            </a:endParaRPr>
          </a:p>
          <a:p>
            <a:pPr marL="172800" indent="-171450">
              <a:buFont typeface="Arial" panose="020B0604020202020204" pitchFamily="34" charset="0"/>
              <a:buChar char="•"/>
            </a:pPr>
            <a:r>
              <a:rPr lang="en-AU" sz="1200" dirty="0">
                <a:solidFill>
                  <a:srgbClr val="000000"/>
                </a:solidFill>
              </a:rPr>
              <a:t>Cardiac stress tests and imaging</a:t>
            </a:r>
          </a:p>
          <a:p>
            <a:pPr marL="172800" indent="-171450">
              <a:buFont typeface="Arial" panose="020B0604020202020204" pitchFamily="34" charset="0"/>
              <a:buChar char="•"/>
            </a:pPr>
            <a:r>
              <a:rPr lang="en-AU" sz="1200" dirty="0">
                <a:solidFill>
                  <a:srgbClr val="000000"/>
                </a:solidFill>
              </a:rPr>
              <a:t>Stress echocardiography</a:t>
            </a:r>
          </a:p>
          <a:p>
            <a:pPr marL="172800" indent="-171450">
              <a:buFont typeface="Arial" panose="020B0604020202020204" pitchFamily="34" charset="0"/>
              <a:buChar char="•"/>
            </a:pPr>
            <a:r>
              <a:rPr lang="en-AU" sz="1200" dirty="0">
                <a:solidFill>
                  <a:srgbClr val="000000"/>
                </a:solidFill>
              </a:rPr>
              <a:t>Myocardial perfusion scans</a:t>
            </a:r>
          </a:p>
          <a:p>
            <a:pPr marL="172800" indent="-171450">
              <a:buFont typeface="Arial" panose="020B0604020202020204" pitchFamily="34" charset="0"/>
              <a:buChar char="•"/>
            </a:pPr>
            <a:r>
              <a:rPr lang="en-AU" sz="1200" dirty="0">
                <a:solidFill>
                  <a:srgbClr val="000000"/>
                </a:solidFill>
              </a:rPr>
              <a:t>Standard echocardiography</a:t>
            </a:r>
          </a:p>
        </p:txBody>
      </p:sp>
      <p:sp>
        <p:nvSpPr>
          <p:cNvPr id="16" name="TextBox 15"/>
          <p:cNvSpPr txBox="1"/>
          <p:nvPr/>
        </p:nvSpPr>
        <p:spPr>
          <a:xfrm>
            <a:off x="4856994" y="3546205"/>
            <a:ext cx="2077942" cy="1738938"/>
          </a:xfrm>
          <a:prstGeom prst="rect">
            <a:avLst/>
          </a:prstGeom>
          <a:noFill/>
        </p:spPr>
        <p:txBody>
          <a:bodyPr wrap="square" rtlCol="0">
            <a:spAutoFit/>
          </a:bodyPr>
          <a:lstStyle/>
          <a:p>
            <a:r>
              <a:rPr lang="en-AU" sz="1200" b="1" dirty="0">
                <a:solidFill>
                  <a:srgbClr val="000000"/>
                </a:solidFill>
              </a:rPr>
              <a:t>Thyroid investigations and treatments</a:t>
            </a:r>
          </a:p>
          <a:p>
            <a:endParaRPr lang="en-AU" sz="1100" b="1" dirty="0">
              <a:solidFill>
                <a:srgbClr val="000000"/>
              </a:solidFill>
            </a:endParaRPr>
          </a:p>
          <a:p>
            <a:pPr marL="285750" indent="-285750">
              <a:buFont typeface="Arial" panose="020B0604020202020204" pitchFamily="34" charset="0"/>
              <a:buChar char="•"/>
            </a:pPr>
            <a:r>
              <a:rPr lang="en-AU" sz="1200" dirty="0">
                <a:solidFill>
                  <a:srgbClr val="000000"/>
                </a:solidFill>
              </a:rPr>
              <a:t>Thyroid stimulating hormone tests</a:t>
            </a:r>
          </a:p>
          <a:p>
            <a:pPr marL="285750" indent="-285750">
              <a:buFont typeface="Arial" panose="020B0604020202020204" pitchFamily="34" charset="0"/>
              <a:buChar char="•"/>
            </a:pPr>
            <a:r>
              <a:rPr lang="en-AU" sz="1200" dirty="0">
                <a:solidFill>
                  <a:srgbClr val="000000"/>
                </a:solidFill>
              </a:rPr>
              <a:t>Thyroid function tests</a:t>
            </a:r>
          </a:p>
          <a:p>
            <a:pPr marL="285750" indent="-285750">
              <a:buFont typeface="Arial" panose="020B0604020202020204" pitchFamily="34" charset="0"/>
              <a:buChar char="•"/>
            </a:pPr>
            <a:r>
              <a:rPr lang="en-AU" sz="1200" dirty="0" smtClean="0">
                <a:solidFill>
                  <a:srgbClr val="000000"/>
                </a:solidFill>
              </a:rPr>
              <a:t>Neck </a:t>
            </a:r>
            <a:r>
              <a:rPr lang="en-AU" sz="1200" dirty="0">
                <a:solidFill>
                  <a:srgbClr val="000000"/>
                </a:solidFill>
              </a:rPr>
              <a:t>ultrasound</a:t>
            </a:r>
          </a:p>
          <a:p>
            <a:pPr marL="285750" indent="-285750">
              <a:buFont typeface="Arial" panose="020B0604020202020204" pitchFamily="34" charset="0"/>
              <a:buChar char="•"/>
            </a:pPr>
            <a:r>
              <a:rPr lang="en-AU" sz="1200" dirty="0">
                <a:solidFill>
                  <a:srgbClr val="000000"/>
                </a:solidFill>
              </a:rPr>
              <a:t>Thyroidectomy </a:t>
            </a:r>
            <a:r>
              <a:rPr lang="en-AU" sz="1200" dirty="0" smtClean="0">
                <a:solidFill>
                  <a:srgbClr val="000000"/>
                </a:solidFill>
              </a:rPr>
              <a:t>hospitalisations</a:t>
            </a:r>
            <a:endParaRPr lang="en-AU" sz="1200" dirty="0">
              <a:solidFill>
                <a:srgbClr val="000000"/>
              </a:solidFill>
            </a:endParaRPr>
          </a:p>
        </p:txBody>
      </p:sp>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9315" y="6333631"/>
            <a:ext cx="1877250" cy="274951"/>
          </a:xfrm>
          <a:prstGeom prst="rect">
            <a:avLst/>
          </a:prstGeom>
        </p:spPr>
      </p:pic>
      <p:sp>
        <p:nvSpPr>
          <p:cNvPr id="24" name="TextBox 23"/>
          <p:cNvSpPr txBox="1"/>
          <p:nvPr/>
        </p:nvSpPr>
        <p:spPr>
          <a:xfrm>
            <a:off x="2325296" y="3546205"/>
            <a:ext cx="2462728" cy="1384995"/>
          </a:xfrm>
          <a:prstGeom prst="rect">
            <a:avLst/>
          </a:prstGeom>
          <a:noFill/>
        </p:spPr>
        <p:txBody>
          <a:bodyPr wrap="square" rtlCol="0">
            <a:spAutoFit/>
          </a:bodyPr>
          <a:lstStyle/>
          <a:p>
            <a:r>
              <a:rPr lang="en-AU" sz="1200" b="1" dirty="0">
                <a:solidFill>
                  <a:srgbClr val="000000"/>
                </a:solidFill>
              </a:rPr>
              <a:t>Gastrointestinal investigations and treatments</a:t>
            </a:r>
          </a:p>
          <a:p>
            <a:endParaRPr lang="en-AU" sz="1200" b="1" dirty="0">
              <a:solidFill>
                <a:srgbClr val="000000"/>
              </a:solidFill>
            </a:endParaRPr>
          </a:p>
          <a:p>
            <a:pPr marL="171450" indent="-171450">
              <a:buFont typeface="Arial" panose="020B0604020202020204" pitchFamily="34" charset="0"/>
              <a:buChar char="•"/>
            </a:pPr>
            <a:r>
              <a:rPr lang="en-AU" sz="1200" dirty="0">
                <a:solidFill>
                  <a:srgbClr val="000000"/>
                </a:solidFill>
              </a:rPr>
              <a:t>Proton pump inhibitor </a:t>
            </a:r>
            <a:r>
              <a:rPr lang="en-AU" sz="1200" dirty="0" smtClean="0">
                <a:solidFill>
                  <a:srgbClr val="000000"/>
                </a:solidFill>
              </a:rPr>
              <a:t>dispensing</a:t>
            </a:r>
            <a:r>
              <a:rPr lang="en-AU" sz="1200" dirty="0">
                <a:solidFill>
                  <a:srgbClr val="000000"/>
                </a:solidFill>
              </a:rPr>
              <a:t> </a:t>
            </a:r>
            <a:r>
              <a:rPr lang="en-AU" sz="1200" dirty="0" smtClean="0">
                <a:solidFill>
                  <a:srgbClr val="000000"/>
                </a:solidFill>
              </a:rPr>
              <a:t>in adults</a:t>
            </a:r>
          </a:p>
          <a:p>
            <a:pPr marL="171450" indent="-171450">
              <a:buFont typeface="Arial" panose="020B0604020202020204" pitchFamily="34" charset="0"/>
              <a:buChar char="•"/>
            </a:pPr>
            <a:r>
              <a:rPr lang="en-AU" sz="1200" dirty="0" smtClean="0">
                <a:solidFill>
                  <a:srgbClr val="000000"/>
                </a:solidFill>
              </a:rPr>
              <a:t>Colonoscopy </a:t>
            </a:r>
            <a:r>
              <a:rPr lang="en-AU" sz="1200" dirty="0">
                <a:solidFill>
                  <a:srgbClr val="000000"/>
                </a:solidFill>
              </a:rPr>
              <a:t>hospitalisations</a:t>
            </a:r>
          </a:p>
          <a:p>
            <a:pPr marL="171450" indent="-171450">
              <a:buFont typeface="Arial" panose="020B0604020202020204" pitchFamily="34" charset="0"/>
              <a:buChar char="•"/>
            </a:pPr>
            <a:r>
              <a:rPr lang="en-AU" sz="1200" dirty="0" smtClean="0">
                <a:solidFill>
                  <a:srgbClr val="000000"/>
                </a:solidFill>
              </a:rPr>
              <a:t>Gastroscopy hospitalisations</a:t>
            </a:r>
            <a:endParaRPr lang="en-AU" sz="1200" dirty="0">
              <a:solidFill>
                <a:srgbClr val="000000"/>
              </a:solidFill>
            </a:endParaRPr>
          </a:p>
        </p:txBody>
      </p:sp>
      <p:sp>
        <p:nvSpPr>
          <p:cNvPr id="25" name="TextBox 24"/>
          <p:cNvSpPr txBox="1"/>
          <p:nvPr/>
        </p:nvSpPr>
        <p:spPr>
          <a:xfrm>
            <a:off x="353207" y="3546205"/>
            <a:ext cx="2016631" cy="2492990"/>
          </a:xfrm>
          <a:prstGeom prst="rect">
            <a:avLst/>
          </a:prstGeom>
          <a:noFill/>
        </p:spPr>
        <p:txBody>
          <a:bodyPr wrap="square" rtlCol="0">
            <a:spAutoFit/>
          </a:bodyPr>
          <a:lstStyle/>
          <a:p>
            <a:r>
              <a:rPr lang="en-AU" sz="1200" b="1" dirty="0" smtClean="0">
                <a:solidFill>
                  <a:srgbClr val="000000"/>
                </a:solidFill>
              </a:rPr>
              <a:t>Neonatal and paediatric health</a:t>
            </a:r>
            <a:endParaRPr lang="en-AU" sz="1200" b="1" dirty="0">
              <a:solidFill>
                <a:srgbClr val="000000"/>
              </a:solidFill>
            </a:endParaRPr>
          </a:p>
          <a:p>
            <a:endParaRPr lang="en-AU" sz="1200" b="1" dirty="0">
              <a:solidFill>
                <a:srgbClr val="000000"/>
              </a:solidFill>
            </a:endParaRPr>
          </a:p>
          <a:p>
            <a:pPr marL="171450" indent="-171450">
              <a:buFont typeface="Arial" panose="020B0604020202020204" pitchFamily="34" charset="0"/>
              <a:buChar char="•"/>
            </a:pPr>
            <a:r>
              <a:rPr lang="en-AU" sz="1200" dirty="0">
                <a:solidFill>
                  <a:srgbClr val="000000"/>
                </a:solidFill>
              </a:rPr>
              <a:t>Early planned caesarean section without medical or obstetric </a:t>
            </a:r>
            <a:r>
              <a:rPr lang="en-AU" sz="1200" dirty="0" smtClean="0">
                <a:solidFill>
                  <a:srgbClr val="000000"/>
                </a:solidFill>
              </a:rPr>
              <a:t>indication</a:t>
            </a:r>
          </a:p>
          <a:p>
            <a:pPr marL="171450" indent="-171450">
              <a:buFont typeface="Arial" panose="020B0604020202020204" pitchFamily="34" charset="0"/>
              <a:buChar char="•"/>
            </a:pPr>
            <a:r>
              <a:rPr lang="en-AU" sz="1200" dirty="0" smtClean="0">
                <a:solidFill>
                  <a:srgbClr val="000000"/>
                </a:solidFill>
              </a:rPr>
              <a:t>Antibiotic </a:t>
            </a:r>
            <a:r>
              <a:rPr lang="en-AU" sz="1200" dirty="0">
                <a:solidFill>
                  <a:srgbClr val="000000"/>
                </a:solidFill>
              </a:rPr>
              <a:t>dispensing in </a:t>
            </a:r>
            <a:r>
              <a:rPr lang="en-AU" sz="1200" dirty="0" smtClean="0">
                <a:solidFill>
                  <a:srgbClr val="000000"/>
                </a:solidFill>
              </a:rPr>
              <a:t>children, 9 years and under</a:t>
            </a:r>
            <a:endParaRPr lang="en-AU" sz="1200" dirty="0">
              <a:solidFill>
                <a:srgbClr val="000000"/>
              </a:solidFill>
            </a:endParaRPr>
          </a:p>
          <a:p>
            <a:pPr marL="171450" indent="-171450">
              <a:buFont typeface="Arial" panose="020B0604020202020204" pitchFamily="34" charset="0"/>
              <a:buChar char="•"/>
            </a:pPr>
            <a:r>
              <a:rPr lang="en-AU" sz="1200" dirty="0" smtClean="0">
                <a:solidFill>
                  <a:srgbClr val="000000"/>
                </a:solidFill>
              </a:rPr>
              <a:t>Proton pump inhibitor dispensing in infants, </a:t>
            </a:r>
            <a:br>
              <a:rPr lang="en-AU" sz="1200" dirty="0" smtClean="0">
                <a:solidFill>
                  <a:srgbClr val="000000"/>
                </a:solidFill>
              </a:rPr>
            </a:br>
            <a:r>
              <a:rPr lang="en-AU" sz="1200" dirty="0" smtClean="0">
                <a:solidFill>
                  <a:srgbClr val="000000"/>
                </a:solidFill>
              </a:rPr>
              <a:t>1 year and under</a:t>
            </a:r>
            <a:endParaRPr lang="en-AU" sz="1200" dirty="0">
              <a:solidFill>
                <a:srgbClr val="000000"/>
              </a:solidFill>
            </a:endParaRPr>
          </a:p>
        </p:txBody>
      </p:sp>
      <p:pic>
        <p:nvPicPr>
          <p:cNvPr id="3074" name="Picture 2" descr="\\central.health\dfsuserenv\Users\User_01\REYNKA\Documents\Impress\Files 10.07.18\Third Atlas - Impress Designs - Chapter icon (high res)  cardiac tests - 10 July 20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290121"/>
            <a:ext cx="1945882" cy="1945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entral.health\dfsuserenv\Users\User_01\REYNKA\Documents\Impress\Files 10.07.18\Third Atlas - Impress Designs - Chapter icon (high res)  gastrointestinal investigations &amp; treatments - 10 July 201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5692" y="1307932"/>
            <a:ext cx="1927547" cy="19275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ntral.health\dfsuserenv\Users\User_01\REYNKA\Documents\Impress\Files 13.07.18\SAQ7701_Icon_updated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306955"/>
            <a:ext cx="1912213" cy="1912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entral.health\dfsuserenv\Users\User_01\REYNKA\Documents\Impress\Atlas design files\SAQ7701_Icon_updated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207" y="1307932"/>
            <a:ext cx="1929047" cy="192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5120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smtClean="0"/>
              <a:t>Promoting appropriate care</a:t>
            </a:r>
            <a:endParaRPr lang="en-AU" dirty="0"/>
          </a:p>
        </p:txBody>
      </p:sp>
      <p:sp>
        <p:nvSpPr>
          <p:cNvPr id="4" name="Text Placeholder 3"/>
          <p:cNvSpPr>
            <a:spLocks noGrp="1"/>
          </p:cNvSpPr>
          <p:nvPr>
            <p:ph type="body" sz="quarter" idx="11"/>
          </p:nvPr>
        </p:nvSpPr>
        <p:spPr/>
        <p:txBody>
          <a:bodyPr>
            <a:normAutofit lnSpcReduction="10000"/>
          </a:bodyPr>
          <a:lstStyle/>
          <a:p>
            <a:endParaRPr lang="en-AU"/>
          </a:p>
        </p:txBody>
      </p:sp>
      <p:sp>
        <p:nvSpPr>
          <p:cNvPr id="6" name="Rounded Rectangle 5"/>
          <p:cNvSpPr/>
          <p:nvPr/>
        </p:nvSpPr>
        <p:spPr>
          <a:xfrm>
            <a:off x="6118412" y="2231428"/>
            <a:ext cx="2285813" cy="672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Explore variation</a:t>
            </a:r>
          </a:p>
        </p:txBody>
      </p:sp>
      <p:sp>
        <p:nvSpPr>
          <p:cNvPr id="8" name="Rounded Rectangle 7"/>
          <p:cNvSpPr/>
          <p:nvPr/>
        </p:nvSpPr>
        <p:spPr>
          <a:xfrm>
            <a:off x="6118412" y="3157135"/>
            <a:ext cx="2285813" cy="67235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Identify unwarranted variation</a:t>
            </a:r>
          </a:p>
        </p:txBody>
      </p:sp>
      <p:sp>
        <p:nvSpPr>
          <p:cNvPr id="9" name="Rounded Rectangle 8"/>
          <p:cNvSpPr/>
          <p:nvPr/>
        </p:nvSpPr>
        <p:spPr>
          <a:xfrm>
            <a:off x="6118412" y="4082842"/>
            <a:ext cx="2285813" cy="67235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Address unwarranted variation</a:t>
            </a:r>
          </a:p>
        </p:txBody>
      </p:sp>
      <p:pic>
        <p:nvPicPr>
          <p:cNvPr id="10" name="Picture 9" descr="D:\Users\REYNKA\AppData\Local\Microsoft\Windows\Temporary Internet Files\Content.Outlook\YT0YNIRA\Promoting appropriate care slide updated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858692"/>
            <a:ext cx="5029200" cy="496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154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a:t>Further resources </a:t>
            </a:r>
          </a:p>
        </p:txBody>
      </p:sp>
      <p:sp>
        <p:nvSpPr>
          <p:cNvPr id="4" name="Text Placeholder 3"/>
          <p:cNvSpPr>
            <a:spLocks noGrp="1"/>
          </p:cNvSpPr>
          <p:nvPr>
            <p:ph type="body" sz="quarter" idx="11"/>
          </p:nvPr>
        </p:nvSpPr>
        <p:spPr/>
        <p:txBody>
          <a:bodyPr>
            <a:normAutofit lnSpcReduction="10000"/>
          </a:bodyPr>
          <a:lstStyle/>
          <a:p>
            <a:endParaRPr lang="en-AU"/>
          </a:p>
        </p:txBody>
      </p:sp>
      <p:sp>
        <p:nvSpPr>
          <p:cNvPr id="5" name="Rectangle 4"/>
          <p:cNvSpPr/>
          <p:nvPr/>
        </p:nvSpPr>
        <p:spPr>
          <a:xfrm>
            <a:off x="871869" y="1403498"/>
            <a:ext cx="6624083" cy="1938992"/>
          </a:xfrm>
          <a:prstGeom prst="rect">
            <a:avLst/>
          </a:prstGeom>
        </p:spPr>
        <p:txBody>
          <a:bodyPr wrap="square">
            <a:spAutoFit/>
          </a:bodyPr>
          <a:lstStyle/>
          <a:p>
            <a:pPr marL="457200" indent="-457200">
              <a:buFont typeface="Arial" panose="020B0604020202020204" pitchFamily="34" charset="0"/>
              <a:buChar char="•"/>
            </a:pPr>
            <a:r>
              <a:rPr lang="en-AU" sz="2400" dirty="0">
                <a:solidFill>
                  <a:srgbClr val="000000"/>
                </a:solidFill>
              </a:rPr>
              <a:t>Explore the data further using the interactive Atlas at </a:t>
            </a:r>
            <a:r>
              <a:rPr lang="en-AU" sz="2400" dirty="0">
                <a:solidFill>
                  <a:srgbClr val="000000"/>
                </a:solidFill>
                <a:hlinkClick r:id="rId3"/>
              </a:rPr>
              <a:t>www.safetyandquality.gov.au/atlas/</a:t>
            </a:r>
            <a:endParaRPr lang="en-AU" sz="2400" dirty="0">
              <a:solidFill>
                <a:srgbClr val="000000"/>
              </a:solidFill>
            </a:endParaRPr>
          </a:p>
          <a:p>
            <a:endParaRPr lang="en-AU" sz="2400" dirty="0">
              <a:solidFill>
                <a:srgbClr val="000000"/>
              </a:solidFill>
            </a:endParaRPr>
          </a:p>
          <a:p>
            <a:pPr marL="457200" indent="-457200">
              <a:buFont typeface="Arial" panose="020B0604020202020204" pitchFamily="34" charset="0"/>
              <a:buChar char="•"/>
            </a:pPr>
            <a:r>
              <a:rPr lang="en-AU" sz="2400" dirty="0">
                <a:solidFill>
                  <a:srgbClr val="000000"/>
                </a:solidFill>
              </a:rPr>
              <a:t>Please send any queries to </a:t>
            </a:r>
            <a:r>
              <a:rPr lang="en-AU" sz="2400" dirty="0">
                <a:solidFill>
                  <a:srgbClr val="000000"/>
                </a:solidFill>
                <a:hlinkClick r:id="rId4"/>
              </a:rPr>
              <a:t>atlas@safetyandquality.gov.au</a:t>
            </a:r>
            <a:r>
              <a:rPr lang="en-AU" sz="2400" dirty="0">
                <a:solidFill>
                  <a:srgbClr val="000000"/>
                </a:solidFill>
              </a:rPr>
              <a:t>  </a:t>
            </a:r>
          </a:p>
        </p:txBody>
      </p:sp>
    </p:spTree>
    <p:extLst>
      <p:ext uri="{BB962C8B-B14F-4D97-AF65-F5344CB8AC3E}">
        <p14:creationId xmlns:p14="http://schemas.microsoft.com/office/powerpoint/2010/main" val="3391640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Inside this slide pack</a:t>
            </a:r>
            <a:endParaRPr lang="en-AU" dirty="0"/>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rmAutofit lnSpcReduction="10000"/>
          </a:bodyPr>
          <a:lstStyle/>
          <a:p>
            <a:endParaRPr lang="en-AU"/>
          </a:p>
        </p:txBody>
      </p:sp>
      <p:sp>
        <p:nvSpPr>
          <p:cNvPr id="5" name="Text Placeholder 4"/>
          <p:cNvSpPr>
            <a:spLocks noGrp="1"/>
          </p:cNvSpPr>
          <p:nvPr>
            <p:ph type="body" sz="quarter" idx="12"/>
          </p:nvPr>
        </p:nvSpPr>
        <p:spPr/>
        <p:txBody>
          <a:bodyPr/>
          <a:lstStyle/>
          <a:p>
            <a:pPr marL="342900" lvl="0" indent="-342900">
              <a:lnSpc>
                <a:spcPct val="100000"/>
              </a:lnSpc>
              <a:spcBef>
                <a:spcPts val="0"/>
              </a:spcBef>
            </a:pPr>
            <a:r>
              <a:rPr lang="en-AU" sz="2800" dirty="0">
                <a:solidFill>
                  <a:srgbClr val="000000"/>
                </a:solidFill>
              </a:rPr>
              <a:t>Why does variation matter?</a:t>
            </a:r>
          </a:p>
          <a:p>
            <a:pPr marL="342900" lvl="0" indent="-342900">
              <a:lnSpc>
                <a:spcPct val="100000"/>
              </a:lnSpc>
              <a:spcBef>
                <a:spcPts val="0"/>
              </a:spcBef>
            </a:pPr>
            <a:r>
              <a:rPr lang="en-AU" sz="2800" dirty="0">
                <a:solidFill>
                  <a:srgbClr val="000000"/>
                </a:solidFill>
              </a:rPr>
              <a:t>How is variation measured in the Atlas?</a:t>
            </a:r>
          </a:p>
          <a:p>
            <a:pPr marL="342900" lvl="0" indent="-342900">
              <a:lnSpc>
                <a:spcPct val="100000"/>
              </a:lnSpc>
              <a:spcBef>
                <a:spcPts val="0"/>
              </a:spcBef>
            </a:pPr>
            <a:r>
              <a:rPr lang="en-AU" sz="2800" dirty="0">
                <a:solidFill>
                  <a:srgbClr val="000000"/>
                </a:solidFill>
              </a:rPr>
              <a:t>How is variation presented in the Atlas</a:t>
            </a:r>
            <a:r>
              <a:rPr lang="en-AU" sz="2800" dirty="0" smtClean="0">
                <a:solidFill>
                  <a:srgbClr val="000000"/>
                </a:solidFill>
              </a:rPr>
              <a:t>?</a:t>
            </a:r>
          </a:p>
          <a:p>
            <a:pPr marL="342900" lvl="0" indent="-342900">
              <a:lnSpc>
                <a:spcPct val="100000"/>
              </a:lnSpc>
              <a:spcBef>
                <a:spcPts val="0"/>
              </a:spcBef>
            </a:pPr>
            <a:r>
              <a:rPr lang="en-AU" sz="2800" dirty="0" smtClean="0">
                <a:solidFill>
                  <a:srgbClr val="000000"/>
                </a:solidFill>
              </a:rPr>
              <a:t>Notes on data</a:t>
            </a:r>
            <a:endParaRPr lang="en-AU" sz="2800" dirty="0">
              <a:solidFill>
                <a:srgbClr val="000000"/>
              </a:solidFill>
            </a:endParaRPr>
          </a:p>
          <a:p>
            <a:pPr marL="342900" lvl="0" indent="-342900">
              <a:lnSpc>
                <a:spcPct val="100000"/>
              </a:lnSpc>
              <a:spcBef>
                <a:spcPts val="0"/>
              </a:spcBef>
            </a:pPr>
            <a:r>
              <a:rPr lang="en-AU" sz="2800" dirty="0" smtClean="0">
                <a:solidFill>
                  <a:srgbClr val="000000"/>
                </a:solidFill>
              </a:rPr>
              <a:t>Key </a:t>
            </a:r>
            <a:r>
              <a:rPr lang="en-AU" sz="2800" dirty="0">
                <a:solidFill>
                  <a:srgbClr val="000000"/>
                </a:solidFill>
              </a:rPr>
              <a:t>findings</a:t>
            </a:r>
          </a:p>
          <a:p>
            <a:pPr marL="342900" lvl="0" indent="-342900">
              <a:lnSpc>
                <a:spcPct val="100000"/>
              </a:lnSpc>
              <a:spcBef>
                <a:spcPts val="0"/>
              </a:spcBef>
            </a:pPr>
            <a:r>
              <a:rPr lang="en-AU" sz="2800" dirty="0" smtClean="0">
                <a:solidFill>
                  <a:srgbClr val="000000"/>
                </a:solidFill>
              </a:rPr>
              <a:t>Promoting appropriate care</a:t>
            </a:r>
            <a:endParaRPr lang="en-AU" sz="2800" dirty="0">
              <a:solidFill>
                <a:srgbClr val="000000"/>
              </a:solidFill>
            </a:endParaRPr>
          </a:p>
          <a:p>
            <a:pPr marL="342900" lvl="0" indent="-342900">
              <a:lnSpc>
                <a:spcPct val="100000"/>
              </a:lnSpc>
              <a:spcBef>
                <a:spcPts val="0"/>
              </a:spcBef>
            </a:pPr>
            <a:r>
              <a:rPr lang="en-AU" sz="2800" dirty="0">
                <a:solidFill>
                  <a:srgbClr val="000000"/>
                </a:solidFill>
              </a:rPr>
              <a:t>Further resources.</a:t>
            </a:r>
          </a:p>
          <a:p>
            <a:endParaRPr lang="en-AU" dirty="0"/>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593674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t>Why does variation matter?</a:t>
            </a:r>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517525" y="1170878"/>
            <a:ext cx="7886700" cy="4315522"/>
          </a:xfrm>
        </p:spPr>
        <p:txBody>
          <a:bodyPr>
            <a:normAutofit fontScale="77500" lnSpcReduction="20000"/>
          </a:bodyPr>
          <a:lstStyle/>
          <a:p>
            <a:pPr>
              <a:lnSpc>
                <a:spcPct val="100000"/>
              </a:lnSpc>
              <a:spcAft>
                <a:spcPts val="600"/>
              </a:spcAft>
            </a:pPr>
            <a:r>
              <a:rPr lang="en-AU" sz="2600" dirty="0">
                <a:solidFill>
                  <a:srgbClr val="000000"/>
                </a:solidFill>
              </a:rPr>
              <a:t>Large variations in health care use have been documented by researchers around the world for many years</a:t>
            </a:r>
          </a:p>
          <a:p>
            <a:pPr>
              <a:lnSpc>
                <a:spcPct val="100000"/>
              </a:lnSpc>
              <a:spcAft>
                <a:spcPts val="600"/>
              </a:spcAft>
            </a:pPr>
            <a:r>
              <a:rPr lang="en-AU" sz="2600" dirty="0">
                <a:solidFill>
                  <a:srgbClr val="000000"/>
                </a:solidFill>
              </a:rPr>
              <a:t>A proportion of this variation is termed ‘unwarranted’</a:t>
            </a:r>
          </a:p>
          <a:p>
            <a:pPr>
              <a:lnSpc>
                <a:spcPct val="100000"/>
              </a:lnSpc>
              <a:spcAft>
                <a:spcPts val="600"/>
              </a:spcAft>
            </a:pPr>
            <a:r>
              <a:rPr lang="en-AU" sz="2600" dirty="0">
                <a:solidFill>
                  <a:srgbClr val="000000"/>
                </a:solidFill>
              </a:rPr>
              <a:t>Unwarranted variation: </a:t>
            </a:r>
          </a:p>
          <a:p>
            <a:pPr>
              <a:lnSpc>
                <a:spcPct val="100000"/>
              </a:lnSpc>
              <a:spcAft>
                <a:spcPts val="600"/>
              </a:spcAft>
            </a:pPr>
            <a:r>
              <a:rPr lang="en-AU" sz="2600" dirty="0">
                <a:solidFill>
                  <a:srgbClr val="000000"/>
                </a:solidFill>
              </a:rPr>
              <a:t>Is unrelated to patient need or preference</a:t>
            </a:r>
          </a:p>
          <a:p>
            <a:pPr>
              <a:lnSpc>
                <a:spcPct val="100000"/>
              </a:lnSpc>
              <a:spcAft>
                <a:spcPts val="600"/>
              </a:spcAft>
            </a:pPr>
            <a:r>
              <a:rPr lang="en-AU" sz="2600" dirty="0">
                <a:solidFill>
                  <a:srgbClr val="000000"/>
                </a:solidFill>
              </a:rPr>
              <a:t>May signal inappropriate care</a:t>
            </a:r>
          </a:p>
          <a:p>
            <a:pPr>
              <a:lnSpc>
                <a:spcPct val="100000"/>
              </a:lnSpc>
              <a:spcAft>
                <a:spcPts val="600"/>
              </a:spcAft>
            </a:pPr>
            <a:r>
              <a:rPr lang="en-AU" sz="2600" dirty="0">
                <a:solidFill>
                  <a:srgbClr val="000000"/>
                </a:solidFill>
              </a:rPr>
              <a:t>May signal ineffective use of resources</a:t>
            </a:r>
          </a:p>
          <a:p>
            <a:pPr>
              <a:lnSpc>
                <a:spcPct val="100000"/>
              </a:lnSpc>
              <a:spcAft>
                <a:spcPts val="600"/>
              </a:spcAft>
            </a:pPr>
            <a:r>
              <a:rPr lang="en-AU" sz="2600" dirty="0">
                <a:solidFill>
                  <a:srgbClr val="000000"/>
                </a:solidFill>
              </a:rPr>
              <a:t>It raises questions about appropriateness of care, health system efficiency, equity and access</a:t>
            </a:r>
          </a:p>
          <a:p>
            <a:pPr>
              <a:lnSpc>
                <a:spcPct val="100000"/>
              </a:lnSpc>
              <a:spcAft>
                <a:spcPts val="600"/>
              </a:spcAft>
            </a:pPr>
            <a:r>
              <a:rPr lang="en-AU" sz="2600" dirty="0">
                <a:solidFill>
                  <a:srgbClr val="000000"/>
                </a:solidFill>
              </a:rPr>
              <a:t>Can highlight opportunities for further investigation and for the health system </a:t>
            </a:r>
            <a:r>
              <a:rPr lang="en-AU" sz="2600" spc="300" dirty="0">
                <a:solidFill>
                  <a:srgbClr val="000000"/>
                </a:solidFill>
              </a:rPr>
              <a:t>to</a:t>
            </a:r>
            <a:r>
              <a:rPr lang="en-AU" sz="2600" dirty="0">
                <a:solidFill>
                  <a:srgbClr val="000000"/>
                </a:solidFill>
              </a:rPr>
              <a:t> improve</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06517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solidFill>
                  <a:srgbClr val="0078A2"/>
                </a:solidFill>
              </a:rPr>
              <a:t>How is variation measured in the Atlas? </a:t>
            </a:r>
            <a:endParaRPr lang="en-AU" dirty="0"/>
          </a:p>
        </p:txBody>
      </p:sp>
      <p:sp>
        <p:nvSpPr>
          <p:cNvPr id="14" name="Text Placeholder 13"/>
          <p:cNvSpPr>
            <a:spLocks noGrp="1"/>
          </p:cNvSpPr>
          <p:nvPr>
            <p:ph type="body" sz="quarter" idx="12"/>
          </p:nvPr>
        </p:nvSpPr>
        <p:spPr>
          <a:xfrm>
            <a:off x="517525" y="1293544"/>
            <a:ext cx="7672039" cy="4873082"/>
          </a:xfrm>
        </p:spPr>
        <p:txBody>
          <a:bodyPr>
            <a:noAutofit/>
          </a:bodyPr>
          <a:lstStyle/>
          <a:p>
            <a:pPr marL="285750" lvl="0" indent="-285750">
              <a:spcAft>
                <a:spcPts val="600"/>
              </a:spcAft>
            </a:pPr>
            <a:r>
              <a:rPr lang="en-AU" sz="2000" dirty="0">
                <a:solidFill>
                  <a:prstClr val="black"/>
                </a:solidFill>
              </a:rPr>
              <a:t>Healthcare use is mapped </a:t>
            </a:r>
            <a:r>
              <a:rPr lang="en-AU" sz="2000" b="1" dirty="0">
                <a:solidFill>
                  <a:prstClr val="black"/>
                </a:solidFill>
              </a:rPr>
              <a:t>by residence of </a:t>
            </a:r>
            <a:r>
              <a:rPr lang="en-AU" sz="2000" b="1" dirty="0" smtClean="0">
                <a:solidFill>
                  <a:prstClr val="black"/>
                </a:solidFill>
              </a:rPr>
              <a:t>patient (</a:t>
            </a:r>
            <a:r>
              <a:rPr lang="en-AU" sz="2000" dirty="0" smtClean="0">
                <a:solidFill>
                  <a:prstClr val="black"/>
                </a:solidFill>
              </a:rPr>
              <a:t>not location of the health provider)</a:t>
            </a:r>
            <a:endParaRPr lang="en-AU" sz="2000" dirty="0">
              <a:solidFill>
                <a:prstClr val="black"/>
              </a:solidFill>
            </a:endParaRPr>
          </a:p>
          <a:p>
            <a:pPr marL="285750" lvl="0" indent="-285750">
              <a:spcAft>
                <a:spcPts val="600"/>
              </a:spcAft>
            </a:pPr>
            <a:r>
              <a:rPr lang="en-AU" sz="2000" dirty="0">
                <a:solidFill>
                  <a:prstClr val="black"/>
                </a:solidFill>
              </a:rPr>
              <a:t>Location of residence mapped at Statistical Area Level 3 (SA3)</a:t>
            </a:r>
          </a:p>
          <a:p>
            <a:pPr marL="285750" lvl="0" indent="-285750">
              <a:spcAft>
                <a:spcPts val="600"/>
              </a:spcAft>
            </a:pPr>
            <a:r>
              <a:rPr lang="en-AU" sz="2000" dirty="0">
                <a:solidFill>
                  <a:prstClr val="black"/>
                </a:solidFill>
              </a:rPr>
              <a:t>Data are </a:t>
            </a:r>
            <a:r>
              <a:rPr lang="en-AU" sz="2000" b="1" dirty="0">
                <a:solidFill>
                  <a:prstClr val="black"/>
                </a:solidFill>
              </a:rPr>
              <a:t>age- and </a:t>
            </a:r>
            <a:r>
              <a:rPr lang="en-AU" sz="2000" b="1" dirty="0" smtClean="0">
                <a:solidFill>
                  <a:prstClr val="black"/>
                </a:solidFill>
              </a:rPr>
              <a:t>sex-standardised, </a:t>
            </a:r>
            <a:r>
              <a:rPr lang="en-AU" sz="2000" dirty="0" smtClean="0">
                <a:solidFill>
                  <a:prstClr val="black"/>
                </a:solidFill>
              </a:rPr>
              <a:t>with a few exceptions</a:t>
            </a:r>
            <a:endParaRPr lang="en-AU" sz="2000" dirty="0">
              <a:solidFill>
                <a:prstClr val="black"/>
              </a:solidFill>
            </a:endParaRPr>
          </a:p>
          <a:p>
            <a:pPr marL="285750" lvl="0" indent="-285750">
              <a:spcAft>
                <a:spcPts val="600"/>
              </a:spcAft>
            </a:pPr>
            <a:r>
              <a:rPr lang="en-AU" sz="2000" dirty="0">
                <a:solidFill>
                  <a:prstClr val="black"/>
                </a:solidFill>
              </a:rPr>
              <a:t>Data sources used: </a:t>
            </a:r>
          </a:p>
          <a:p>
            <a:pPr marL="800100" lvl="1" indent="-342900">
              <a:spcAft>
                <a:spcPts val="600"/>
              </a:spcAft>
              <a:buFont typeface="Courier New" panose="02070309020205020404" pitchFamily="49" charset="0"/>
              <a:buChar char="­"/>
            </a:pPr>
            <a:r>
              <a:rPr lang="en-AU" sz="2000" dirty="0">
                <a:solidFill>
                  <a:prstClr val="black"/>
                </a:solidFill>
              </a:rPr>
              <a:t>National Hospital Morbidity Database (NHMD)</a:t>
            </a:r>
          </a:p>
          <a:p>
            <a:pPr marL="800100" lvl="1" indent="-342900">
              <a:spcAft>
                <a:spcPts val="600"/>
              </a:spcAft>
              <a:buFont typeface="Courier New" panose="02070309020205020404" pitchFamily="49" charset="0"/>
              <a:buChar char="­"/>
            </a:pPr>
            <a:r>
              <a:rPr lang="en-AU" sz="2000" dirty="0">
                <a:solidFill>
                  <a:prstClr val="black"/>
                </a:solidFill>
              </a:rPr>
              <a:t>Medicare Benefits Schedule (MBS)</a:t>
            </a:r>
          </a:p>
          <a:p>
            <a:pPr marL="800100" lvl="1" indent="-342900">
              <a:spcAft>
                <a:spcPts val="600"/>
              </a:spcAft>
              <a:buFont typeface="Courier New" panose="02070309020205020404" pitchFamily="49" charset="0"/>
              <a:buChar char="­"/>
            </a:pPr>
            <a:r>
              <a:rPr lang="en-AU" sz="2000" dirty="0">
                <a:solidFill>
                  <a:prstClr val="black"/>
                </a:solidFill>
              </a:rPr>
              <a:t>Pharmaceutical Benefits Scheme (PBS)</a:t>
            </a:r>
          </a:p>
          <a:p>
            <a:pPr marL="800100" lvl="1" indent="-342900">
              <a:spcAft>
                <a:spcPts val="600"/>
              </a:spcAft>
              <a:buFont typeface="Courier New" panose="02070309020205020404" pitchFamily="49" charset="0"/>
              <a:buChar char="­"/>
            </a:pPr>
            <a:r>
              <a:rPr lang="en-AU" sz="2000" dirty="0">
                <a:solidFill>
                  <a:prstClr val="black"/>
                </a:solidFill>
              </a:rPr>
              <a:t>National Perinatal Data Collection (NPDC)</a:t>
            </a:r>
          </a:p>
          <a:p>
            <a:pPr marL="285750" lvl="0" indent="-285750">
              <a:spcAft>
                <a:spcPts val="600"/>
              </a:spcAft>
            </a:pPr>
            <a:r>
              <a:rPr lang="en-AU" sz="2000" dirty="0">
                <a:solidFill>
                  <a:prstClr val="black"/>
                </a:solidFill>
              </a:rPr>
              <a:t>Data extraction and analysis performed by the Australian Institute of Health and Welfare (AIHW)</a:t>
            </a:r>
          </a:p>
          <a:p>
            <a:pPr marL="285750" lvl="0" indent="-285750">
              <a:spcAft>
                <a:spcPts val="600"/>
              </a:spcAft>
            </a:pPr>
            <a:r>
              <a:rPr lang="en-AU" sz="2000" dirty="0">
                <a:solidFill>
                  <a:prstClr val="black"/>
                </a:solidFill>
              </a:rPr>
              <a:t>Interactive </a:t>
            </a:r>
            <a:r>
              <a:rPr lang="en-AU" sz="2000" dirty="0" smtClean="0">
                <a:solidFill>
                  <a:prstClr val="black"/>
                </a:solidFill>
              </a:rPr>
              <a:t>Atlas</a:t>
            </a:r>
            <a:endParaRPr lang="en-AU" sz="2000"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1574996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solidFill>
                  <a:srgbClr val="0078A2"/>
                </a:solidFill>
              </a:rPr>
              <a:t>How is variation presented in the Atlas? </a:t>
            </a:r>
            <a:endParaRPr lang="en-AU" dirty="0"/>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684794" y="1295171"/>
            <a:ext cx="7886700" cy="3556000"/>
          </a:xfrm>
        </p:spPr>
        <p:txBody>
          <a:bodyPr>
            <a:normAutofit/>
          </a:bodyPr>
          <a:lstStyle/>
          <a:p>
            <a:pPr marL="285750" indent="-285750">
              <a:spcAft>
                <a:spcPts val="600"/>
              </a:spcAft>
            </a:pPr>
            <a:r>
              <a:rPr lang="en-AU" sz="2000" dirty="0">
                <a:solidFill>
                  <a:prstClr val="black"/>
                </a:solidFill>
              </a:rPr>
              <a:t>Data are presented in maps and graphs </a:t>
            </a:r>
          </a:p>
          <a:p>
            <a:pPr marL="285750" indent="-285750">
              <a:spcAft>
                <a:spcPts val="600"/>
              </a:spcAft>
            </a:pPr>
            <a:r>
              <a:rPr lang="en-AU" sz="2000" dirty="0">
                <a:solidFill>
                  <a:prstClr val="black"/>
                </a:solidFill>
              </a:rPr>
              <a:t>Statistical Area 3 level data is presented for: </a:t>
            </a:r>
          </a:p>
          <a:p>
            <a:pPr marL="800100" lvl="1" indent="-342900">
              <a:spcAft>
                <a:spcPts val="600"/>
              </a:spcAft>
              <a:buFont typeface="Courier New" panose="02070309020205020404" pitchFamily="49" charset="0"/>
              <a:buChar char="­"/>
            </a:pPr>
            <a:r>
              <a:rPr lang="en-AU" sz="2000" dirty="0">
                <a:solidFill>
                  <a:prstClr val="black"/>
                </a:solidFill>
              </a:rPr>
              <a:t>State and territory analysis </a:t>
            </a:r>
          </a:p>
          <a:p>
            <a:pPr marL="800100" lvl="1" indent="-342900">
              <a:spcAft>
                <a:spcPts val="600"/>
              </a:spcAft>
              <a:buFont typeface="Courier New" panose="02070309020205020404" pitchFamily="49" charset="0"/>
              <a:buChar char="­"/>
            </a:pPr>
            <a:r>
              <a:rPr lang="en-AU" sz="2000" dirty="0">
                <a:solidFill>
                  <a:prstClr val="black"/>
                </a:solidFill>
              </a:rPr>
              <a:t>Remoteness and socioeconomic disadvantage </a:t>
            </a:r>
          </a:p>
          <a:p>
            <a:pPr marL="285750" indent="-285750">
              <a:spcAft>
                <a:spcPts val="600"/>
              </a:spcAft>
            </a:pPr>
            <a:r>
              <a:rPr lang="en-AU" sz="2000" dirty="0">
                <a:solidFill>
                  <a:prstClr val="black"/>
                </a:solidFill>
              </a:rPr>
              <a:t>State and territory level data is presented for: </a:t>
            </a:r>
          </a:p>
          <a:p>
            <a:pPr marL="800100" lvl="1" indent="-342900">
              <a:spcAft>
                <a:spcPts val="600"/>
              </a:spcAft>
              <a:buFont typeface="Courier New" panose="02070309020205020404" pitchFamily="49" charset="0"/>
              <a:buChar char="­"/>
            </a:pPr>
            <a:r>
              <a:rPr lang="en-AU" sz="2000" dirty="0">
                <a:solidFill>
                  <a:prstClr val="black"/>
                </a:solidFill>
              </a:rPr>
              <a:t>Aboriginal and Torres Strait Islander Australian status </a:t>
            </a:r>
          </a:p>
          <a:p>
            <a:pPr marL="800100" lvl="1" indent="-342900">
              <a:spcAft>
                <a:spcPts val="600"/>
              </a:spcAft>
              <a:buFont typeface="Courier New" panose="02070309020205020404" pitchFamily="49" charset="0"/>
              <a:buChar char="­"/>
            </a:pPr>
            <a:r>
              <a:rPr lang="en-AU" sz="2000" dirty="0">
                <a:solidFill>
                  <a:prstClr val="black"/>
                </a:solidFill>
              </a:rPr>
              <a:t>Public and private patient funding status  </a:t>
            </a:r>
          </a:p>
          <a:p>
            <a:pPr>
              <a:spcAft>
                <a:spcPts val="600"/>
              </a:spcAft>
            </a:pPr>
            <a:endParaRPr lang="en-AU" sz="2000"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03339150"/>
      </p:ext>
    </p:extLst>
  </p:cSld>
  <p:clrMapOvr>
    <a:masterClrMapping/>
  </p:clrMapOvr>
</p:sld>
</file>

<file path=ppt/theme/theme1.xml><?xml version="1.0" encoding="utf-8"?>
<a:theme xmlns:a="http://schemas.openxmlformats.org/drawingml/2006/main" name="Office Theme">
  <a:themeElements>
    <a:clrScheme name="SAQ 1">
      <a:dk1>
        <a:srgbClr val="00B2E2"/>
      </a:dk1>
      <a:lt1>
        <a:srgbClr val="0078A2"/>
      </a:lt1>
      <a:dk2>
        <a:srgbClr val="808283"/>
      </a:dk2>
      <a:lt2>
        <a:srgbClr val="57599C"/>
      </a:lt2>
      <a:accent1>
        <a:srgbClr val="9D1630"/>
      </a:accent1>
      <a:accent2>
        <a:srgbClr val="2F7E47"/>
      </a:accent2>
      <a:accent3>
        <a:srgbClr val="5D7E95"/>
      </a:accent3>
      <a:accent4>
        <a:srgbClr val="F3794C"/>
      </a:accent4>
      <a:accent5>
        <a:srgbClr val="FFFFFF"/>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SAQ 1">
      <a:dk1>
        <a:srgbClr val="00B2E2"/>
      </a:dk1>
      <a:lt1>
        <a:srgbClr val="0078A2"/>
      </a:lt1>
      <a:dk2>
        <a:srgbClr val="808283"/>
      </a:dk2>
      <a:lt2>
        <a:srgbClr val="57599C"/>
      </a:lt2>
      <a:accent1>
        <a:srgbClr val="9D1630"/>
      </a:accent1>
      <a:accent2>
        <a:srgbClr val="2F7E47"/>
      </a:accent2>
      <a:accent3>
        <a:srgbClr val="5D7E95"/>
      </a:accent3>
      <a:accent4>
        <a:srgbClr val="F3794C"/>
      </a:accent4>
      <a:accent5>
        <a:srgbClr val="FFFFFF"/>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978</TotalTime>
  <Words>6859</Words>
  <Application>Microsoft Office PowerPoint</Application>
  <PresentationFormat>On-screen Show (4:3)</PresentationFormat>
  <Paragraphs>670</Paragraphs>
  <Slides>51</Slides>
  <Notes>47</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1_Office Theme</vt:lpstr>
      <vt:lpstr>The Third Australian Atlas of Healthcare Variation </vt:lpstr>
      <vt:lpstr>The Australian Atlas of Healthcare Variation series</vt:lpstr>
      <vt:lpstr>Interactive Atlas</vt:lpstr>
      <vt:lpstr>Australian Commission on Safety and Quality in Health Care</vt:lpstr>
      <vt:lpstr>Third Australian Atlas of Healthcare Variation </vt:lpstr>
      <vt:lpstr>Inside this slide pack</vt:lpstr>
      <vt:lpstr>Why does variation matter?</vt:lpstr>
      <vt:lpstr>How is variation measured in the Atlas? </vt:lpstr>
      <vt:lpstr>How is variation presented in the Atlas? </vt:lpstr>
      <vt:lpstr>Data suppression</vt:lpstr>
      <vt:lpstr>How to interpret our data visualisations</vt:lpstr>
      <vt:lpstr>How to interpret our data visualisations</vt:lpstr>
      <vt:lpstr>Thyroid investigations  and treatments</vt:lpstr>
      <vt:lpstr>Thyroid investigations and treatments</vt:lpstr>
      <vt:lpstr>What’s included in TSH and TFT</vt:lpstr>
      <vt:lpstr>3.1 Thyroid stimulating hormone tests</vt:lpstr>
      <vt:lpstr>3.1 Thyroid stimulating hormone tests</vt:lpstr>
      <vt:lpstr>3.1 Thyroid stimulating hormone tests</vt:lpstr>
      <vt:lpstr>3.1 Thyroid stimulating hormone tests</vt:lpstr>
      <vt:lpstr>3.1 Thyroid stimulating hormone tests</vt:lpstr>
      <vt:lpstr>3.1 Thyroid stimulating hormone tests</vt:lpstr>
      <vt:lpstr>3.1 Thyroid stimulating hormone tests</vt:lpstr>
      <vt:lpstr>3.1 Thyroid function tests</vt:lpstr>
      <vt:lpstr>3.1 Thyroid function tests</vt:lpstr>
      <vt:lpstr>3.1 Thyroid function testing</vt:lpstr>
      <vt:lpstr>3.1 Thyroid function testing</vt:lpstr>
      <vt:lpstr>3.1 Thyroid function testing</vt:lpstr>
      <vt:lpstr>3.1 Thyroid function tests</vt:lpstr>
      <vt:lpstr>3.1 Thyroid function tests</vt:lpstr>
      <vt:lpstr>3.1 Thyroid function tests</vt:lpstr>
      <vt:lpstr>3.1 Thyroid function tests</vt:lpstr>
      <vt:lpstr>3.1 Thyroid function tests</vt:lpstr>
      <vt:lpstr>3.2 Neck ultrasound</vt:lpstr>
      <vt:lpstr>3.2 Neck ultrasound</vt:lpstr>
      <vt:lpstr>3.2 Neck ultrasound</vt:lpstr>
      <vt:lpstr>3.2 Neck ultrasound</vt:lpstr>
      <vt:lpstr>3.2 Neck ultrasound</vt:lpstr>
      <vt:lpstr>3.2 Neck ultrasound</vt:lpstr>
      <vt:lpstr>3.2 Neck ultrasound</vt:lpstr>
      <vt:lpstr>3.2 Thyroidectomy hospitalisations</vt:lpstr>
      <vt:lpstr>3.2 Thyroidectomy hospitalisations</vt:lpstr>
      <vt:lpstr>3.2 Thyroidectomy</vt:lpstr>
      <vt:lpstr>3.2 Thyroidectomy</vt:lpstr>
      <vt:lpstr>3.2 Thyroidectomy</vt:lpstr>
      <vt:lpstr>3.2 Thyroidectomy</vt:lpstr>
      <vt:lpstr>3.2 Thyroidectomy</vt:lpstr>
      <vt:lpstr>3.2 Thyroidectomy</vt:lpstr>
      <vt:lpstr>3.2 Thyroidectomy</vt:lpstr>
      <vt:lpstr>3.2 Thyroidectomy</vt:lpstr>
      <vt:lpstr>Promoting appropriate care</vt:lpstr>
      <vt:lpstr>Further resources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Yunyin Xuan</dc:creator>
  <cp:lastModifiedBy>REYNOLDS, Katherine</cp:lastModifiedBy>
  <cp:revision>93</cp:revision>
  <dcterms:created xsi:type="dcterms:W3CDTF">2017-07-04T23:03:46Z</dcterms:created>
  <dcterms:modified xsi:type="dcterms:W3CDTF">2019-01-29T22:56:10Z</dcterms:modified>
</cp:coreProperties>
</file>