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5" r:id="rId6"/>
    <p:sldId id="264" r:id="rId7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E8B"/>
    <a:srgbClr val="00126B"/>
    <a:srgbClr val="2A3A8F"/>
    <a:srgbClr val="B3DFFA"/>
    <a:srgbClr val="103193"/>
    <a:srgbClr val="DBF0FD"/>
    <a:srgbClr val="7A98BB"/>
    <a:srgbClr val="98D3F9"/>
    <a:srgbClr val="F8B042"/>
    <a:srgbClr val="F9B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DB8BAB-C300-4998-822E-3DA5E8E01C53}" v="2" dt="2020-02-28T04:26:48.746"/>
    <p1510:client id="{F44D12D2-E8B9-4B04-B401-9E04E071A6BF}" v="22" dt="2020-02-13T01:38:25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6" d="100"/>
          <a:sy n="46" d="100"/>
        </p:scale>
        <p:origin x="2104" y="2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5E8E6-CEED-4494-AAE3-96429578D7FA}" type="datetimeFigureOut">
              <a:rPr lang="en-AU" smtClean="0"/>
              <a:pPr/>
              <a:t>23/11/2021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8FEAB-1333-4809-BBA5-DAE6DCE4246B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70" rtl="0" eaLnBrk="1" latinLnBrk="0" hangingPunct="1">
        <a:spcBef>
          <a:spcPct val="0"/>
        </a:spcBef>
        <a:buNone/>
        <a:defRPr sz="4767" kern="1200">
          <a:solidFill>
            <a:srgbClr val="2A3A8F"/>
          </a:solidFill>
          <a:latin typeface="Roboto Slab regular" pitchFamily="2" charset="0"/>
          <a:ea typeface="Roboto Slab regular" pitchFamily="2" charset="0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sz="3467" kern="1200">
          <a:solidFill>
            <a:schemeClr val="tx1"/>
          </a:solidFill>
          <a:latin typeface="Source Sans Pro Light" panose="020B0403030403020204" pitchFamily="34" charset="0"/>
          <a:ea typeface="Source Sans Pro Light" panose="020B0403030403020204" pitchFamily="34" charset="0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sz="3033" kern="1200">
          <a:solidFill>
            <a:schemeClr val="tx1"/>
          </a:solidFill>
          <a:latin typeface="Source Sans Pro Light" panose="020B0403030403020204" pitchFamily="34" charset="0"/>
          <a:ea typeface="Source Sans Pro Light" panose="020B0403030403020204" pitchFamily="34" charset="0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Source Sans Pro Light" panose="020B0403030403020204" pitchFamily="34" charset="0"/>
          <a:ea typeface="Source Sans Pro Light" panose="020B0403030403020204" pitchFamily="34" charset="0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sz="2167" kern="1200">
          <a:solidFill>
            <a:schemeClr val="tx1"/>
          </a:solidFill>
          <a:latin typeface="Source Sans Pro Light" panose="020B0403030403020204" pitchFamily="34" charset="0"/>
          <a:ea typeface="Source Sans Pro Light" panose="020B0403030403020204" pitchFamily="34" charset="0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sz="2167" kern="1200">
          <a:solidFill>
            <a:schemeClr val="tx1"/>
          </a:solidFill>
          <a:latin typeface="Source Sans Pro Light" panose="020B0403030403020204" pitchFamily="34" charset="0"/>
          <a:ea typeface="Source Sans Pro Light" panose="020B0403030403020204" pitchFamily="34" charset="0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2577" y="-3980"/>
            <a:ext cx="7219022" cy="4709848"/>
            <a:chOff x="502577" y="-3980"/>
            <a:chExt cx="7219022" cy="4709848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577" y="1151004"/>
              <a:ext cx="2446612" cy="2372017"/>
            </a:xfrm>
            <a:prstGeom prst="rect">
              <a:avLst/>
            </a:prstGeom>
          </p:spPr>
        </p:pic>
        <p:sp>
          <p:nvSpPr>
            <p:cNvPr id="12" name="Flowchart: Delay 11"/>
            <p:cNvSpPr/>
            <p:nvPr/>
          </p:nvSpPr>
          <p:spPr>
            <a:xfrm rot="10800000">
              <a:off x="2445867" y="-3980"/>
              <a:ext cx="5275732" cy="4709848"/>
            </a:xfrm>
            <a:prstGeom prst="flowChartOnlineStorage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AU" sz="1950"/>
            </a:p>
          </p:txBody>
        </p:sp>
        <p:pic>
          <p:nvPicPr>
            <p:cNvPr id="24" name="Picture 2" descr="A picture containing food&#10;&#10;Description generated with very high confidence">
              <a:extLst>
                <a:ext uri="{FF2B5EF4-FFF2-40B4-BE49-F238E27FC236}">
                  <a16:creationId xmlns:a16="http://schemas.microsoft.com/office/drawing/2014/main" id="{E38BD077-AF98-4BF5-A3D9-8F12D92717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96208" y="4087822"/>
              <a:ext cx="1556053" cy="230606"/>
            </a:xfrm>
            <a:prstGeom prst="rect">
              <a:avLst/>
            </a:prstGeom>
          </p:spPr>
        </p:pic>
        <p:sp>
          <p:nvSpPr>
            <p:cNvPr id="26" name="Flowchart: Process 25"/>
            <p:cNvSpPr/>
            <p:nvPr/>
          </p:nvSpPr>
          <p:spPr>
            <a:xfrm>
              <a:off x="3316659" y="199477"/>
              <a:ext cx="3251060" cy="3235639"/>
            </a:xfrm>
            <a:prstGeom prst="flowChartProcess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AU" b="1" dirty="0">
                  <a:solidFill>
                    <a:srgbClr val="00126B"/>
                  </a:solidFill>
                  <a:latin typeface="Roboto Slab regular" pitchFamily="2" charset="0"/>
                  <a:ea typeface="Roboto Slab regular" pitchFamily="2" charset="0"/>
                </a:rPr>
                <a:t>Start the conversation </a:t>
              </a:r>
            </a:p>
            <a:p>
              <a:pPr algn="ctr"/>
              <a:endParaRPr lang="en-US" sz="1200" b="1" dirty="0">
                <a:solidFill>
                  <a:srgbClr val="00126B"/>
                </a:solidFill>
                <a:latin typeface="Roboto Slab regular" pitchFamily="2" charset="0"/>
                <a:ea typeface="Roboto Slab regular" pitchFamily="2" charset="0"/>
              </a:endParaRPr>
            </a:p>
            <a:p>
              <a:pPr algn="ctr"/>
              <a:r>
                <a:rPr lang="en-AU" sz="1200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You are invited to complete a short survey asking about your experiences at [hospital] related to patient safety. </a:t>
              </a:r>
              <a:endParaRPr lang="en-AU" sz="1200" dirty="0" smtClean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endParaRPr lang="en-A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200" b="1" dirty="0">
                  <a:solidFill>
                    <a:srgbClr val="00126B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Your feedback is valuable!</a:t>
              </a:r>
            </a:p>
            <a:p>
              <a:pPr algn="ctr"/>
              <a:endParaRPr lang="en-AU" sz="1137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137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For more information contact [Site Coordinator] on [Site Coordinator phone]</a:t>
              </a:r>
            </a:p>
            <a:p>
              <a:pPr algn="ctr"/>
              <a:r>
                <a:rPr lang="en-AU" sz="1300" b="1" dirty="0">
                  <a:solidFill>
                    <a:srgbClr val="103193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</p:txBody>
        </p:sp>
        <p:sp>
          <p:nvSpPr>
            <p:cNvPr id="28" name="Flowchart: Process 27"/>
            <p:cNvSpPr/>
            <p:nvPr/>
          </p:nvSpPr>
          <p:spPr>
            <a:xfrm>
              <a:off x="3316659" y="3696666"/>
              <a:ext cx="2180678" cy="813612"/>
            </a:xfrm>
            <a:prstGeom prst="flowChartProcess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650"/>
                </a:spcAft>
              </a:pPr>
              <a:r>
                <a:rPr lang="en-GB" sz="1083" b="1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Assess the survey at:  </a:t>
              </a:r>
            </a:p>
            <a:p>
              <a:pPr>
                <a:spcAft>
                  <a:spcPts val="650"/>
                </a:spcAft>
              </a:pPr>
              <a:r>
                <a:rPr lang="en-GB" sz="1083" b="1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[short link]</a:t>
              </a:r>
              <a:endParaRPr lang="en-GB" sz="1083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>
                <a:spcAft>
                  <a:spcPts val="650"/>
                </a:spcAft>
              </a:pPr>
              <a:r>
                <a:rPr lang="en-GB" sz="1083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OR take a photo of the QR code with your phone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02577" y="5196152"/>
            <a:ext cx="7219022" cy="4709848"/>
            <a:chOff x="502577" y="-3980"/>
            <a:chExt cx="7219022" cy="4709848"/>
          </a:xfrm>
        </p:grpSpPr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577" y="1151004"/>
              <a:ext cx="2446612" cy="2372017"/>
            </a:xfrm>
            <a:prstGeom prst="rect">
              <a:avLst/>
            </a:prstGeom>
          </p:spPr>
        </p:pic>
        <p:sp>
          <p:nvSpPr>
            <p:cNvPr id="38" name="Flowchart: Delay 11"/>
            <p:cNvSpPr/>
            <p:nvPr/>
          </p:nvSpPr>
          <p:spPr>
            <a:xfrm rot="10800000">
              <a:off x="2445867" y="-3980"/>
              <a:ext cx="5275732" cy="4709848"/>
            </a:xfrm>
            <a:prstGeom prst="flowChartOnlineStorage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AU" sz="1950"/>
            </a:p>
          </p:txBody>
        </p:sp>
        <p:pic>
          <p:nvPicPr>
            <p:cNvPr id="39" name="Picture 2" descr="A picture containing food&#10;&#10;Description generated with very high confidence">
              <a:extLst>
                <a:ext uri="{FF2B5EF4-FFF2-40B4-BE49-F238E27FC236}">
                  <a16:creationId xmlns:a16="http://schemas.microsoft.com/office/drawing/2014/main" id="{E38BD077-AF98-4BF5-A3D9-8F12D92717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96208" y="4087822"/>
              <a:ext cx="1556053" cy="230606"/>
            </a:xfrm>
            <a:prstGeom prst="rect">
              <a:avLst/>
            </a:prstGeom>
          </p:spPr>
        </p:pic>
        <p:sp>
          <p:nvSpPr>
            <p:cNvPr id="41" name="Flowchart: Process 40"/>
            <p:cNvSpPr/>
            <p:nvPr/>
          </p:nvSpPr>
          <p:spPr>
            <a:xfrm>
              <a:off x="3316659" y="199477"/>
              <a:ext cx="3251060" cy="3235639"/>
            </a:xfrm>
            <a:prstGeom prst="flowChartProcess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AU" b="1" dirty="0">
                  <a:solidFill>
                    <a:srgbClr val="00126B"/>
                  </a:solidFill>
                  <a:latin typeface="Roboto Slab regular" pitchFamily="2" charset="0"/>
                  <a:ea typeface="Roboto Slab regular" pitchFamily="2" charset="0"/>
                </a:rPr>
                <a:t>Start the conversation </a:t>
              </a:r>
            </a:p>
            <a:p>
              <a:pPr algn="ctr"/>
              <a:endParaRPr lang="en-US" sz="1200" b="1" dirty="0">
                <a:solidFill>
                  <a:srgbClr val="00126B"/>
                </a:solidFill>
                <a:latin typeface="Roboto Slab regular" pitchFamily="2" charset="0"/>
                <a:ea typeface="Roboto Slab regular" pitchFamily="2" charset="0"/>
              </a:endParaRPr>
            </a:p>
            <a:p>
              <a:pPr algn="ctr"/>
              <a:r>
                <a:rPr lang="en-AU" sz="1200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You are invited to complete a short survey asking about your experiences at [hospital] related to patient safety. </a:t>
              </a:r>
              <a:endParaRPr lang="en-AU" sz="1200" dirty="0" smtClean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endParaRPr lang="en-A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200" b="1" dirty="0">
                  <a:solidFill>
                    <a:srgbClr val="00126B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Your feedback is valuable!</a:t>
              </a:r>
            </a:p>
            <a:p>
              <a:pPr algn="ctr"/>
              <a:endParaRPr lang="en-AU" sz="1137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137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For more information contact [Site Coordinator] on [Site Coordinator phone]</a:t>
              </a:r>
            </a:p>
            <a:p>
              <a:pPr algn="ctr"/>
              <a:r>
                <a:rPr lang="en-AU" sz="1300" b="1" dirty="0">
                  <a:solidFill>
                    <a:srgbClr val="103193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</p:txBody>
        </p:sp>
        <p:sp>
          <p:nvSpPr>
            <p:cNvPr id="42" name="Flowchart: Process 41"/>
            <p:cNvSpPr/>
            <p:nvPr/>
          </p:nvSpPr>
          <p:spPr>
            <a:xfrm>
              <a:off x="3316659" y="3696666"/>
              <a:ext cx="2180678" cy="813612"/>
            </a:xfrm>
            <a:prstGeom prst="flowChartProcess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650"/>
                </a:spcAft>
              </a:pPr>
              <a:r>
                <a:rPr lang="en-GB" sz="1083" b="1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Assess the survey at:  </a:t>
              </a:r>
            </a:p>
            <a:p>
              <a:pPr>
                <a:spcAft>
                  <a:spcPts val="650"/>
                </a:spcAft>
              </a:pPr>
              <a:r>
                <a:rPr lang="en-GB" sz="1083" b="1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[short link]</a:t>
              </a:r>
              <a:endParaRPr lang="en-GB" sz="1083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>
                <a:spcAft>
                  <a:spcPts val="650"/>
                </a:spcAft>
              </a:pPr>
              <a:r>
                <a:rPr lang="en-GB" sz="1083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OR take a photo of the QR code with your phone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38084" y="2667847"/>
            <a:ext cx="117547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200" b="1" dirty="0">
                <a:solidFill>
                  <a:srgbClr val="1C4E8B"/>
                </a:solidFill>
              </a:rPr>
              <a:t>Mar 3-27, </a:t>
            </a:r>
            <a:r>
              <a:rPr lang="en-AU" sz="1200" b="1" dirty="0" smtClean="0">
                <a:solidFill>
                  <a:srgbClr val="1C4E8B"/>
                </a:solidFill>
              </a:rPr>
              <a:t>2022 </a:t>
            </a:r>
            <a:endParaRPr lang="en-AU" sz="1200" b="1" dirty="0">
              <a:solidFill>
                <a:srgbClr val="1C4E8B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38084" y="7864687"/>
            <a:ext cx="117547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200" b="1" dirty="0">
                <a:solidFill>
                  <a:srgbClr val="1C4E8B"/>
                </a:solidFill>
              </a:rPr>
              <a:t>Mar 3-27, </a:t>
            </a:r>
            <a:r>
              <a:rPr lang="en-AU" sz="1200" b="1" dirty="0" smtClean="0">
                <a:solidFill>
                  <a:srgbClr val="1C4E8B"/>
                </a:solidFill>
              </a:rPr>
              <a:t>2022 </a:t>
            </a:r>
            <a:endParaRPr lang="en-AU" sz="1200" b="1" dirty="0">
              <a:solidFill>
                <a:srgbClr val="1C4E8B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7DD17C-EB4B-4D28-9769-28CAD0ECA7F2}"/>
              </a:ext>
            </a:extLst>
          </p:cNvPr>
          <p:cNvSpPr/>
          <p:nvPr/>
        </p:nvSpPr>
        <p:spPr>
          <a:xfrm>
            <a:off x="5514391" y="3523021"/>
            <a:ext cx="947057" cy="88827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QR</a:t>
            </a:r>
          </a:p>
          <a:p>
            <a:pPr algn="ctr"/>
            <a:r>
              <a:rPr lang="en-AU" dirty="0"/>
              <a:t>code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A91659E-BCD7-4037-BE61-825D1D8E4F6B}"/>
              </a:ext>
            </a:extLst>
          </p:cNvPr>
          <p:cNvSpPr/>
          <p:nvPr/>
        </p:nvSpPr>
        <p:spPr>
          <a:xfrm>
            <a:off x="5514391" y="8681393"/>
            <a:ext cx="947057" cy="88827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QR</a:t>
            </a:r>
          </a:p>
          <a:p>
            <a:pPr algn="ctr"/>
            <a:r>
              <a:rPr lang="en-AU" dirty="0"/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2235790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3980"/>
            <a:ext cx="7721599" cy="4709848"/>
            <a:chOff x="0" y="-3980"/>
            <a:chExt cx="7721599" cy="4709848"/>
          </a:xfrm>
        </p:grpSpPr>
        <p:pic>
          <p:nvPicPr>
            <p:cNvPr id="20" name="Picture 19" descr="A person in a blue shirt&#10;&#10;Description automatically generated">
              <a:extLst>
                <a:ext uri="{FF2B5EF4-FFF2-40B4-BE49-F238E27FC236}">
                  <a16:creationId xmlns:a16="http://schemas.microsoft.com/office/drawing/2014/main" id="{C2554550-514A-4F91-A1A3-4597ACB8C9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2" r="788"/>
            <a:stretch/>
          </p:blipFill>
          <p:spPr>
            <a:xfrm>
              <a:off x="0" y="0"/>
              <a:ext cx="5208317" cy="3739524"/>
            </a:xfrm>
            <a:prstGeom prst="rect">
              <a:avLst/>
            </a:prstGeom>
          </p:spPr>
        </p:pic>
        <p:grpSp>
          <p:nvGrpSpPr>
            <p:cNvPr id="2" name="Group 1"/>
            <p:cNvGrpSpPr/>
            <p:nvPr/>
          </p:nvGrpSpPr>
          <p:grpSpPr>
            <a:xfrm>
              <a:off x="1296208" y="-3980"/>
              <a:ext cx="6425391" cy="4709848"/>
              <a:chOff x="1296208" y="-3980"/>
              <a:chExt cx="6425391" cy="4709848"/>
            </a:xfrm>
          </p:grpSpPr>
          <p:sp>
            <p:nvSpPr>
              <p:cNvPr id="12" name="Flowchart: Delay 11"/>
              <p:cNvSpPr/>
              <p:nvPr/>
            </p:nvSpPr>
            <p:spPr>
              <a:xfrm rot="10800000">
                <a:off x="2445867" y="-3980"/>
                <a:ext cx="5275732" cy="4709848"/>
              </a:xfrm>
              <a:prstGeom prst="flowChartOnlineStorage">
                <a:avLst/>
              </a:prstGeom>
              <a:solidFill>
                <a:srgbClr val="B3DF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AU" sz="1950"/>
              </a:p>
            </p:txBody>
          </p:sp>
          <p:pic>
            <p:nvPicPr>
              <p:cNvPr id="24" name="Picture 2" descr="A picture containing food&#10;&#10;Description generated with very high confidence">
                <a:extLst>
                  <a:ext uri="{FF2B5EF4-FFF2-40B4-BE49-F238E27FC236}">
                    <a16:creationId xmlns:a16="http://schemas.microsoft.com/office/drawing/2014/main" id="{E38BD077-AF98-4BF5-A3D9-8F12D92717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96208" y="4087822"/>
                <a:ext cx="1556053" cy="230606"/>
              </a:xfrm>
              <a:prstGeom prst="rect">
                <a:avLst/>
              </a:prstGeom>
            </p:spPr>
          </p:pic>
          <p:sp>
            <p:nvSpPr>
              <p:cNvPr id="26" name="Flowchart: Process 25"/>
              <p:cNvSpPr/>
              <p:nvPr/>
            </p:nvSpPr>
            <p:spPr>
              <a:xfrm>
                <a:off x="3316659" y="199477"/>
                <a:ext cx="3251060" cy="3235639"/>
              </a:xfrm>
              <a:prstGeom prst="flowChartProcess">
                <a:avLst/>
              </a:prstGeom>
              <a:solidFill>
                <a:srgbClr val="B3DF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AU" b="1" dirty="0">
                    <a:solidFill>
                      <a:srgbClr val="00126B"/>
                    </a:solidFill>
                    <a:latin typeface="Roboto Slab regular" pitchFamily="2" charset="0"/>
                    <a:ea typeface="Roboto Slab regular" pitchFamily="2" charset="0"/>
                  </a:rPr>
                  <a:t>Patient safety culture survey </a:t>
                </a:r>
              </a:p>
              <a:p>
                <a:pPr algn="ctr"/>
                <a:endParaRPr lang="en-US" sz="1200" b="1" dirty="0">
                  <a:solidFill>
                    <a:srgbClr val="00126B"/>
                  </a:solidFill>
                  <a:latin typeface="Roboto Slab regular" pitchFamily="2" charset="0"/>
                  <a:ea typeface="Roboto Slab regular" pitchFamily="2" charset="0"/>
                </a:endParaRPr>
              </a:p>
              <a:p>
                <a:pPr algn="ctr"/>
                <a:r>
                  <a:rPr lang="en-AU" sz="1200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You are invited to complete a short survey asking about your experiences at [hospital] related to patient safety. </a:t>
                </a:r>
                <a:endParaRPr lang="en-AU" sz="1200" dirty="0" smtClean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/>
                <a:endParaRPr lang="en-AU" sz="1200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/>
                <a:r>
                  <a:rPr lang="en-AU" sz="1200" b="1" dirty="0">
                    <a:solidFill>
                      <a:srgbClr val="00126B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Your feedback is valuable!</a:t>
                </a:r>
              </a:p>
              <a:p>
                <a:pPr algn="ctr"/>
                <a:endParaRPr lang="en-AU" sz="1137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/>
                <a:r>
                  <a:rPr lang="en-AU" sz="1137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For more information contact [Site Coordinator] on [Site Coordinator phone]</a:t>
                </a:r>
              </a:p>
              <a:p>
                <a:pPr algn="ctr"/>
                <a:r>
                  <a:rPr lang="en-AU" sz="1300" b="1" dirty="0">
                    <a:solidFill>
                      <a:srgbClr val="103193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</a:p>
            </p:txBody>
          </p:sp>
          <p:sp>
            <p:nvSpPr>
              <p:cNvPr id="28" name="Flowchart: Process 27"/>
              <p:cNvSpPr/>
              <p:nvPr/>
            </p:nvSpPr>
            <p:spPr>
              <a:xfrm>
                <a:off x="3316659" y="3696666"/>
                <a:ext cx="2180678" cy="813612"/>
              </a:xfrm>
              <a:prstGeom prst="flowChartProcess">
                <a:avLst/>
              </a:prstGeom>
              <a:solidFill>
                <a:srgbClr val="B3DF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50"/>
                  </a:spcAft>
                </a:pPr>
                <a:r>
                  <a:rPr lang="en-GB" sz="1083" b="1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Assess the survey at:  </a:t>
                </a:r>
              </a:p>
              <a:p>
                <a:pPr>
                  <a:spcAft>
                    <a:spcPts val="650"/>
                  </a:spcAft>
                </a:pPr>
                <a:r>
                  <a:rPr lang="en-GB" sz="1083" b="1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[short link]</a:t>
                </a:r>
                <a:endParaRPr lang="en-GB" sz="1083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>
                  <a:spcAft>
                    <a:spcPts val="650"/>
                  </a:spcAft>
                </a:pPr>
                <a:r>
                  <a:rPr lang="en-GB" sz="1083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OR take a photo of the QR code with your phone</a:t>
                </a:r>
              </a:p>
            </p:txBody>
          </p:sp>
        </p:grpSp>
      </p:grpSp>
      <p:grpSp>
        <p:nvGrpSpPr>
          <p:cNvPr id="23" name="Group 22"/>
          <p:cNvGrpSpPr/>
          <p:nvPr/>
        </p:nvGrpSpPr>
        <p:grpSpPr>
          <a:xfrm>
            <a:off x="0" y="5196152"/>
            <a:ext cx="7721599" cy="4709848"/>
            <a:chOff x="0" y="-3980"/>
            <a:chExt cx="7721599" cy="4709848"/>
          </a:xfrm>
        </p:grpSpPr>
        <p:pic>
          <p:nvPicPr>
            <p:cNvPr id="27" name="Picture 26" descr="A person in a blue shirt&#10;&#10;Description automatically generated">
              <a:extLst>
                <a:ext uri="{FF2B5EF4-FFF2-40B4-BE49-F238E27FC236}">
                  <a16:creationId xmlns:a16="http://schemas.microsoft.com/office/drawing/2014/main" id="{C2554550-514A-4F91-A1A3-4597ACB8C9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2" r="788"/>
            <a:stretch/>
          </p:blipFill>
          <p:spPr>
            <a:xfrm>
              <a:off x="0" y="0"/>
              <a:ext cx="5208317" cy="3739524"/>
            </a:xfrm>
            <a:prstGeom prst="rect">
              <a:avLst/>
            </a:prstGeom>
          </p:spPr>
        </p:pic>
        <p:grpSp>
          <p:nvGrpSpPr>
            <p:cNvPr id="30" name="Group 29"/>
            <p:cNvGrpSpPr/>
            <p:nvPr/>
          </p:nvGrpSpPr>
          <p:grpSpPr>
            <a:xfrm>
              <a:off x="1296208" y="-3980"/>
              <a:ext cx="6425391" cy="4709848"/>
              <a:chOff x="1296208" y="-3980"/>
              <a:chExt cx="6425391" cy="4709848"/>
            </a:xfrm>
          </p:grpSpPr>
          <p:sp>
            <p:nvSpPr>
              <p:cNvPr id="31" name="Flowchart: Delay 11"/>
              <p:cNvSpPr/>
              <p:nvPr/>
            </p:nvSpPr>
            <p:spPr>
              <a:xfrm rot="10800000">
                <a:off x="2445867" y="-3980"/>
                <a:ext cx="5275732" cy="4709848"/>
              </a:xfrm>
              <a:prstGeom prst="flowChartOnlineStorage">
                <a:avLst/>
              </a:prstGeom>
              <a:solidFill>
                <a:srgbClr val="B3DF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AU" sz="1950"/>
              </a:p>
            </p:txBody>
          </p:sp>
          <p:pic>
            <p:nvPicPr>
              <p:cNvPr id="32" name="Picture 2" descr="A picture containing food&#10;&#10;Description generated with very high confidence">
                <a:extLst>
                  <a:ext uri="{FF2B5EF4-FFF2-40B4-BE49-F238E27FC236}">
                    <a16:creationId xmlns:a16="http://schemas.microsoft.com/office/drawing/2014/main" id="{E38BD077-AF98-4BF5-A3D9-8F12D92717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96208" y="4087822"/>
                <a:ext cx="1556053" cy="230606"/>
              </a:xfrm>
              <a:prstGeom prst="rect">
                <a:avLst/>
              </a:prstGeom>
            </p:spPr>
          </p:pic>
          <p:sp>
            <p:nvSpPr>
              <p:cNvPr id="34" name="Flowchart: Process 33"/>
              <p:cNvSpPr/>
              <p:nvPr/>
            </p:nvSpPr>
            <p:spPr>
              <a:xfrm>
                <a:off x="3316659" y="199477"/>
                <a:ext cx="3251060" cy="3235639"/>
              </a:xfrm>
              <a:prstGeom prst="flowChartProcess">
                <a:avLst/>
              </a:prstGeom>
              <a:solidFill>
                <a:srgbClr val="B3DF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AU" b="1" dirty="0">
                    <a:solidFill>
                      <a:srgbClr val="00126B"/>
                    </a:solidFill>
                    <a:latin typeface="Roboto Slab regular" pitchFamily="2" charset="0"/>
                    <a:ea typeface="Roboto Slab regular" pitchFamily="2" charset="0"/>
                  </a:rPr>
                  <a:t>Patient safety culture survey </a:t>
                </a:r>
              </a:p>
              <a:p>
                <a:pPr algn="ctr"/>
                <a:endParaRPr lang="en-US" sz="1200" b="1" dirty="0">
                  <a:solidFill>
                    <a:srgbClr val="00126B"/>
                  </a:solidFill>
                  <a:latin typeface="Roboto Slab regular" pitchFamily="2" charset="0"/>
                  <a:ea typeface="Roboto Slab regular" pitchFamily="2" charset="0"/>
                </a:endParaRPr>
              </a:p>
              <a:p>
                <a:pPr algn="ctr"/>
                <a:r>
                  <a:rPr lang="en-AU" sz="1200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You are invited to complete a short survey asking about your experiences at [hospital] related to patient safety. </a:t>
                </a:r>
                <a:endParaRPr lang="en-AU" sz="1200" dirty="0" smtClean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/>
                <a:endParaRPr lang="en-AU" sz="1200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/>
                <a:r>
                  <a:rPr lang="en-AU" sz="1200" b="1" dirty="0">
                    <a:solidFill>
                      <a:srgbClr val="00126B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Your feedback is valuable!</a:t>
                </a:r>
              </a:p>
              <a:p>
                <a:pPr algn="ctr"/>
                <a:endParaRPr lang="en-AU" sz="1137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/>
                <a:r>
                  <a:rPr lang="en-AU" sz="1137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For more information contact [Site Coordinator] on [Site Coordinator phone]</a:t>
                </a:r>
              </a:p>
              <a:p>
                <a:pPr algn="ctr"/>
                <a:r>
                  <a:rPr lang="en-AU" sz="1300" b="1" dirty="0">
                    <a:solidFill>
                      <a:srgbClr val="103193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</a:p>
            </p:txBody>
          </p:sp>
          <p:sp>
            <p:nvSpPr>
              <p:cNvPr id="35" name="Flowchart: Process 34"/>
              <p:cNvSpPr/>
              <p:nvPr/>
            </p:nvSpPr>
            <p:spPr>
              <a:xfrm>
                <a:off x="3316659" y="3696666"/>
                <a:ext cx="2180678" cy="813612"/>
              </a:xfrm>
              <a:prstGeom prst="flowChartProcess">
                <a:avLst/>
              </a:prstGeom>
              <a:solidFill>
                <a:srgbClr val="B3DF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650"/>
                  </a:spcAft>
                </a:pPr>
                <a:r>
                  <a:rPr lang="en-GB" sz="1083" b="1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Assess the survey at:  </a:t>
                </a:r>
              </a:p>
              <a:p>
                <a:pPr>
                  <a:spcAft>
                    <a:spcPts val="650"/>
                  </a:spcAft>
                </a:pPr>
                <a:r>
                  <a:rPr lang="en-GB" sz="1083" b="1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[short link]</a:t>
                </a:r>
                <a:endParaRPr lang="en-GB" sz="1083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>
                  <a:spcAft>
                    <a:spcPts val="650"/>
                  </a:spcAft>
                </a:pPr>
                <a:r>
                  <a:rPr lang="en-GB" sz="1083" dirty="0">
                    <a:solidFill>
                      <a:srgbClr val="2A3A8F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OR take a photo of the QR code with your phone</a:t>
                </a:r>
              </a:p>
            </p:txBody>
          </p:sp>
        </p:grp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53F96E37-6971-47F9-BE82-778F68BD01A3}"/>
              </a:ext>
            </a:extLst>
          </p:cNvPr>
          <p:cNvSpPr/>
          <p:nvPr/>
        </p:nvSpPr>
        <p:spPr>
          <a:xfrm>
            <a:off x="5566122" y="3504232"/>
            <a:ext cx="947057" cy="88827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QR</a:t>
            </a:r>
          </a:p>
          <a:p>
            <a:pPr algn="ctr"/>
            <a:r>
              <a:rPr lang="en-AU" dirty="0"/>
              <a:t>code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94E01C-E93C-4CD5-893F-93CA212C00A7}"/>
              </a:ext>
            </a:extLst>
          </p:cNvPr>
          <p:cNvSpPr/>
          <p:nvPr/>
        </p:nvSpPr>
        <p:spPr>
          <a:xfrm>
            <a:off x="5514391" y="8681393"/>
            <a:ext cx="947057" cy="88827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QR</a:t>
            </a:r>
          </a:p>
          <a:p>
            <a:pPr algn="ctr"/>
            <a:r>
              <a:rPr lang="en-AU" dirty="0"/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780441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96208" y="-3980"/>
            <a:ext cx="6425391" cy="4709848"/>
            <a:chOff x="1296208" y="-3980"/>
            <a:chExt cx="6425391" cy="4709848"/>
          </a:xfrm>
        </p:grpSpPr>
        <p:sp>
          <p:nvSpPr>
            <p:cNvPr id="12" name="Flowchart: Delay 11"/>
            <p:cNvSpPr/>
            <p:nvPr/>
          </p:nvSpPr>
          <p:spPr>
            <a:xfrm rot="10800000">
              <a:off x="2445867" y="-3980"/>
              <a:ext cx="5275732" cy="4709848"/>
            </a:xfrm>
            <a:prstGeom prst="flowChartOnlineStorage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AU" sz="1950"/>
            </a:p>
          </p:txBody>
        </p:sp>
        <p:pic>
          <p:nvPicPr>
            <p:cNvPr id="24" name="Picture 2" descr="A picture containing food&#10;&#10;Description generated with very high confidence">
              <a:extLst>
                <a:ext uri="{FF2B5EF4-FFF2-40B4-BE49-F238E27FC236}">
                  <a16:creationId xmlns:a16="http://schemas.microsoft.com/office/drawing/2014/main" id="{E38BD077-AF98-4BF5-A3D9-8F12D92717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96208" y="4087822"/>
              <a:ext cx="1556053" cy="230606"/>
            </a:xfrm>
            <a:prstGeom prst="rect">
              <a:avLst/>
            </a:prstGeom>
          </p:spPr>
        </p:pic>
        <p:sp>
          <p:nvSpPr>
            <p:cNvPr id="26" name="Flowchart: Process 25"/>
            <p:cNvSpPr/>
            <p:nvPr/>
          </p:nvSpPr>
          <p:spPr>
            <a:xfrm>
              <a:off x="3307924" y="228524"/>
              <a:ext cx="3251060" cy="3235639"/>
            </a:xfrm>
            <a:prstGeom prst="flowChartProcess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AU" b="1" dirty="0">
                  <a:solidFill>
                    <a:srgbClr val="00126B"/>
                  </a:solidFill>
                  <a:latin typeface="Roboto Slab regular" pitchFamily="2" charset="0"/>
                  <a:ea typeface="Roboto Slab regular" pitchFamily="2" charset="0"/>
                </a:rPr>
                <a:t>Patient Safety is everyone’s business!</a:t>
              </a:r>
            </a:p>
            <a:p>
              <a:pPr algn="ctr"/>
              <a:endParaRPr lang="en-US" sz="1200" b="1" dirty="0">
                <a:solidFill>
                  <a:srgbClr val="00126B"/>
                </a:solidFill>
                <a:latin typeface="Roboto Slab regular" pitchFamily="2" charset="0"/>
                <a:ea typeface="Roboto Slab regular" pitchFamily="2" charset="0"/>
              </a:endParaRPr>
            </a:p>
            <a:p>
              <a:pPr algn="ctr"/>
              <a:r>
                <a:rPr lang="en-AU" sz="1200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Everyone’s perspective on patient safety is important. Cleaners, porters and administrative staff – we want to hear from </a:t>
              </a:r>
              <a:r>
                <a:rPr lang="en-AU" sz="1200" dirty="0" smtClean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you! </a:t>
              </a:r>
              <a:endParaRPr lang="en-AU" sz="1200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200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Complete a short survey asking about your </a:t>
              </a:r>
              <a:r>
                <a:rPr lang="en-AU" sz="1200" dirty="0" smtClean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experiences.</a:t>
              </a:r>
              <a:endParaRPr lang="en-AU" sz="1200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endParaRPr lang="en-A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200" b="1" dirty="0">
                  <a:solidFill>
                    <a:srgbClr val="00126B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Your feedback is valuable!</a:t>
              </a:r>
            </a:p>
            <a:p>
              <a:pPr algn="ctr"/>
              <a:endParaRPr lang="en-AU" sz="1137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137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For more information contact [Site Coordinator] on [Site Coordinator phone]</a:t>
              </a:r>
            </a:p>
            <a:p>
              <a:pPr algn="ctr"/>
              <a:r>
                <a:rPr lang="en-AU" sz="1300" b="1" dirty="0">
                  <a:solidFill>
                    <a:srgbClr val="103193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</p:txBody>
        </p:sp>
        <p:sp>
          <p:nvSpPr>
            <p:cNvPr id="28" name="Flowchart: Process 27"/>
            <p:cNvSpPr/>
            <p:nvPr/>
          </p:nvSpPr>
          <p:spPr>
            <a:xfrm>
              <a:off x="3316659" y="3696666"/>
              <a:ext cx="2180678" cy="813612"/>
            </a:xfrm>
            <a:prstGeom prst="flowChartProcess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650"/>
                </a:spcAft>
              </a:pPr>
              <a:r>
                <a:rPr lang="en-GB" sz="1083" b="1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Assess the survey at:  </a:t>
              </a:r>
            </a:p>
            <a:p>
              <a:pPr>
                <a:spcAft>
                  <a:spcPts val="650"/>
                </a:spcAft>
              </a:pPr>
              <a:r>
                <a:rPr lang="en-GB" sz="1083" b="1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[short link]</a:t>
              </a:r>
              <a:endParaRPr lang="en-GB" sz="1083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>
                <a:spcAft>
                  <a:spcPts val="650"/>
                </a:spcAft>
              </a:pPr>
              <a:r>
                <a:rPr lang="en-GB" sz="1083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OR take a photo of the QR code with your phone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320895" y="5176017"/>
            <a:ext cx="6425391" cy="4709848"/>
            <a:chOff x="1296208" y="-3980"/>
            <a:chExt cx="6425391" cy="4709848"/>
          </a:xfrm>
        </p:grpSpPr>
        <p:sp>
          <p:nvSpPr>
            <p:cNvPr id="46" name="Flowchart: Delay 11"/>
            <p:cNvSpPr/>
            <p:nvPr/>
          </p:nvSpPr>
          <p:spPr>
            <a:xfrm rot="10800000">
              <a:off x="2445867" y="-3980"/>
              <a:ext cx="5275732" cy="4709848"/>
            </a:xfrm>
            <a:prstGeom prst="flowChartOnlineStorage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AU" sz="1950"/>
            </a:p>
          </p:txBody>
        </p:sp>
        <p:pic>
          <p:nvPicPr>
            <p:cNvPr id="47" name="Picture 2" descr="A picture containing food&#10;&#10;Description generated with very high confidence">
              <a:extLst>
                <a:ext uri="{FF2B5EF4-FFF2-40B4-BE49-F238E27FC236}">
                  <a16:creationId xmlns:a16="http://schemas.microsoft.com/office/drawing/2014/main" id="{E38BD077-AF98-4BF5-A3D9-8F12D92717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96208" y="4087822"/>
              <a:ext cx="1556053" cy="230606"/>
            </a:xfrm>
            <a:prstGeom prst="rect">
              <a:avLst/>
            </a:prstGeom>
          </p:spPr>
        </p:pic>
        <p:sp>
          <p:nvSpPr>
            <p:cNvPr id="49" name="Flowchart: Process 48"/>
            <p:cNvSpPr/>
            <p:nvPr/>
          </p:nvSpPr>
          <p:spPr>
            <a:xfrm>
              <a:off x="3307924" y="228524"/>
              <a:ext cx="3251060" cy="3235639"/>
            </a:xfrm>
            <a:prstGeom prst="flowChartProcess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AU" b="1" dirty="0">
                  <a:solidFill>
                    <a:srgbClr val="00126B"/>
                  </a:solidFill>
                  <a:latin typeface="Roboto Slab regular" pitchFamily="2" charset="0"/>
                  <a:ea typeface="Roboto Slab regular" pitchFamily="2" charset="0"/>
                </a:rPr>
                <a:t>Patient Safety is everyone’s business!</a:t>
              </a:r>
            </a:p>
            <a:p>
              <a:pPr algn="ctr"/>
              <a:endParaRPr lang="en-US" sz="1200" b="1" dirty="0">
                <a:solidFill>
                  <a:srgbClr val="00126B"/>
                </a:solidFill>
                <a:latin typeface="Roboto Slab regular" pitchFamily="2" charset="0"/>
                <a:ea typeface="Roboto Slab regular" pitchFamily="2" charset="0"/>
              </a:endParaRPr>
            </a:p>
            <a:p>
              <a:pPr algn="ctr"/>
              <a:r>
                <a:rPr lang="en-AU" sz="1200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Everyone’s perspective on patient safety is important. Cleaners, porters and administrative staff – we want to hear from </a:t>
              </a:r>
              <a:r>
                <a:rPr lang="en-AU" sz="1200" dirty="0" smtClean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you! </a:t>
              </a:r>
              <a:endParaRPr lang="en-AU" sz="1200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200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Complete a short survey asking about your experiences. </a:t>
              </a:r>
              <a:endParaRPr lang="en-AU" sz="1200" dirty="0" smtClean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endParaRPr lang="en-AU" sz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200" b="1" dirty="0">
                  <a:solidFill>
                    <a:srgbClr val="00126B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Your feedback is valuable!</a:t>
              </a:r>
            </a:p>
            <a:p>
              <a:pPr algn="ctr"/>
              <a:endParaRPr lang="en-AU" sz="1137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en-AU" sz="1137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For more information contact [Site Coordinator] on [Site Coordinator phone]</a:t>
              </a:r>
            </a:p>
            <a:p>
              <a:pPr algn="ctr"/>
              <a:r>
                <a:rPr lang="en-AU" sz="1300" b="1" dirty="0">
                  <a:solidFill>
                    <a:srgbClr val="103193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</p:txBody>
        </p:sp>
        <p:sp>
          <p:nvSpPr>
            <p:cNvPr id="50" name="Flowchart: Process 49"/>
            <p:cNvSpPr/>
            <p:nvPr/>
          </p:nvSpPr>
          <p:spPr>
            <a:xfrm>
              <a:off x="3316659" y="3696666"/>
              <a:ext cx="2180678" cy="813612"/>
            </a:xfrm>
            <a:prstGeom prst="flowChartProcess">
              <a:avLst/>
            </a:prstGeom>
            <a:solidFill>
              <a:srgbClr val="B3DF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9060" tIns="49530" rIns="99060" bIns="495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650"/>
                </a:spcAft>
              </a:pPr>
              <a:r>
                <a:rPr lang="en-GB" sz="1083" b="1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Assess the survey at:  </a:t>
              </a:r>
            </a:p>
            <a:p>
              <a:pPr>
                <a:spcAft>
                  <a:spcPts val="650"/>
                </a:spcAft>
              </a:pPr>
              <a:r>
                <a:rPr lang="en-GB" sz="1083" b="1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[short link]</a:t>
              </a:r>
              <a:endParaRPr lang="en-GB" sz="1083" dirty="0">
                <a:solidFill>
                  <a:srgbClr val="2A3A8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>
                <a:spcAft>
                  <a:spcPts val="650"/>
                </a:spcAft>
              </a:pPr>
              <a:r>
                <a:rPr lang="en-GB" sz="1083" dirty="0">
                  <a:solidFill>
                    <a:srgbClr val="2A3A8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OR take a photo of the QR code with your phone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2B8FA05B-1D51-4DEC-922B-CA0DC93BBB8A}"/>
              </a:ext>
            </a:extLst>
          </p:cNvPr>
          <p:cNvSpPr/>
          <p:nvPr/>
        </p:nvSpPr>
        <p:spPr>
          <a:xfrm>
            <a:off x="5512893" y="8816955"/>
            <a:ext cx="947057" cy="88827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QR</a:t>
            </a:r>
          </a:p>
          <a:p>
            <a:pPr algn="ctr"/>
            <a:r>
              <a:rPr lang="en-AU" dirty="0"/>
              <a:t>code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A3E5D2-5548-4704-9D7A-2F54DDD10667}"/>
              </a:ext>
            </a:extLst>
          </p:cNvPr>
          <p:cNvSpPr/>
          <p:nvPr/>
        </p:nvSpPr>
        <p:spPr>
          <a:xfrm>
            <a:off x="5563657" y="3583228"/>
            <a:ext cx="947057" cy="88827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QR</a:t>
            </a:r>
          </a:p>
          <a:p>
            <a:pPr algn="ctr"/>
            <a:r>
              <a:rPr lang="en-AU" dirty="0"/>
              <a:t>code</a:t>
            </a:r>
          </a:p>
        </p:txBody>
      </p:sp>
      <p:sp>
        <p:nvSpPr>
          <p:cNvPr id="4" name="Rectangle 3"/>
          <p:cNvSpPr/>
          <p:nvPr/>
        </p:nvSpPr>
        <p:spPr>
          <a:xfrm>
            <a:off x="590953" y="1335314"/>
            <a:ext cx="1879600" cy="13059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Add photo from your organisation </a:t>
            </a:r>
            <a:endParaRPr lang="en-AU" dirty="0"/>
          </a:p>
        </p:txBody>
      </p:sp>
      <p:sp>
        <p:nvSpPr>
          <p:cNvPr id="22" name="Rectangle 21"/>
          <p:cNvSpPr/>
          <p:nvPr/>
        </p:nvSpPr>
        <p:spPr>
          <a:xfrm>
            <a:off x="566266" y="6734427"/>
            <a:ext cx="1879600" cy="13059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Add photo from your organisation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5247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ba93cbb4-20e0-4acc-a244-41c8e05e592c" xsi:nil="true"/>
    <MigrationWizIdDocumentLibraryPermissions xmlns="ba93cbb4-20e0-4acc-a244-41c8e05e592c" xsi:nil="true"/>
    <MigrationWizIdSecurityGroups xmlns="ba93cbb4-20e0-4acc-a244-41c8e05e592c" xsi:nil="true"/>
    <MigrationWizIdPermissionLevels xmlns="ba93cbb4-20e0-4acc-a244-41c8e05e592c" xsi:nil="true"/>
    <MigrationWizIdPermissions xmlns="ba93cbb4-20e0-4acc-a244-41c8e05e592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A79C465038C74D95164770676521B6" ma:contentTypeVersion="17" ma:contentTypeDescription="Create a new document." ma:contentTypeScope="" ma:versionID="99087c696248d6df1d3e8f5bf87ffbbe">
  <xsd:schema xmlns:xsd="http://www.w3.org/2001/XMLSchema" xmlns:xs="http://www.w3.org/2001/XMLSchema" xmlns:p="http://schemas.microsoft.com/office/2006/metadata/properties" xmlns:ns3="ba93cbb4-20e0-4acc-a244-41c8e05e592c" xmlns:ns4="301664a1-bc04-44c5-88e2-45c98992a799" targetNamespace="http://schemas.microsoft.com/office/2006/metadata/properties" ma:root="true" ma:fieldsID="79d65744e8976a29017eeb2943913ab7" ns3:_="" ns4:_="">
    <xsd:import namespace="ba93cbb4-20e0-4acc-a244-41c8e05e592c"/>
    <xsd:import namespace="301664a1-bc04-44c5-88e2-45c98992a799"/>
    <xsd:element name="properties">
      <xsd:complexType>
        <xsd:sequence>
          <xsd:element name="documentManagement">
            <xsd:complexType>
              <xsd:all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93cbb4-20e0-4acc-a244-41c8e05e592c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664a1-bc04-44c5-88e2-45c98992a799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AFB159-FA8C-4A33-9CB0-798F64D60B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72A973-9718-4FCF-A5BB-FA6F8464E6CF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301664a1-bc04-44c5-88e2-45c98992a799"/>
    <ds:schemaRef ds:uri="ba93cbb4-20e0-4acc-a244-41c8e05e592c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CEFDDF0-3CBE-4A78-B0B4-F54A4A79CF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93cbb4-20e0-4acc-a244-41c8e05e592c"/>
    <ds:schemaRef ds:uri="301664a1-bc04-44c5-88e2-45c98992a7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442</Words>
  <Application>Microsoft Office PowerPoint</Application>
  <PresentationFormat>A4 Paper (210x297 mm)</PresentationFormat>
  <Paragraphs>84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Roboto Slab regular</vt:lpstr>
      <vt:lpstr>Source Sans Pro Light</vt:lpstr>
      <vt:lpstr>Verdana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nprassopoulos</dc:creator>
  <cp:lastModifiedBy>HENDERSON, Suzanna</cp:lastModifiedBy>
  <cp:revision>50</cp:revision>
  <cp:lastPrinted>2020-02-24T03:19:45Z</cp:lastPrinted>
  <dcterms:created xsi:type="dcterms:W3CDTF">2014-11-24T03:44:44Z</dcterms:created>
  <dcterms:modified xsi:type="dcterms:W3CDTF">2021-11-23T03:39:58Z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0x010100ACA79C465038C74D95164770676521B6</vt:lpwstr>
  </property>
  <property fmtid="{D5CDD505-2E9C-101B-9397-08002B2CF9AE}" pid="3" name="Order">
    <vt:r8>37728500</vt:r8>
  </property>
</Properties>
</file>