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7"/>
  </p:notesMasterIdLst>
  <p:sldIdLst>
    <p:sldId id="256" r:id="rId3"/>
    <p:sldId id="332" r:id="rId4"/>
    <p:sldId id="333" r:id="rId5"/>
    <p:sldId id="342" r:id="rId6"/>
    <p:sldId id="334" r:id="rId7"/>
    <p:sldId id="362" r:id="rId8"/>
    <p:sldId id="335" r:id="rId9"/>
    <p:sldId id="336" r:id="rId10"/>
    <p:sldId id="358" r:id="rId11"/>
    <p:sldId id="359" r:id="rId12"/>
    <p:sldId id="360" r:id="rId13"/>
    <p:sldId id="363" r:id="rId14"/>
    <p:sldId id="351" r:id="rId15"/>
    <p:sldId id="35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420"/>
    <a:srgbClr val="8F3F98"/>
    <a:srgbClr val="B70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2971" autoAdjust="0"/>
  </p:normalViewPr>
  <p:slideViewPr>
    <p:cSldViewPr snapToGrid="0" snapToObjects="1">
      <p:cViewPr>
        <p:scale>
          <a:sx n="100" d="100"/>
          <a:sy n="100" d="100"/>
        </p:scale>
        <p:origin x="-19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F3BBC-23D8-4F8C-963E-68D6AD9F6B2D}" type="datetimeFigureOut">
              <a:rPr lang="en-AU" smtClean="0"/>
              <a:t>30/01/2019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61C80-7277-41EE-BCE7-A52AD847B2F5}" type="slidenum">
              <a:rPr lang="en-AU" smtClean="0"/>
              <a:t>‹#›</a:t>
            </a:fld>
            <a:endParaRPr lang="en-AU"/>
          </a:p>
        </p:txBody>
      </p:sp>
    </p:spTree>
    <p:extLst>
      <p:ext uri="{BB962C8B-B14F-4D97-AF65-F5344CB8AC3E}">
        <p14:creationId xmlns:p14="http://schemas.microsoft.com/office/powerpoint/2010/main" val="32109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afetyandquality.gov.au/atla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atlas@safetyandquality.gov.a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Mapping variation is an invaluable tool for understanding how our healthcare system is providing care. The</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 Australian Atlas of Healthcare Variation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series illuminates variation by mapping use of health care according to where people live.  Each Atlas identifies specific achievable actions for exploration and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Australian Commission on Safety and Quality in Health Care (the Commission) has collaborated with the Australian, state and territory governments, specialist medical colleges, clinicians and consumer representatives to develop the Atlas</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Atlas publications can be downloaded from the Atlas website.</a:t>
            </a:r>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41401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 2015, the first Atlas reported that there were more than 33,000 admissions for knee arthroscopy in people aged 55 years and over in Australia in 2012–13.5 The rate of admissions was seven times higher in the area with the highest rate compared with the area with the lowest rate.</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 light of the Atlas findings, the Commission released a clinical care standard for osteoarthritis of the knee and commissioned a documentary about appropriate care for knee pain. The Commission also referred the findings to the MBS Review Taskforce, which subsequently recommended removal of funding for knee arthroscopy for degenerative changes. </a:t>
            </a:r>
          </a:p>
          <a:p>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11</a:t>
            </a:fld>
            <a:endParaRPr lang="en-AU"/>
          </a:p>
        </p:txBody>
      </p:sp>
    </p:spTree>
    <p:extLst>
      <p:ext uri="{BB962C8B-B14F-4D97-AF65-F5344CB8AC3E}">
        <p14:creationId xmlns:p14="http://schemas.microsoft.com/office/powerpoint/2010/main" val="250319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rate of knee arthroscopy in people aged 55 years and over in Australia fell from 412 per 100,000 in 2015 to 312 per 100,000 in 2017 – a 24% drop. Many drivers are likely to have contributed to this reduction, in addition to the Atlas – for example, research and guidelines highlighting the lack of benefit of knee arthroscopy for osteoarthritis, and the MBS Review Taskforce review. </a:t>
            </a:r>
            <a:endParaRPr lang="en-AU" sz="1200" b="1" i="0" u="none" strike="noStrike" kern="1200" baseline="0" dirty="0" smtClean="0">
              <a:solidFill>
                <a:schemeClr val="tx1"/>
              </a:solidFill>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12</a:t>
            </a:fld>
            <a:endParaRPr lang="en-AU"/>
          </a:p>
        </p:txBody>
      </p:sp>
    </p:spTree>
    <p:extLst>
      <p:ext uri="{BB962C8B-B14F-4D97-AF65-F5344CB8AC3E}">
        <p14:creationId xmlns:p14="http://schemas.microsoft.com/office/powerpoint/2010/main" val="336492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Speaker notes: </a:t>
            </a:r>
          </a:p>
          <a:p>
            <a:endParaRPr lang="en-AU" sz="1200" b="1"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Mapping variation is an invaluable tool for understanding how our healthcare system is providing care, but gathering the data is only the first step. Understanding the underlying reasons for marked differences in the use of some health services across Australia, and considering how we can improve, are key for translating this work into better outcomes for patients.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patterns shown in the maps in this Atlas and the accompanying commentaries show that there are many opportunities for making meaningful changes in Australia’s delivery of health care. The recommendations in the third Atlas highlight that action is needed at all levels – from addressing the social determinants of health through to better data collection, system changes and providing the best supports for individual clinician–patient interactions. These goals are ambitious, but the recommended changes have the potential to result in meaningful progress in defining and delivering appropriate care – and improving patient outcomes. </a:t>
            </a:r>
            <a:endParaRPr lang="en-US" dirty="0" smtClean="0"/>
          </a:p>
          <a:p>
            <a:endParaRPr lang="en-US" dirty="0" smtClean="0"/>
          </a:p>
          <a:p>
            <a:endParaRPr lang="en-AU" smtClean="0"/>
          </a:p>
        </p:txBody>
      </p:sp>
      <p:sp>
        <p:nvSpPr>
          <p:cNvPr id="4" name="Slide Number Placeholder 3"/>
          <p:cNvSpPr>
            <a:spLocks noGrp="1"/>
          </p:cNvSpPr>
          <p:nvPr>
            <p:ph type="sldNum" sz="quarter" idx="10"/>
          </p:nvPr>
        </p:nvSpPr>
        <p:spPr/>
        <p:txBody>
          <a:bodyPr/>
          <a:lstStyle/>
          <a:p>
            <a:fld id="{09F61C80-7277-41EE-BCE7-A52AD847B2F5}" type="slidenum">
              <a:rPr lang="en-AU" smtClean="0"/>
              <a:t>13</a:t>
            </a:fld>
            <a:endParaRPr lang="en-AU"/>
          </a:p>
        </p:txBody>
      </p:sp>
    </p:spTree>
    <p:extLst>
      <p:ext uri="{BB962C8B-B14F-4D97-AF65-F5344CB8AC3E}">
        <p14:creationId xmlns:p14="http://schemas.microsoft.com/office/powerpoint/2010/main" val="304873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Further resources </a:t>
            </a:r>
          </a:p>
          <a:p>
            <a:pPr marL="0" lvl="0" indent="0">
              <a:buFont typeface="Arial" panose="020B0604020202020204" pitchFamily="34" charset="0"/>
              <a:buNone/>
            </a:pPr>
            <a:endParaRPr lang="en-AU" b="1" dirty="0" smtClean="0"/>
          </a:p>
          <a:p>
            <a:pPr marL="171450" lvl="0" indent="-171450">
              <a:buFont typeface="Arial" panose="020B0604020202020204" pitchFamily="34" charset="0"/>
              <a:buChar char="•"/>
            </a:pPr>
            <a:r>
              <a:rPr lang="en-AU" dirty="0" smtClean="0"/>
              <a:t>Explore the data further using the interactive Atlas at </a:t>
            </a:r>
            <a:r>
              <a:rPr lang="en-AU" dirty="0" smtClean="0">
                <a:hlinkClick r:id="rId3"/>
              </a:rPr>
              <a:t>www.safetyandquality.gov.au/atlas/</a:t>
            </a:r>
            <a:endParaRPr lang="en-AU" dirty="0" smtClean="0"/>
          </a:p>
          <a:p>
            <a:pPr marL="171450" lvl="0" indent="-171450">
              <a:buFont typeface="Arial" panose="020B0604020202020204" pitchFamily="34" charset="0"/>
              <a:buChar char="•"/>
            </a:pPr>
            <a:endParaRPr lang="en-AU" dirty="0" smtClean="0"/>
          </a:p>
          <a:p>
            <a:pPr marL="171450" lvl="0" indent="-171450">
              <a:buFont typeface="Arial" panose="020B0604020202020204" pitchFamily="34" charset="0"/>
              <a:buChar char="•"/>
            </a:pPr>
            <a:r>
              <a:rPr lang="en-AU" dirty="0" smtClean="0"/>
              <a:t>Please send any queries to </a:t>
            </a:r>
            <a:r>
              <a:rPr lang="en-AU" dirty="0" smtClean="0">
                <a:hlinkClick r:id="rId4"/>
              </a:rPr>
              <a:t>atlas@safetyandquality.gov.au</a:t>
            </a:r>
            <a:r>
              <a:rPr lang="en-AU" dirty="0" smtClean="0"/>
              <a:t>  </a:t>
            </a:r>
          </a:p>
          <a:p>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14</a:t>
            </a:fld>
            <a:endParaRPr lang="en-AU"/>
          </a:p>
        </p:txBody>
      </p:sp>
    </p:spTree>
    <p:extLst>
      <p:ext uri="{BB962C8B-B14F-4D97-AF65-F5344CB8AC3E}">
        <p14:creationId xmlns:p14="http://schemas.microsoft.com/office/powerpoint/2010/main" val="342771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Atlas data can also be further explored using the online interactive Atlas platform. </a:t>
            </a:r>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201509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Commission’s role is to lead and coordinate national improvements in the safety and quality of health care. The Commission works in partnership with the Australian Government, state and territory governments and the private sector to achieve a safe and high-quality, sustainable health system. In doing so, the Commission also works closely with patients, carers, clinicians, managers, policymakers and healthcare organisations.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Key functions of the Commission include developing national safety and quality standards, developing clinical care standards to improve the implementation of evidence-based health care, coordinating work in specific areas to improve outcomes for patients, and providing information, publications and resources about safety and quality.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Commission works in four priority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Patient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Partnering with patients, consumers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Quality, cost and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Supporting health professionals to provide care that is informed, supported and organised to deliver safe and high-quality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One of the Commission’s key programs is the National Safety and Quality Health Service (NSQHS) Standards. The primary aim of the NSQHS Standards are to protect the public from harm and to improve the quality of health service provision. The NSQHS Standards were developed by the Commission in partnership with the Australian, state and territory governments, the private sector, clinicians, patients and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carers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t>4</a:t>
            </a:fld>
            <a:endParaRPr lang="en-AU"/>
          </a:p>
        </p:txBody>
      </p:sp>
    </p:spTree>
    <p:extLst>
      <p:ext uri="{BB962C8B-B14F-4D97-AF65-F5344CB8AC3E}">
        <p14:creationId xmlns:p14="http://schemas.microsoft.com/office/powerpoint/2010/main" val="410695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Speaker notes: </a:t>
            </a:r>
          </a:p>
          <a:p>
            <a:r>
              <a:rPr lang="en-AU" sz="1200" b="0" i="0" kern="1200" dirty="0" smtClean="0">
                <a:solidFill>
                  <a:schemeClr val="tx1"/>
                </a:solidFill>
                <a:effectLst/>
                <a:latin typeface="+mn-lt"/>
                <a:ea typeface="+mn-ea"/>
                <a:cs typeface="+mn-cs"/>
              </a:rPr>
              <a:t>The third Atlas, released in December 2018, examines four clinical themes: neonatal</a:t>
            </a:r>
            <a:r>
              <a:rPr lang="en-AU" sz="1200" b="0" i="0" kern="1200" baseline="0" dirty="0" smtClean="0">
                <a:solidFill>
                  <a:schemeClr val="tx1"/>
                </a:solidFill>
                <a:effectLst/>
                <a:latin typeface="+mn-lt"/>
                <a:ea typeface="+mn-ea"/>
                <a:cs typeface="+mn-cs"/>
              </a:rPr>
              <a:t> and paediatric health, gastrointestinal investigations and treatments, thyroid investigations and treatments and cardiac tests.</a:t>
            </a:r>
            <a:endParaRPr lang="en-AU" dirty="0"/>
          </a:p>
        </p:txBody>
      </p:sp>
      <p:sp>
        <p:nvSpPr>
          <p:cNvPr id="4" name="Slide Number Placeholder 3"/>
          <p:cNvSpPr>
            <a:spLocks noGrp="1"/>
          </p:cNvSpPr>
          <p:nvPr>
            <p:ph type="sldNum" sz="quarter" idx="10"/>
          </p:nvPr>
        </p:nvSpPr>
        <p:spPr/>
        <p:txBody>
          <a:bodyPr/>
          <a:lstStyle/>
          <a:p>
            <a:fld id="{8545C7F0-05B3-4A67-B187-01B02CED6EE5}"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324861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Speaker notes:</a:t>
            </a:r>
          </a:p>
          <a:p>
            <a:endParaRPr lang="en-AU" dirty="0" smtClean="0"/>
          </a:p>
          <a:p>
            <a:r>
              <a:rPr lang="en-AU" dirty="0" smtClean="0"/>
              <a:t>It also includes a repeat analysis chapter, examining </a:t>
            </a:r>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6</a:t>
            </a:fld>
            <a:endParaRPr lang="en-AU"/>
          </a:p>
        </p:txBody>
      </p:sp>
    </p:spTree>
    <p:extLst>
      <p:ext uri="{BB962C8B-B14F-4D97-AF65-F5344CB8AC3E}">
        <p14:creationId xmlns:p14="http://schemas.microsoft.com/office/powerpoint/2010/main" val="274117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Speaker notes:</a:t>
            </a:r>
          </a:p>
          <a:p>
            <a:r>
              <a:rPr lang="en-AU" dirty="0" smtClean="0"/>
              <a:t>This slide pack explores why variation matters and what unwarranted variation in healthcare is. This slide pack explores the key findings for the ‘Thyroid investigations and treatments</a:t>
            </a:r>
            <a:r>
              <a:rPr lang="en-AU" baseline="0" dirty="0" smtClean="0"/>
              <a:t>’ </a:t>
            </a:r>
            <a:r>
              <a:rPr lang="en-AU" dirty="0" smtClean="0"/>
              <a:t>chapter and shows findings, maps and graphs for each of the clinical items</a:t>
            </a:r>
            <a:r>
              <a:rPr lang="en-AU" baseline="0" dirty="0" smtClean="0"/>
              <a:t> in this chapter.</a:t>
            </a:r>
            <a:endParaRPr lang="en-AU" dirty="0" smtClean="0"/>
          </a:p>
          <a:p>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23235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Speaker notes: </a:t>
            </a:r>
          </a:p>
          <a:p>
            <a:r>
              <a:rPr lang="en-AU" dirty="0" smtClean="0"/>
              <a:t>Variations documented for many years: One of the first major studies published was by Glover in 1938 who noted a rise in England &amp; Wales in incidence of tonsillectomy and very large differences in rates between school districts which “defies any explanation, save that of variations of medical opinion on the indications for operation.”   He also noted “Large and, in some cases, drastic reductions in the numbers of operations performed in elementary school children in certain areas have had no unsatisfactory results” and that “The mortality from the operation is larger than is generally appreciated”.  </a:t>
            </a:r>
          </a:p>
          <a:p>
            <a:r>
              <a:rPr lang="en-AU" dirty="0" smtClean="0"/>
              <a:t>He noted that that the conspicuous success of the operation in some cases may have led to its adoption in many doubtful cases.  </a:t>
            </a:r>
          </a:p>
          <a:p>
            <a:endParaRPr lang="en-AU" dirty="0" smtClean="0"/>
          </a:p>
          <a:p>
            <a:r>
              <a:rPr lang="en-AU" dirty="0" smtClean="0"/>
              <a:t>Getting the best outcomes for patients and improving appropriateness of care is the goal of the Atlas. Where we see substantial variation in use of a particular treatment, it is an alarm bell that should make us stop and investigate whether appropriate care is being delivered. </a:t>
            </a:r>
          </a:p>
          <a:p>
            <a:endParaRPr lang="en-AU" dirty="0" smtClean="0"/>
          </a:p>
          <a:p>
            <a:r>
              <a:rPr lang="en-AU" dirty="0" smtClean="0"/>
              <a:t>Variation in itself is not necessarily bad, and it can be good if it reflects health services responding to differences in patient preferences or underlying needs. When a difference in the use of health services does not reflect these factors, it is unwarranted variation and represents an opportunity for the health system to improve. Rates of an intervention that are substantially higher or lower in some areas can highlight: </a:t>
            </a:r>
          </a:p>
          <a:p>
            <a:r>
              <a:rPr lang="en-AU" dirty="0" smtClean="0"/>
              <a:t>- Inequity of access to evidence-based care, and the need to deliver services more fairly </a:t>
            </a:r>
          </a:p>
          <a:p>
            <a:r>
              <a:rPr lang="en-AU" dirty="0" smtClean="0"/>
              <a:t>- Uncertainty about the intervention’s place in therapy, and the need for better data on its benefits and harms </a:t>
            </a:r>
          </a:p>
          <a:p>
            <a:r>
              <a:rPr lang="en-AU" dirty="0" smtClean="0"/>
              <a:t>- Gaps in accessible evidence for clinicians, and the need for clinical care standards </a:t>
            </a:r>
          </a:p>
          <a:p>
            <a:r>
              <a:rPr lang="en-AU" dirty="0" smtClean="0"/>
              <a:t>- Inadequate system supports for appropriate care, and the need for changes in training or financial incentives. </a:t>
            </a:r>
          </a:p>
          <a:p>
            <a:endParaRPr lang="en-AU" dirty="0" smtClean="0"/>
          </a:p>
          <a:p>
            <a:r>
              <a:rPr lang="en-AU" dirty="0" smtClean="0"/>
              <a:t>Looking at how healthcare use varies between people living in different areas, between people with and without socioeconomic disadvantage, and between Aboriginal and Torres Strait Islander Australians and other Australians can show who in our community is missing out. Fundamental changes to address the underlying determinants of ill health, as well as better service delivery for those with existing disease, are needed where these inequities are found.</a:t>
            </a:r>
          </a:p>
          <a:p>
            <a:endParaRPr lang="en-AU" dirty="0" smtClean="0"/>
          </a:p>
          <a:p>
            <a:r>
              <a:rPr lang="en-AU" sz="800" dirty="0" smtClean="0"/>
              <a:t>Reference: Glover JA. The Incidence of Tonsillectomy in School Children: (Section of Epidemiology and State Medicine). Proc R </a:t>
            </a:r>
            <a:r>
              <a:rPr lang="en-AU" sz="800" dirty="0" err="1" smtClean="0"/>
              <a:t>Soc</a:t>
            </a:r>
            <a:r>
              <a:rPr lang="en-AU" sz="800" dirty="0" smtClean="0"/>
              <a:t> Med. 1938;31(10):1219-36.</a:t>
            </a:r>
            <a:endParaRPr lang="en-AU" dirty="0"/>
          </a:p>
        </p:txBody>
      </p:sp>
      <p:sp>
        <p:nvSpPr>
          <p:cNvPr id="4" name="Slide Number Placeholder 3"/>
          <p:cNvSpPr>
            <a:spLocks noGrp="1"/>
          </p:cNvSpPr>
          <p:nvPr>
            <p:ph type="sldNum" sz="quarter" idx="10"/>
          </p:nvPr>
        </p:nvSpPr>
        <p:spPr/>
        <p:txBody>
          <a:bodyPr/>
          <a:lstStyle/>
          <a:p>
            <a:fld id="{086491E9-8B29-4238-9DA0-EB026E9297BC}"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410695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Speaker notes: </a:t>
            </a:r>
          </a:p>
          <a:p>
            <a:endParaRPr lang="en-AU" dirty="0" smtClean="0"/>
          </a:p>
          <a:p>
            <a:r>
              <a:rPr lang="en-AU" sz="1200" b="0" i="0" u="none" strike="noStrike" kern="1200" baseline="0" dirty="0" smtClean="0">
                <a:solidFill>
                  <a:schemeClr val="tx1"/>
                </a:solidFill>
                <a:latin typeface="+mn-lt"/>
                <a:ea typeface="+mn-ea"/>
                <a:cs typeface="+mn-cs"/>
              </a:rPr>
              <a:t>The aim of the Atlas series is to provide clinically meaningful information that can be used to investigate and improve the appropriateness, effectiveness and efficiency of health care in Australia. </a:t>
            </a:r>
          </a:p>
          <a:p>
            <a:pPr marL="0" indent="0">
              <a:buFontTx/>
              <a:buNone/>
            </a:pPr>
            <a:endParaRPr lang="en-AU" sz="1200" b="0" i="0" u="none" strike="noStrike" kern="1200" baseline="0" dirty="0" smtClean="0">
              <a:solidFill>
                <a:schemeClr val="tx1"/>
              </a:solidFill>
              <a:latin typeface="+mn-lt"/>
              <a:ea typeface="+mn-ea"/>
              <a:cs typeface="+mn-cs"/>
            </a:endParaRPr>
          </a:p>
          <a:p>
            <a:pPr marL="171450" indent="-171450">
              <a:buFontTx/>
              <a:buChar char="-"/>
            </a:pPr>
            <a:r>
              <a:rPr lang="en-AU" sz="1200" b="0" i="0" u="none" strike="noStrike" kern="1200" baseline="0" dirty="0" smtClean="0">
                <a:solidFill>
                  <a:schemeClr val="tx1"/>
                </a:solidFill>
                <a:latin typeface="+mn-lt"/>
                <a:ea typeface="+mn-ea"/>
                <a:cs typeface="+mn-cs"/>
              </a:rPr>
              <a:t>Changes in the health system are usually the result of the accumulated efforts of many players over many years, rather than a single intervention such as the Atlas series. The third Atlas provides examples of how different groups within the health sector have addressed issues highlighted in the first and second Atlases, in the context of the many other organisations working to improve health care in Australia. </a:t>
            </a:r>
          </a:p>
          <a:p>
            <a:pPr marL="171450" indent="-171450">
              <a:buFontTx/>
              <a:buChar char="-"/>
            </a:pP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Mapping data is only the first step in using data on clinical variation for quality improvement. Translating the information in the Atlas series into better patient care and outcomes also depends on: </a:t>
            </a:r>
          </a:p>
          <a:p>
            <a:r>
              <a:rPr lang="en-AU" sz="1200" b="0" i="0" u="none" strike="noStrike" kern="1200" baseline="0" dirty="0" smtClean="0">
                <a:solidFill>
                  <a:schemeClr val="tx1"/>
                </a:solidFill>
                <a:latin typeface="+mn-lt"/>
                <a:ea typeface="+mn-ea"/>
                <a:cs typeface="+mn-cs"/>
              </a:rPr>
              <a:t>- Raising awareness of how to use data on variation to improve health care </a:t>
            </a:r>
          </a:p>
          <a:p>
            <a:r>
              <a:rPr lang="en-AU" sz="1200" b="0" i="0" u="none" strike="noStrike" kern="1200" baseline="0" dirty="0" smtClean="0">
                <a:solidFill>
                  <a:schemeClr val="tx1"/>
                </a:solidFill>
                <a:latin typeface="+mn-lt"/>
                <a:ea typeface="+mn-ea"/>
                <a:cs typeface="+mn-cs"/>
              </a:rPr>
              <a:t>- Building capacity for data collection and audit into clinical practice </a:t>
            </a:r>
          </a:p>
          <a:p>
            <a:r>
              <a:rPr lang="en-AU" sz="1200" b="0" i="0" u="none" strike="noStrike" kern="1200" baseline="0" dirty="0" smtClean="0">
                <a:solidFill>
                  <a:schemeClr val="tx1"/>
                </a:solidFill>
                <a:latin typeface="+mn-lt"/>
                <a:ea typeface="+mn-ea"/>
                <a:cs typeface="+mn-cs"/>
              </a:rPr>
              <a:t>- Engaging clinicians, policymakers and system managers to investigate reasons for variation and to address unwarranted variation </a:t>
            </a:r>
          </a:p>
          <a:p>
            <a:r>
              <a:rPr lang="en-AU" sz="1200" b="0" i="0" u="none" strike="noStrike" kern="1200" baseline="0" dirty="0" smtClean="0">
                <a:solidFill>
                  <a:schemeClr val="tx1"/>
                </a:solidFill>
                <a:latin typeface="+mn-lt"/>
                <a:ea typeface="+mn-ea"/>
                <a:cs typeface="+mn-cs"/>
              </a:rPr>
              <a:t>- Raising awareness among consumers of risks and benefits of healthcare interventions </a:t>
            </a:r>
          </a:p>
          <a:p>
            <a:pPr marL="0" indent="0">
              <a:buFontTx/>
              <a:buNone/>
            </a:pPr>
            <a:r>
              <a:rPr lang="en-AU" sz="1200" b="0" i="0" u="none" strike="noStrike" kern="1200" baseline="0" dirty="0" smtClean="0">
                <a:solidFill>
                  <a:schemeClr val="tx1"/>
                </a:solidFill>
                <a:latin typeface="+mn-lt"/>
                <a:ea typeface="+mn-ea"/>
                <a:cs typeface="+mn-cs"/>
              </a:rPr>
              <a:t>- Implementing appropriate change at all relevant levels of the health system. </a:t>
            </a:r>
          </a:p>
          <a:p>
            <a:pPr marL="171450" indent="-171450">
              <a:buFontTx/>
              <a:buChar char="-"/>
            </a:pPr>
            <a:endParaRPr lang="en-AU"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9F61C80-7277-41EE-BCE7-A52AD847B2F5}" type="slidenum">
              <a:rPr lang="en-AU" smtClean="0"/>
              <a:t>9</a:t>
            </a:fld>
            <a:endParaRPr lang="en-AU"/>
          </a:p>
        </p:txBody>
      </p:sp>
    </p:spTree>
    <p:extLst>
      <p:ext uri="{BB962C8B-B14F-4D97-AF65-F5344CB8AC3E}">
        <p14:creationId xmlns:p14="http://schemas.microsoft.com/office/powerpoint/2010/main" val="204735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Speaker notes: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Rates of antimicrobial medicines dispensing were published in the first Atlas in 2015. Improving the use of antimicrobials is a national priority because of the ongoing concern about antimicrobial resistance (AMR) and because inappropriate use is exposing patients unnecessarily to the adverse effects of these medicines.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This has prompted a number of policy and regulatory responses to reduce inappropriate prescribing of antimicrobials. Australia has taken a One Health approach, coordinating responses from all sectors that use antimicrobials.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 2016–17, there were 29,147,238 PBS prescriptions dispensed for antimicrobial medicines, representing an Australian rate of 115,894 prescriptions dispensed per 100,000 people of all ages. The Australian rate decreased from 2013–14, when 126,864 prescriptions per 100,000 people were dispensed. </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9F61C80-7277-41EE-BCE7-A52AD847B2F5}" type="slidenum">
              <a:rPr lang="en-AU" smtClean="0"/>
              <a:t>10</a:t>
            </a:fld>
            <a:endParaRPr lang="en-AU"/>
          </a:p>
        </p:txBody>
      </p:sp>
    </p:spTree>
    <p:extLst>
      <p:ext uri="{BB962C8B-B14F-4D97-AF65-F5344CB8AC3E}">
        <p14:creationId xmlns:p14="http://schemas.microsoft.com/office/powerpoint/2010/main" val="2211536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4774" y="2208362"/>
            <a:ext cx="3805686" cy="1984076"/>
          </a:xfrm>
        </p:spPr>
        <p:txBody>
          <a:bodyPr anchor="t" anchorCtr="0">
            <a:normAutofit/>
          </a:bodyPr>
          <a:lstStyle>
            <a:lvl1pPr algn="l">
              <a:defRPr sz="3600" b="1" baseline="0"/>
            </a:lvl1pPr>
          </a:lstStyle>
          <a:p>
            <a:r>
              <a:rPr lang="en-US" dirty="0"/>
              <a:t>The Second Australian Atlas of Healthcare Variation </a:t>
            </a:r>
          </a:p>
        </p:txBody>
      </p:sp>
      <p:sp>
        <p:nvSpPr>
          <p:cNvPr id="3" name="Subtitle 2"/>
          <p:cNvSpPr>
            <a:spLocks noGrp="1"/>
          </p:cNvSpPr>
          <p:nvPr>
            <p:ph type="subTitle" idx="1" hasCustomPrompt="1"/>
          </p:nvPr>
        </p:nvSpPr>
        <p:spPr>
          <a:xfrm>
            <a:off x="524774" y="4280650"/>
            <a:ext cx="3805686" cy="74567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2018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15"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6"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pic>
        <p:nvPicPr>
          <p:cNvPr id="17" name="Picture 16"/>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866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201813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285272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3741936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hapt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283936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4774" y="406456"/>
            <a:ext cx="8283050" cy="1984076"/>
          </a:xfrm>
        </p:spPr>
        <p:txBody>
          <a:bodyPr anchor="t" anchorCtr="0">
            <a:normAutofit/>
          </a:bodyPr>
          <a:lstStyle>
            <a:lvl1pPr algn="l">
              <a:defRPr sz="3600" b="1" baseline="0"/>
            </a:lvl1pPr>
          </a:lstStyle>
          <a:p>
            <a:r>
              <a:rPr lang="en-US" dirty="0"/>
              <a:t>The Australian Atlas </a:t>
            </a:r>
            <a:br>
              <a:rPr lang="en-US" dirty="0"/>
            </a:br>
            <a:r>
              <a:rPr lang="en-US" dirty="0"/>
              <a:t>of Healthcare Variation series</a:t>
            </a:r>
          </a:p>
        </p:txBody>
      </p:sp>
    </p:spTree>
    <p:extLst>
      <p:ext uri="{BB962C8B-B14F-4D97-AF65-F5344CB8AC3E}">
        <p14:creationId xmlns:p14="http://schemas.microsoft.com/office/powerpoint/2010/main" val="1949180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525" y="319120"/>
            <a:ext cx="7886700" cy="432220"/>
          </a:xfrm>
        </p:spPr>
        <p:txBody>
          <a:bodyPr>
            <a:normAutofit/>
          </a:bodyPr>
          <a:lstStyle>
            <a:lvl1pPr>
              <a:defRPr sz="2800" b="1">
                <a:solidFill>
                  <a:schemeClr val="bg1"/>
                </a:solidFill>
              </a:defRPr>
            </a:lvl1pPr>
          </a:lstStyle>
          <a:p>
            <a:r>
              <a:rPr lang="en-US" dirty="0" smtClean="0"/>
              <a:t>Main title</a:t>
            </a:r>
            <a:endParaRPr lang="en-US" dirty="0"/>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Source here</a:t>
            </a:r>
            <a:endParaRPr lang="en-US" dirty="0"/>
          </a:p>
        </p:txBody>
      </p:sp>
      <p:sp>
        <p:nvSpPr>
          <p:cNvPr id="4" name="Text Placeholder 3"/>
          <p:cNvSpPr>
            <a:spLocks noGrp="1"/>
          </p:cNvSpPr>
          <p:nvPr>
            <p:ph type="body" sz="quarter" idx="11" hasCustomPrompt="1"/>
          </p:nvPr>
        </p:nvSpPr>
        <p:spPr>
          <a:xfrm>
            <a:off x="517525"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smtClean="0">
                <a:solidFill>
                  <a:schemeClr val="tx2"/>
                </a:solidFill>
              </a:rPr>
              <a:t>Subheading if required</a:t>
            </a:r>
            <a:endParaRPr lang="en-US" sz="1100" dirty="0">
              <a:solidFill>
                <a:schemeClr val="tx2"/>
              </a:solidFill>
            </a:endParaRPr>
          </a:p>
        </p:txBody>
      </p:sp>
      <p:sp>
        <p:nvSpPr>
          <p:cNvPr id="6" name="Text Placeholder 5"/>
          <p:cNvSpPr>
            <a:spLocks noGrp="1"/>
          </p:cNvSpPr>
          <p:nvPr>
            <p:ph type="body" sz="quarter" idx="12"/>
          </p:nvPr>
        </p:nvSpPr>
        <p:spPr>
          <a:xfrm>
            <a:off x="517525" y="1473591"/>
            <a:ext cx="7886700" cy="3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577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al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525" y="319120"/>
            <a:ext cx="7886700" cy="432220"/>
          </a:xfrm>
        </p:spPr>
        <p:txBody>
          <a:bodyPr>
            <a:normAutofit/>
          </a:bodyPr>
          <a:lstStyle>
            <a:lvl1pPr>
              <a:defRPr sz="2800" b="1">
                <a:solidFill>
                  <a:schemeClr val="bg1"/>
                </a:solidFill>
              </a:defRPr>
            </a:lvl1pPr>
          </a:lstStyle>
          <a:p>
            <a:r>
              <a:rPr lang="en-US" dirty="0"/>
              <a:t>Main title</a:t>
            </a:r>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4" name="Text Placeholder 3"/>
          <p:cNvSpPr>
            <a:spLocks noGrp="1"/>
          </p:cNvSpPr>
          <p:nvPr>
            <p:ph type="body" sz="quarter" idx="11" hasCustomPrompt="1"/>
          </p:nvPr>
        </p:nvSpPr>
        <p:spPr>
          <a:xfrm>
            <a:off x="517525"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
        <p:nvSpPr>
          <p:cNvPr id="6" name="Text Placeholder 5"/>
          <p:cNvSpPr>
            <a:spLocks noGrp="1"/>
          </p:cNvSpPr>
          <p:nvPr>
            <p:ph type="body" sz="quarter" idx="12"/>
          </p:nvPr>
        </p:nvSpPr>
        <p:spPr>
          <a:xfrm>
            <a:off x="517525" y="1473591"/>
            <a:ext cx="7886700"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372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525" y="319120"/>
            <a:ext cx="7886700" cy="432220"/>
          </a:xfrm>
        </p:spPr>
        <p:txBody>
          <a:bodyPr>
            <a:normAutofit/>
          </a:bodyPr>
          <a:lstStyle>
            <a:lvl1pPr>
              <a:defRPr sz="2800" b="1">
                <a:solidFill>
                  <a:schemeClr val="bg1"/>
                </a:solidFill>
              </a:defRPr>
            </a:lvl1pPr>
          </a:lstStyle>
          <a:p>
            <a:r>
              <a:rPr lang="en-US" dirty="0" smtClean="0"/>
              <a:t>Main title</a:t>
            </a:r>
            <a:endParaRPr lang="en-US" dirty="0"/>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smtClean="0"/>
              <a:t>Source here</a:t>
            </a:r>
            <a:endParaRPr lang="en-US" dirty="0"/>
          </a:p>
        </p:txBody>
      </p:sp>
      <p:sp>
        <p:nvSpPr>
          <p:cNvPr id="4" name="Text Placeholder 3"/>
          <p:cNvSpPr>
            <a:spLocks noGrp="1"/>
          </p:cNvSpPr>
          <p:nvPr>
            <p:ph type="body" sz="quarter" idx="11" hasCustomPrompt="1"/>
          </p:nvPr>
        </p:nvSpPr>
        <p:spPr>
          <a:xfrm>
            <a:off x="517525"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smtClean="0">
                <a:solidFill>
                  <a:schemeClr val="tx2"/>
                </a:solidFill>
              </a:rPr>
              <a:t>Subheading if required</a:t>
            </a:r>
            <a:endParaRPr lang="en-US" sz="1100" dirty="0">
              <a:solidFill>
                <a:schemeClr val="tx2"/>
              </a:solidFill>
            </a:endParaRPr>
          </a:p>
        </p:txBody>
      </p:sp>
      <p:sp>
        <p:nvSpPr>
          <p:cNvPr id="6" name="Text Placeholder 5"/>
          <p:cNvSpPr>
            <a:spLocks noGrp="1"/>
          </p:cNvSpPr>
          <p:nvPr>
            <p:ph type="body" sz="quarter" idx="12"/>
          </p:nvPr>
        </p:nvSpPr>
        <p:spPr>
          <a:xfrm>
            <a:off x="517525" y="1473591"/>
            <a:ext cx="7886700" cy="355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483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4"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15"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6"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pic>
        <p:nvPicPr>
          <p:cNvPr id="17" name="Picture 16"/>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t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9"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10"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394401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4774" y="2208362"/>
            <a:ext cx="3805686" cy="1984076"/>
          </a:xfrm>
        </p:spPr>
        <p:txBody>
          <a:bodyPr anchor="t" anchorCtr="0">
            <a:normAutofit/>
          </a:bodyPr>
          <a:lstStyle>
            <a:lvl1pPr algn="l">
              <a:defRPr sz="3600" b="1" baseline="0"/>
            </a:lvl1pPr>
          </a:lstStyle>
          <a:p>
            <a:r>
              <a:rPr lang="en-US" dirty="0"/>
              <a:t>The Second Australian Atlas of Healthcare Variation </a:t>
            </a:r>
          </a:p>
        </p:txBody>
      </p:sp>
      <p:sp>
        <p:nvSpPr>
          <p:cNvPr id="3" name="Subtitle 2"/>
          <p:cNvSpPr>
            <a:spLocks noGrp="1"/>
          </p:cNvSpPr>
          <p:nvPr>
            <p:ph type="subTitle" idx="1" hasCustomPrompt="1"/>
          </p:nvPr>
        </p:nvSpPr>
        <p:spPr>
          <a:xfrm>
            <a:off x="524774" y="4280650"/>
            <a:ext cx="3805686" cy="74567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2018</a:t>
            </a:r>
          </a:p>
        </p:txBody>
      </p:sp>
    </p:spTree>
    <p:extLst>
      <p:ext uri="{BB962C8B-B14F-4D97-AF65-F5344CB8AC3E}">
        <p14:creationId xmlns:p14="http://schemas.microsoft.com/office/powerpoint/2010/main" val="360448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98" y="319120"/>
            <a:ext cx="7886700" cy="432220"/>
          </a:xfrm>
        </p:spPr>
        <p:txBody>
          <a:bodyPr>
            <a:normAutofit/>
          </a:bodyPr>
          <a:lstStyle>
            <a:lvl1pPr>
              <a:defRPr sz="2000">
                <a:solidFill>
                  <a:schemeClr val="bg1"/>
                </a:solidFill>
              </a:defRPr>
            </a:lvl1pPr>
          </a:lstStyle>
          <a:p>
            <a:r>
              <a:rPr lang="en-US"/>
              <a:t>Main title</a:t>
            </a:r>
            <a:endParaRPr lang="en-US" dirty="0"/>
          </a:p>
        </p:txBody>
      </p:sp>
      <p:sp>
        <p:nvSpPr>
          <p:cNvPr id="8" name="Text Placeholder 7"/>
          <p:cNvSpPr>
            <a:spLocks noGrp="1"/>
          </p:cNvSpPr>
          <p:nvPr>
            <p:ph type="body" sz="quarter" idx="10" hasCustomPrompt="1"/>
          </p:nvPr>
        </p:nvSpPr>
        <p:spPr>
          <a:xfrm>
            <a:off x="517525" y="5894717"/>
            <a:ext cx="3208338" cy="160787"/>
          </a:xfrm>
        </p:spPr>
        <p:txBody>
          <a:bodyPr anchor="b" anchorCtr="0">
            <a:noAutofit/>
          </a:bodyPr>
          <a:lstStyle>
            <a:lvl1pPr marL="0" indent="0">
              <a:buNone/>
              <a:defRPr sz="800">
                <a:solidFill>
                  <a:schemeClr val="tx2"/>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here</a:t>
            </a:r>
          </a:p>
        </p:txBody>
      </p:sp>
      <p:sp>
        <p:nvSpPr>
          <p:cNvPr id="4" name="Text Placeholder 3"/>
          <p:cNvSpPr>
            <a:spLocks noGrp="1"/>
          </p:cNvSpPr>
          <p:nvPr>
            <p:ph type="body" sz="quarter" idx="11" hasCustomPrompt="1"/>
          </p:nvPr>
        </p:nvSpPr>
        <p:spPr>
          <a:xfrm>
            <a:off x="369498" y="751339"/>
            <a:ext cx="7886700" cy="142875"/>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tx2"/>
                </a:solidFill>
                <a:latin typeface="+mn-lt"/>
                <a:ea typeface="+mn-ea"/>
                <a:cs typeface="+mn-cs"/>
              </a:defRPr>
            </a:lvl1pPr>
          </a:lstStyle>
          <a:p>
            <a:r>
              <a:rPr lang="en-US" sz="1100" dirty="0">
                <a:solidFill>
                  <a:schemeClr val="tx2"/>
                </a:solidFill>
              </a:rPr>
              <a:t>Subheading if required</a:t>
            </a:r>
          </a:p>
        </p:txBody>
      </p:sp>
    </p:spTree>
    <p:extLst>
      <p:ext uri="{BB962C8B-B14F-4D97-AF65-F5344CB8AC3E}">
        <p14:creationId xmlns:p14="http://schemas.microsoft.com/office/powerpoint/2010/main" val="25460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5C478-BBFB-AD41-928D-BE1012088374}" type="datetimeFigureOut">
              <a:rPr lang="en-US" smtClean="0"/>
              <a:t>1/30/2019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8E920-0CCA-3A45-AF02-77239CBA787D}" type="slidenum">
              <a:rPr lang="en-US" smtClean="0"/>
              <a:t>‹#›</a:t>
            </a:fld>
            <a:endParaRPr lang="en-US"/>
          </a:p>
        </p:txBody>
      </p:sp>
    </p:spTree>
    <p:extLst>
      <p:ext uri="{BB962C8B-B14F-4D97-AF65-F5344CB8AC3E}">
        <p14:creationId xmlns:p14="http://schemas.microsoft.com/office/powerpoint/2010/main" val="74706089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6" r:id="rId3"/>
    <p:sldLayoutId id="2147483667" r:id="rId4"/>
    <p:sldLayoutId id="2147483669" r:id="rId5"/>
    <p:sldLayoutId id="2147483668" r:id="rId6"/>
    <p:sldLayoutId id="2147483671" r:id="rId7"/>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5C478-BBFB-AD41-928D-BE1012088374}" type="datetimeFigureOut">
              <a:rPr lang="en-US" smtClean="0">
                <a:solidFill>
                  <a:srgbClr val="00B2E2">
                    <a:tint val="75000"/>
                  </a:srgbClr>
                </a:solidFill>
              </a:rPr>
              <a:pPr/>
              <a:t>1/30/2019</a:t>
            </a:fld>
            <a:endParaRPr lang="en-US">
              <a:solidFill>
                <a:srgbClr val="00B2E2">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B2E2">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8E920-0CCA-3A45-AF02-77239CBA787D}" type="slidenum">
              <a:rPr lang="en-US" smtClean="0">
                <a:solidFill>
                  <a:srgbClr val="00B2E2">
                    <a:tint val="75000"/>
                  </a:srgbClr>
                </a:solidFill>
              </a:rPr>
              <a:pPr/>
              <a:t>‹#›</a:t>
            </a:fld>
            <a:endParaRPr lang="en-US">
              <a:solidFill>
                <a:srgbClr val="00B2E2">
                  <a:tint val="75000"/>
                </a:srgbClr>
              </a:solidFill>
            </a:endParaRPr>
          </a:p>
        </p:txBody>
      </p:sp>
    </p:spTree>
    <p:extLst>
      <p:ext uri="{BB962C8B-B14F-4D97-AF65-F5344CB8AC3E}">
        <p14:creationId xmlns:p14="http://schemas.microsoft.com/office/powerpoint/2010/main" val="2539632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safetyandquality.gov.au/atla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mailto:atlas@safetyandquality.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Third Australian Atlas of Healthcare Variation </a:t>
            </a:r>
          </a:p>
        </p:txBody>
      </p:sp>
      <p:sp>
        <p:nvSpPr>
          <p:cNvPr id="3" name="Subtitle 2"/>
          <p:cNvSpPr>
            <a:spLocks noGrp="1"/>
          </p:cNvSpPr>
          <p:nvPr>
            <p:ph type="subTitle" idx="1"/>
          </p:nvPr>
        </p:nvSpPr>
        <p:spPr/>
        <p:txBody>
          <a:bodyPr/>
          <a:lstStyle/>
          <a:p>
            <a:r>
              <a:rPr lang="en-US" dirty="0"/>
              <a:t>2018</a:t>
            </a:r>
          </a:p>
        </p:txBody>
      </p:sp>
    </p:spTree>
    <p:extLst>
      <p:ext uri="{BB962C8B-B14F-4D97-AF65-F5344CB8AC3E}">
        <p14:creationId xmlns:p14="http://schemas.microsoft.com/office/powerpoint/2010/main" val="39729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73" y="319120"/>
            <a:ext cx="8707030" cy="432220"/>
          </a:xfrm>
        </p:spPr>
        <p:txBody>
          <a:bodyPr>
            <a:normAutofit fontScale="90000"/>
          </a:bodyPr>
          <a:lstStyle/>
          <a:p>
            <a:r>
              <a:rPr lang="en-AU" dirty="0" smtClean="0"/>
              <a:t>  Repeat analyses: antimicrobial prescriptions dispensed</a:t>
            </a:r>
            <a:endParaRPr lang="en-AU" dirty="0"/>
          </a:p>
        </p:txBody>
      </p:sp>
      <p:sp>
        <p:nvSpPr>
          <p:cNvPr id="3" name="Text Placeholder 2"/>
          <p:cNvSpPr>
            <a:spLocks noGrp="1"/>
          </p:cNvSpPr>
          <p:nvPr>
            <p:ph type="body" sz="quarter" idx="10"/>
          </p:nvPr>
        </p:nvSpPr>
        <p:spPr/>
        <p:txBody>
          <a:bodyPr/>
          <a:lstStyle/>
          <a:p>
            <a:r>
              <a:rPr lang="en-AU" dirty="0" smtClean="0"/>
              <a:t>Source: Pharmaceutical Benefits Scheme</a:t>
            </a:r>
            <a:endParaRPr lang="en-AU" dirty="0"/>
          </a:p>
        </p:txBody>
      </p:sp>
      <p:sp>
        <p:nvSpPr>
          <p:cNvPr id="7" name="Text Placeholder 6"/>
          <p:cNvSpPr>
            <a:spLocks noGrp="1"/>
          </p:cNvSpPr>
          <p:nvPr>
            <p:ph type="body" sz="quarter" idx="11"/>
          </p:nvPr>
        </p:nvSpPr>
        <p:spPr/>
        <p:txBody>
          <a:bodyPr>
            <a:noAutofit/>
          </a:bodyPr>
          <a:lstStyle/>
          <a:p>
            <a:r>
              <a:rPr lang="en-AU" sz="800" dirty="0"/>
              <a:t>Number of PBS prescriptions dispensed for antimicrobial medicines per 100,000 people of all ages, age and sex standardised, by Statistical Area Level 3 (SA3) of patient residence, 2013–14 to 2016–17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124710"/>
            <a:ext cx="4438650" cy="477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232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8A2"/>
                </a:solidFill>
                <a:latin typeface="Arial" panose="020B0604020202020204"/>
              </a:rPr>
              <a:t>Example: Clinical Care Standard - osteoarthritis of the knee</a:t>
            </a:r>
            <a:endParaRPr lang="en-AU" dirty="0">
              <a:solidFill>
                <a:srgbClr val="0078A2"/>
              </a:solidFill>
              <a:latin typeface="Arial" panose="020B0604020202020204"/>
            </a:endParaRPr>
          </a:p>
        </p:txBody>
      </p:sp>
      <p:sp>
        <p:nvSpPr>
          <p:cNvPr id="3" name="Text Placeholder 2"/>
          <p:cNvSpPr>
            <a:spLocks noGrp="1"/>
          </p:cNvSpPr>
          <p:nvPr>
            <p:ph type="body" sz="quarter" idx="10"/>
          </p:nvPr>
        </p:nvSpPr>
        <p:spPr/>
        <p:txBody>
          <a:bodyPr/>
          <a:lstStyle/>
          <a:p>
            <a:r>
              <a:rPr lang="en-AU" dirty="0"/>
              <a:t>Source: https://www.safetyandquality.gov.au/our-work/clinical-care-standards/osteoarthritis-clinical-care-standard/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670" y="1252663"/>
            <a:ext cx="4144976" cy="445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entral.health\dfsuserenv\Users\User_01\REYNKA\Documents\osteo C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971" y="1357438"/>
            <a:ext cx="1849254" cy="2593839"/>
          </a:xfrm>
          <a:prstGeom prst="rect">
            <a:avLst/>
          </a:prstGeom>
          <a:noFill/>
          <a:effectLst>
            <a:glow rad="63500">
              <a:schemeClr val="accent6">
                <a:satMod val="175000"/>
                <a:alpha val="22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81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78A2"/>
                </a:solidFill>
              </a:rPr>
              <a:t>Example: MBS Knee Arthroscopy Data 2012-2018</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02" y="1209675"/>
            <a:ext cx="7640312"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6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Promoting appropriate care</a:t>
            </a:r>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a:p>
        </p:txBody>
      </p:sp>
      <p:sp>
        <p:nvSpPr>
          <p:cNvPr id="8" name="Rounded Rectangle 7"/>
          <p:cNvSpPr/>
          <p:nvPr/>
        </p:nvSpPr>
        <p:spPr>
          <a:xfrm>
            <a:off x="6118412" y="2231428"/>
            <a:ext cx="2285813" cy="6723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Explore variation</a:t>
            </a:r>
          </a:p>
        </p:txBody>
      </p:sp>
      <p:sp>
        <p:nvSpPr>
          <p:cNvPr id="9" name="Rounded Rectangle 8"/>
          <p:cNvSpPr/>
          <p:nvPr/>
        </p:nvSpPr>
        <p:spPr>
          <a:xfrm>
            <a:off x="6118412" y="3157135"/>
            <a:ext cx="2285813" cy="67235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Identify unwarranted variation</a:t>
            </a:r>
          </a:p>
        </p:txBody>
      </p:sp>
      <p:sp>
        <p:nvSpPr>
          <p:cNvPr id="10" name="Rounded Rectangle 9"/>
          <p:cNvSpPr/>
          <p:nvPr/>
        </p:nvSpPr>
        <p:spPr>
          <a:xfrm>
            <a:off x="6118412" y="4082842"/>
            <a:ext cx="2285813" cy="67235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Address unwarranted variation</a:t>
            </a:r>
          </a:p>
        </p:txBody>
      </p:sp>
      <p:pic>
        <p:nvPicPr>
          <p:cNvPr id="11" name="Picture 2" descr="D:\Users\REYNKA\AppData\Local\Microsoft\Windows\Temporary Internet Files\Content.Outlook\YT0YNIRA\Promoting appropriate care slide updated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894214"/>
            <a:ext cx="5029200" cy="496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2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Further resources </a:t>
            </a:r>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a:p>
        </p:txBody>
      </p:sp>
      <p:sp>
        <p:nvSpPr>
          <p:cNvPr id="6" name="Rectangle 5"/>
          <p:cNvSpPr/>
          <p:nvPr/>
        </p:nvSpPr>
        <p:spPr>
          <a:xfrm>
            <a:off x="871869" y="1403498"/>
            <a:ext cx="6624083" cy="1938992"/>
          </a:xfrm>
          <a:prstGeom prst="rect">
            <a:avLst/>
          </a:prstGeom>
        </p:spPr>
        <p:txBody>
          <a:bodyPr wrap="square">
            <a:spAutoFit/>
          </a:bodyPr>
          <a:lstStyle/>
          <a:p>
            <a:pPr marL="457200" indent="-457200">
              <a:buFont typeface="Arial" panose="020B0604020202020204" pitchFamily="34" charset="0"/>
              <a:buChar char="•"/>
            </a:pPr>
            <a:r>
              <a:rPr lang="en-AU" sz="2400" dirty="0">
                <a:solidFill>
                  <a:srgbClr val="000000"/>
                </a:solidFill>
              </a:rPr>
              <a:t>Explore the data further using the interactive Atlas at </a:t>
            </a:r>
            <a:r>
              <a:rPr lang="en-AU" sz="2400" dirty="0">
                <a:solidFill>
                  <a:srgbClr val="000000"/>
                </a:solidFill>
                <a:hlinkClick r:id="rId3"/>
              </a:rPr>
              <a:t>www.safetyandquality.gov.au/atlas/</a:t>
            </a:r>
            <a:endParaRPr lang="en-AU" sz="2400" dirty="0">
              <a:solidFill>
                <a:srgbClr val="000000"/>
              </a:solidFill>
            </a:endParaRPr>
          </a:p>
          <a:p>
            <a:endParaRPr lang="en-AU" sz="2400" dirty="0">
              <a:solidFill>
                <a:srgbClr val="000000"/>
              </a:solidFill>
            </a:endParaRPr>
          </a:p>
          <a:p>
            <a:pPr marL="457200" indent="-457200">
              <a:buFont typeface="Arial" panose="020B0604020202020204" pitchFamily="34" charset="0"/>
              <a:buChar char="•"/>
            </a:pPr>
            <a:r>
              <a:rPr lang="en-AU" sz="2400" dirty="0">
                <a:solidFill>
                  <a:srgbClr val="000000"/>
                </a:solidFill>
              </a:rPr>
              <a:t>Please send any queries to </a:t>
            </a:r>
            <a:r>
              <a:rPr lang="en-AU" sz="2400" dirty="0">
                <a:solidFill>
                  <a:srgbClr val="000000"/>
                </a:solidFill>
                <a:hlinkClick r:id="rId4"/>
              </a:rPr>
              <a:t>atlas@safetyandquality.gov.au</a:t>
            </a:r>
            <a:r>
              <a:rPr lang="en-AU" sz="2400" dirty="0">
                <a:solidFill>
                  <a:srgbClr val="000000"/>
                </a:solidFill>
              </a:rPr>
              <a:t>  </a:t>
            </a:r>
          </a:p>
        </p:txBody>
      </p:sp>
    </p:spTree>
    <p:extLst>
      <p:ext uri="{BB962C8B-B14F-4D97-AF65-F5344CB8AC3E}">
        <p14:creationId xmlns:p14="http://schemas.microsoft.com/office/powerpoint/2010/main" val="163842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sz="2800" dirty="0" smtClean="0">
                <a:solidFill>
                  <a:srgbClr val="0078A2"/>
                </a:solidFill>
              </a:rPr>
              <a:t>The Australian Atlas of Healthcare Variation series</a:t>
            </a:r>
            <a:endParaRPr lang="en-US" dirty="0"/>
          </a:p>
        </p:txBody>
      </p:sp>
    </p:spTree>
    <p:extLst>
      <p:ext uri="{BB962C8B-B14F-4D97-AF65-F5344CB8AC3E}">
        <p14:creationId xmlns:p14="http://schemas.microsoft.com/office/powerpoint/2010/main" val="334809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a:bodyPr>
          <a:lstStyle/>
          <a:p>
            <a:r>
              <a:rPr lang="en-AU" sz="2800" b="1" dirty="0" smtClean="0">
                <a:solidFill>
                  <a:srgbClr val="0078A2"/>
                </a:solidFill>
              </a:rPr>
              <a:t>Interactive Atlas</a:t>
            </a:r>
            <a:endParaRPr lang="en-A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07" t="11384" r="24665" b="15405"/>
          <a:stretch/>
        </p:blipFill>
        <p:spPr bwMode="auto">
          <a:xfrm>
            <a:off x="1117628" y="751340"/>
            <a:ext cx="7138570" cy="571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49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dirty="0"/>
              <a:t>Australian Commission on Safety and </a:t>
            </a:r>
            <a:r>
              <a:rPr lang="en-AU" dirty="0" smtClean="0"/>
              <a:t>Quality</a:t>
            </a:r>
            <a:br>
              <a:rPr lang="en-AU" dirty="0" smtClean="0"/>
            </a:br>
            <a:r>
              <a:rPr lang="en-AU" dirty="0" smtClean="0"/>
              <a:t>in </a:t>
            </a:r>
            <a:r>
              <a:rPr lang="en-AU" dirty="0"/>
              <a:t>Health Care</a:t>
            </a:r>
          </a:p>
        </p:txBody>
      </p:sp>
      <p:sp>
        <p:nvSpPr>
          <p:cNvPr id="9" name="Text Placeholder 8"/>
          <p:cNvSpPr>
            <a:spLocks noGrp="1"/>
          </p:cNvSpPr>
          <p:nvPr>
            <p:ph type="body" sz="quarter" idx="10"/>
          </p:nvPr>
        </p:nvSpPr>
        <p:spPr/>
        <p:txBody>
          <a:bodyPr>
            <a:normAutofit fontScale="62500" lnSpcReduction="20000"/>
          </a:bodyPr>
          <a:lstStyle/>
          <a:p>
            <a:endParaRPr lang="en-AU" sz="2400" dirty="0"/>
          </a:p>
        </p:txBody>
      </p:sp>
      <p:sp>
        <p:nvSpPr>
          <p:cNvPr id="14" name="Text Placeholder 13"/>
          <p:cNvSpPr>
            <a:spLocks noGrp="1"/>
          </p:cNvSpPr>
          <p:nvPr>
            <p:ph type="body" sz="quarter" idx="12"/>
          </p:nvPr>
        </p:nvSpPr>
        <p:spPr/>
        <p:txBody>
          <a:bodyPr/>
          <a:lstStyle/>
          <a:p>
            <a:pPr lvl="0"/>
            <a:r>
              <a:rPr lang="en-AU" sz="2000" dirty="0">
                <a:solidFill>
                  <a:srgbClr val="000000"/>
                </a:solidFill>
              </a:rPr>
              <a:t>Australian Government </a:t>
            </a:r>
            <a:r>
              <a:rPr lang="en-AU" sz="2000" dirty="0" smtClean="0">
                <a:solidFill>
                  <a:srgbClr val="000000"/>
                </a:solidFill>
              </a:rPr>
              <a:t>agency</a:t>
            </a:r>
            <a:endParaRPr lang="en-AU" sz="2000" dirty="0">
              <a:solidFill>
                <a:srgbClr val="000000"/>
              </a:solidFill>
            </a:endParaRPr>
          </a:p>
          <a:p>
            <a:pPr lvl="0"/>
            <a:r>
              <a:rPr lang="en-AU" sz="2000" dirty="0">
                <a:solidFill>
                  <a:srgbClr val="000000"/>
                </a:solidFill>
              </a:rPr>
              <a:t>Leads &amp; coordinates national improvements in safety &amp; quality of health care based on best available evidence</a:t>
            </a:r>
          </a:p>
          <a:p>
            <a:pPr lvl="0"/>
            <a:r>
              <a:rPr lang="en-AU" sz="2000" dirty="0">
                <a:solidFill>
                  <a:srgbClr val="000000"/>
                </a:solidFill>
              </a:rPr>
              <a:t>Works in partnership with patients, consumers, clinicians, managers, policy makers &amp; health care organisations </a:t>
            </a:r>
          </a:p>
          <a:p>
            <a:pPr lvl="0"/>
            <a:r>
              <a:rPr lang="en-AU" sz="2000" dirty="0">
                <a:solidFill>
                  <a:srgbClr val="000000"/>
                </a:solidFill>
              </a:rPr>
              <a:t>Aims to ensure that the health system is sustainable, better informed, supported &amp; organised to deliver safe &amp; high quality care</a:t>
            </a:r>
          </a:p>
          <a:p>
            <a:endParaRPr lang="en-AU" dirty="0"/>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9560" y="6333630"/>
            <a:ext cx="1877250" cy="274951"/>
          </a:xfrm>
          <a:prstGeom prst="rect">
            <a:avLst/>
          </a:prstGeom>
        </p:spPr>
      </p:pic>
    </p:spTree>
    <p:extLst>
      <p:ext uri="{BB962C8B-B14F-4D97-AF65-F5344CB8AC3E}">
        <p14:creationId xmlns:p14="http://schemas.microsoft.com/office/powerpoint/2010/main" val="211270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4" y="319119"/>
            <a:ext cx="8054975" cy="560111"/>
          </a:xfrm>
        </p:spPr>
        <p:txBody>
          <a:bodyPr>
            <a:noAutofit/>
          </a:bodyPr>
          <a:lstStyle/>
          <a:p>
            <a:r>
              <a:rPr lang="en-AU" dirty="0"/>
              <a:t>Third Australian Atlas of Healthcare Variation </a:t>
            </a:r>
            <a:endParaRPr lang="en-US" dirty="0"/>
          </a:p>
        </p:txBody>
      </p:sp>
      <p:sp>
        <p:nvSpPr>
          <p:cNvPr id="13" name="Text Placeholder 12"/>
          <p:cNvSpPr>
            <a:spLocks noGrp="1"/>
          </p:cNvSpPr>
          <p:nvPr>
            <p:ph type="body" sz="quarter" idx="12"/>
          </p:nvPr>
        </p:nvSpPr>
        <p:spPr>
          <a:xfrm>
            <a:off x="517525" y="836747"/>
            <a:ext cx="7886700" cy="237571"/>
          </a:xfrm>
        </p:spPr>
        <p:txBody>
          <a:bodyPr>
            <a:normAutofit/>
          </a:bodyPr>
          <a:lstStyle/>
          <a:p>
            <a:pPr marL="0" lvl="0" indent="0">
              <a:buNone/>
            </a:pPr>
            <a:r>
              <a:rPr lang="en-AU" altLang="en-US" sz="1400" dirty="0" smtClean="0">
                <a:solidFill>
                  <a:srgbClr val="808283"/>
                </a:solidFill>
              </a:rPr>
              <a:t>Examines variation nationally in 13 clinical items, grouped into 4 themes</a:t>
            </a:r>
            <a:endParaRPr lang="en-AU" altLang="en-US" sz="1400" dirty="0">
              <a:solidFill>
                <a:srgbClr val="808283"/>
              </a:solidFill>
            </a:endParaRPr>
          </a:p>
        </p:txBody>
      </p:sp>
      <p:sp>
        <p:nvSpPr>
          <p:cNvPr id="3" name="TextBox 2"/>
          <p:cNvSpPr txBox="1"/>
          <p:nvPr/>
        </p:nvSpPr>
        <p:spPr>
          <a:xfrm>
            <a:off x="6951057" y="3546205"/>
            <a:ext cx="1925542" cy="2000548"/>
          </a:xfrm>
          <a:prstGeom prst="rect">
            <a:avLst/>
          </a:prstGeom>
          <a:noFill/>
        </p:spPr>
        <p:txBody>
          <a:bodyPr wrap="square" rtlCol="0">
            <a:spAutoFit/>
          </a:bodyPr>
          <a:lstStyle/>
          <a:p>
            <a:pPr marL="1350"/>
            <a:r>
              <a:rPr lang="en-AU" sz="1200" b="1" dirty="0">
                <a:solidFill>
                  <a:srgbClr val="000000"/>
                </a:solidFill>
              </a:rPr>
              <a:t>Cardiac tests</a:t>
            </a:r>
          </a:p>
          <a:p>
            <a:pPr marL="1350"/>
            <a:endParaRPr lang="en-AU" sz="1600" b="1" dirty="0">
              <a:solidFill>
                <a:srgbClr val="000000"/>
              </a:solidFill>
            </a:endParaRPr>
          </a:p>
          <a:p>
            <a:pPr marL="172800" indent="-171450">
              <a:buFont typeface="Arial" panose="020B0604020202020204" pitchFamily="34" charset="0"/>
              <a:buChar char="•"/>
            </a:pPr>
            <a:r>
              <a:rPr lang="en-AU" sz="1200" dirty="0">
                <a:solidFill>
                  <a:srgbClr val="000000"/>
                </a:solidFill>
              </a:rPr>
              <a:t>Cardiac stress tests and imaging</a:t>
            </a:r>
          </a:p>
          <a:p>
            <a:pPr marL="172800" indent="-171450">
              <a:buFont typeface="Arial" panose="020B0604020202020204" pitchFamily="34" charset="0"/>
              <a:buChar char="•"/>
            </a:pPr>
            <a:r>
              <a:rPr lang="en-AU" sz="1200" dirty="0">
                <a:solidFill>
                  <a:srgbClr val="000000"/>
                </a:solidFill>
              </a:rPr>
              <a:t>Stress echocardiography</a:t>
            </a:r>
          </a:p>
          <a:p>
            <a:pPr marL="172800" indent="-171450">
              <a:buFont typeface="Arial" panose="020B0604020202020204" pitchFamily="34" charset="0"/>
              <a:buChar char="•"/>
            </a:pPr>
            <a:r>
              <a:rPr lang="en-AU" sz="1200" dirty="0">
                <a:solidFill>
                  <a:srgbClr val="000000"/>
                </a:solidFill>
              </a:rPr>
              <a:t>Myocardial perfusion scans</a:t>
            </a:r>
          </a:p>
          <a:p>
            <a:pPr marL="172800" indent="-171450">
              <a:buFont typeface="Arial" panose="020B0604020202020204" pitchFamily="34" charset="0"/>
              <a:buChar char="•"/>
            </a:pPr>
            <a:r>
              <a:rPr lang="en-AU" sz="1200" dirty="0">
                <a:solidFill>
                  <a:srgbClr val="000000"/>
                </a:solidFill>
              </a:rPr>
              <a:t>Standard echocardiography</a:t>
            </a:r>
          </a:p>
        </p:txBody>
      </p:sp>
      <p:sp>
        <p:nvSpPr>
          <p:cNvPr id="16" name="TextBox 15"/>
          <p:cNvSpPr txBox="1"/>
          <p:nvPr/>
        </p:nvSpPr>
        <p:spPr>
          <a:xfrm>
            <a:off x="4856994" y="3546205"/>
            <a:ext cx="2077942" cy="1738938"/>
          </a:xfrm>
          <a:prstGeom prst="rect">
            <a:avLst/>
          </a:prstGeom>
          <a:noFill/>
        </p:spPr>
        <p:txBody>
          <a:bodyPr wrap="square" rtlCol="0">
            <a:spAutoFit/>
          </a:bodyPr>
          <a:lstStyle/>
          <a:p>
            <a:r>
              <a:rPr lang="en-AU" sz="1200" b="1" dirty="0">
                <a:solidFill>
                  <a:srgbClr val="000000"/>
                </a:solidFill>
              </a:rPr>
              <a:t>Thyroid investigations and treatments</a:t>
            </a:r>
          </a:p>
          <a:p>
            <a:endParaRPr lang="en-AU" sz="1100" b="1" dirty="0">
              <a:solidFill>
                <a:srgbClr val="000000"/>
              </a:solidFill>
            </a:endParaRPr>
          </a:p>
          <a:p>
            <a:pPr marL="285750" indent="-285750">
              <a:buFont typeface="Arial" panose="020B0604020202020204" pitchFamily="34" charset="0"/>
              <a:buChar char="•"/>
            </a:pPr>
            <a:r>
              <a:rPr lang="en-AU" sz="1200" dirty="0">
                <a:solidFill>
                  <a:srgbClr val="000000"/>
                </a:solidFill>
              </a:rPr>
              <a:t>Thyroid stimulating hormone tests</a:t>
            </a:r>
          </a:p>
          <a:p>
            <a:pPr marL="285750" indent="-285750">
              <a:buFont typeface="Arial" panose="020B0604020202020204" pitchFamily="34" charset="0"/>
              <a:buChar char="•"/>
            </a:pPr>
            <a:r>
              <a:rPr lang="en-AU" sz="1200" dirty="0">
                <a:solidFill>
                  <a:srgbClr val="000000"/>
                </a:solidFill>
              </a:rPr>
              <a:t>Thyroid function tests</a:t>
            </a:r>
          </a:p>
          <a:p>
            <a:pPr marL="285750" indent="-285750">
              <a:buFont typeface="Arial" panose="020B0604020202020204" pitchFamily="34" charset="0"/>
              <a:buChar char="•"/>
            </a:pPr>
            <a:r>
              <a:rPr lang="en-AU" sz="1200" dirty="0" smtClean="0">
                <a:solidFill>
                  <a:srgbClr val="000000"/>
                </a:solidFill>
              </a:rPr>
              <a:t>Neck </a:t>
            </a:r>
            <a:r>
              <a:rPr lang="en-AU" sz="1200" dirty="0">
                <a:solidFill>
                  <a:srgbClr val="000000"/>
                </a:solidFill>
              </a:rPr>
              <a:t>ultrasound</a:t>
            </a:r>
          </a:p>
          <a:p>
            <a:pPr marL="285750" indent="-285750">
              <a:buFont typeface="Arial" panose="020B0604020202020204" pitchFamily="34" charset="0"/>
              <a:buChar char="•"/>
            </a:pPr>
            <a:r>
              <a:rPr lang="en-AU" sz="1200" dirty="0">
                <a:solidFill>
                  <a:srgbClr val="000000"/>
                </a:solidFill>
              </a:rPr>
              <a:t>Thyroidectomy </a:t>
            </a:r>
            <a:r>
              <a:rPr lang="en-AU" sz="1200" dirty="0" smtClean="0">
                <a:solidFill>
                  <a:srgbClr val="000000"/>
                </a:solidFill>
              </a:rPr>
              <a:t>hospitalisations</a:t>
            </a:r>
            <a:endParaRPr lang="en-AU" sz="1200" dirty="0">
              <a:solidFill>
                <a:srgbClr val="000000"/>
              </a:solidFill>
            </a:endParaRPr>
          </a:p>
        </p:txBody>
      </p:sp>
      <p:pic>
        <p:nvPicPr>
          <p:cNvPr id="23" name="Picture 2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9315" y="6333631"/>
            <a:ext cx="1877250" cy="274951"/>
          </a:xfrm>
          <a:prstGeom prst="rect">
            <a:avLst/>
          </a:prstGeom>
        </p:spPr>
      </p:pic>
      <p:sp>
        <p:nvSpPr>
          <p:cNvPr id="24" name="TextBox 23"/>
          <p:cNvSpPr txBox="1"/>
          <p:nvPr/>
        </p:nvSpPr>
        <p:spPr>
          <a:xfrm>
            <a:off x="2325296" y="3546205"/>
            <a:ext cx="2462728" cy="1384995"/>
          </a:xfrm>
          <a:prstGeom prst="rect">
            <a:avLst/>
          </a:prstGeom>
          <a:noFill/>
        </p:spPr>
        <p:txBody>
          <a:bodyPr wrap="square" rtlCol="0">
            <a:spAutoFit/>
          </a:bodyPr>
          <a:lstStyle/>
          <a:p>
            <a:r>
              <a:rPr lang="en-AU" sz="1200" b="1" dirty="0">
                <a:solidFill>
                  <a:srgbClr val="000000"/>
                </a:solidFill>
              </a:rPr>
              <a:t>Gastrointestinal investigations and treatments</a:t>
            </a:r>
          </a:p>
          <a:p>
            <a:endParaRPr lang="en-AU" sz="1200" b="1" dirty="0">
              <a:solidFill>
                <a:srgbClr val="000000"/>
              </a:solidFill>
            </a:endParaRPr>
          </a:p>
          <a:p>
            <a:pPr marL="171450" indent="-171450">
              <a:buFont typeface="Arial" panose="020B0604020202020204" pitchFamily="34" charset="0"/>
              <a:buChar char="•"/>
            </a:pPr>
            <a:r>
              <a:rPr lang="en-AU" sz="1200" dirty="0">
                <a:solidFill>
                  <a:srgbClr val="000000"/>
                </a:solidFill>
              </a:rPr>
              <a:t>Proton pump inhibitor </a:t>
            </a:r>
            <a:r>
              <a:rPr lang="en-AU" sz="1200" dirty="0" smtClean="0">
                <a:solidFill>
                  <a:srgbClr val="000000"/>
                </a:solidFill>
              </a:rPr>
              <a:t>dispensing</a:t>
            </a:r>
            <a:r>
              <a:rPr lang="en-AU" sz="1200" dirty="0">
                <a:solidFill>
                  <a:srgbClr val="000000"/>
                </a:solidFill>
              </a:rPr>
              <a:t> </a:t>
            </a:r>
            <a:r>
              <a:rPr lang="en-AU" sz="1200" dirty="0" smtClean="0">
                <a:solidFill>
                  <a:srgbClr val="000000"/>
                </a:solidFill>
              </a:rPr>
              <a:t>in adults</a:t>
            </a:r>
          </a:p>
          <a:p>
            <a:pPr marL="171450" indent="-171450">
              <a:buFont typeface="Arial" panose="020B0604020202020204" pitchFamily="34" charset="0"/>
              <a:buChar char="•"/>
            </a:pPr>
            <a:r>
              <a:rPr lang="en-AU" sz="1200" dirty="0" smtClean="0">
                <a:solidFill>
                  <a:srgbClr val="000000"/>
                </a:solidFill>
              </a:rPr>
              <a:t>Colonoscopy </a:t>
            </a:r>
            <a:r>
              <a:rPr lang="en-AU" sz="1200" dirty="0">
                <a:solidFill>
                  <a:srgbClr val="000000"/>
                </a:solidFill>
              </a:rPr>
              <a:t>hospitalisations</a:t>
            </a:r>
          </a:p>
          <a:p>
            <a:pPr marL="171450" indent="-171450">
              <a:buFont typeface="Arial" panose="020B0604020202020204" pitchFamily="34" charset="0"/>
              <a:buChar char="•"/>
            </a:pPr>
            <a:r>
              <a:rPr lang="en-AU" sz="1200" dirty="0" smtClean="0">
                <a:solidFill>
                  <a:srgbClr val="000000"/>
                </a:solidFill>
              </a:rPr>
              <a:t>Gastroscopy hospitalisations</a:t>
            </a:r>
            <a:endParaRPr lang="en-AU" sz="1200" dirty="0">
              <a:solidFill>
                <a:srgbClr val="000000"/>
              </a:solidFill>
            </a:endParaRPr>
          </a:p>
        </p:txBody>
      </p:sp>
      <p:sp>
        <p:nvSpPr>
          <p:cNvPr id="25" name="TextBox 24"/>
          <p:cNvSpPr txBox="1"/>
          <p:nvPr/>
        </p:nvSpPr>
        <p:spPr>
          <a:xfrm>
            <a:off x="353207" y="3546205"/>
            <a:ext cx="2016631" cy="2492990"/>
          </a:xfrm>
          <a:prstGeom prst="rect">
            <a:avLst/>
          </a:prstGeom>
          <a:noFill/>
        </p:spPr>
        <p:txBody>
          <a:bodyPr wrap="square" rtlCol="0">
            <a:spAutoFit/>
          </a:bodyPr>
          <a:lstStyle/>
          <a:p>
            <a:r>
              <a:rPr lang="en-AU" sz="1200" b="1" dirty="0" smtClean="0">
                <a:solidFill>
                  <a:srgbClr val="000000"/>
                </a:solidFill>
              </a:rPr>
              <a:t>Neonatal and paediatric health</a:t>
            </a:r>
            <a:endParaRPr lang="en-AU" sz="1200" b="1" dirty="0">
              <a:solidFill>
                <a:srgbClr val="000000"/>
              </a:solidFill>
            </a:endParaRPr>
          </a:p>
          <a:p>
            <a:endParaRPr lang="en-AU" sz="1200" b="1" dirty="0">
              <a:solidFill>
                <a:srgbClr val="000000"/>
              </a:solidFill>
            </a:endParaRPr>
          </a:p>
          <a:p>
            <a:pPr marL="171450" indent="-171450">
              <a:buFont typeface="Arial" panose="020B0604020202020204" pitchFamily="34" charset="0"/>
              <a:buChar char="•"/>
            </a:pPr>
            <a:r>
              <a:rPr lang="en-AU" sz="1200" dirty="0">
                <a:solidFill>
                  <a:srgbClr val="000000"/>
                </a:solidFill>
              </a:rPr>
              <a:t>Early planned caesarean section without medical or obstetric </a:t>
            </a:r>
            <a:r>
              <a:rPr lang="en-AU" sz="1200" dirty="0" smtClean="0">
                <a:solidFill>
                  <a:srgbClr val="000000"/>
                </a:solidFill>
              </a:rPr>
              <a:t>indication</a:t>
            </a:r>
          </a:p>
          <a:p>
            <a:pPr marL="171450" indent="-171450">
              <a:buFont typeface="Arial" panose="020B0604020202020204" pitchFamily="34" charset="0"/>
              <a:buChar char="•"/>
            </a:pPr>
            <a:r>
              <a:rPr lang="en-AU" sz="1200" dirty="0" smtClean="0">
                <a:solidFill>
                  <a:srgbClr val="000000"/>
                </a:solidFill>
              </a:rPr>
              <a:t>Antibiotic </a:t>
            </a:r>
            <a:r>
              <a:rPr lang="en-AU" sz="1200" dirty="0">
                <a:solidFill>
                  <a:srgbClr val="000000"/>
                </a:solidFill>
              </a:rPr>
              <a:t>dispensing in </a:t>
            </a:r>
            <a:r>
              <a:rPr lang="en-AU" sz="1200" dirty="0" smtClean="0">
                <a:solidFill>
                  <a:srgbClr val="000000"/>
                </a:solidFill>
              </a:rPr>
              <a:t>children, 9 years and under</a:t>
            </a:r>
            <a:endParaRPr lang="en-AU" sz="1200" dirty="0">
              <a:solidFill>
                <a:srgbClr val="000000"/>
              </a:solidFill>
            </a:endParaRPr>
          </a:p>
          <a:p>
            <a:pPr marL="171450" indent="-171450">
              <a:buFont typeface="Arial" panose="020B0604020202020204" pitchFamily="34" charset="0"/>
              <a:buChar char="•"/>
            </a:pPr>
            <a:r>
              <a:rPr lang="en-AU" sz="1200" dirty="0" smtClean="0">
                <a:solidFill>
                  <a:srgbClr val="000000"/>
                </a:solidFill>
              </a:rPr>
              <a:t>Proton pump inhibitor dispensing in infants, </a:t>
            </a:r>
            <a:br>
              <a:rPr lang="en-AU" sz="1200" dirty="0" smtClean="0">
                <a:solidFill>
                  <a:srgbClr val="000000"/>
                </a:solidFill>
              </a:rPr>
            </a:br>
            <a:r>
              <a:rPr lang="en-AU" sz="1200" dirty="0" smtClean="0">
                <a:solidFill>
                  <a:srgbClr val="000000"/>
                </a:solidFill>
              </a:rPr>
              <a:t>1 year and under</a:t>
            </a:r>
            <a:endParaRPr lang="en-AU" sz="1200" dirty="0">
              <a:solidFill>
                <a:srgbClr val="000000"/>
              </a:solidFill>
            </a:endParaRPr>
          </a:p>
        </p:txBody>
      </p:sp>
      <p:pic>
        <p:nvPicPr>
          <p:cNvPr id="3074" name="Picture 2" descr="\\central.health\dfsuserenv\Users\User_01\REYNKA\Documents\Impress\Files 10.07.18\Third Atlas - Impress Designs - Chapter icon (high res)  cardiac tests - 10 July 20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290121"/>
            <a:ext cx="1945882" cy="1945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entral.health\dfsuserenv\Users\User_01\REYNKA\Documents\Impress\Files 10.07.18\Third Atlas - Impress Designs - Chapter icon (high res)  gastrointestinal investigations &amp; treatments - 10 July 20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5692" y="1307932"/>
            <a:ext cx="1927547" cy="19275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ntral.health\dfsuserenv\Users\User_01\REYNKA\Documents\Impress\Files 13.07.18\SAQ7701_Icon_updated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306955"/>
            <a:ext cx="1912213" cy="19122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entral.health\dfsuserenv\Users\User_01\REYNKA\Documents\Impress\Atlas design files\SAQ7701_Icon_updated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07" y="1307932"/>
            <a:ext cx="1929047" cy="192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12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Third Australian Atlas of Healthcare Variation </a:t>
            </a:r>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r>
              <a:rPr lang="en-AU" dirty="0" smtClean="0"/>
              <a:t>Content continued</a:t>
            </a:r>
            <a:endParaRPr lang="en-AU" dirty="0"/>
          </a:p>
        </p:txBody>
      </p:sp>
      <p:sp>
        <p:nvSpPr>
          <p:cNvPr id="9" name="TextBox 8"/>
          <p:cNvSpPr txBox="1"/>
          <p:nvPr/>
        </p:nvSpPr>
        <p:spPr>
          <a:xfrm>
            <a:off x="517525" y="3433207"/>
            <a:ext cx="2378075" cy="2308324"/>
          </a:xfrm>
          <a:prstGeom prst="rect">
            <a:avLst/>
          </a:prstGeom>
          <a:noFill/>
        </p:spPr>
        <p:txBody>
          <a:bodyPr wrap="square" rtlCol="0">
            <a:spAutoFit/>
          </a:bodyPr>
          <a:lstStyle/>
          <a:p>
            <a:r>
              <a:rPr lang="en-AU" sz="1200" b="1" dirty="0" smtClean="0">
                <a:solidFill>
                  <a:srgbClr val="000000"/>
                </a:solidFill>
              </a:rPr>
              <a:t>Repeat analysis</a:t>
            </a:r>
            <a:endParaRPr lang="en-AU" sz="1200" b="1" dirty="0">
              <a:solidFill>
                <a:srgbClr val="000000"/>
              </a:solidFill>
            </a:endParaRPr>
          </a:p>
          <a:p>
            <a:endParaRPr lang="en-AU" sz="1200" b="1" dirty="0">
              <a:solidFill>
                <a:srgbClr val="000000"/>
              </a:solidFill>
            </a:endParaRPr>
          </a:p>
          <a:p>
            <a:r>
              <a:rPr lang="en-AU" sz="1200" dirty="0" smtClean="0">
                <a:solidFill>
                  <a:schemeClr val="accent6"/>
                </a:solidFill>
              </a:rPr>
              <a:t>Examines </a:t>
            </a:r>
            <a:r>
              <a:rPr lang="en-AU" sz="1200" dirty="0">
                <a:solidFill>
                  <a:schemeClr val="accent6"/>
                </a:solidFill>
              </a:rPr>
              <a:t>changes over </a:t>
            </a:r>
            <a:r>
              <a:rPr lang="en-AU" sz="1200" dirty="0" smtClean="0">
                <a:solidFill>
                  <a:schemeClr val="accent6"/>
                </a:solidFill>
              </a:rPr>
              <a:t>four years in the </a:t>
            </a:r>
            <a:r>
              <a:rPr lang="en-AU" sz="1200" dirty="0">
                <a:solidFill>
                  <a:schemeClr val="accent6"/>
                </a:solidFill>
              </a:rPr>
              <a:t>numbers of Pharmaceutical Benefits Scheme (PBS) prescriptions dispensed </a:t>
            </a:r>
            <a:r>
              <a:rPr lang="en-AU" sz="1200" dirty="0" smtClean="0">
                <a:solidFill>
                  <a:schemeClr val="accent6"/>
                </a:solidFill>
              </a:rPr>
              <a:t>for: </a:t>
            </a:r>
          </a:p>
          <a:p>
            <a:endParaRPr lang="en-AU" sz="1200" dirty="0" smtClean="0">
              <a:solidFill>
                <a:schemeClr val="accent6"/>
              </a:solidFill>
            </a:endParaRPr>
          </a:p>
          <a:p>
            <a:pPr marL="171450" indent="-171450">
              <a:buFont typeface="Arial" panose="020B0604020202020204" pitchFamily="34" charset="0"/>
              <a:buChar char="•"/>
            </a:pPr>
            <a:r>
              <a:rPr lang="en-AU" sz="1200" dirty="0" smtClean="0">
                <a:solidFill>
                  <a:schemeClr val="accent6"/>
                </a:solidFill>
              </a:rPr>
              <a:t>Antimicrobial medicines</a:t>
            </a:r>
          </a:p>
          <a:p>
            <a:pPr marL="171450" indent="-171450">
              <a:buFont typeface="Arial" panose="020B0604020202020204" pitchFamily="34" charset="0"/>
              <a:buChar char="•"/>
            </a:pPr>
            <a:r>
              <a:rPr lang="en-AU" sz="1200" dirty="0">
                <a:solidFill>
                  <a:schemeClr val="accent6"/>
                </a:solidFill>
              </a:rPr>
              <a:t>Antipsychotic and ADHD medicines </a:t>
            </a:r>
            <a:endParaRPr lang="en-AU" sz="1200" dirty="0" smtClean="0">
              <a:solidFill>
                <a:schemeClr val="accent6"/>
              </a:solidFill>
            </a:endParaRPr>
          </a:p>
          <a:p>
            <a:pPr marL="171450" indent="-171450">
              <a:buFont typeface="Arial" panose="020B0604020202020204" pitchFamily="34" charset="0"/>
              <a:buChar char="•"/>
            </a:pPr>
            <a:r>
              <a:rPr lang="en-AU" sz="1200" dirty="0" smtClean="0">
                <a:solidFill>
                  <a:schemeClr val="accent6"/>
                </a:solidFill>
              </a:rPr>
              <a:t>Opioid medicines</a:t>
            </a:r>
            <a:endParaRPr lang="en-AU" sz="1200" dirty="0">
              <a:solidFill>
                <a:schemeClr val="accent6"/>
              </a:solidFill>
            </a:endParaRPr>
          </a:p>
        </p:txBody>
      </p:sp>
      <p:sp>
        <p:nvSpPr>
          <p:cNvPr id="10" name="TextBox 9"/>
          <p:cNvSpPr txBox="1"/>
          <p:nvPr/>
        </p:nvSpPr>
        <p:spPr>
          <a:xfrm>
            <a:off x="2982913" y="3392393"/>
            <a:ext cx="2589212" cy="2308324"/>
          </a:xfrm>
          <a:prstGeom prst="rect">
            <a:avLst/>
          </a:prstGeom>
          <a:noFill/>
        </p:spPr>
        <p:txBody>
          <a:bodyPr wrap="square" rtlCol="0">
            <a:spAutoFit/>
          </a:bodyPr>
          <a:lstStyle/>
          <a:p>
            <a:r>
              <a:rPr lang="en-AU" sz="1200" b="1" dirty="0" smtClean="0">
                <a:solidFill>
                  <a:srgbClr val="000000"/>
                </a:solidFill>
              </a:rPr>
              <a:t>Response to the Atlas series</a:t>
            </a:r>
            <a:endParaRPr lang="en-AU" sz="1200" b="1" dirty="0">
              <a:solidFill>
                <a:srgbClr val="000000"/>
              </a:solidFill>
            </a:endParaRPr>
          </a:p>
          <a:p>
            <a:endParaRPr lang="en-AU" sz="1200" b="1" dirty="0" smtClean="0">
              <a:solidFill>
                <a:srgbClr val="000000"/>
              </a:solidFill>
            </a:endParaRPr>
          </a:p>
          <a:p>
            <a:r>
              <a:rPr lang="en-AU" sz="1200" dirty="0">
                <a:solidFill>
                  <a:schemeClr val="accent6"/>
                </a:solidFill>
              </a:rPr>
              <a:t>The </a:t>
            </a:r>
            <a:r>
              <a:rPr lang="en-AU" sz="1200" i="1" dirty="0" smtClean="0">
                <a:solidFill>
                  <a:schemeClr val="accent6"/>
                </a:solidFill>
              </a:rPr>
              <a:t>Atlas </a:t>
            </a:r>
            <a:r>
              <a:rPr lang="en-AU" sz="1200" dirty="0" smtClean="0">
                <a:solidFill>
                  <a:schemeClr val="accent6"/>
                </a:solidFill>
              </a:rPr>
              <a:t>series aims </a:t>
            </a:r>
            <a:r>
              <a:rPr lang="en-AU" sz="1200" dirty="0">
                <a:solidFill>
                  <a:schemeClr val="accent6"/>
                </a:solidFill>
              </a:rPr>
              <a:t>to provide clinically meaningful information that can be used to investigate and improve the appropriateness, effectiveness and efficiency of health care in </a:t>
            </a:r>
            <a:r>
              <a:rPr lang="en-AU" sz="1200" dirty="0" smtClean="0">
                <a:solidFill>
                  <a:schemeClr val="accent6"/>
                </a:solidFill>
              </a:rPr>
              <a:t>Australia.</a:t>
            </a:r>
          </a:p>
          <a:p>
            <a:endParaRPr lang="en-AU" sz="1200" dirty="0">
              <a:solidFill>
                <a:schemeClr val="accent6"/>
              </a:solidFill>
            </a:endParaRPr>
          </a:p>
          <a:p>
            <a:r>
              <a:rPr lang="en-AU" sz="1200" dirty="0" smtClean="0">
                <a:solidFill>
                  <a:schemeClr val="accent6"/>
                </a:solidFill>
              </a:rPr>
              <a:t>This </a:t>
            </a:r>
            <a:r>
              <a:rPr lang="en-AU" sz="1200" dirty="0">
                <a:solidFill>
                  <a:schemeClr val="accent6"/>
                </a:solidFill>
              </a:rPr>
              <a:t>section illustrates how the Atlas series can improve the value</a:t>
            </a:r>
          </a:p>
          <a:p>
            <a:r>
              <a:rPr lang="en-AU" sz="1200" dirty="0">
                <a:solidFill>
                  <a:schemeClr val="accent6"/>
                </a:solidFill>
              </a:rPr>
              <a:t>of healthcare </a:t>
            </a:r>
            <a:r>
              <a:rPr lang="en-AU" sz="1200" dirty="0" smtClean="0">
                <a:solidFill>
                  <a:schemeClr val="accent6"/>
                </a:solidFill>
              </a:rPr>
              <a:t>delivery. </a:t>
            </a:r>
            <a:endParaRPr lang="en-AU" sz="1200" dirty="0">
              <a:solidFill>
                <a:schemeClr val="accent6"/>
              </a:solidFill>
            </a:endParaRPr>
          </a:p>
        </p:txBody>
      </p:sp>
      <p:pic>
        <p:nvPicPr>
          <p:cNvPr id="1026" name="Picture 2" descr="\\central.health\dfsuserenv\Users\User_01\REYNKA\Documents\Impress\SAQ7701_Icon_updated6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1181587"/>
            <a:ext cx="1938338" cy="19383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entral.health\dfsuserenv\Users\User_01\REYNKA\Documents\Impress\SAQ7701_Icon_updated5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1157774"/>
            <a:ext cx="1962151" cy="19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2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Inside this slide pack</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endParaRPr lang="en-AU"/>
          </a:p>
        </p:txBody>
      </p:sp>
      <p:sp>
        <p:nvSpPr>
          <p:cNvPr id="5" name="Text Placeholder 4"/>
          <p:cNvSpPr>
            <a:spLocks noGrp="1"/>
          </p:cNvSpPr>
          <p:nvPr>
            <p:ph type="body" sz="quarter" idx="12"/>
          </p:nvPr>
        </p:nvSpPr>
        <p:spPr/>
        <p:txBody>
          <a:bodyPr/>
          <a:lstStyle/>
          <a:p>
            <a:pPr marL="342900" lvl="0" indent="-342900">
              <a:lnSpc>
                <a:spcPct val="100000"/>
              </a:lnSpc>
              <a:spcBef>
                <a:spcPts val="0"/>
              </a:spcBef>
            </a:pPr>
            <a:r>
              <a:rPr lang="en-AU" sz="2800" dirty="0" smtClean="0">
                <a:solidFill>
                  <a:srgbClr val="000000"/>
                </a:solidFill>
              </a:rPr>
              <a:t>Why </a:t>
            </a:r>
            <a:r>
              <a:rPr lang="en-AU" sz="2800" dirty="0">
                <a:solidFill>
                  <a:srgbClr val="000000"/>
                </a:solidFill>
              </a:rPr>
              <a:t>does variation matter</a:t>
            </a:r>
          </a:p>
          <a:p>
            <a:pPr marL="342900" lvl="0" indent="-342900">
              <a:lnSpc>
                <a:spcPct val="100000"/>
              </a:lnSpc>
              <a:spcBef>
                <a:spcPts val="0"/>
              </a:spcBef>
            </a:pPr>
            <a:r>
              <a:rPr lang="en-AU" sz="2800" dirty="0" smtClean="0">
                <a:solidFill>
                  <a:srgbClr val="000000"/>
                </a:solidFill>
              </a:rPr>
              <a:t>Responses </a:t>
            </a:r>
            <a:r>
              <a:rPr lang="en-AU" sz="2800" dirty="0">
                <a:solidFill>
                  <a:srgbClr val="000000"/>
                </a:solidFill>
              </a:rPr>
              <a:t>across the health system - examples</a:t>
            </a:r>
          </a:p>
          <a:p>
            <a:pPr marL="342900" lvl="0" indent="-342900">
              <a:lnSpc>
                <a:spcPct val="100000"/>
              </a:lnSpc>
              <a:spcBef>
                <a:spcPts val="0"/>
              </a:spcBef>
            </a:pPr>
            <a:r>
              <a:rPr lang="en-AU" sz="2800" dirty="0" smtClean="0">
                <a:solidFill>
                  <a:srgbClr val="000000"/>
                </a:solidFill>
              </a:rPr>
              <a:t>Promoting </a:t>
            </a:r>
            <a:r>
              <a:rPr lang="en-AU" sz="2800" dirty="0">
                <a:solidFill>
                  <a:srgbClr val="000000"/>
                </a:solidFill>
              </a:rPr>
              <a:t>appropriate care</a:t>
            </a:r>
          </a:p>
          <a:p>
            <a:pPr marL="342900" lvl="0" indent="-342900">
              <a:lnSpc>
                <a:spcPct val="100000"/>
              </a:lnSpc>
              <a:spcBef>
                <a:spcPts val="0"/>
              </a:spcBef>
            </a:pPr>
            <a:r>
              <a:rPr lang="en-AU" sz="2800" dirty="0" smtClean="0">
                <a:solidFill>
                  <a:srgbClr val="000000"/>
                </a:solidFill>
              </a:rPr>
              <a:t>Further </a:t>
            </a:r>
            <a:r>
              <a:rPr lang="en-AU" sz="2800" dirty="0">
                <a:solidFill>
                  <a:srgbClr val="000000"/>
                </a:solidFill>
              </a:rPr>
              <a:t>resources</a:t>
            </a:r>
          </a:p>
          <a:p>
            <a:endParaRPr lang="en-AU"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9560" y="6333630"/>
            <a:ext cx="1877250" cy="274951"/>
          </a:xfrm>
          <a:prstGeom prst="rect">
            <a:avLst/>
          </a:prstGeom>
        </p:spPr>
      </p:pic>
    </p:spTree>
    <p:extLst>
      <p:ext uri="{BB962C8B-B14F-4D97-AF65-F5344CB8AC3E}">
        <p14:creationId xmlns:p14="http://schemas.microsoft.com/office/powerpoint/2010/main" val="359367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Why does variation matter?</a:t>
            </a:r>
          </a:p>
        </p:txBody>
      </p:sp>
      <p:sp>
        <p:nvSpPr>
          <p:cNvPr id="9" name="Text Placeholder 8"/>
          <p:cNvSpPr>
            <a:spLocks noGrp="1"/>
          </p:cNvSpPr>
          <p:nvPr>
            <p:ph type="body" sz="quarter" idx="10"/>
          </p:nvPr>
        </p:nvSpPr>
        <p:spPr/>
        <p:txBody>
          <a:bodyPr>
            <a:normAutofit fontScale="62500" lnSpcReduction="20000"/>
          </a:bodyPr>
          <a:lstStyle/>
          <a:p>
            <a:endParaRPr lang="en-AU" sz="2400" dirty="0"/>
          </a:p>
        </p:txBody>
      </p:sp>
      <p:sp>
        <p:nvSpPr>
          <p:cNvPr id="14" name="Text Placeholder 13"/>
          <p:cNvSpPr>
            <a:spLocks noGrp="1"/>
          </p:cNvSpPr>
          <p:nvPr>
            <p:ph type="body" sz="quarter" idx="12"/>
          </p:nvPr>
        </p:nvSpPr>
        <p:spPr>
          <a:xfrm>
            <a:off x="517525" y="1170878"/>
            <a:ext cx="7886700" cy="4315522"/>
          </a:xfrm>
        </p:spPr>
        <p:txBody>
          <a:bodyPr>
            <a:normAutofit fontScale="77500" lnSpcReduction="20000"/>
          </a:bodyPr>
          <a:lstStyle/>
          <a:p>
            <a:pPr>
              <a:lnSpc>
                <a:spcPct val="100000"/>
              </a:lnSpc>
              <a:spcAft>
                <a:spcPts val="600"/>
              </a:spcAft>
            </a:pPr>
            <a:r>
              <a:rPr lang="en-AU" sz="2600" dirty="0">
                <a:solidFill>
                  <a:srgbClr val="000000"/>
                </a:solidFill>
              </a:rPr>
              <a:t>Large variations in health care use have been documented by researchers around the world for many years</a:t>
            </a:r>
          </a:p>
          <a:p>
            <a:pPr>
              <a:lnSpc>
                <a:spcPct val="100000"/>
              </a:lnSpc>
              <a:spcAft>
                <a:spcPts val="600"/>
              </a:spcAft>
            </a:pPr>
            <a:r>
              <a:rPr lang="en-AU" sz="2600" dirty="0">
                <a:solidFill>
                  <a:srgbClr val="000000"/>
                </a:solidFill>
              </a:rPr>
              <a:t>A proportion of this variation is termed ‘unwarranted’</a:t>
            </a:r>
          </a:p>
          <a:p>
            <a:pPr>
              <a:lnSpc>
                <a:spcPct val="100000"/>
              </a:lnSpc>
              <a:spcAft>
                <a:spcPts val="600"/>
              </a:spcAft>
            </a:pPr>
            <a:r>
              <a:rPr lang="en-AU" sz="2600" dirty="0">
                <a:solidFill>
                  <a:srgbClr val="000000"/>
                </a:solidFill>
              </a:rPr>
              <a:t>Unwarranted variation: </a:t>
            </a:r>
          </a:p>
          <a:p>
            <a:pPr>
              <a:lnSpc>
                <a:spcPct val="100000"/>
              </a:lnSpc>
              <a:spcAft>
                <a:spcPts val="600"/>
              </a:spcAft>
            </a:pPr>
            <a:r>
              <a:rPr lang="en-AU" sz="2600" dirty="0">
                <a:solidFill>
                  <a:srgbClr val="000000"/>
                </a:solidFill>
              </a:rPr>
              <a:t>Is unrelated to patient need or preference</a:t>
            </a:r>
          </a:p>
          <a:p>
            <a:pPr>
              <a:lnSpc>
                <a:spcPct val="100000"/>
              </a:lnSpc>
              <a:spcAft>
                <a:spcPts val="600"/>
              </a:spcAft>
            </a:pPr>
            <a:r>
              <a:rPr lang="en-AU" sz="2600" dirty="0">
                <a:solidFill>
                  <a:srgbClr val="000000"/>
                </a:solidFill>
              </a:rPr>
              <a:t>May signal inappropriate care</a:t>
            </a:r>
          </a:p>
          <a:p>
            <a:pPr>
              <a:lnSpc>
                <a:spcPct val="100000"/>
              </a:lnSpc>
              <a:spcAft>
                <a:spcPts val="600"/>
              </a:spcAft>
            </a:pPr>
            <a:r>
              <a:rPr lang="en-AU" sz="2600" dirty="0">
                <a:solidFill>
                  <a:srgbClr val="000000"/>
                </a:solidFill>
              </a:rPr>
              <a:t>May signal ineffective use of resources</a:t>
            </a:r>
          </a:p>
          <a:p>
            <a:pPr>
              <a:lnSpc>
                <a:spcPct val="100000"/>
              </a:lnSpc>
              <a:spcAft>
                <a:spcPts val="600"/>
              </a:spcAft>
            </a:pPr>
            <a:r>
              <a:rPr lang="en-AU" sz="2600" dirty="0">
                <a:solidFill>
                  <a:srgbClr val="000000"/>
                </a:solidFill>
              </a:rPr>
              <a:t>It raises questions about appropriateness of care, health system efficiency, equity and access</a:t>
            </a:r>
          </a:p>
          <a:p>
            <a:pPr>
              <a:lnSpc>
                <a:spcPct val="100000"/>
              </a:lnSpc>
              <a:spcAft>
                <a:spcPts val="600"/>
              </a:spcAft>
            </a:pPr>
            <a:r>
              <a:rPr lang="en-AU" sz="2600" dirty="0">
                <a:solidFill>
                  <a:srgbClr val="000000"/>
                </a:solidFill>
              </a:rPr>
              <a:t>Can highlight opportunities for further investigation and for the health system </a:t>
            </a:r>
            <a:r>
              <a:rPr lang="en-AU" sz="2600" spc="300" dirty="0">
                <a:solidFill>
                  <a:srgbClr val="000000"/>
                </a:solidFill>
              </a:rPr>
              <a:t>to</a:t>
            </a:r>
            <a:r>
              <a:rPr lang="en-AU" sz="2600" dirty="0">
                <a:solidFill>
                  <a:srgbClr val="000000"/>
                </a:solidFill>
              </a:rPr>
              <a:t> improve</a:t>
            </a:r>
          </a:p>
          <a:p>
            <a:endParaRPr lang="en-AU" dirty="0"/>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9560" y="6333630"/>
            <a:ext cx="1877250" cy="274951"/>
          </a:xfrm>
          <a:prstGeom prst="rect">
            <a:avLst/>
          </a:prstGeom>
        </p:spPr>
      </p:pic>
    </p:spTree>
    <p:extLst>
      <p:ext uri="{BB962C8B-B14F-4D97-AF65-F5344CB8AC3E}">
        <p14:creationId xmlns:p14="http://schemas.microsoft.com/office/powerpoint/2010/main" val="306517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Response to the Atlas series</a:t>
            </a:r>
            <a:endParaRPr lang="en-AU" dirty="0"/>
          </a:p>
        </p:txBody>
      </p:sp>
      <p:sp>
        <p:nvSpPr>
          <p:cNvPr id="3" name="Text Placeholder 2"/>
          <p:cNvSpPr>
            <a:spLocks noGrp="1"/>
          </p:cNvSpPr>
          <p:nvPr>
            <p:ph type="body" sz="quarter" idx="10"/>
          </p:nvPr>
        </p:nvSpPr>
        <p:spPr/>
        <p:txBody>
          <a:bodyPr/>
          <a:lstStyle/>
          <a:p>
            <a:endParaRPr lang="en-AU"/>
          </a:p>
        </p:txBody>
      </p:sp>
      <p:sp>
        <p:nvSpPr>
          <p:cNvPr id="4" name="Text Placeholder 3"/>
          <p:cNvSpPr>
            <a:spLocks noGrp="1"/>
          </p:cNvSpPr>
          <p:nvPr>
            <p:ph type="body" sz="quarter" idx="11"/>
          </p:nvPr>
        </p:nvSpPr>
        <p:spPr/>
        <p:txBody>
          <a:bodyPr>
            <a:normAutofit lnSpcReduction="10000"/>
          </a:bodyPr>
          <a:lstStyle/>
          <a:p>
            <a:r>
              <a:rPr lang="en-AU" dirty="0" smtClean="0"/>
              <a:t>Responses from the healthcare system to the first and second Atlases</a:t>
            </a:r>
            <a:endParaRPr lang="en-AU" dirty="0"/>
          </a:p>
        </p:txBody>
      </p:sp>
      <p:sp>
        <p:nvSpPr>
          <p:cNvPr id="5" name="Text Placeholder 4"/>
          <p:cNvSpPr>
            <a:spLocks noGrp="1"/>
          </p:cNvSpPr>
          <p:nvPr>
            <p:ph type="body" sz="quarter" idx="12"/>
          </p:nvPr>
        </p:nvSpPr>
        <p:spPr/>
        <p:txBody>
          <a:bodyPr>
            <a:normAutofit/>
          </a:bodyPr>
          <a:lstStyle/>
          <a:p>
            <a:pPr marL="1371600" lvl="3" indent="0">
              <a:buNone/>
            </a:pPr>
            <a:r>
              <a:rPr lang="en-AU" sz="1800" dirty="0" smtClean="0">
                <a:solidFill>
                  <a:schemeClr val="accent6"/>
                </a:solidFill>
              </a:rPr>
              <a:t>	</a:t>
            </a:r>
            <a:r>
              <a:rPr lang="en-AU" sz="2000" dirty="0" smtClean="0">
                <a:solidFill>
                  <a:schemeClr val="accent6"/>
                </a:solidFill>
              </a:rPr>
              <a:t>Findings and recommendations from the Atlas series 	has prompted change across the health system.</a:t>
            </a:r>
          </a:p>
          <a:p>
            <a:pPr marL="1371600" lvl="3" indent="0">
              <a:buNone/>
            </a:pPr>
            <a:r>
              <a:rPr lang="en-AU" sz="1800" b="1" dirty="0">
                <a:solidFill>
                  <a:schemeClr val="accent6"/>
                </a:solidFill>
              </a:rPr>
              <a:t>	</a:t>
            </a:r>
            <a:endParaRPr lang="en-AU" sz="1800" b="1" dirty="0" smtClean="0">
              <a:solidFill>
                <a:schemeClr val="accent6"/>
              </a:solidFill>
            </a:endParaRPr>
          </a:p>
          <a:p>
            <a:pPr marL="1371600" lvl="3" indent="0">
              <a:buNone/>
            </a:pPr>
            <a:r>
              <a:rPr lang="en-AU" sz="1800" b="1" dirty="0">
                <a:solidFill>
                  <a:schemeClr val="accent6"/>
                </a:solidFill>
              </a:rPr>
              <a:t>	</a:t>
            </a:r>
            <a:r>
              <a:rPr lang="en-AU" sz="1800" b="1" dirty="0" smtClean="0">
                <a:solidFill>
                  <a:schemeClr val="accent6"/>
                </a:solidFill>
              </a:rPr>
              <a:t>Examples:</a:t>
            </a:r>
          </a:p>
          <a:p>
            <a:pPr lvl="4"/>
            <a:r>
              <a:rPr lang="en-AU" sz="2000" dirty="0">
                <a:solidFill>
                  <a:schemeClr val="accent6"/>
                </a:solidFill>
              </a:rPr>
              <a:t>Victorian Clinical Senate</a:t>
            </a:r>
          </a:p>
          <a:p>
            <a:pPr lvl="4"/>
            <a:r>
              <a:rPr lang="en-AU" sz="2000" dirty="0">
                <a:solidFill>
                  <a:schemeClr val="accent6"/>
                </a:solidFill>
              </a:rPr>
              <a:t>Queensland Clinical Senate</a:t>
            </a:r>
          </a:p>
          <a:p>
            <a:pPr lvl="4"/>
            <a:r>
              <a:rPr lang="en-AU" sz="2000" dirty="0">
                <a:solidFill>
                  <a:schemeClr val="accent6"/>
                </a:solidFill>
              </a:rPr>
              <a:t>NT Clinical </a:t>
            </a:r>
            <a:r>
              <a:rPr lang="en-AU" sz="2000" dirty="0" smtClean="0">
                <a:solidFill>
                  <a:schemeClr val="accent6"/>
                </a:solidFill>
              </a:rPr>
              <a:t>Senate</a:t>
            </a:r>
          </a:p>
          <a:p>
            <a:pPr lvl="4"/>
            <a:r>
              <a:rPr lang="en-AU" sz="2000" dirty="0" smtClean="0">
                <a:solidFill>
                  <a:schemeClr val="accent6"/>
                </a:solidFill>
              </a:rPr>
              <a:t>Repeat analysis of antimicrobials dispensed</a:t>
            </a:r>
            <a:endParaRPr lang="en-AU" sz="2000" dirty="0">
              <a:solidFill>
                <a:schemeClr val="accent6"/>
              </a:solidFill>
            </a:endParaRPr>
          </a:p>
          <a:p>
            <a:pPr lvl="4"/>
            <a:r>
              <a:rPr lang="en-AU" sz="2000" dirty="0" smtClean="0">
                <a:solidFill>
                  <a:schemeClr val="accent6"/>
                </a:solidFill>
              </a:rPr>
              <a:t>Clinical Care Standard: Osteoarthritis of the Knee</a:t>
            </a:r>
          </a:p>
          <a:p>
            <a:pPr lvl="4"/>
            <a:r>
              <a:rPr lang="en-AU" sz="2000" dirty="0" smtClean="0">
                <a:solidFill>
                  <a:schemeClr val="accent6"/>
                </a:solidFill>
              </a:rPr>
              <a:t>Rates of MBS knee arthroscopies 2012-2018</a:t>
            </a:r>
            <a:endParaRPr lang="en-AU" sz="2000" dirty="0">
              <a:solidFill>
                <a:schemeClr val="accent6"/>
              </a:solidFill>
            </a:endParaRPr>
          </a:p>
          <a:p>
            <a:pPr marL="0" indent="0">
              <a:buNone/>
            </a:pPr>
            <a:endParaRPr lang="en-AU" dirty="0" smtClean="0"/>
          </a:p>
          <a:p>
            <a:endParaRPr lang="en-AU" dirty="0"/>
          </a:p>
          <a:p>
            <a:endParaRPr lang="en-AU" dirty="0"/>
          </a:p>
        </p:txBody>
      </p:sp>
      <p:pic>
        <p:nvPicPr>
          <p:cNvPr id="2050" name="Picture 2" descr="\\central.health\dfsuserenv\Users\User_01\REYNKA\Documents\Impress\Files 10.07.18\Third Atlas - Impress Designs - Chapter icon (high res)  responses from healthcare system - 10 July 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25" y="1473592"/>
            <a:ext cx="1816410" cy="181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62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Q 1">
      <a:dk1>
        <a:srgbClr val="00B2E2"/>
      </a:dk1>
      <a:lt1>
        <a:srgbClr val="0078A2"/>
      </a:lt1>
      <a:dk2>
        <a:srgbClr val="808283"/>
      </a:dk2>
      <a:lt2>
        <a:srgbClr val="57599C"/>
      </a:lt2>
      <a:accent1>
        <a:srgbClr val="9D1630"/>
      </a:accent1>
      <a:accent2>
        <a:srgbClr val="2F7E47"/>
      </a:accent2>
      <a:accent3>
        <a:srgbClr val="5D7E95"/>
      </a:accent3>
      <a:accent4>
        <a:srgbClr val="F3794C"/>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SAQ 1">
      <a:dk1>
        <a:srgbClr val="00B2E2"/>
      </a:dk1>
      <a:lt1>
        <a:srgbClr val="0078A2"/>
      </a:lt1>
      <a:dk2>
        <a:srgbClr val="808283"/>
      </a:dk2>
      <a:lt2>
        <a:srgbClr val="57599C"/>
      </a:lt2>
      <a:accent1>
        <a:srgbClr val="9D1630"/>
      </a:accent1>
      <a:accent2>
        <a:srgbClr val="2F7E47"/>
      </a:accent2>
      <a:accent3>
        <a:srgbClr val="5D7E95"/>
      </a:accent3>
      <a:accent4>
        <a:srgbClr val="F3794C"/>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1156</TotalTime>
  <Words>1836</Words>
  <Application>Microsoft Office PowerPoint</Application>
  <PresentationFormat>On-screen Show (4:3)</PresentationFormat>
  <Paragraphs>180</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The Third Australian Atlas of Healthcare Variation </vt:lpstr>
      <vt:lpstr>The Australian Atlas of Healthcare Variation series</vt:lpstr>
      <vt:lpstr>Interactive Atlas</vt:lpstr>
      <vt:lpstr>Australian Commission on Safety and Quality in Health Care</vt:lpstr>
      <vt:lpstr>Third Australian Atlas of Healthcare Variation </vt:lpstr>
      <vt:lpstr>Third Australian Atlas of Healthcare Variation </vt:lpstr>
      <vt:lpstr>Inside this slide pack</vt:lpstr>
      <vt:lpstr>Why does variation matter?</vt:lpstr>
      <vt:lpstr>Response to the Atlas series</vt:lpstr>
      <vt:lpstr>  Repeat analyses: antimicrobial prescriptions dispensed</vt:lpstr>
      <vt:lpstr>Example: Clinical Care Standard - osteoarthritis of the knee</vt:lpstr>
      <vt:lpstr>Example: MBS Knee Arthroscopy Data 2012-2018</vt:lpstr>
      <vt:lpstr>Promoting appropriate care</vt:lpstr>
      <vt:lpstr>Further 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Yunyin Xuan</dc:creator>
  <cp:lastModifiedBy>REYNOLDS, Katherine</cp:lastModifiedBy>
  <cp:revision>117</cp:revision>
  <dcterms:created xsi:type="dcterms:W3CDTF">2017-07-04T23:03:46Z</dcterms:created>
  <dcterms:modified xsi:type="dcterms:W3CDTF">2019-01-30T00:57:03Z</dcterms:modified>
</cp:coreProperties>
</file>