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 id="2147483747" r:id="rId2"/>
    <p:sldMasterId id="2147483757" r:id="rId3"/>
    <p:sldMasterId id="2147483739" r:id="rId4"/>
    <p:sldMasterId id="2147483767" r:id="rId5"/>
    <p:sldMasterId id="2147483777" r:id="rId6"/>
  </p:sldMasterIdLst>
  <p:notesMasterIdLst>
    <p:notesMasterId r:id="rId41"/>
  </p:notesMasterIdLst>
  <p:handoutMasterIdLst>
    <p:handoutMasterId r:id="rId42"/>
  </p:handoutMasterIdLst>
  <p:sldIdLst>
    <p:sldId id="280" r:id="rId7"/>
    <p:sldId id="4777" r:id="rId8"/>
    <p:sldId id="2383" r:id="rId9"/>
    <p:sldId id="2359" r:id="rId10"/>
    <p:sldId id="2382" r:id="rId11"/>
    <p:sldId id="2335" r:id="rId12"/>
    <p:sldId id="2385" r:id="rId13"/>
    <p:sldId id="4774" r:id="rId14"/>
    <p:sldId id="4773" r:id="rId15"/>
    <p:sldId id="2338" r:id="rId16"/>
    <p:sldId id="2328" r:id="rId17"/>
    <p:sldId id="2329" r:id="rId18"/>
    <p:sldId id="2330" r:id="rId19"/>
    <p:sldId id="2390" r:id="rId20"/>
    <p:sldId id="2339" r:id="rId21"/>
    <p:sldId id="2323" r:id="rId22"/>
    <p:sldId id="2343" r:id="rId23"/>
    <p:sldId id="2342" r:id="rId24"/>
    <p:sldId id="2344" r:id="rId25"/>
    <p:sldId id="2368" r:id="rId26"/>
    <p:sldId id="494" r:id="rId27"/>
    <p:sldId id="2374" r:id="rId28"/>
    <p:sldId id="2376" r:id="rId29"/>
    <p:sldId id="2377" r:id="rId30"/>
    <p:sldId id="2375" r:id="rId31"/>
    <p:sldId id="2379" r:id="rId32"/>
    <p:sldId id="511" r:id="rId33"/>
    <p:sldId id="2380" r:id="rId34"/>
    <p:sldId id="515" r:id="rId35"/>
    <p:sldId id="518" r:id="rId36"/>
    <p:sldId id="516" r:id="rId37"/>
    <p:sldId id="2321" r:id="rId38"/>
    <p:sldId id="2381" r:id="rId39"/>
    <p:sldId id="410" r:id="rId40"/>
  </p:sldIdLst>
  <p:sldSz cx="12192000" cy="6858000"/>
  <p:notesSz cx="6797675" cy="9926638"/>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01D105-EC8B-D6EB-D880-ECD0ABAC2F2D}" name="HOLDENSON-KIMURA, Phoebe" initials="HKP" userId="S::Phoebe.HOLDENSON-KIMURA@safetyandquality.gov.au::ff3d59cb-baf2-409f-92e7-4c10fc054d49" providerId="AD"/>
  <p188:author id="{57688A2A-273B-2FFF-BBFF-40E526EC7A30}" name="LANE, Christina" initials="LC" userId="S::Christina.Lane@safetyandquality.gov.au::e02a577e-ab4d-4c05-ac3e-ddefa8d4bad1" providerId="AD"/>
  <p188:author id="{F77B71AF-1FAF-473C-95F1-B9A6AEBC8CAD}" name="BUNT, Nicola" initials="BN" userId="S::Nicola.Bunt@safetyandquality.gov.au::684d0dd1-5551-41c7-b647-b20e938bbd4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ANE, Christina" initials="LC [2]" lastIdx="2" clrIdx="6">
    <p:extLst>
      <p:ext uri="{19B8F6BF-5375-455C-9EA6-DF929625EA0E}">
        <p15:presenceInfo xmlns:p15="http://schemas.microsoft.com/office/powerpoint/2012/main" userId="S::Christina.Lane@safetyandquality.gov.au::e02a577e-ab4d-4c05-ac3e-ddefa8d4bad1" providerId="AD"/>
      </p:ext>
    </p:extLst>
  </p:cmAuthor>
  <p:cmAuthor id="1" name="BHASALE, Alice" initials="BA" lastIdx="8" clrIdx="0">
    <p:extLst>
      <p:ext uri="{19B8F6BF-5375-455C-9EA6-DF929625EA0E}">
        <p15:presenceInfo xmlns:p15="http://schemas.microsoft.com/office/powerpoint/2012/main" userId="BHASALE, Alice" providerId="None"/>
      </p:ext>
    </p:extLst>
  </p:cmAuthor>
  <p:cmAuthor id="8" name="BHASALE, Alice" initials="BA [3]" lastIdx="1" clrIdx="7">
    <p:extLst>
      <p:ext uri="{19B8F6BF-5375-455C-9EA6-DF929625EA0E}">
        <p15:presenceInfo xmlns:p15="http://schemas.microsoft.com/office/powerpoint/2012/main" userId="S::Alice.Bhasale@safetyandquality.gov.au::09587058-8428-45c3-a54b-be0b53eafd3d" providerId="AD"/>
      </p:ext>
    </p:extLst>
  </p:cmAuthor>
  <p:cmAuthor id="2" name="Lisa Gray" initials="LG" lastIdx="35" clrIdx="1">
    <p:extLst>
      <p:ext uri="{19B8F6BF-5375-455C-9EA6-DF929625EA0E}">
        <p15:presenceInfo xmlns:p15="http://schemas.microsoft.com/office/powerpoint/2012/main" userId="S-1-5-21-6776287-205683911-1939875897-42952" providerId="AD"/>
      </p:ext>
    </p:extLst>
  </p:cmAuthor>
  <p:cmAuthor id="3" name="LANE, Christina" initials="LC" lastIdx="26" clrIdx="2">
    <p:extLst>
      <p:ext uri="{19B8F6BF-5375-455C-9EA6-DF929625EA0E}">
        <p15:presenceInfo xmlns:p15="http://schemas.microsoft.com/office/powerpoint/2012/main" userId="S-1-5-21-6776287-205683911-1939875897-480696" providerId="AD"/>
      </p:ext>
    </p:extLst>
  </p:cmAuthor>
  <p:cmAuthor id="4" name="BHASALE, Alice" initials="BA [2]" lastIdx="8" clrIdx="3">
    <p:extLst>
      <p:ext uri="{19B8F6BF-5375-455C-9EA6-DF929625EA0E}">
        <p15:presenceInfo xmlns:p15="http://schemas.microsoft.com/office/powerpoint/2012/main" userId="S-1-5-21-6776287-205683911-1939875897-162288" providerId="AD"/>
      </p:ext>
    </p:extLst>
  </p:cmAuthor>
  <p:cmAuthor id="5" name="Julia Richardson" initials="JR" lastIdx="11" clrIdx="4">
    <p:extLst>
      <p:ext uri="{19B8F6BF-5375-455C-9EA6-DF929625EA0E}">
        <p15:presenceInfo xmlns:p15="http://schemas.microsoft.com/office/powerpoint/2012/main" userId="8810c06c6cb4680a" providerId="Windows Live"/>
      </p:ext>
    </p:extLst>
  </p:cmAuthor>
  <p:cmAuthor id="6" name="WALKER, Amanda" initials="WA" lastIdx="1" clrIdx="5">
    <p:extLst>
      <p:ext uri="{19B8F6BF-5375-455C-9EA6-DF929625EA0E}">
        <p15:presenceInfo xmlns:p15="http://schemas.microsoft.com/office/powerpoint/2012/main" userId="S-1-5-21-6776287-205683911-1939875897-3948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178A2"/>
    <a:srgbClr val="006060"/>
    <a:srgbClr val="004443"/>
    <a:srgbClr val="0A9EA0"/>
    <a:srgbClr val="00999E"/>
    <a:srgbClr val="25B2B5"/>
    <a:srgbClr val="F4F4D8"/>
    <a:srgbClr val="BECB2F"/>
    <a:srgbClr val="F1FA84"/>
    <a:srgbClr val="E3F1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0CD40B-8DA4-48E1-9926-EE211EB2936E}" v="28" dt="2024-05-23T05:58:39.3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9448" autoAdjust="0"/>
  </p:normalViewPr>
  <p:slideViewPr>
    <p:cSldViewPr>
      <p:cViewPr varScale="1">
        <p:scale>
          <a:sx n="75" d="100"/>
          <a:sy n="75" d="100"/>
        </p:scale>
        <p:origin x="1812"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48" d="100"/>
        <a:sy n="48" d="100"/>
      </p:scale>
      <p:origin x="0" y="0"/>
    </p:cViewPr>
  </p:sorterViewPr>
  <p:notesViewPr>
    <p:cSldViewPr>
      <p:cViewPr varScale="1">
        <p:scale>
          <a:sx n="77" d="100"/>
          <a:sy n="77" d="100"/>
        </p:scale>
        <p:origin x="4002"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Australia</c:v>
                </c:pt>
              </c:strCache>
            </c:strRef>
          </c:tx>
          <c:spPr>
            <a:ln w="31750" cap="rnd">
              <a:solidFill>
                <a:schemeClr val="accent1"/>
              </a:solidFill>
              <a:round/>
            </a:ln>
            <a:effectLst/>
          </c:spPr>
          <c:marker>
            <c:symbol val="none"/>
          </c:marker>
          <c:cat>
            <c:numRef>
              <c:f>Sheet1!$B$1:$G$1</c:f>
              <c:numCache>
                <c:formatCode>General</c:formatCode>
                <c:ptCount val="6"/>
                <c:pt idx="0">
                  <c:v>2014</c:v>
                </c:pt>
                <c:pt idx="1">
                  <c:v>2015</c:v>
                </c:pt>
                <c:pt idx="2">
                  <c:v>2016</c:v>
                </c:pt>
                <c:pt idx="3">
                  <c:v>2017</c:v>
                </c:pt>
                <c:pt idx="4">
                  <c:v>2018</c:v>
                </c:pt>
                <c:pt idx="5">
                  <c:v>2019</c:v>
                </c:pt>
              </c:numCache>
            </c:numRef>
          </c:cat>
          <c:val>
            <c:numRef>
              <c:f>Sheet1!$B$2:$G$2</c:f>
              <c:numCache>
                <c:formatCode>General</c:formatCode>
                <c:ptCount val="6"/>
                <c:pt idx="0">
                  <c:v>262.5</c:v>
                </c:pt>
                <c:pt idx="1">
                  <c:v>262.39999999999998</c:v>
                </c:pt>
                <c:pt idx="2">
                  <c:v>255.2</c:v>
                </c:pt>
                <c:pt idx="3">
                  <c:v>244.8</c:v>
                </c:pt>
                <c:pt idx="4">
                  <c:v>234.4</c:v>
                </c:pt>
                <c:pt idx="5">
                  <c:v>215.3</c:v>
                </c:pt>
              </c:numCache>
            </c:numRef>
          </c:val>
          <c:smooth val="0"/>
          <c:extLst>
            <c:ext xmlns:c16="http://schemas.microsoft.com/office/drawing/2014/chart" uri="{C3380CC4-5D6E-409C-BE32-E72D297353CC}">
              <c16:uniqueId val="{00000000-2CF4-48EA-86A1-DF8AACCB074D}"/>
            </c:ext>
          </c:extLst>
        </c:ser>
        <c:ser>
          <c:idx val="1"/>
          <c:order val="1"/>
          <c:tx>
            <c:strRef>
              <c:f>Sheet1!$A$3</c:f>
              <c:strCache>
                <c:ptCount val="1"/>
                <c:pt idx="0">
                  <c:v>Canada</c:v>
                </c:pt>
              </c:strCache>
            </c:strRef>
          </c:tx>
          <c:spPr>
            <a:ln w="31750" cap="rnd">
              <a:solidFill>
                <a:schemeClr val="accent2"/>
              </a:solidFill>
              <a:round/>
            </a:ln>
            <a:effectLst/>
          </c:spPr>
          <c:marker>
            <c:symbol val="none"/>
          </c:marker>
          <c:cat>
            <c:numRef>
              <c:f>Sheet1!$B$1:$G$1</c:f>
              <c:numCache>
                <c:formatCode>General</c:formatCode>
                <c:ptCount val="6"/>
                <c:pt idx="0">
                  <c:v>2014</c:v>
                </c:pt>
                <c:pt idx="1">
                  <c:v>2015</c:v>
                </c:pt>
                <c:pt idx="2">
                  <c:v>2016</c:v>
                </c:pt>
                <c:pt idx="3">
                  <c:v>2017</c:v>
                </c:pt>
                <c:pt idx="4">
                  <c:v>2018</c:v>
                </c:pt>
                <c:pt idx="5">
                  <c:v>2019</c:v>
                </c:pt>
              </c:numCache>
            </c:numRef>
          </c:cat>
          <c:val>
            <c:numRef>
              <c:f>Sheet1!$B$3:$G$3</c:f>
              <c:numCache>
                <c:formatCode>General</c:formatCode>
                <c:ptCount val="6"/>
                <c:pt idx="0">
                  <c:v>242.3</c:v>
                </c:pt>
                <c:pt idx="1">
                  <c:v>237.3</c:v>
                </c:pt>
                <c:pt idx="2">
                  <c:v>238</c:v>
                </c:pt>
                <c:pt idx="3">
                  <c:v>232.5</c:v>
                </c:pt>
                <c:pt idx="4">
                  <c:v>231.9</c:v>
                </c:pt>
                <c:pt idx="5">
                  <c:v>220.6</c:v>
                </c:pt>
              </c:numCache>
            </c:numRef>
          </c:val>
          <c:smooth val="0"/>
          <c:extLst>
            <c:ext xmlns:c16="http://schemas.microsoft.com/office/drawing/2014/chart" uri="{C3380CC4-5D6E-409C-BE32-E72D297353CC}">
              <c16:uniqueId val="{00000001-2CF4-48EA-86A1-DF8AACCB074D}"/>
            </c:ext>
          </c:extLst>
        </c:ser>
        <c:ser>
          <c:idx val="2"/>
          <c:order val="2"/>
          <c:tx>
            <c:strRef>
              <c:f>Sheet1!$A$4</c:f>
              <c:strCache>
                <c:ptCount val="1"/>
                <c:pt idx="0">
                  <c:v>New Zealand</c:v>
                </c:pt>
              </c:strCache>
            </c:strRef>
          </c:tx>
          <c:spPr>
            <a:ln w="31750" cap="rnd">
              <a:solidFill>
                <a:schemeClr val="accent3"/>
              </a:solidFill>
              <a:round/>
            </a:ln>
            <a:effectLst/>
          </c:spPr>
          <c:marker>
            <c:symbol val="none"/>
          </c:marker>
          <c:cat>
            <c:numRef>
              <c:f>Sheet1!$B$1:$G$1</c:f>
              <c:numCache>
                <c:formatCode>General</c:formatCode>
                <c:ptCount val="6"/>
                <c:pt idx="0">
                  <c:v>2014</c:v>
                </c:pt>
                <c:pt idx="1">
                  <c:v>2015</c:v>
                </c:pt>
                <c:pt idx="2">
                  <c:v>2016</c:v>
                </c:pt>
                <c:pt idx="3">
                  <c:v>2017</c:v>
                </c:pt>
                <c:pt idx="4">
                  <c:v>2018</c:v>
                </c:pt>
                <c:pt idx="5">
                  <c:v>2019</c:v>
                </c:pt>
              </c:numCache>
            </c:numRef>
          </c:cat>
          <c:val>
            <c:numRef>
              <c:f>Sheet1!$B$4:$G$4</c:f>
              <c:numCache>
                <c:formatCode>General</c:formatCode>
                <c:ptCount val="6"/>
                <c:pt idx="0">
                  <c:v>140.69999999999999</c:v>
                </c:pt>
                <c:pt idx="1">
                  <c:v>141.19999999999999</c:v>
                </c:pt>
                <c:pt idx="2">
                  <c:v>134.6</c:v>
                </c:pt>
                <c:pt idx="3">
                  <c:v>131.1</c:v>
                </c:pt>
                <c:pt idx="4">
                  <c:v>124.6</c:v>
                </c:pt>
                <c:pt idx="5">
                  <c:v>125.6</c:v>
                </c:pt>
              </c:numCache>
            </c:numRef>
          </c:val>
          <c:smooth val="0"/>
          <c:extLst>
            <c:ext xmlns:c16="http://schemas.microsoft.com/office/drawing/2014/chart" uri="{C3380CC4-5D6E-409C-BE32-E72D297353CC}">
              <c16:uniqueId val="{00000002-2CF4-48EA-86A1-DF8AACCB074D}"/>
            </c:ext>
          </c:extLst>
        </c:ser>
        <c:ser>
          <c:idx val="3"/>
          <c:order val="3"/>
          <c:tx>
            <c:strRef>
              <c:f>Sheet1!$A$5</c:f>
              <c:strCache>
                <c:ptCount val="1"/>
                <c:pt idx="0">
                  <c:v>United Kingdom</c:v>
                </c:pt>
              </c:strCache>
            </c:strRef>
          </c:tx>
          <c:spPr>
            <a:ln w="31750" cap="rnd">
              <a:solidFill>
                <a:schemeClr val="accent4"/>
              </a:solidFill>
              <a:round/>
            </a:ln>
            <a:effectLst/>
          </c:spPr>
          <c:marker>
            <c:symbol val="none"/>
          </c:marker>
          <c:cat>
            <c:numRef>
              <c:f>Sheet1!$B$1:$G$1</c:f>
              <c:numCache>
                <c:formatCode>General</c:formatCode>
                <c:ptCount val="6"/>
                <c:pt idx="0">
                  <c:v>2014</c:v>
                </c:pt>
                <c:pt idx="1">
                  <c:v>2015</c:v>
                </c:pt>
                <c:pt idx="2">
                  <c:v>2016</c:v>
                </c:pt>
                <c:pt idx="3">
                  <c:v>2017</c:v>
                </c:pt>
                <c:pt idx="4">
                  <c:v>2018</c:v>
                </c:pt>
                <c:pt idx="5">
                  <c:v>2019</c:v>
                </c:pt>
              </c:numCache>
            </c:numRef>
          </c:cat>
          <c:val>
            <c:numRef>
              <c:f>Sheet1!$B$5:$G$5</c:f>
              <c:numCache>
                <c:formatCode>General</c:formatCode>
                <c:ptCount val="6"/>
                <c:pt idx="0">
                  <c:v>162.69999999999999</c:v>
                </c:pt>
                <c:pt idx="1">
                  <c:v>154.30000000000001</c:v>
                </c:pt>
                <c:pt idx="2">
                  <c:v>153.30000000000001</c:v>
                </c:pt>
                <c:pt idx="3">
                  <c:v>142.80000000000001</c:v>
                </c:pt>
                <c:pt idx="4">
                  <c:v>142</c:v>
                </c:pt>
                <c:pt idx="5">
                  <c:v>131.9</c:v>
                </c:pt>
              </c:numCache>
            </c:numRef>
          </c:val>
          <c:smooth val="0"/>
          <c:extLst>
            <c:ext xmlns:c16="http://schemas.microsoft.com/office/drawing/2014/chart" uri="{C3380CC4-5D6E-409C-BE32-E72D297353CC}">
              <c16:uniqueId val="{00000003-2CF4-48EA-86A1-DF8AACCB074D}"/>
            </c:ext>
          </c:extLst>
        </c:ser>
        <c:dLbls>
          <c:showLegendKey val="0"/>
          <c:showVal val="0"/>
          <c:showCatName val="0"/>
          <c:showSerName val="0"/>
          <c:showPercent val="0"/>
          <c:showBubbleSize val="0"/>
        </c:dLbls>
        <c:smooth val="0"/>
        <c:axId val="652880368"/>
        <c:axId val="652877128"/>
      </c:lineChart>
      <c:catAx>
        <c:axId val="65288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52877128"/>
        <c:crosses val="autoZero"/>
        <c:auto val="1"/>
        <c:lblAlgn val="ctr"/>
        <c:lblOffset val="100"/>
        <c:noMultiLvlLbl val="0"/>
      </c:catAx>
      <c:valAx>
        <c:axId val="65287712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Hysterectomies per 100,000 women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52880368"/>
        <c:crosses val="autoZero"/>
        <c:crossBetween val="between"/>
      </c:valAx>
      <c:spPr>
        <a:noFill/>
        <a:ln>
          <a:noFill/>
        </a:ln>
        <a:effectLst/>
      </c:spPr>
    </c:plotArea>
    <c:legend>
      <c:legendPos val="r"/>
      <c:layout>
        <c:manualLayout>
          <c:xMode val="edge"/>
          <c:yMode val="edge"/>
          <c:x val="0.79227296504092126"/>
          <c:y val="0.26217826793191534"/>
          <c:w val="0.20037831444654297"/>
          <c:h val="0.2364471879253571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E68E32-ECC4-F342-A3BD-7D19DDB0481E}"/>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5BB8DDD-C490-814F-8FD3-B0730B876C1A}"/>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D4C03B5-7D07-6142-87B9-5C6E10C52C29}" type="datetimeFigureOut">
              <a:rPr lang="en-US" smtClean="0"/>
              <a:t>6/12/2024</a:t>
            </a:fld>
            <a:endParaRPr lang="en-US"/>
          </a:p>
        </p:txBody>
      </p:sp>
      <p:sp>
        <p:nvSpPr>
          <p:cNvPr id="4" name="Footer Placeholder 3">
            <a:extLst>
              <a:ext uri="{FF2B5EF4-FFF2-40B4-BE49-F238E27FC236}">
                <a16:creationId xmlns:a16="http://schemas.microsoft.com/office/drawing/2014/main" id="{B3113038-73C6-D94C-94CA-E19DE9DA611F}"/>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461265-2436-5647-B5C3-1C224B66F695}"/>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51F9C4A-7916-5F45-8BEC-3646CF416BD5}" type="slidenum">
              <a:rPr lang="en-US" smtClean="0"/>
              <a:t>‹#›</a:t>
            </a:fld>
            <a:endParaRPr lang="en-US"/>
          </a:p>
        </p:txBody>
      </p:sp>
    </p:spTree>
    <p:extLst>
      <p:ext uri="{BB962C8B-B14F-4D97-AF65-F5344CB8AC3E}">
        <p14:creationId xmlns:p14="http://schemas.microsoft.com/office/powerpoint/2010/main" val="3251613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b="0" i="0">
                <a:latin typeface="Trebuchet MS Regular" panose="020B0603020202020204" pitchFamily="34" charset="0"/>
              </a:defRPr>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b="0" i="0">
                <a:latin typeface="Trebuchet MS Regular" panose="020B0603020202020204" pitchFamily="34" charset="0"/>
              </a:defRPr>
            </a:lvl1pPr>
          </a:lstStyle>
          <a:p>
            <a:fld id="{85A4AFB6-7DEA-42A7-8BC5-503BE8A3E058}" type="datetimeFigureOut">
              <a:rPr lang="en-AU" smtClean="0"/>
              <a:pPr/>
              <a:t>12/06/2024</a:t>
            </a:fld>
            <a:endParaRPr lang="en-AU"/>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b="0" i="0">
                <a:latin typeface="Trebuchet MS Regular" panose="020B0603020202020204" pitchFamily="34" charset="0"/>
              </a:defRPr>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b="0" i="0">
                <a:latin typeface="Trebuchet MS Regular" panose="020B0603020202020204" pitchFamily="34" charset="0"/>
              </a:defRPr>
            </a:lvl1pPr>
          </a:lstStyle>
          <a:p>
            <a:fld id="{97F8EF85-857E-48BB-85B3-3FE552A3C346}" type="slidenum">
              <a:rPr lang="en-AU" smtClean="0"/>
              <a:pPr/>
              <a:t>‹#›</a:t>
            </a:fld>
            <a:endParaRPr lang="en-AU"/>
          </a:p>
        </p:txBody>
      </p:sp>
    </p:spTree>
    <p:extLst>
      <p:ext uri="{BB962C8B-B14F-4D97-AF65-F5344CB8AC3E}">
        <p14:creationId xmlns:p14="http://schemas.microsoft.com/office/powerpoint/2010/main" val="4064220159"/>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Trebuchet MS Regular" panose="020B0603020202020204" pitchFamily="34" charset="0"/>
        <a:ea typeface="+mn-ea"/>
        <a:cs typeface="+mn-cs"/>
      </a:defRPr>
    </a:lvl1pPr>
    <a:lvl2pPr marL="609585" algn="l" defTabSz="1219170" rtl="0" eaLnBrk="1" latinLnBrk="0" hangingPunct="1">
      <a:defRPr sz="1600" b="0" i="0" kern="1200">
        <a:solidFill>
          <a:schemeClr val="tx1"/>
        </a:solidFill>
        <a:latin typeface="Trebuchet MS Regular" panose="020B0603020202020204" pitchFamily="34" charset="0"/>
        <a:ea typeface="+mn-ea"/>
        <a:cs typeface="+mn-cs"/>
      </a:defRPr>
    </a:lvl2pPr>
    <a:lvl3pPr marL="1219170" algn="l" defTabSz="1219170" rtl="0" eaLnBrk="1" latinLnBrk="0" hangingPunct="1">
      <a:defRPr sz="1600" b="0" i="0" kern="1200">
        <a:solidFill>
          <a:schemeClr val="tx1"/>
        </a:solidFill>
        <a:latin typeface="Trebuchet MS Regular" panose="020B0603020202020204" pitchFamily="34" charset="0"/>
        <a:ea typeface="+mn-ea"/>
        <a:cs typeface="+mn-cs"/>
      </a:defRPr>
    </a:lvl3pPr>
    <a:lvl4pPr marL="1828754" algn="l" defTabSz="1219170" rtl="0" eaLnBrk="1" latinLnBrk="0" hangingPunct="1">
      <a:defRPr sz="1600" b="0" i="0" kern="1200">
        <a:solidFill>
          <a:schemeClr val="tx1"/>
        </a:solidFill>
        <a:latin typeface="Trebuchet MS Regular" panose="020B0603020202020204" pitchFamily="34" charset="0"/>
        <a:ea typeface="+mn-ea"/>
        <a:cs typeface="+mn-cs"/>
      </a:defRPr>
    </a:lvl4pPr>
    <a:lvl5pPr marL="2438339" algn="l" defTabSz="1219170" rtl="0" eaLnBrk="1" latinLnBrk="0" hangingPunct="1">
      <a:defRPr sz="1600" b="0" i="0" kern="1200">
        <a:solidFill>
          <a:schemeClr val="tx1"/>
        </a:solidFill>
        <a:latin typeface="Trebuchet MS Regular" panose="020B0603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0pQb0xG77Nc"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endParaRPr lang="en-AU"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97F8EF85-857E-48BB-85B3-3FE552A3C346}" type="slidenum">
              <a:rPr lang="en-AU" smtClean="0"/>
              <a:pPr/>
              <a:t>1</a:t>
            </a:fld>
            <a:endParaRPr lang="en-AU" dirty="0"/>
          </a:p>
        </p:txBody>
      </p:sp>
    </p:spTree>
    <p:extLst>
      <p:ext uri="{BB962C8B-B14F-4D97-AF65-F5344CB8AC3E}">
        <p14:creationId xmlns:p14="http://schemas.microsoft.com/office/powerpoint/2010/main" val="4275789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7000"/>
              </a:lnSpc>
              <a:spcBef>
                <a:spcPts val="0"/>
              </a:spcBef>
              <a:spcAft>
                <a:spcPts val="800"/>
              </a:spcAft>
              <a:buClrTx/>
              <a:buSzTx/>
              <a:buFont typeface="Symbol" panose="05050102010706020507" pitchFamily="18" charset="2"/>
              <a:buNone/>
              <a:tabLst>
                <a:tab pos="228600" algn="l"/>
              </a:tabLst>
              <a:defRPr/>
            </a:pPr>
            <a:r>
              <a:rPr lang="en-AU" sz="1200" b="1" dirty="0">
                <a:effectLst/>
                <a:latin typeface="Arial" panose="020B0604020202020204" pitchFamily="34" charset="0"/>
                <a:ea typeface="Calibri" panose="020F0502020204030204" pitchFamily="34" charset="0"/>
                <a:cs typeface="Times New Roman" panose="02020603050405020304" pitchFamily="18" charset="0"/>
              </a:rPr>
              <a:t>Background notes</a:t>
            </a:r>
          </a:p>
          <a:p>
            <a:pPr marL="171450" marR="0" lvl="0" indent="-171450" algn="l" defTabSz="1219170" rtl="0" eaLnBrk="1" fontAlgn="auto" latinLnBrk="0" hangingPunct="1">
              <a:lnSpc>
                <a:spcPct val="107000"/>
              </a:lnSpc>
              <a:spcBef>
                <a:spcPts val="0"/>
              </a:spcBef>
              <a:spcAft>
                <a:spcPts val="800"/>
              </a:spcAft>
              <a:buClrTx/>
              <a:buSzTx/>
              <a:buFont typeface="Arial" panose="020B0604020202020204" pitchFamily="34" charset="0"/>
              <a:buChar char="•"/>
              <a:tabLst>
                <a:tab pos="228600" algn="l"/>
              </a:tabLst>
              <a:defRPr/>
            </a:pPr>
            <a:r>
              <a:rPr lang="en-AU" sz="1200" dirty="0">
                <a:effectLst/>
                <a:latin typeface="Arial" panose="020B0604020202020204" pitchFamily="34" charset="0"/>
                <a:ea typeface="Calibri" panose="020F0502020204030204" pitchFamily="34" charset="0"/>
                <a:cs typeface="Times New Roman" panose="02020603050405020304" pitchFamily="18" charset="0"/>
              </a:rPr>
              <a:t>The HMB Clinical Care Standard is made up of these eight quality statements that describe the expected care for women with HMB. </a:t>
            </a:r>
          </a:p>
          <a:p>
            <a:pPr marL="171450" indent="-171450">
              <a:lnSpc>
                <a:spcPct val="80000"/>
              </a:lnSpc>
              <a:buFont typeface="Arial" panose="020B0604020202020204" pitchFamily="34" charset="0"/>
              <a:buChar char="•"/>
            </a:pPr>
            <a:r>
              <a:rPr lang="en-AU" sz="800" b="0" dirty="0">
                <a:solidFill>
                  <a:schemeClr val="tx1"/>
                </a:solidFill>
              </a:rPr>
              <a:t>The Standard aims to ensure that women with heavy menstrual bleeding are offered the least invasive and most effective treatment appropriate to their clinical needs and preferences, and are able to make an informed choice from the range of treatments suitable to their individual situation</a:t>
            </a:r>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97F8EF85-857E-48BB-85B3-3FE552A3C346}" type="slidenum">
              <a:rPr kumimoji="0" lang="en-AU" sz="1200" b="0" i="0" u="none" strike="noStrike" kern="1200" cap="none" spc="0" normalizeH="0" baseline="0" noProof="0" smtClean="0">
                <a:ln>
                  <a:noFill/>
                </a:ln>
                <a:solidFill>
                  <a:prstClr val="black"/>
                </a:solidFill>
                <a:effectLst/>
                <a:uLnTx/>
                <a:uFillTx/>
                <a:latin typeface="Trebuchet MS Regular" panose="020B0603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dirty="0">
              <a:ln>
                <a:noFill/>
              </a:ln>
              <a:solidFill>
                <a:prstClr val="black"/>
              </a:solidFill>
              <a:effectLst/>
              <a:uLnTx/>
              <a:uFillTx/>
              <a:latin typeface="Trebuchet MS Regular" panose="020B0603020202020204" pitchFamily="34" charset="0"/>
              <a:ea typeface="+mn-ea"/>
              <a:cs typeface="+mn-cs"/>
            </a:endParaRPr>
          </a:p>
        </p:txBody>
      </p:sp>
    </p:spTree>
    <p:extLst>
      <p:ext uri="{BB962C8B-B14F-4D97-AF65-F5344CB8AC3E}">
        <p14:creationId xmlns:p14="http://schemas.microsoft.com/office/powerpoint/2010/main" val="3225727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AU" sz="1800" b="1" i="0" u="none" strike="noStrike" baseline="0" dirty="0">
                <a:solidFill>
                  <a:srgbClr val="000000"/>
                </a:solidFill>
                <a:latin typeface="Open Sans" panose="020B0606030504020204" pitchFamily="34" charset="0"/>
              </a:rPr>
              <a:t>Background notes</a:t>
            </a:r>
          </a:p>
          <a:p>
            <a:pPr>
              <a:spcAft>
                <a:spcPts val="600"/>
              </a:spcAft>
            </a:pPr>
            <a:r>
              <a:rPr lang="en-AU" sz="1800" b="1" i="1" u="none" strike="noStrike" baseline="0" dirty="0">
                <a:solidFill>
                  <a:schemeClr val="accent1"/>
                </a:solidFill>
                <a:latin typeface="Open Sans" panose="020B0606030504020204" pitchFamily="34" charset="0"/>
              </a:rPr>
              <a:t>Quality statement 1 – Assessment and diagnosis: </a:t>
            </a:r>
            <a:r>
              <a:rPr lang="en-AU" sz="1800" b="0" i="1" dirty="0">
                <a:solidFill>
                  <a:schemeClr val="accent1"/>
                </a:solidFill>
                <a:effectLst/>
                <a:latin typeface="Calibri" panose="020F0502020204030204" pitchFamily="34" charset="0"/>
                <a:ea typeface="Calibri" panose="020F0502020204030204" pitchFamily="34" charset="0"/>
                <a:cs typeface="Open Sans" panose="020B0606030504020204" pitchFamily="34" charset="0"/>
              </a:rPr>
              <a:t>The initial assessment of a woman presenting with heavy menstrual bleeding includes a thorough history, assessment of impact on quality of life, a physical examination (where clinically appropriate), and exclusion of pregnancy, iron deficiency and anaemia. Further investigations are based on the initial assessment.</a:t>
            </a:r>
          </a:p>
          <a:p>
            <a:pPr>
              <a:spcAft>
                <a:spcPts val="600"/>
              </a:spcAft>
            </a:pPr>
            <a:endParaRPr lang="en-AU" sz="1800" b="0" i="1" dirty="0">
              <a:solidFill>
                <a:schemeClr val="accent1"/>
              </a:solidFill>
              <a:effectLst/>
              <a:latin typeface="Calibri" panose="020F0502020204030204" pitchFamily="34" charset="0"/>
              <a:ea typeface="Calibri" panose="020F0502020204030204" pitchFamily="34" charset="0"/>
              <a:cs typeface="Open Sans" panose="020B0606030504020204" pitchFamily="34" charset="0"/>
            </a:endParaRPr>
          </a:p>
          <a:p>
            <a:pPr marL="285750" indent="-285750">
              <a:buFont typeface="Arial" panose="020B0604020202020204" pitchFamily="34" charset="0"/>
              <a:buChar char="•"/>
            </a:pPr>
            <a:r>
              <a:rPr lang="en-AU" sz="1800" b="0" i="0" u="none" strike="noStrike" baseline="0" dirty="0">
                <a:solidFill>
                  <a:srgbClr val="000000"/>
                </a:solidFill>
                <a:latin typeface="Times New Roman" panose="02020603050405020304" pitchFamily="18" charset="0"/>
              </a:rPr>
              <a:t>While historically definitions have focused on menstrual blood loss - e.g. 80 ml or more per cycle – HMB now defined as </a:t>
            </a:r>
            <a:r>
              <a:rPr lang="en-AU" sz="1800" b="1" i="0" u="none" strike="noStrike" baseline="0" dirty="0">
                <a:solidFill>
                  <a:srgbClr val="000000"/>
                </a:solidFill>
                <a:latin typeface="Times New Roman" panose="02020603050405020304" pitchFamily="18" charset="0"/>
              </a:rPr>
              <a:t>excessive menstrual bleeding that interferes with physical, emotional, social and material quality of life</a:t>
            </a:r>
            <a:r>
              <a:rPr lang="en-AU" sz="1800" b="0" i="0" u="none" strike="noStrike" baseline="0" dirty="0">
                <a:solidFill>
                  <a:srgbClr val="000000"/>
                </a:solidFill>
                <a:latin typeface="Times New Roman" panose="02020603050405020304" pitchFamily="18" charset="0"/>
              </a:rPr>
              <a:t>. </a:t>
            </a:r>
          </a:p>
          <a:p>
            <a:pPr marL="285750" indent="-285750">
              <a:buFont typeface="Arial" panose="020B0604020202020204" pitchFamily="34" charset="0"/>
              <a:buChar char="•"/>
            </a:pPr>
            <a:r>
              <a:rPr lang="en-AU" sz="1800" b="0" i="0" u="none" strike="noStrike" baseline="0" dirty="0">
                <a:solidFill>
                  <a:srgbClr val="000000"/>
                </a:solidFill>
                <a:latin typeface="Times New Roman" panose="02020603050405020304" pitchFamily="18" charset="0"/>
              </a:rPr>
              <a:t>The emphasis is on the patient’s report of: </a:t>
            </a:r>
          </a:p>
          <a:p>
            <a:pPr marL="895335" lvl="1" indent="-285750">
              <a:buFont typeface="Arial" panose="020B0604020202020204" pitchFamily="34" charset="0"/>
              <a:buChar char="•"/>
            </a:pPr>
            <a:r>
              <a:rPr lang="en-AU" sz="1800" b="1" i="0" u="none" strike="noStrike" baseline="0" dirty="0">
                <a:solidFill>
                  <a:srgbClr val="000000"/>
                </a:solidFill>
                <a:latin typeface="Times New Roman" panose="02020603050405020304" pitchFamily="18" charset="0"/>
              </a:rPr>
              <a:t>Nature of the bleeding </a:t>
            </a:r>
            <a:r>
              <a:rPr lang="en-AU" sz="1800" b="0" i="0" u="none" strike="noStrike" baseline="0" dirty="0">
                <a:solidFill>
                  <a:srgbClr val="000000"/>
                </a:solidFill>
                <a:latin typeface="Times New Roman" panose="02020603050405020304" pitchFamily="18" charset="0"/>
              </a:rPr>
              <a:t>– its heaviness, frequency, regularity and duration (</a:t>
            </a:r>
            <a:r>
              <a:rPr lang="en-AU" sz="1800" b="0" i="0" u="none" strike="noStrike" baseline="0" dirty="0">
                <a:latin typeface="AdvOT863180fb"/>
              </a:rPr>
              <a:t>Post-coital, intermenstrual and postmenopausal bleeding require separate investigation) </a:t>
            </a:r>
            <a:endParaRPr lang="en-AU" sz="1800" b="0" i="0" u="none" strike="noStrike" baseline="0" dirty="0">
              <a:solidFill>
                <a:srgbClr val="000000"/>
              </a:solidFill>
              <a:latin typeface="Times New Roman" panose="02020603050405020304" pitchFamily="18" charset="0"/>
            </a:endParaRPr>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i="0" u="none" strike="noStrike" baseline="0" dirty="0">
                <a:solidFill>
                  <a:srgbClr val="000000"/>
                </a:solidFill>
                <a:latin typeface="Times New Roman" panose="02020603050405020304" pitchFamily="18" charset="0"/>
              </a:rPr>
              <a:t>Its </a:t>
            </a:r>
            <a:r>
              <a:rPr lang="en-AU" sz="1800" b="1" i="0" u="none" strike="noStrike" baseline="0" dirty="0">
                <a:solidFill>
                  <a:srgbClr val="000000"/>
                </a:solidFill>
                <a:latin typeface="Times New Roman" panose="02020603050405020304" pitchFamily="18" charset="0"/>
              </a:rPr>
              <a:t>impact on quality of life </a:t>
            </a:r>
            <a:r>
              <a:rPr lang="en-AU" sz="1800" b="0" i="0" u="none" strike="noStrike" baseline="0" dirty="0">
                <a:solidFill>
                  <a:srgbClr val="000000"/>
                </a:solidFill>
                <a:latin typeface="Times New Roman" panose="02020603050405020304" pitchFamily="18" charset="0"/>
              </a:rPr>
              <a:t>and general functioning </a:t>
            </a:r>
          </a:p>
          <a:p>
            <a:pPr marL="285750" lvl="0" indent="-285750">
              <a:buFont typeface="Arial" panose="020B0604020202020204" pitchFamily="34" charset="0"/>
              <a:buChar char="•"/>
            </a:pPr>
            <a:r>
              <a:rPr lang="en-AU" sz="1800" b="0" i="0" u="none" strike="noStrike" baseline="0" dirty="0">
                <a:latin typeface="AdvOT863180fb"/>
              </a:rPr>
              <a:t>It is important to take a thorough menstrual history that involves asking a series of simple questions about things such as:</a:t>
            </a:r>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i="0" u="none" strike="noStrike" baseline="0" dirty="0">
                <a:latin typeface="AdvOT863180fb"/>
              </a:rPr>
              <a:t>frequency of changing </a:t>
            </a:r>
            <a:r>
              <a:rPr lang="en-AU" sz="1800" b="0" i="0" u="none" strike="noStrike" baseline="0" dirty="0">
                <a:latin typeface="AdvOT863180fb+20"/>
              </a:rPr>
              <a:t>pads and tampons, </a:t>
            </a:r>
            <a:r>
              <a:rPr lang="en-AU" sz="1800" b="0" i="0" u="none" strike="noStrike" baseline="0" dirty="0">
                <a:latin typeface="AdvOT863180fb"/>
              </a:rPr>
              <a:t>the use of </a:t>
            </a:r>
            <a:r>
              <a:rPr lang="en-AU" sz="1800" b="0" i="0" u="none" strike="noStrike" baseline="0" dirty="0">
                <a:latin typeface="AdvOT863180fb+20"/>
              </a:rPr>
              <a:t>“</a:t>
            </a:r>
            <a:r>
              <a:rPr lang="en-AU" sz="1800" b="0" i="0" u="none" strike="noStrike" baseline="0" dirty="0">
                <a:latin typeface="AdvOT863180fb"/>
              </a:rPr>
              <a:t>double</a:t>
            </a:r>
            <a:r>
              <a:rPr lang="en-AU" sz="1800" b="0" i="0" u="none" strike="noStrike" baseline="0" dirty="0">
                <a:latin typeface="AdvOT863180fb+20"/>
              </a:rPr>
              <a:t>” </a:t>
            </a:r>
            <a:r>
              <a:rPr lang="en-AU" sz="1800" b="0" i="0" u="none" strike="noStrike" baseline="0" dirty="0">
                <a:latin typeface="AdvOT863180fb"/>
              </a:rPr>
              <a:t>protection, having to change pads or tampons regularly at night, bleeding through clothing or onto bedding, embarrassment at being unable to contain </a:t>
            </a:r>
            <a:r>
              <a:rPr lang="en-AU" sz="1800" b="0" i="0" u="none" strike="noStrike" baseline="0" dirty="0">
                <a:latin typeface="AdvOT863180fb+20"/>
              </a:rPr>
              <a:t>heavy </a:t>
            </a:r>
            <a:r>
              <a:rPr lang="en-AU" sz="1800" b="0" i="0" u="none" strike="noStrike" baseline="0" dirty="0">
                <a:latin typeface="AdvOT863180fb+fb"/>
              </a:rPr>
              <a:t>fl</a:t>
            </a:r>
            <a:r>
              <a:rPr lang="en-AU" sz="1800" b="0" i="0" u="none" strike="noStrike" baseline="0" dirty="0">
                <a:latin typeface="AdvOT863180fb"/>
              </a:rPr>
              <a:t>ow, preparations and rituals needed to prevent embarrassing episodes</a:t>
            </a:r>
            <a:endParaRPr lang="en-AU" sz="1800" b="0" i="0" u="none" strike="noStrike" baseline="0" dirty="0">
              <a:solidFill>
                <a:srgbClr val="000000"/>
              </a:solidFill>
              <a:latin typeface="Times New Roman" panose="02020603050405020304" pitchFamily="18"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i="0" u="none" strike="noStrike" baseline="0" dirty="0">
                <a:solidFill>
                  <a:srgbClr val="000000"/>
                </a:solidFill>
                <a:latin typeface="Times New Roman" panose="02020603050405020304" pitchFamily="18" charset="0"/>
              </a:rPr>
              <a:t>Other things to cover during assessment include:</a:t>
            </a:r>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i="0" u="none" strike="noStrike" baseline="0" dirty="0">
                <a:solidFill>
                  <a:srgbClr val="000000"/>
                </a:solidFill>
                <a:latin typeface="Times New Roman" panose="02020603050405020304" pitchFamily="18" charset="0"/>
              </a:rPr>
              <a:t>related symptoms such as pelvic pain or pressure; symptoms or history that would suggest systemic causes of bleeding</a:t>
            </a:r>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1" i="0" u="none" strike="noStrike" baseline="0" dirty="0">
                <a:solidFill>
                  <a:srgbClr val="000000"/>
                </a:solidFill>
                <a:latin typeface="Times New Roman" panose="02020603050405020304" pitchFamily="18" charset="0"/>
              </a:rPr>
              <a:t>symptoms suggestive of iron deficiency; </a:t>
            </a:r>
            <a:r>
              <a:rPr lang="en-AU" sz="1800" b="1" i="0" u="none" strike="noStrike" baseline="0" dirty="0">
                <a:latin typeface="AdvOT863180fb"/>
              </a:rPr>
              <a:t>assessment should include routine evaluation </a:t>
            </a:r>
            <a:r>
              <a:rPr lang="en-AU" sz="1800" b="1" i="0" u="none" strike="noStrike" baseline="0" dirty="0">
                <a:solidFill>
                  <a:srgbClr val="000000"/>
                </a:solidFill>
                <a:latin typeface="Times New Roman" panose="02020603050405020304" pitchFamily="18" charset="0"/>
              </a:rPr>
              <a:t>for iron deficiency and anaemia with serum ferritin and a full blood count</a:t>
            </a:r>
            <a:r>
              <a:rPr lang="en-AU" sz="1800" b="0" i="0" u="none" strike="noStrike" baseline="0" dirty="0">
                <a:solidFill>
                  <a:srgbClr val="000000"/>
                </a:solidFill>
                <a:latin typeface="Times New Roman" panose="02020603050405020304" pitchFamily="18" charset="0"/>
              </a:rPr>
              <a:t>.</a:t>
            </a:r>
            <a:endParaRPr lang="en-AU" sz="1800" b="0" i="0" u="none" strike="noStrike" baseline="0" dirty="0">
              <a:latin typeface="AdvOT863180fb"/>
            </a:endParaRPr>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i="0" u="none" strike="noStrike" baseline="0" dirty="0">
                <a:solidFill>
                  <a:srgbClr val="000000"/>
                </a:solidFill>
                <a:latin typeface="Times New Roman" panose="02020603050405020304" pitchFamily="18" charset="0"/>
              </a:rPr>
              <a:t>sexual and reproductive health including parity, desire for future fertility, contraception use, likelihood of pregnancy or miscarriage</a:t>
            </a:r>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i="0" u="none" strike="noStrike" baseline="0" dirty="0">
                <a:solidFill>
                  <a:srgbClr val="000000"/>
                </a:solidFill>
                <a:latin typeface="Times New Roman" panose="02020603050405020304" pitchFamily="18" charset="0"/>
              </a:rPr>
              <a:t>current medications and use of over-the-counter supplements that may affect ovulation or bleeding</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i="0" u="none" strike="noStrike" baseline="0" dirty="0">
                <a:latin typeface="AdvOT863180fb"/>
              </a:rPr>
              <a:t>Heavy menstrual bleeding is one particular pattern of abnormal uterine bleeding. The PALM-COIEN classification system for abnormal uterine bleeding can help the systematic consideration of the diverse possible causes of, and contributors to, HMB. HMB is the most common form of AUB. </a:t>
            </a:r>
            <a:r>
              <a:rPr lang="en-AU" sz="1800" b="1" i="0" u="none" strike="noStrike" baseline="0" dirty="0">
                <a:latin typeface="AdvOT863180fb"/>
              </a:rPr>
              <a:t>[NEXT SLIDE]</a:t>
            </a:r>
          </a:p>
        </p:txBody>
      </p:sp>
      <p:sp>
        <p:nvSpPr>
          <p:cNvPr id="4" name="Slide Number Placeholder 3"/>
          <p:cNvSpPr>
            <a:spLocks noGrp="1"/>
          </p:cNvSpPr>
          <p:nvPr>
            <p:ph type="sldNum" sz="quarter" idx="5"/>
          </p:nvPr>
        </p:nvSpPr>
        <p:spPr/>
        <p:txBody>
          <a:bodyPr/>
          <a:lstStyle/>
          <a:p>
            <a:fld id="{97F8EF85-857E-48BB-85B3-3FE552A3C346}" type="slidenum">
              <a:rPr lang="en-AU" smtClean="0"/>
              <a:pPr/>
              <a:t>11</a:t>
            </a:fld>
            <a:endParaRPr lang="en-AU"/>
          </a:p>
        </p:txBody>
      </p:sp>
    </p:spTree>
    <p:extLst>
      <p:ext uri="{BB962C8B-B14F-4D97-AF65-F5344CB8AC3E}">
        <p14:creationId xmlns:p14="http://schemas.microsoft.com/office/powerpoint/2010/main" val="761804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800" b="1" i="0" u="none" strike="noStrike" baseline="0" dirty="0">
                <a:latin typeface="Gulliver"/>
              </a:rPr>
              <a:t>Background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0" i="0" u="none" strike="noStrike" baseline="0" dirty="0">
                <a:latin typeface="Gulliver"/>
              </a:rPr>
              <a:t>This PALM-COIEN system of classification identifies the structural and non-structural causes of, and contributors to, HMB:</a:t>
            </a:r>
          </a:p>
          <a:p>
            <a:pPr marL="285750" indent="-285750" algn="l">
              <a:buFont typeface="Arial" panose="020B0604020202020204" pitchFamily="34" charset="0"/>
              <a:buChar char="•"/>
            </a:pPr>
            <a:r>
              <a:rPr lang="en-AU" sz="1800" b="0" i="0" u="none" strike="noStrike" baseline="0" dirty="0">
                <a:latin typeface="AdvOT863180fb"/>
              </a:rPr>
              <a:t>The structural causes – the PALM group – are generally those that can be visualised using imaging techniques or diagnosed with histopathology and including polyps, adenomyosis, leiomyomas (or </a:t>
            </a:r>
            <a:r>
              <a:rPr lang="en-AU" sz="1800" b="0" i="0" u="none" strike="noStrike" baseline="0" dirty="0">
                <a:latin typeface="AdvOT863180fb+fb"/>
              </a:rPr>
              <a:t>fi</a:t>
            </a:r>
            <a:r>
              <a:rPr lang="en-AU" sz="1800" b="0" i="0" u="none" strike="noStrike" baseline="0" dirty="0">
                <a:latin typeface="AdvOT863180fb"/>
              </a:rPr>
              <a:t>broids or myomas), and malignancy or endometrial hyperplasia</a:t>
            </a:r>
          </a:p>
          <a:p>
            <a:pPr marL="285750" indent="-285750" algn="l">
              <a:buFont typeface="Arial" panose="020B0604020202020204" pitchFamily="34" charset="0"/>
              <a:buChar char="•"/>
            </a:pPr>
            <a:r>
              <a:rPr lang="en-AU" sz="1800" b="0" i="0" u="none" strike="noStrike" baseline="0" dirty="0">
                <a:latin typeface="Lato-Regular"/>
              </a:rPr>
              <a:t>The “non-structural” causes - those that are not defined by imaging or histopathology - include </a:t>
            </a:r>
            <a:r>
              <a:rPr lang="en-AU" sz="1800" b="0" i="0" u="none" strike="noStrike" baseline="0" dirty="0">
                <a:latin typeface="AdvOT863180fb"/>
              </a:rPr>
              <a:t>coagulopathy, ovulatory disorders, endometrial causes, and iatrogenic causes. </a:t>
            </a:r>
          </a:p>
          <a:p>
            <a:pPr marL="285750" indent="-285750" algn="l">
              <a:buFont typeface="Arial" panose="020B0604020202020204" pitchFamily="34" charset="0"/>
              <a:buChar char="•"/>
            </a:pPr>
            <a:r>
              <a:rPr lang="en-AU" sz="1800" b="0" i="0" u="none" strike="noStrike" baseline="0" dirty="0">
                <a:latin typeface="AdvOT863180fb"/>
              </a:rPr>
              <a:t>‘N’ refers to causes not otherwise classified. </a:t>
            </a:r>
          </a:p>
          <a:p>
            <a:pPr marL="0" indent="0" algn="l">
              <a:buFont typeface="Arial" panose="020B0604020202020204" pitchFamily="34" charset="0"/>
              <a:buNone/>
            </a:pPr>
            <a:endParaRPr lang="en-AU" sz="18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7F8EF85-857E-48BB-85B3-3FE552A3C346}" type="slidenum">
              <a:rPr lang="en-AU" smtClean="0"/>
              <a:pPr/>
              <a:t>12</a:t>
            </a:fld>
            <a:endParaRPr lang="en-AU"/>
          </a:p>
        </p:txBody>
      </p:sp>
    </p:spTree>
    <p:extLst>
      <p:ext uri="{BB962C8B-B14F-4D97-AF65-F5344CB8AC3E}">
        <p14:creationId xmlns:p14="http://schemas.microsoft.com/office/powerpoint/2010/main" val="1954099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AU" sz="1800" b="1" i="0" u="none" strike="noStrike" baseline="0" dirty="0">
                <a:solidFill>
                  <a:srgbClr val="000000"/>
                </a:solidFill>
                <a:latin typeface="Times New Roman" panose="02020603050405020304" pitchFamily="18" charset="0"/>
              </a:rPr>
              <a:t>Background notes  </a:t>
            </a:r>
          </a:p>
          <a:p>
            <a:pPr>
              <a:spcAft>
                <a:spcPts val="600"/>
              </a:spcAft>
            </a:pPr>
            <a:r>
              <a:rPr lang="en-AU" sz="1800" b="0" i="0" u="none" strike="noStrike" baseline="0" dirty="0">
                <a:solidFill>
                  <a:srgbClr val="000000"/>
                </a:solidFill>
                <a:latin typeface="Times New Roman" panose="02020603050405020304" pitchFamily="18" charset="0"/>
              </a:rPr>
              <a:t>Assessment should usually include</a:t>
            </a:r>
          </a:p>
          <a:p>
            <a:pPr marL="285750" indent="-285750">
              <a:spcAft>
                <a:spcPts val="600"/>
              </a:spcAft>
              <a:buFont typeface="Arial" panose="020B0604020202020204" pitchFamily="34" charset="0"/>
              <a:buChar char="•"/>
            </a:pPr>
            <a:r>
              <a:rPr lang="en-AU" sz="1800" b="0" i="0" u="none" strike="noStrike" baseline="0" dirty="0">
                <a:solidFill>
                  <a:srgbClr val="000000"/>
                </a:solidFill>
                <a:latin typeface="Times New Roman" panose="02020603050405020304" pitchFamily="18" charset="0"/>
              </a:rPr>
              <a:t>A </a:t>
            </a:r>
            <a:r>
              <a:rPr lang="en-AU" sz="1800" b="1" i="0" u="none" strike="noStrike" baseline="0" dirty="0">
                <a:solidFill>
                  <a:srgbClr val="000000"/>
                </a:solidFill>
                <a:latin typeface="Times New Roman" panose="02020603050405020304" pitchFamily="18" charset="0"/>
              </a:rPr>
              <a:t>physical examination </a:t>
            </a:r>
            <a:r>
              <a:rPr lang="en-AU" sz="1800" b="0" i="0" u="none" strike="noStrike" baseline="0" dirty="0">
                <a:solidFill>
                  <a:srgbClr val="000000"/>
                </a:solidFill>
                <a:latin typeface="Times New Roman" panose="02020603050405020304" pitchFamily="18" charset="0"/>
              </a:rPr>
              <a:t>that includes a bimanual pelvic examination, noting this may not be appropriate in some women, such as in younger women who have not been sexually active</a:t>
            </a:r>
          </a:p>
          <a:p>
            <a:pPr marL="285750" indent="-285750">
              <a:spcAft>
                <a:spcPts val="600"/>
              </a:spcAft>
              <a:buFont typeface="Arial" panose="020B0604020202020204" pitchFamily="34" charset="0"/>
              <a:buChar char="•"/>
            </a:pPr>
            <a:r>
              <a:rPr lang="en-AU" sz="1800" b="0" i="0" u="none" strike="noStrike" baseline="0" dirty="0">
                <a:solidFill>
                  <a:srgbClr val="000000"/>
                </a:solidFill>
                <a:latin typeface="Times New Roman" panose="02020603050405020304" pitchFamily="18" charset="0"/>
              </a:rPr>
              <a:t>Exclusion of pregnancy</a:t>
            </a:r>
          </a:p>
          <a:p>
            <a:pPr marL="285750" indent="-285750">
              <a:spcAft>
                <a:spcPts val="600"/>
              </a:spcAft>
              <a:buFont typeface="Arial" panose="020B0604020202020204" pitchFamily="34" charset="0"/>
              <a:buChar char="•"/>
            </a:pPr>
            <a:r>
              <a:rPr lang="en-AU" sz="1800" b="1" i="0" u="none" strike="noStrike" baseline="0" dirty="0">
                <a:solidFill>
                  <a:srgbClr val="000000"/>
                </a:solidFill>
                <a:latin typeface="Times New Roman" panose="02020603050405020304" pitchFamily="18" charset="0"/>
              </a:rPr>
              <a:t>Other investigations are guided by assessment </a:t>
            </a:r>
            <a:r>
              <a:rPr lang="en-AU" sz="1800" b="0" i="0" u="none" strike="noStrike" baseline="0" dirty="0">
                <a:solidFill>
                  <a:srgbClr val="000000"/>
                </a:solidFill>
                <a:latin typeface="Times New Roman" panose="02020603050405020304" pitchFamily="18" charset="0"/>
              </a:rPr>
              <a:t>– and might include </a:t>
            </a:r>
          </a:p>
          <a:p>
            <a:pPr marL="895335" lvl="1" indent="-285750">
              <a:spcAft>
                <a:spcPts val="600"/>
              </a:spcAft>
              <a:buFont typeface="Arial" panose="020B0604020202020204" pitchFamily="34" charset="0"/>
              <a:buChar char="•"/>
            </a:pPr>
            <a:r>
              <a:rPr lang="en-AU" sz="1800" b="0" i="0" u="none" strike="noStrike" baseline="0" dirty="0">
                <a:solidFill>
                  <a:srgbClr val="000000"/>
                </a:solidFill>
                <a:highlight>
                  <a:srgbClr val="FFFF00"/>
                </a:highlight>
                <a:latin typeface="Open Sans" panose="020B0606030504020204" pitchFamily="34" charset="0"/>
              </a:rPr>
              <a:t>testing for bleeding disorders or thyroid dysfunction </a:t>
            </a:r>
          </a:p>
          <a:p>
            <a:pPr marL="895335" lvl="1" indent="-285750">
              <a:spcAft>
                <a:spcPts val="600"/>
              </a:spcAft>
              <a:buFont typeface="Arial" panose="020B0604020202020204" pitchFamily="34" charset="0"/>
              <a:buChar char="•"/>
            </a:pPr>
            <a:r>
              <a:rPr lang="en-AU" sz="1800" b="0" i="0" u="none" strike="noStrike" baseline="0" dirty="0">
                <a:solidFill>
                  <a:srgbClr val="000000"/>
                </a:solidFill>
                <a:highlight>
                  <a:srgbClr val="FFFF00"/>
                </a:highlight>
                <a:latin typeface="Open Sans" panose="020B0606030504020204" pitchFamily="34" charset="0"/>
              </a:rPr>
              <a:t>cervical screening test </a:t>
            </a:r>
          </a:p>
          <a:p>
            <a:pPr marL="895335" lvl="1" indent="-285750">
              <a:spcAft>
                <a:spcPts val="600"/>
              </a:spcAft>
              <a:buFont typeface="Arial" panose="020B0604020202020204" pitchFamily="34" charset="0"/>
              <a:buChar char="•"/>
            </a:pPr>
            <a:r>
              <a:rPr lang="en-AU" sz="1800" b="0" i="0" u="none" strike="noStrike" baseline="0" dirty="0">
                <a:solidFill>
                  <a:srgbClr val="000000"/>
                </a:solidFill>
                <a:highlight>
                  <a:srgbClr val="FFFF00"/>
                </a:highlight>
                <a:latin typeface="Open Sans" panose="020B0606030504020204" pitchFamily="34" charset="0"/>
              </a:rPr>
              <a:t>STI </a:t>
            </a:r>
          </a:p>
          <a:p>
            <a:pPr marL="895335" lvl="1" indent="-285750">
              <a:spcAft>
                <a:spcPts val="600"/>
              </a:spcAft>
              <a:buFont typeface="Arial" panose="020B0604020202020204" pitchFamily="34" charset="0"/>
              <a:buChar char="•"/>
            </a:pPr>
            <a:r>
              <a:rPr lang="en-AU" sz="1800" b="0" i="0" u="none" strike="noStrike" baseline="0" dirty="0">
                <a:solidFill>
                  <a:srgbClr val="000000"/>
                </a:solidFill>
                <a:highlight>
                  <a:srgbClr val="FFFF00"/>
                </a:highlight>
                <a:latin typeface="Open Sans" panose="020B0606030504020204" pitchFamily="34" charset="0"/>
              </a:rPr>
              <a:t>Pelvic ultrasound</a:t>
            </a:r>
            <a:endParaRPr lang="en-AU" sz="1800" b="0" i="0" u="none" strike="noStrike" baseline="0" dirty="0">
              <a:solidFill>
                <a:srgbClr val="000000"/>
              </a:solidFill>
              <a:latin typeface="Times New Roman" panose="02020603050405020304" pitchFamily="18" charset="0"/>
            </a:endParaRPr>
          </a:p>
          <a:p>
            <a:pPr>
              <a:spcAft>
                <a:spcPts val="600"/>
              </a:spcAft>
            </a:pPr>
            <a:endParaRPr lang="en-AU" sz="18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7F8EF85-857E-48BB-85B3-3FE552A3C346}" type="slidenum">
              <a:rPr lang="en-AU" smtClean="0"/>
              <a:pPr/>
              <a:t>13</a:t>
            </a:fld>
            <a:endParaRPr lang="en-AU"/>
          </a:p>
        </p:txBody>
      </p:sp>
    </p:spTree>
    <p:extLst>
      <p:ext uri="{BB962C8B-B14F-4D97-AF65-F5344CB8AC3E}">
        <p14:creationId xmlns:p14="http://schemas.microsoft.com/office/powerpoint/2010/main" val="1939590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AU" sz="1800" b="1" i="0" u="none" strike="noStrike" baseline="0" dirty="0">
                <a:solidFill>
                  <a:srgbClr val="000000"/>
                </a:solidFill>
                <a:latin typeface="Times New Roman" panose="02020603050405020304" pitchFamily="18" charset="0"/>
              </a:rPr>
              <a:t>Background notes </a:t>
            </a:r>
          </a:p>
          <a:p>
            <a:pPr marL="0" lvl="0" indent="0">
              <a:buFont typeface="Arial" panose="020B0604020202020204" pitchFamily="34" charset="0"/>
              <a:buNone/>
            </a:pPr>
            <a:endParaRPr lang="en-AU" sz="1800" b="1" i="0" u="none" strike="noStrike" baseline="0" dirty="0">
              <a:solidFill>
                <a:srgbClr val="000000"/>
              </a:solidFill>
              <a:latin typeface="Times New Roman" panose="02020603050405020304" pitchFamily="18" charset="0"/>
            </a:endParaRPr>
          </a:p>
          <a:p>
            <a:pPr marL="0" lvl="0" indent="0">
              <a:buFont typeface="Arial" panose="020B0604020202020204" pitchFamily="34" charset="0"/>
              <a:buNone/>
            </a:pPr>
            <a:r>
              <a:rPr lang="en-AU" sz="1800" b="1" i="1" u="none" strike="noStrike" baseline="0" dirty="0">
                <a:solidFill>
                  <a:srgbClr val="000000"/>
                </a:solidFill>
                <a:latin typeface="Open Sans" panose="020B0606030504020204" pitchFamily="34" charset="0"/>
              </a:rPr>
              <a:t>Quality statement 2 – Informed choice and shared decision-making</a:t>
            </a:r>
            <a:r>
              <a:rPr lang="en-AU" sz="1800" b="0" i="1" u="none" strike="noStrike" baseline="0" dirty="0">
                <a:solidFill>
                  <a:srgbClr val="000000"/>
                </a:solidFill>
                <a:latin typeface="Open Sans" panose="020B0606030504020204" pitchFamily="34" charset="0"/>
              </a:rPr>
              <a:t>: A woman with heavy menstrual bleeding is informed about her treatment options and their potential benefits and risks. She is supported to participate in shared decision making based on her preferences, priorities and clinical situation.</a:t>
            </a:r>
          </a:p>
          <a:p>
            <a:pPr marL="0" lvl="0" indent="0">
              <a:buFont typeface="Arial" panose="020B0604020202020204" pitchFamily="34" charset="0"/>
              <a:buNone/>
            </a:pPr>
            <a:endParaRPr lang="en-AU" sz="1800" b="0" i="1" u="none" strike="noStrike" baseline="0" dirty="0">
              <a:solidFill>
                <a:srgbClr val="000000"/>
              </a:solidFill>
              <a:latin typeface="Open Sans" panose="020B0606030504020204" pitchFamily="34" charset="0"/>
            </a:endParaRPr>
          </a:p>
          <a:p>
            <a:pPr marL="285750" lvl="0" indent="-285750">
              <a:buFont typeface="Arial" panose="020B0604020202020204" pitchFamily="34" charset="0"/>
              <a:buChar char="•"/>
            </a:pPr>
            <a:r>
              <a:rPr lang="en-AU" sz="1800" b="0" i="0" u="none" strike="noStrike" baseline="0" dirty="0">
                <a:solidFill>
                  <a:srgbClr val="000000"/>
                </a:solidFill>
                <a:latin typeface="Open Sans" panose="020B0606030504020204" pitchFamily="34" charset="0"/>
              </a:rPr>
              <a:t>The principles of informed choice and shared decision-making apply throughout the clinical care standard.</a:t>
            </a:r>
          </a:p>
          <a:p>
            <a:pPr marL="285750" lvl="0" indent="-285750">
              <a:buFont typeface="Arial" panose="020B0604020202020204" pitchFamily="34" charset="0"/>
              <a:buChar char="•"/>
            </a:pPr>
            <a:r>
              <a:rPr lang="en-AU" sz="1800" b="0" i="0" u="none" strike="noStrike" baseline="0" dirty="0">
                <a:solidFill>
                  <a:srgbClr val="000000"/>
                </a:solidFill>
                <a:latin typeface="Times New Roman" panose="02020603050405020304" pitchFamily="18" charset="0"/>
              </a:rPr>
              <a:t>Women often report that they haven’t understood all of the treatment options available to them, and their respective risks and complications. </a:t>
            </a:r>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97F8EF85-857E-48BB-85B3-3FE552A3C346}" type="slidenum">
              <a:rPr kumimoji="0" lang="en-AU" sz="1200" b="0" i="0" u="none" strike="noStrike" kern="1200" cap="none" spc="0" normalizeH="0" baseline="0" noProof="0" smtClean="0">
                <a:ln>
                  <a:noFill/>
                </a:ln>
                <a:solidFill>
                  <a:prstClr val="black"/>
                </a:solidFill>
                <a:effectLst/>
                <a:uLnTx/>
                <a:uFillTx/>
                <a:latin typeface="Trebuchet MS Regular" panose="020B0603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Trebuchet MS Regular" panose="020B0603020202020204" pitchFamily="34" charset="0"/>
              <a:ea typeface="+mn-ea"/>
              <a:cs typeface="+mn-cs"/>
            </a:endParaRPr>
          </a:p>
        </p:txBody>
      </p:sp>
    </p:spTree>
    <p:extLst>
      <p:ext uri="{BB962C8B-B14F-4D97-AF65-F5344CB8AC3E}">
        <p14:creationId xmlns:p14="http://schemas.microsoft.com/office/powerpoint/2010/main" val="1557084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65085"/>
            <a:r>
              <a:rPr lang="en-AU" sz="1800" b="1" i="0" u="none" strike="noStrike" baseline="0" dirty="0">
                <a:solidFill>
                  <a:schemeClr val="tx1">
                    <a:lumMod val="65000"/>
                    <a:lumOff val="35000"/>
                  </a:schemeClr>
                </a:solidFill>
                <a:latin typeface="Arial" panose="020B0604020202020204" pitchFamily="34" charset="0"/>
                <a:cs typeface="Arial" panose="020B0604020202020204" pitchFamily="34" charset="0"/>
              </a:rPr>
              <a:t>Background notes</a:t>
            </a:r>
          </a:p>
          <a:p>
            <a:pPr indent="-165085"/>
            <a:endParaRPr lang="en-AU" sz="1800" b="1" i="1" u="none" strike="noStrike" baseline="0" dirty="0">
              <a:solidFill>
                <a:schemeClr val="tx1">
                  <a:lumMod val="65000"/>
                  <a:lumOff val="35000"/>
                </a:schemeClr>
              </a:solidFill>
              <a:latin typeface="Arial" panose="020B0604020202020204" pitchFamily="34" charset="0"/>
              <a:cs typeface="Arial" panose="020B0604020202020204" pitchFamily="34" charset="0"/>
            </a:endParaRPr>
          </a:p>
          <a:p>
            <a:pPr indent="-165085"/>
            <a:r>
              <a:rPr lang="en-AU" sz="1800" b="1" i="1" u="none" strike="noStrike" baseline="0" dirty="0">
                <a:solidFill>
                  <a:schemeClr val="tx1">
                    <a:lumMod val="65000"/>
                    <a:lumOff val="35000"/>
                  </a:schemeClr>
                </a:solidFill>
                <a:latin typeface="Arial" panose="020B0604020202020204" pitchFamily="34" charset="0"/>
                <a:cs typeface="Arial" panose="020B0604020202020204" pitchFamily="34" charset="0"/>
              </a:rPr>
              <a:t>Quality statement 3 - Initiating medical management: </a:t>
            </a:r>
            <a:r>
              <a:rPr lang="en-AU" sz="1800" b="0" i="1" u="none" strike="noStrike" baseline="0" dirty="0">
                <a:solidFill>
                  <a:schemeClr val="tx1">
                    <a:lumMod val="65000"/>
                    <a:lumOff val="35000"/>
                  </a:schemeClr>
                </a:solidFill>
                <a:latin typeface="Arial" panose="020B0604020202020204" pitchFamily="34" charset="0"/>
                <a:cs typeface="Arial" panose="020B0604020202020204" pitchFamily="34" charset="0"/>
              </a:rPr>
              <a:t>A woman presenting with heavy menstrual bleeding is offered medical management, taking into account evidence‑based guidelines, her individual needs and preferences and any associated symptoms. Oral treatment is offered at first presentation when clinically appropriate, including when a woman is undergoing further investigation or waiting for other treatment.</a:t>
            </a:r>
            <a:endParaRPr lang="en-AU" sz="1800" i="1" dirty="0">
              <a:solidFill>
                <a:schemeClr val="tx1">
                  <a:lumMod val="65000"/>
                  <a:lumOff val="35000"/>
                </a:schemeClr>
              </a:solidFill>
              <a:latin typeface="Arial" panose="020B0604020202020204" pitchFamily="34" charset="0"/>
              <a:cs typeface="Arial" panose="020B0604020202020204" pitchFamily="34" charset="0"/>
            </a:endParaRPr>
          </a:p>
          <a:p>
            <a:pPr>
              <a:spcAft>
                <a:spcPts val="600"/>
              </a:spcAft>
            </a:pPr>
            <a:endParaRPr lang="en-AU" sz="1800" b="0" i="0" u="none" strike="noStrike" baseline="0" dirty="0">
              <a:solidFill>
                <a:srgbClr val="000000"/>
              </a:solidFill>
              <a:latin typeface="Open Sans" panose="020B0606030504020204" pitchFamily="34" charset="0"/>
            </a:endParaRPr>
          </a:p>
          <a:p>
            <a:pPr marL="285750" indent="-285750">
              <a:spcAft>
                <a:spcPts val="600"/>
              </a:spcAft>
              <a:buFont typeface="Arial" panose="020B0604020202020204" pitchFamily="34" charset="0"/>
              <a:buChar char="•"/>
            </a:pPr>
            <a:r>
              <a:rPr lang="en-AU" sz="1800" b="0" i="0" u="none" strike="noStrike" baseline="0" dirty="0">
                <a:solidFill>
                  <a:srgbClr val="000000"/>
                </a:solidFill>
                <a:latin typeface="Open Sans" panose="020B0606030504020204" pitchFamily="34" charset="0"/>
              </a:rPr>
              <a:t>Quality statement 3 emphasises the need to consider medical management of heavy menstrual bleeding before more invasive treatment options </a:t>
            </a:r>
          </a:p>
          <a:p>
            <a:pPr marL="285750" indent="-285750">
              <a:buFont typeface="Arial" panose="020B0604020202020204" pitchFamily="34" charset="0"/>
              <a:buChar char="•"/>
            </a:pPr>
            <a:r>
              <a:rPr lang="en-AU" sz="1800" b="0" i="0" u="none" strike="noStrike" baseline="0" dirty="0">
                <a:solidFill>
                  <a:srgbClr val="000000"/>
                </a:solidFill>
                <a:latin typeface="Open Sans" panose="020B0606030504020204" pitchFamily="34" charset="0"/>
              </a:rPr>
              <a:t>Medical options include:</a:t>
            </a:r>
          </a:p>
          <a:p>
            <a:pPr marL="895335" lvl="1" indent="-285750">
              <a:buFont typeface="Arial" panose="020B0604020202020204" pitchFamily="34" charset="0"/>
              <a:buChar char="•"/>
            </a:pPr>
            <a:r>
              <a:rPr lang="en-AU" sz="1800" b="0" i="0" u="none" strike="noStrike" baseline="0" dirty="0">
                <a:solidFill>
                  <a:srgbClr val="000000"/>
                </a:solidFill>
                <a:latin typeface="Open Sans" panose="020B0606030504020204" pitchFamily="34" charset="0"/>
              </a:rPr>
              <a:t>Tranexamic acid, an antifibrinolytic, and NSAIDs</a:t>
            </a:r>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i="0" u="none" strike="noStrike" baseline="0" dirty="0">
                <a:solidFill>
                  <a:srgbClr val="000000"/>
                </a:solidFill>
                <a:latin typeface="Open Sans" panose="020B0606030504020204" pitchFamily="34" charset="0"/>
              </a:rPr>
              <a:t>A 52 mg levonorgestrel‑releasing intrauterine device (LNG‑IUD), which is the most effective medical therapy (and is the subject of </a:t>
            </a:r>
            <a:r>
              <a:rPr lang="en-AU" sz="1800" b="0" i="0" u="none" strike="noStrike" baseline="0" dirty="0">
                <a:solidFill>
                  <a:srgbClr val="000000"/>
                </a:solidFill>
                <a:latin typeface="Open Sans SemiBold" panose="020B0706030804020204" pitchFamily="34" charset="0"/>
              </a:rPr>
              <a:t>Quality statement 5 – Intrauterine hormonal devices</a:t>
            </a:r>
            <a:r>
              <a:rPr lang="en-AU" sz="1800" b="0" i="0" u="none" strike="noStrike" baseline="0" dirty="0">
                <a:solidFill>
                  <a:srgbClr val="000000"/>
                </a:solidFill>
                <a:latin typeface="Open Sans" panose="020B0606030504020204" pitchFamily="34" charset="0"/>
              </a:rPr>
              <a:t>). </a:t>
            </a:r>
          </a:p>
          <a:p>
            <a:pPr marL="895335" lvl="1" indent="-285750">
              <a:buFont typeface="Arial" panose="020B0604020202020204" pitchFamily="34" charset="0"/>
              <a:buChar char="•"/>
            </a:pPr>
            <a:r>
              <a:rPr lang="en-AU" sz="1800" b="0" i="0" u="none" strike="noStrike" baseline="0" dirty="0">
                <a:solidFill>
                  <a:srgbClr val="000000"/>
                </a:solidFill>
                <a:latin typeface="Open Sans" panose="020B0606030504020204" pitchFamily="34" charset="0"/>
              </a:rPr>
              <a:t>Other hormonal options such as combined oral contraceptives or oral progestogens</a:t>
            </a:r>
          </a:p>
          <a:p>
            <a:pPr marL="342900" indent="-342900">
              <a:buFont typeface="Arial" panose="020B0604020202020204" pitchFamily="34" charset="0"/>
              <a:buChar char="•"/>
            </a:pPr>
            <a:r>
              <a:rPr lang="en-AU" sz="2000" dirty="0"/>
              <a:t>2022 Overview of Cochrane reviews and network meta-analysis - concluded that, in relation to first-line treatments:</a:t>
            </a:r>
          </a:p>
          <a:p>
            <a:pPr marL="952485" lvl="1" indent="-342900">
              <a:buFont typeface="Arial" panose="020B0604020202020204" pitchFamily="34" charset="0"/>
              <a:buChar char="•"/>
            </a:pPr>
            <a:r>
              <a:rPr lang="en-AU" sz="2000" dirty="0"/>
              <a:t>‘</a:t>
            </a:r>
            <a:r>
              <a:rPr lang="en-AU" sz="2400" dirty="0"/>
              <a:t>LNG-IUS is the best first-line treatment for reducing menstrual blood loss</a:t>
            </a:r>
          </a:p>
          <a:p>
            <a:pPr marL="952485" lvl="1" indent="-342900">
              <a:buFont typeface="Arial" panose="020B0604020202020204" pitchFamily="34" charset="0"/>
              <a:buChar char="•"/>
            </a:pPr>
            <a:r>
              <a:rPr lang="en-AU" sz="2400" dirty="0"/>
              <a:t>antifibrinolytics are probably the second best </a:t>
            </a:r>
          </a:p>
          <a:p>
            <a:pPr marL="952485" lvl="1" indent="-342900">
              <a:buFont typeface="Arial" panose="020B0604020202020204" pitchFamily="34" charset="0"/>
              <a:buChar char="•"/>
            </a:pPr>
            <a:r>
              <a:rPr lang="en-AU" sz="2400" dirty="0"/>
              <a:t>long-cycle progestogens are likely the third best. </a:t>
            </a:r>
          </a:p>
          <a:p>
            <a:pPr marL="952485" lvl="1" indent="-342900">
              <a:buFont typeface="Arial" panose="020B0604020202020204" pitchFamily="34" charset="0"/>
              <a:buChar char="•"/>
            </a:pPr>
            <a:r>
              <a:rPr lang="en-AU" sz="2400" dirty="0"/>
              <a:t>“We cannot make conclusions about the effect of first-line treatments on perception of improvement and satisfaction, as evidence was rated as very low certainty” [Ref]</a:t>
            </a:r>
            <a:endParaRPr lang="en-AU" sz="2000" dirty="0"/>
          </a:p>
          <a:p>
            <a:pPr marL="285750" indent="-285750">
              <a:buFont typeface="Arial" panose="020B0604020202020204" pitchFamily="34" charset="0"/>
              <a:buChar char="•"/>
            </a:pPr>
            <a:r>
              <a:rPr lang="en-AU" sz="1800" b="1" i="0" u="none" strike="noStrike" baseline="0" dirty="0">
                <a:solidFill>
                  <a:srgbClr val="000000"/>
                </a:solidFill>
                <a:latin typeface="Open Sans" panose="020B0606030504020204" pitchFamily="34" charset="0"/>
              </a:rPr>
              <a:t>When clinically appropriate, offer initial oral treatment such as tranexamic acid and/or NSAIDs at first presentation to relieve symptoms and limit complications </a:t>
            </a:r>
            <a:r>
              <a:rPr lang="en-AU" sz="1800" b="0" i="0" u="none" strike="noStrike" baseline="0" dirty="0">
                <a:solidFill>
                  <a:srgbClr val="000000"/>
                </a:solidFill>
                <a:latin typeface="Open Sans" panose="020B0606030504020204" pitchFamily="34" charset="0"/>
              </a:rPr>
              <a:t>(for example, from iron deficiency). This is the case, even if the patient’s preferred treatment option is not immediately apparent or available, when further investigations are recommended, or the patient needs to wait for further appointments (for example, for insertion of the LNG‑IUD). </a:t>
            </a:r>
          </a:p>
          <a:p>
            <a:endParaRPr lang="en-AU" sz="1800" b="0" i="0" u="none" strike="noStrike" baseline="0" dirty="0">
              <a:solidFill>
                <a:srgbClr val="000000"/>
              </a:solidFill>
              <a:latin typeface="Open Sans" panose="020B0606030504020204" pitchFamily="34" charset="0"/>
            </a:endParaRPr>
          </a:p>
          <a:p>
            <a:endParaRPr lang="en-AU" sz="1800" b="0" i="0" u="none" strike="noStrike" baseline="0" dirty="0">
              <a:solidFill>
                <a:srgbClr val="000000"/>
              </a:solidFill>
              <a:latin typeface="Open Sans" panose="020B0606030504020204" pitchFamily="34" charset="0"/>
            </a:endParaRPr>
          </a:p>
          <a:p>
            <a:r>
              <a:rPr lang="en-AU" sz="1800" b="0" i="0" u="none" strike="noStrike" baseline="0" dirty="0">
                <a:solidFill>
                  <a:srgbClr val="000000"/>
                </a:solidFill>
                <a:latin typeface="Open Sans" panose="020B0606030504020204" pitchFamily="34" charset="0"/>
              </a:rPr>
              <a:t>Ref </a:t>
            </a:r>
          </a:p>
          <a:p>
            <a:r>
              <a:rPr lang="en-AU" sz="2000" b="0" i="0" dirty="0" err="1">
                <a:solidFill>
                  <a:srgbClr val="212121"/>
                </a:solidFill>
                <a:effectLst/>
                <a:latin typeface="Roboto" panose="02000000000000000000" pitchFamily="2" charset="0"/>
              </a:rPr>
              <a:t>Bofill</a:t>
            </a:r>
            <a:r>
              <a:rPr lang="en-AU" sz="2000" b="0" i="0" dirty="0">
                <a:solidFill>
                  <a:srgbClr val="212121"/>
                </a:solidFill>
                <a:effectLst/>
                <a:latin typeface="Roboto" panose="02000000000000000000" pitchFamily="2" charset="0"/>
              </a:rPr>
              <a:t> Rodriguez M, Dias S, Jordan V, </a:t>
            </a:r>
            <a:r>
              <a:rPr lang="en-AU" sz="2000" b="0" i="0" dirty="0" err="1">
                <a:solidFill>
                  <a:srgbClr val="212121"/>
                </a:solidFill>
                <a:effectLst/>
                <a:latin typeface="Roboto" panose="02000000000000000000" pitchFamily="2" charset="0"/>
              </a:rPr>
              <a:t>Lethaby</a:t>
            </a:r>
            <a:r>
              <a:rPr lang="en-AU" sz="2000" b="0" i="0" dirty="0">
                <a:solidFill>
                  <a:srgbClr val="212121"/>
                </a:solidFill>
                <a:effectLst/>
                <a:latin typeface="Roboto" panose="02000000000000000000" pitchFamily="2" charset="0"/>
              </a:rPr>
              <a:t> A, </a:t>
            </a:r>
            <a:r>
              <a:rPr lang="en-AU" sz="2000" b="0" i="0" dirty="0" err="1">
                <a:solidFill>
                  <a:srgbClr val="212121"/>
                </a:solidFill>
                <a:effectLst/>
                <a:latin typeface="Roboto" panose="02000000000000000000" pitchFamily="2" charset="0"/>
              </a:rPr>
              <a:t>Lensen</a:t>
            </a:r>
            <a:r>
              <a:rPr lang="en-AU" sz="2000" b="0" i="0" dirty="0">
                <a:solidFill>
                  <a:srgbClr val="212121"/>
                </a:solidFill>
                <a:effectLst/>
                <a:latin typeface="Roboto" panose="02000000000000000000" pitchFamily="2" charset="0"/>
              </a:rPr>
              <a:t> SF, Wise MR, Wilkinson J, Brown J, Farquhar C. Interventions for heavy menstrual bleeding; overview of Cochrane reviews and network meta-analysis. Cochrane Database Syst Rev. 2022</a:t>
            </a:r>
            <a:endParaRPr lang="en-AU" sz="1800" b="0" i="0" u="none" strike="noStrike" baseline="0" dirty="0">
              <a:solidFill>
                <a:srgbClr val="000000"/>
              </a:solidFill>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97F8EF85-857E-48BB-85B3-3FE552A3C346}" type="slidenum">
              <a:rPr lang="en-AU" smtClean="0"/>
              <a:pPr/>
              <a:t>15</a:t>
            </a:fld>
            <a:endParaRPr lang="en-AU"/>
          </a:p>
        </p:txBody>
      </p:sp>
    </p:spTree>
    <p:extLst>
      <p:ext uri="{BB962C8B-B14F-4D97-AF65-F5344CB8AC3E}">
        <p14:creationId xmlns:p14="http://schemas.microsoft.com/office/powerpoint/2010/main" val="2911618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65085"/>
            <a:r>
              <a:rPr lang="en-AU" sz="1800" b="1" i="0" dirty="0">
                <a:solidFill>
                  <a:srgbClr val="000000"/>
                </a:solidFill>
                <a:effectLst/>
                <a:latin typeface="Arial" panose="020B0604020202020204" pitchFamily="34" charset="0"/>
                <a:ea typeface="Calibri" panose="020F0502020204030204" pitchFamily="34" charset="0"/>
                <a:cs typeface="Arial" panose="020B0604020202020204" pitchFamily="34" charset="0"/>
              </a:rPr>
              <a:t>Background notes</a:t>
            </a:r>
          </a:p>
          <a:p>
            <a:pPr indent="-165085"/>
            <a:endParaRPr lang="en-AU" sz="1800" b="1" i="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indent="-165085"/>
            <a:r>
              <a:rPr lang="en-AU" sz="18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Quality statement 4 – Quality ultrasound: </a:t>
            </a:r>
            <a:r>
              <a:rPr lang="en-AU"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When a woman requires an ultrasound to investigate the cause of her heavy menstrual bleeding, she is offered a pelvic (preferably transvaginal) ultrasound, which assesses all pelvic structures, including the uterus and endometrium, and is ideally performed in days 5–10 of her menstrual cycle.</a:t>
            </a:r>
            <a:endParaRPr lang="en-AU" sz="1800" i="1" dirty="0">
              <a:solidFill>
                <a:schemeClr val="tx1">
                  <a:lumMod val="65000"/>
                  <a:lumOff val="35000"/>
                </a:schemeClr>
              </a:solidFill>
              <a:latin typeface="Arial" panose="020B0604020202020204" pitchFamily="34" charset="0"/>
              <a:cs typeface="Arial" panose="020B0604020202020204" pitchFamily="34" charset="0"/>
            </a:endParaRPr>
          </a:p>
          <a:p>
            <a:pPr>
              <a:spcAft>
                <a:spcPts val="600"/>
              </a:spcAft>
            </a:pPr>
            <a:endParaRPr lang="en-AU" sz="1800" b="0" i="0" u="none" strike="noStrike" baseline="0" dirty="0">
              <a:solidFill>
                <a:srgbClr val="000000"/>
              </a:solidFill>
              <a:latin typeface="Open Sans" panose="020B0606030504020204" pitchFamily="34" charset="0"/>
            </a:endParaRPr>
          </a:p>
          <a:p>
            <a:pPr marL="0" indent="0">
              <a:spcAft>
                <a:spcPts val="600"/>
              </a:spcAft>
              <a:buFont typeface="Arial" panose="020B0604020202020204" pitchFamily="34" charset="0"/>
              <a:buNone/>
            </a:pPr>
            <a:r>
              <a:rPr lang="en-AU" sz="1800" b="0" i="0" u="none" strike="noStrike" baseline="0" dirty="0">
                <a:solidFill>
                  <a:srgbClr val="000000"/>
                </a:solidFill>
                <a:latin typeface="Open Sans" panose="020B0606030504020204" pitchFamily="34" charset="0"/>
              </a:rPr>
              <a:t>Ultrasound is not always required. But based on history and examination you may decide to request a pelvic ultrasound. If that’s the case: </a:t>
            </a:r>
          </a:p>
          <a:p>
            <a:pPr marL="285750" indent="-285750">
              <a:spcAft>
                <a:spcPts val="600"/>
              </a:spcAft>
              <a:buFont typeface="Arial" panose="020B0604020202020204" pitchFamily="34" charset="0"/>
              <a:buChar char="•"/>
            </a:pPr>
            <a:r>
              <a:rPr lang="en-AU" sz="1800" b="1" i="0" u="none" strike="noStrike" baseline="0" dirty="0">
                <a:solidFill>
                  <a:srgbClr val="000000"/>
                </a:solidFill>
                <a:latin typeface="Open Sans" panose="020B0606030504020204" pitchFamily="34" charset="0"/>
              </a:rPr>
              <a:t>Transvaginal ultrasound should be offered as first‑line imaging </a:t>
            </a:r>
            <a:r>
              <a:rPr lang="en-AU" sz="1800" b="0" i="0" u="none" strike="noStrike" baseline="0" dirty="0">
                <a:solidFill>
                  <a:srgbClr val="000000"/>
                </a:solidFill>
                <a:latin typeface="Open Sans" panose="020B0606030504020204" pitchFamily="34" charset="0"/>
              </a:rPr>
              <a:t>as it allows a more detailed assessment of the pelvic structures </a:t>
            </a:r>
          </a:p>
          <a:p>
            <a:pPr marL="895335" lvl="1" indent="-285750">
              <a:spcAft>
                <a:spcPts val="600"/>
              </a:spcAft>
              <a:buFont typeface="Arial" panose="020B0604020202020204" pitchFamily="34" charset="0"/>
              <a:buChar char="•"/>
            </a:pPr>
            <a:r>
              <a:rPr lang="en-AU" sz="1800" b="0" i="0" u="none" strike="noStrike" baseline="0" dirty="0">
                <a:solidFill>
                  <a:srgbClr val="000000"/>
                </a:solidFill>
                <a:latin typeface="Open Sans" panose="020B0606030504020204" pitchFamily="34" charset="0"/>
              </a:rPr>
              <a:t>noting transvaginal may not always be appropriate, e.g. in non-sexually active adolescents</a:t>
            </a:r>
          </a:p>
          <a:p>
            <a:pPr marL="285750" lvl="0" indent="-285750">
              <a:spcAft>
                <a:spcPts val="600"/>
              </a:spcAft>
              <a:buFont typeface="Arial" panose="020B0604020202020204" pitchFamily="34" charset="0"/>
              <a:buChar char="•"/>
            </a:pPr>
            <a:r>
              <a:rPr lang="en-AU" sz="1800" b="1" i="0" u="none" strike="noStrike" baseline="0" dirty="0">
                <a:solidFill>
                  <a:srgbClr val="000000"/>
                </a:solidFill>
                <a:latin typeface="Open Sans" panose="020B0606030504020204" pitchFamily="34" charset="0"/>
              </a:rPr>
              <a:t>Request that the ultrasound is performed on days 5–10 of the menstrual cycle </a:t>
            </a:r>
            <a:r>
              <a:rPr lang="en-AU" sz="1800" b="0" i="0" u="none" strike="noStrike" baseline="0" dirty="0">
                <a:solidFill>
                  <a:srgbClr val="000000"/>
                </a:solidFill>
                <a:latin typeface="Open Sans" panose="020B0606030504020204" pitchFamily="34" charset="0"/>
              </a:rPr>
              <a:t>to allow the most accurate measurement of endometrial thickness, which is used in risk assessment for endometrial hyperplasia and malignancy. </a:t>
            </a:r>
          </a:p>
          <a:p>
            <a:pPr marL="895335" lvl="1" indent="-285750">
              <a:spcAft>
                <a:spcPts val="600"/>
              </a:spcAft>
              <a:buFont typeface="Arial" panose="020B0604020202020204" pitchFamily="34" charset="0"/>
              <a:buChar char="•"/>
            </a:pPr>
            <a:r>
              <a:rPr lang="en-AU" sz="1800" b="0" i="0" u="none" strike="noStrike" baseline="0" dirty="0">
                <a:solidFill>
                  <a:srgbClr val="000000"/>
                </a:solidFill>
                <a:latin typeface="Open Sans" panose="020B0606030504020204" pitchFamily="34" charset="0"/>
              </a:rPr>
              <a:t>Ask the woman to arrange her appointment on these days, and include this on the request form as appropriate</a:t>
            </a:r>
          </a:p>
          <a:p>
            <a:pPr marL="895335" lvl="1" indent="-285750">
              <a:spcAft>
                <a:spcPts val="600"/>
              </a:spcAft>
              <a:buFont typeface="Arial" panose="020B0604020202020204" pitchFamily="34" charset="0"/>
              <a:buChar char="•"/>
            </a:pPr>
            <a:r>
              <a:rPr lang="en-AU" sz="1800" b="0" i="0" u="none" strike="noStrike" baseline="0" dirty="0">
                <a:solidFill>
                  <a:srgbClr val="000000"/>
                </a:solidFill>
                <a:latin typeface="Open Sans" panose="020B0606030504020204" pitchFamily="34" charset="0"/>
              </a:rPr>
              <a:t>(Acknowledging that this can be challenging, particularly in rural areas with limited access to imaging services, and for individuals whose cycles are not predictable.) </a:t>
            </a:r>
          </a:p>
        </p:txBody>
      </p:sp>
      <p:sp>
        <p:nvSpPr>
          <p:cNvPr id="4" name="Slide Number Placeholder 3"/>
          <p:cNvSpPr>
            <a:spLocks noGrp="1"/>
          </p:cNvSpPr>
          <p:nvPr>
            <p:ph type="sldNum" sz="quarter" idx="5"/>
          </p:nvPr>
        </p:nvSpPr>
        <p:spPr/>
        <p:txBody>
          <a:bodyPr/>
          <a:lstStyle/>
          <a:p>
            <a:fld id="{97F8EF85-857E-48BB-85B3-3FE552A3C346}" type="slidenum">
              <a:rPr lang="en-AU" smtClean="0"/>
              <a:pPr/>
              <a:t>16</a:t>
            </a:fld>
            <a:endParaRPr lang="en-AU"/>
          </a:p>
        </p:txBody>
      </p:sp>
    </p:spTree>
    <p:extLst>
      <p:ext uri="{BB962C8B-B14F-4D97-AF65-F5344CB8AC3E}">
        <p14:creationId xmlns:p14="http://schemas.microsoft.com/office/powerpoint/2010/main" val="3868620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65085" algn="l" defTabSz="1219170" rtl="0" eaLnBrk="1" fontAlgn="auto" latinLnBrk="0" hangingPunct="1">
              <a:lnSpc>
                <a:spcPct val="100000"/>
              </a:lnSpc>
              <a:spcBef>
                <a:spcPts val="0"/>
              </a:spcBef>
              <a:spcAft>
                <a:spcPts val="0"/>
              </a:spcAft>
              <a:buClrTx/>
              <a:buSzTx/>
              <a:buFontTx/>
              <a:buNone/>
              <a:tabLst/>
              <a:defRPr/>
            </a:pPr>
            <a:r>
              <a:rPr lang="en-AU" sz="1800" b="1" i="0" dirty="0">
                <a:solidFill>
                  <a:srgbClr val="000000"/>
                </a:solidFill>
                <a:effectLst/>
                <a:latin typeface="Arial" panose="020B0604020202020204" pitchFamily="34" charset="0"/>
                <a:ea typeface="Calibri" panose="020F0502020204030204" pitchFamily="34" charset="0"/>
                <a:cs typeface="Arial" panose="020B0604020202020204" pitchFamily="34" charset="0"/>
              </a:rPr>
              <a:t>Background notes</a:t>
            </a:r>
          </a:p>
          <a:p>
            <a:pPr indent="-165085"/>
            <a:endParaRPr lang="en-AU" sz="1800" i="1" dirty="0">
              <a:solidFill>
                <a:schemeClr val="tx1">
                  <a:lumMod val="65000"/>
                  <a:lumOff val="35000"/>
                </a:schemeClr>
              </a:solidFill>
              <a:latin typeface="Arial" panose="020B0604020202020204" pitchFamily="34" charset="0"/>
              <a:cs typeface="Arial" panose="020B0604020202020204" pitchFamily="34" charset="0"/>
            </a:endParaRPr>
          </a:p>
          <a:p>
            <a:pPr>
              <a:spcAft>
                <a:spcPts val="600"/>
              </a:spcAft>
            </a:pPr>
            <a:r>
              <a:rPr lang="en-AU" sz="1800" b="0" i="0" u="none" strike="noStrike" baseline="0" dirty="0">
                <a:solidFill>
                  <a:srgbClr val="000000"/>
                </a:solidFill>
                <a:latin typeface="Open Sans" panose="020B0606030504020204" pitchFamily="34" charset="0"/>
              </a:rPr>
              <a:t>As previously mentioned, the 52 mg LNG-IUD is the most effective medical therapy for heavy menstrual bleeding. This is the subject of </a:t>
            </a:r>
            <a:r>
              <a:rPr lang="en-AU" sz="1800" b="1" i="0" u="none" strike="noStrike" baseline="0" dirty="0">
                <a:solidFill>
                  <a:srgbClr val="000000"/>
                </a:solidFill>
                <a:latin typeface="Open Sans" panose="020B0606030504020204" pitchFamily="34" charset="0"/>
              </a:rPr>
              <a:t>quality statement 5</a:t>
            </a:r>
            <a:r>
              <a:rPr lang="en-AU" sz="1800" b="0" i="0" u="none" strike="noStrike" baseline="0" dirty="0">
                <a:solidFill>
                  <a:srgbClr val="000000"/>
                </a:solidFill>
                <a:latin typeface="Open Sans" panose="020B0606030504020204" pitchFamily="34" charset="0"/>
              </a:rPr>
              <a:t>: </a:t>
            </a:r>
          </a:p>
          <a:p>
            <a:pPr>
              <a:spcAft>
                <a:spcPts val="600"/>
              </a:spcAft>
            </a:pPr>
            <a:endParaRPr lang="en-AU" sz="1800" b="0" i="0" u="none" strike="noStrike" baseline="0" dirty="0">
              <a:solidFill>
                <a:srgbClr val="000000"/>
              </a:solidFill>
              <a:latin typeface="Open Sans" panose="020B0606030504020204" pitchFamily="34" charset="0"/>
            </a:endParaRPr>
          </a:p>
          <a:p>
            <a:pPr>
              <a:spcAft>
                <a:spcPts val="600"/>
              </a:spcAft>
            </a:pPr>
            <a:r>
              <a:rPr lang="en-AU"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When medical management options are being considered, a woman is offered a 52 mg levonorgestrel‑releasing intrauterine device if clinically appropriate, as it is currently the most effective medical option for managing heavy menstrual bleeding.</a:t>
            </a:r>
            <a:endParaRPr lang="en-AU" sz="1800" b="0" i="0" u="none" strike="noStrike" baseline="0" dirty="0">
              <a:solidFill>
                <a:srgbClr val="000000"/>
              </a:solidFill>
              <a:latin typeface="Open Sans" panose="020B0606030504020204" pitchFamily="34" charset="0"/>
            </a:endParaRPr>
          </a:p>
          <a:p>
            <a:pPr>
              <a:spcAft>
                <a:spcPts val="600"/>
              </a:spcAft>
            </a:pPr>
            <a:endParaRPr lang="en-AU" sz="1800" b="0" i="0" u="none" strike="noStrike" baseline="0" dirty="0">
              <a:solidFill>
                <a:srgbClr val="000000"/>
              </a:solidFill>
              <a:latin typeface="Open Sans" panose="020B0606030504020204" pitchFamily="34" charset="0"/>
            </a:endParaRPr>
          </a:p>
          <a:p>
            <a:pPr>
              <a:spcAft>
                <a:spcPts val="600"/>
              </a:spcAft>
            </a:pPr>
            <a:r>
              <a:rPr lang="en-AU" sz="1800" b="0" i="0" u="none" strike="noStrike" baseline="0" dirty="0">
                <a:solidFill>
                  <a:srgbClr val="000000"/>
                </a:solidFill>
                <a:latin typeface="Open Sans" panose="020B0606030504020204" pitchFamily="34" charset="0"/>
              </a:rPr>
              <a:t>It is worth acknowledging some challenges with accessing the IUD, however. For example: </a:t>
            </a:r>
          </a:p>
          <a:p>
            <a:pPr marL="285750" indent="-285750">
              <a:spcAft>
                <a:spcPts val="600"/>
              </a:spcAft>
              <a:buFont typeface="Arial" panose="020B0604020202020204" pitchFamily="34" charset="0"/>
              <a:buChar char="•"/>
            </a:pPr>
            <a:r>
              <a:rPr lang="en-AU" sz="1800" b="0" i="0" u="none" strike="noStrike" baseline="0" dirty="0">
                <a:solidFill>
                  <a:srgbClr val="000000"/>
                </a:solidFill>
                <a:latin typeface="Open Sans" panose="020B0606030504020204" pitchFamily="34" charset="0"/>
              </a:rPr>
              <a:t>Many women will find it challenging to find a suitably qualified clinician to insert the IUD, and cost will also prove a barrier. This is particularly the case in regional or remote areas. </a:t>
            </a:r>
          </a:p>
          <a:p>
            <a:pPr marL="285750" indent="-285750">
              <a:spcAft>
                <a:spcPts val="600"/>
              </a:spcAft>
              <a:buFont typeface="Arial" panose="020B0604020202020204" pitchFamily="34" charset="0"/>
              <a:buChar char="•"/>
            </a:pPr>
            <a:r>
              <a:rPr lang="en-AU" sz="1800" b="0" i="0" u="none" strike="noStrike" baseline="0" dirty="0">
                <a:solidFill>
                  <a:srgbClr val="000000"/>
                </a:solidFill>
                <a:latin typeface="Open Sans" panose="020B0606030504020204" pitchFamily="34" charset="0"/>
              </a:rPr>
              <a:t>Women shouldn’t need a specialist referral for an IUD insertion, and ideally within a general practice there will be at least one clinician who can insert IUDs. However, we know there are challenges with delivering the service, even for trained inserters</a:t>
            </a:r>
          </a:p>
          <a:p>
            <a:pPr marL="285750" indent="-285750">
              <a:spcAft>
                <a:spcPts val="600"/>
              </a:spcAft>
              <a:buFont typeface="Arial" panose="020B0604020202020204" pitchFamily="34" charset="0"/>
              <a:buChar char="•"/>
            </a:pPr>
            <a:r>
              <a:rPr lang="en-AU" sz="1800" b="0" i="0" u="none" strike="noStrike" baseline="0" dirty="0">
                <a:solidFill>
                  <a:srgbClr val="000000"/>
                </a:solidFill>
                <a:latin typeface="Open Sans" panose="020B0606030504020204" pitchFamily="34" charset="0"/>
              </a:rPr>
              <a:t>For clinicians interested in developing skills in this area, training is available, for example through your state-based family planning service</a:t>
            </a:r>
          </a:p>
          <a:p>
            <a:pPr marL="285750" indent="-285750">
              <a:spcAft>
                <a:spcPts val="600"/>
              </a:spcAft>
              <a:buFont typeface="Arial" panose="020B0604020202020204" pitchFamily="34" charset="0"/>
              <a:buChar char="•"/>
            </a:pPr>
            <a:r>
              <a:rPr lang="en-AU" sz="1800" b="0" i="0" u="none" strike="noStrike" baseline="0" dirty="0">
                <a:solidFill>
                  <a:srgbClr val="000000"/>
                </a:solidFill>
                <a:latin typeface="Open Sans" panose="020B0606030504020204" pitchFamily="34" charset="0"/>
              </a:rPr>
              <a:t>It is important that when there is no clinician to provide this service within the practice, that there are referral pathways in place so that women can access this service</a:t>
            </a:r>
          </a:p>
          <a:p>
            <a:pPr>
              <a:spcAft>
                <a:spcPts val="600"/>
              </a:spcAft>
            </a:pPr>
            <a:endParaRPr lang="en-AU" sz="1800" b="0" i="0" u="none" strike="noStrike" baseline="0" dirty="0">
              <a:solidFill>
                <a:srgbClr val="000000"/>
              </a:solidFill>
              <a:latin typeface="Open Sans" panose="020B0606030504020204" pitchFamily="34" charset="0"/>
            </a:endParaRPr>
          </a:p>
          <a:p>
            <a:pPr>
              <a:spcAft>
                <a:spcPts val="600"/>
              </a:spcAft>
            </a:pPr>
            <a:endParaRPr lang="en-AU" sz="1800" b="0" i="0" u="none" strike="noStrike" baseline="0" dirty="0">
              <a:solidFill>
                <a:srgbClr val="000000"/>
              </a:solidFill>
              <a:latin typeface="Open Sans" panose="020B0606030504020204" pitchFamily="34" charset="0"/>
            </a:endParaRPr>
          </a:p>
          <a:p>
            <a:pPr marL="0" marR="0" lvl="0" indent="0" algn="l" defTabSz="1219170" rtl="0" eaLnBrk="1" fontAlgn="auto" latinLnBrk="0" hangingPunct="1">
              <a:lnSpc>
                <a:spcPct val="100000"/>
              </a:lnSpc>
              <a:spcBef>
                <a:spcPts val="0"/>
              </a:spcBef>
              <a:spcAft>
                <a:spcPts val="600"/>
              </a:spcAft>
              <a:buClrTx/>
              <a:buSzTx/>
              <a:buFontTx/>
              <a:buNone/>
              <a:tabLst/>
              <a:defRPr/>
            </a:pPr>
            <a:r>
              <a:rPr lang="en-AU" sz="1800" b="0" i="0" u="none" strike="noStrike" baseline="0" dirty="0">
                <a:solidFill>
                  <a:srgbClr val="000000"/>
                </a:solidFill>
                <a:latin typeface="Open Sans" panose="020B0606030504020204" pitchFamily="34" charset="0"/>
              </a:rPr>
              <a:t>Interesting note? UK’s Medicines Health Regulatory Authority recently approved extended use of the 52 mg LNG-IUD for contraception from 5 to 8 years [Ref 1]. For HMB, approved duration remains 5 years in UK, US and Australia [Ref 2,3,4]</a:t>
            </a:r>
          </a:p>
          <a:p>
            <a:pPr>
              <a:spcAft>
                <a:spcPts val="600"/>
              </a:spcAft>
            </a:pPr>
            <a:endParaRPr lang="en-AU" sz="1800" b="0" i="0" u="none" strike="noStrike" baseline="0" dirty="0">
              <a:solidFill>
                <a:srgbClr val="000000"/>
              </a:solidFill>
              <a:latin typeface="Open Sans" panose="020B0606030504020204" pitchFamily="34" charset="0"/>
            </a:endParaRPr>
          </a:p>
          <a:p>
            <a:pPr>
              <a:spcAft>
                <a:spcPts val="600"/>
              </a:spcAft>
            </a:pPr>
            <a:r>
              <a:rPr lang="en-AU" sz="1800" b="0" i="0" u="none" strike="noStrike" baseline="0" dirty="0">
                <a:solidFill>
                  <a:srgbClr val="000000"/>
                </a:solidFill>
                <a:latin typeface="Open Sans" panose="020B0606030504020204" pitchFamily="34" charset="0"/>
              </a:rPr>
              <a:t>Refs</a:t>
            </a:r>
          </a:p>
          <a:p>
            <a:pPr>
              <a:spcAft>
                <a:spcPts val="600"/>
              </a:spcAft>
            </a:pPr>
            <a:r>
              <a:rPr lang="en-AU" sz="1800" b="0" i="0" u="none" strike="noStrike" baseline="0" dirty="0">
                <a:solidFill>
                  <a:srgbClr val="000000"/>
                </a:solidFill>
                <a:latin typeface="Open Sans" panose="020B0606030504020204" pitchFamily="34" charset="0"/>
              </a:rPr>
              <a:t>1. www.fsrh.org/documents/fsrh-ceu-statement-mirena-8-years-contraception-jan-2024/</a:t>
            </a:r>
          </a:p>
          <a:p>
            <a:pPr>
              <a:spcAft>
                <a:spcPts val="600"/>
              </a:spcAft>
            </a:pPr>
            <a:r>
              <a:rPr lang="en-AU" sz="1800" b="0" i="0" u="none" strike="noStrike" baseline="0" dirty="0">
                <a:solidFill>
                  <a:srgbClr val="000000"/>
                </a:solidFill>
                <a:latin typeface="Open Sans" panose="020B0606030504020204" pitchFamily="34" charset="0"/>
              </a:rPr>
              <a:t>2. www.gov.uk/drug-safety-update/levonorgestrel-releasing-intrauterine-systems-prescribe-by-brand-name</a:t>
            </a:r>
          </a:p>
          <a:p>
            <a:pPr>
              <a:spcAft>
                <a:spcPts val="600"/>
              </a:spcAft>
            </a:pPr>
            <a:r>
              <a:rPr lang="en-AU" sz="1800" b="0" i="0" u="none" strike="noStrike" baseline="0" dirty="0">
                <a:solidFill>
                  <a:srgbClr val="000000"/>
                </a:solidFill>
                <a:latin typeface="Open Sans" panose="020B0606030504020204" pitchFamily="34" charset="0"/>
              </a:rPr>
              <a:t>3. www.accessdata.fda.gov/drugsatfda_docs/label/2022/021225s043lbl.pdf</a:t>
            </a:r>
          </a:p>
          <a:p>
            <a:pPr>
              <a:spcAft>
                <a:spcPts val="600"/>
              </a:spcAft>
            </a:pPr>
            <a:r>
              <a:rPr lang="en-AU" sz="1800" b="0" i="0" u="none" strike="noStrike" baseline="0" dirty="0">
                <a:solidFill>
                  <a:srgbClr val="000000"/>
                </a:solidFill>
                <a:latin typeface="Open Sans" panose="020B0606030504020204" pitchFamily="34" charset="0"/>
              </a:rPr>
              <a:t>4. https://amhonline.amh.net.au/chapters/obstetric-gynaecological-drugs/drugs-contraception/progestogens/levonorgestrel-iud</a:t>
            </a:r>
          </a:p>
        </p:txBody>
      </p:sp>
      <p:sp>
        <p:nvSpPr>
          <p:cNvPr id="4" name="Slide Number Placeholder 3"/>
          <p:cNvSpPr>
            <a:spLocks noGrp="1"/>
          </p:cNvSpPr>
          <p:nvPr>
            <p:ph type="sldNum" sz="quarter" idx="5"/>
          </p:nvPr>
        </p:nvSpPr>
        <p:spPr/>
        <p:txBody>
          <a:bodyPr/>
          <a:lstStyle/>
          <a:p>
            <a:fld id="{97F8EF85-857E-48BB-85B3-3FE552A3C346}" type="slidenum">
              <a:rPr lang="en-AU" smtClean="0"/>
              <a:pPr/>
              <a:t>17</a:t>
            </a:fld>
            <a:endParaRPr lang="en-AU"/>
          </a:p>
        </p:txBody>
      </p:sp>
    </p:spTree>
    <p:extLst>
      <p:ext uri="{BB962C8B-B14F-4D97-AF65-F5344CB8AC3E}">
        <p14:creationId xmlns:p14="http://schemas.microsoft.com/office/powerpoint/2010/main" val="3997618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600"/>
              </a:spcAft>
              <a:buClrTx/>
              <a:buSzTx/>
              <a:buFontTx/>
              <a:buNone/>
              <a:tabLst/>
              <a:defRPr/>
            </a:pPr>
            <a:r>
              <a:rPr lang="en-AU" sz="1800" b="1" i="0" dirty="0">
                <a:solidFill>
                  <a:srgbClr val="000000"/>
                </a:solidFill>
                <a:effectLst/>
                <a:latin typeface="Arial" panose="020B0604020202020204" pitchFamily="34" charset="0"/>
                <a:ea typeface="Calibri" panose="020F0502020204030204" pitchFamily="34" charset="0"/>
                <a:cs typeface="Arial" panose="020B0604020202020204" pitchFamily="34" charset="0"/>
              </a:rPr>
              <a:t>Background notes</a:t>
            </a:r>
          </a:p>
          <a:p>
            <a:pPr marL="0" marR="0" lvl="0" indent="0" algn="l" defTabSz="1219170" rtl="0" eaLnBrk="1" fontAlgn="auto" latinLnBrk="0" hangingPunct="1">
              <a:lnSpc>
                <a:spcPct val="100000"/>
              </a:lnSpc>
              <a:spcBef>
                <a:spcPts val="0"/>
              </a:spcBef>
              <a:spcAft>
                <a:spcPts val="600"/>
              </a:spcAft>
              <a:buClrTx/>
              <a:buSzTx/>
              <a:buFontTx/>
              <a:buNone/>
              <a:tabLst/>
              <a:defRPr/>
            </a:pPr>
            <a:endParaRPr lang="en-AU" sz="1800" b="1" i="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600"/>
              </a:spcAft>
              <a:buClrTx/>
              <a:buSzTx/>
              <a:buFontTx/>
              <a:buNone/>
              <a:tabLst/>
              <a:defRPr/>
            </a:pPr>
            <a:r>
              <a:rPr lang="en-AU" sz="18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Quality statement 6 – Specialist review: </a:t>
            </a:r>
            <a:r>
              <a:rPr lang="en-AU"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A woman with heavy menstrual bleeding is referred for early specialist review when there is a suspicion of malignancy or other significant pathology based on clinical assessment or ultrasound. Referral is also offered to a woman who has not responded to medical management.</a:t>
            </a:r>
          </a:p>
          <a:p>
            <a:pPr marL="0" marR="0" lvl="0" indent="0" algn="l" defTabSz="1219170" rtl="0" eaLnBrk="1" fontAlgn="auto" latinLnBrk="0" hangingPunct="1">
              <a:lnSpc>
                <a:spcPct val="100000"/>
              </a:lnSpc>
              <a:spcBef>
                <a:spcPts val="0"/>
              </a:spcBef>
              <a:spcAft>
                <a:spcPts val="600"/>
              </a:spcAft>
              <a:buClrTx/>
              <a:buSzTx/>
              <a:buFontTx/>
              <a:buNone/>
              <a:tabLst/>
              <a:defRPr/>
            </a:pPr>
            <a:endParaRPr lang="en-AU" sz="1800" i="1" dirty="0">
              <a:solidFill>
                <a:srgbClr val="000000"/>
              </a:solidFill>
              <a:effectLst/>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600"/>
              </a:spcAft>
              <a:buClrTx/>
              <a:buSzTx/>
              <a:buFontTx/>
              <a:buNone/>
              <a:tabLst/>
              <a:defRPr/>
            </a:pPr>
            <a:r>
              <a:rPr lang="en-AU" sz="1800" i="0" dirty="0">
                <a:solidFill>
                  <a:srgbClr val="000000"/>
                </a:solidFill>
                <a:effectLst/>
                <a:latin typeface="Arial" panose="020B0604020202020204" pitchFamily="34" charset="0"/>
                <a:cs typeface="Arial" panose="020B0604020202020204" pitchFamily="34" charset="0"/>
              </a:rPr>
              <a:t>Most women with </a:t>
            </a:r>
            <a:r>
              <a:rPr lang="en-AU" sz="1800" b="0" i="0" dirty="0">
                <a:solidFill>
                  <a:srgbClr val="000000"/>
                </a:solidFill>
                <a:effectLst/>
                <a:latin typeface="Arial" panose="020B0604020202020204" pitchFamily="34" charset="0"/>
                <a:cs typeface="Arial" panose="020B0604020202020204" pitchFamily="34" charset="0"/>
              </a:rPr>
              <a:t>heavy menstrual bleeding can be managed in primary care but patients should be referred for early specialist review:</a:t>
            </a:r>
          </a:p>
          <a:p>
            <a:pPr marL="285750" marR="0" lvl="0" indent="-285750" algn="l"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800" b="0" i="0" dirty="0">
                <a:solidFill>
                  <a:srgbClr val="000000"/>
                </a:solidFill>
                <a:effectLst/>
                <a:latin typeface="Arial" panose="020B0604020202020204" pitchFamily="34" charset="0"/>
                <a:cs typeface="Arial" panose="020B0604020202020204" pitchFamily="34" charset="0"/>
              </a:rPr>
              <a:t>Where there is suspicion of malignancy based on assessment or ultrasound, and having considered the risk factors for endometrial cancer. </a:t>
            </a:r>
          </a:p>
          <a:p>
            <a:pPr marL="285750" marR="0" lvl="0" indent="-285750" algn="l"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800" b="0" i="0" dirty="0">
                <a:solidFill>
                  <a:srgbClr val="000000"/>
                </a:solidFill>
                <a:effectLst/>
                <a:latin typeface="Arial" panose="020B0604020202020204" pitchFamily="34" charset="0"/>
                <a:cs typeface="Arial" panose="020B0604020202020204" pitchFamily="34" charset="0"/>
              </a:rPr>
              <a:t>And for significant pathology such as large fibroids or endometrial polyps. </a:t>
            </a:r>
          </a:p>
          <a:p>
            <a:pPr marL="0" indent="0">
              <a:buClr>
                <a:srgbClr val="BECB2F"/>
              </a:buClr>
              <a:buFont typeface="Arial" panose="020B0604020202020204" pitchFamily="34" charset="0"/>
              <a:buNone/>
            </a:pPr>
            <a:endParaRPr lang="en-AU" sz="1800" b="0" dirty="0">
              <a:solidFill>
                <a:schemeClr val="bg1"/>
              </a:solidFill>
            </a:endParaRPr>
          </a:p>
          <a:p>
            <a:pPr marL="0" indent="0">
              <a:buClr>
                <a:srgbClr val="BECB2F"/>
              </a:buClr>
              <a:buFont typeface="Arial" panose="020B0604020202020204" pitchFamily="34" charset="0"/>
              <a:buNone/>
            </a:pPr>
            <a:r>
              <a:rPr lang="en-AU" sz="1800" b="0" dirty="0">
                <a:solidFill>
                  <a:schemeClr val="bg1"/>
                </a:solidFill>
              </a:rPr>
              <a:t>Patients are also referred for specialist review if they have not responded to medical management. </a:t>
            </a:r>
          </a:p>
          <a:p>
            <a:pPr marL="0" indent="0">
              <a:buClr>
                <a:srgbClr val="BECB2F"/>
              </a:buClr>
              <a:buFont typeface="Arial" panose="020B0604020202020204" pitchFamily="34" charset="0"/>
              <a:buNone/>
            </a:pPr>
            <a:endParaRPr lang="en-AU" sz="1800" b="0" dirty="0">
              <a:solidFill>
                <a:schemeClr val="bg1"/>
              </a:solidFill>
            </a:endParaRPr>
          </a:p>
        </p:txBody>
      </p:sp>
      <p:sp>
        <p:nvSpPr>
          <p:cNvPr id="4" name="Slide Number Placeholder 3"/>
          <p:cNvSpPr>
            <a:spLocks noGrp="1"/>
          </p:cNvSpPr>
          <p:nvPr>
            <p:ph type="sldNum" sz="quarter" idx="5"/>
          </p:nvPr>
        </p:nvSpPr>
        <p:spPr/>
        <p:txBody>
          <a:bodyPr/>
          <a:lstStyle/>
          <a:p>
            <a:fld id="{97F8EF85-857E-48BB-85B3-3FE552A3C346}" type="slidenum">
              <a:rPr lang="en-AU" smtClean="0"/>
              <a:pPr/>
              <a:t>18</a:t>
            </a:fld>
            <a:endParaRPr lang="en-AU"/>
          </a:p>
        </p:txBody>
      </p:sp>
    </p:spTree>
    <p:extLst>
      <p:ext uri="{BB962C8B-B14F-4D97-AF65-F5344CB8AC3E}">
        <p14:creationId xmlns:p14="http://schemas.microsoft.com/office/powerpoint/2010/main" val="2817782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65085" algn="l" defTabSz="1219170" rtl="0" eaLnBrk="1" fontAlgn="auto" latinLnBrk="0" hangingPunct="1">
              <a:lnSpc>
                <a:spcPct val="100000"/>
              </a:lnSpc>
              <a:spcBef>
                <a:spcPts val="0"/>
              </a:spcBef>
              <a:spcAft>
                <a:spcPts val="0"/>
              </a:spcAft>
              <a:buClrTx/>
              <a:buSzTx/>
              <a:buFontTx/>
              <a:buNone/>
              <a:tabLst/>
              <a:defRPr/>
            </a:pPr>
            <a:r>
              <a:rPr lang="en-AU" sz="1800" b="1" i="0" dirty="0">
                <a:solidFill>
                  <a:srgbClr val="000000"/>
                </a:solidFill>
                <a:effectLst/>
                <a:latin typeface="Arial" panose="020B0604020202020204" pitchFamily="34" charset="0"/>
                <a:ea typeface="Calibri" panose="020F0502020204030204" pitchFamily="34" charset="0"/>
                <a:cs typeface="Arial" panose="020B0604020202020204" pitchFamily="34" charset="0"/>
              </a:rPr>
              <a:t>Background notes</a:t>
            </a:r>
          </a:p>
          <a:p>
            <a:pPr marL="0" marR="0" lvl="0" indent="-165085" algn="l" defTabSz="1219170" rtl="0" eaLnBrk="1" fontAlgn="auto" latinLnBrk="0" hangingPunct="1">
              <a:lnSpc>
                <a:spcPct val="100000"/>
              </a:lnSpc>
              <a:spcBef>
                <a:spcPts val="0"/>
              </a:spcBef>
              <a:spcAft>
                <a:spcPts val="0"/>
              </a:spcAft>
              <a:buClrTx/>
              <a:buSzTx/>
              <a:buFontTx/>
              <a:buNone/>
              <a:tabLst/>
              <a:defRPr/>
            </a:pPr>
            <a:endParaRPr lang="en-AU" sz="1800" b="1" i="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165085" algn="l" defTabSz="1219170" rtl="0" eaLnBrk="1" fontAlgn="auto" latinLnBrk="0" hangingPunct="1">
              <a:lnSpc>
                <a:spcPct val="100000"/>
              </a:lnSpc>
              <a:spcBef>
                <a:spcPts val="0"/>
              </a:spcBef>
              <a:spcAft>
                <a:spcPts val="0"/>
              </a:spcAft>
              <a:buClrTx/>
              <a:buSzTx/>
              <a:buFontTx/>
              <a:buNone/>
              <a:tabLst/>
              <a:defRPr/>
            </a:pPr>
            <a:r>
              <a:rPr lang="en-AU" sz="18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Quality statement 7 – Uterine preserving alternatives to hysterectomy: </a:t>
            </a:r>
            <a:r>
              <a:rPr lang="en-AU"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A woman who has heavy menstrual bleeding of benign causes and who is considering non‑medical management is offered uterine‑preserving procedures that may be suitable (such as endometrial ablation, uterine artery </a:t>
            </a:r>
            <a:r>
              <a:rPr lang="en-AU" sz="18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embolisation</a:t>
            </a:r>
            <a:r>
              <a:rPr lang="en-AU"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or surgical removal of local pathology). She is supported to make an informed decision and is referred appropriately.</a:t>
            </a:r>
            <a:endParaRPr lang="en-AU" sz="1800" i="1" dirty="0">
              <a:solidFill>
                <a:schemeClr val="tx1">
                  <a:lumMod val="65000"/>
                  <a:lumOff val="35000"/>
                </a:schemeClr>
              </a:solidFill>
              <a:latin typeface="Arial" panose="020B0604020202020204" pitchFamily="34" charset="0"/>
              <a:cs typeface="Arial" panose="020B0604020202020204" pitchFamily="34" charset="0"/>
            </a:endParaRPr>
          </a:p>
          <a:p>
            <a:pPr>
              <a:spcAft>
                <a:spcPts val="600"/>
              </a:spcAft>
            </a:pPr>
            <a:endParaRPr lang="en-AU" sz="1800" b="0" i="0" u="none" strike="noStrike" baseline="0" dirty="0">
              <a:solidFill>
                <a:srgbClr val="000000"/>
              </a:solidFill>
              <a:latin typeface="Open Sans" panose="020B0606030504020204" pitchFamily="34" charset="0"/>
            </a:endParaRPr>
          </a:p>
          <a:p>
            <a:pPr marL="285750" indent="-285750">
              <a:buFont typeface="Arial" panose="020B0604020202020204" pitchFamily="34" charset="0"/>
              <a:buChar char="•"/>
            </a:pPr>
            <a:r>
              <a:rPr lang="en-AU" sz="1800" b="1" i="0" u="none" strike="noStrike" baseline="0" dirty="0">
                <a:solidFill>
                  <a:srgbClr val="000000"/>
                </a:solidFill>
                <a:latin typeface="Open Sans Semibold" panose="020B0706030804020204" pitchFamily="34" charset="0"/>
              </a:rPr>
              <a:t>Endometrial ablation </a:t>
            </a:r>
            <a:r>
              <a:rPr lang="en-AU" sz="1800" b="0" i="0" u="none" strike="noStrike" baseline="0" dirty="0">
                <a:solidFill>
                  <a:srgbClr val="000000"/>
                </a:solidFill>
                <a:latin typeface="Open Sans" panose="020B0606030504020204" pitchFamily="34" charset="0"/>
              </a:rPr>
              <a:t>is a minimally invasive surgical procedure for women without substantive structural uterine pathology, and who have no desire for future pregnancy. It involves the removal or destruction of the endometrium including the basal layer using one of a variety of techniques including resection and/or ablation, laser, bipolar radiofrequency or thermal balloon ablation. Effective contraception is essential following endometrial ablation. </a:t>
            </a:r>
          </a:p>
          <a:p>
            <a:pPr marL="285750" indent="-285750">
              <a:buFont typeface="Arial" panose="020B0604020202020204" pitchFamily="34" charset="0"/>
              <a:buChar char="•"/>
            </a:pPr>
            <a:r>
              <a:rPr lang="en-AU" sz="1800" b="1" i="0" u="none" strike="noStrike" baseline="0" dirty="0">
                <a:solidFill>
                  <a:srgbClr val="000000"/>
                </a:solidFill>
                <a:latin typeface="Open Sans SemiBold" panose="020B0706030804020204" pitchFamily="34" charset="0"/>
              </a:rPr>
              <a:t>Myomectomy </a:t>
            </a:r>
            <a:r>
              <a:rPr lang="en-AU" sz="1800" b="0" i="0" u="none" strike="noStrike" baseline="0" dirty="0">
                <a:solidFill>
                  <a:srgbClr val="000000"/>
                </a:solidFill>
                <a:latin typeface="Open Sans" panose="020B0606030504020204" pitchFamily="34" charset="0"/>
              </a:rPr>
              <a:t>– the surgical removal of uterine fibroids using laparotomy, laparoscopy, or hysteroscopy. Myomectomy preserves the uterus and is an option for women who wish to retain their fertility. </a:t>
            </a:r>
          </a:p>
          <a:p>
            <a:pPr marL="285750" indent="-285750">
              <a:buFont typeface="Arial" panose="020B0604020202020204" pitchFamily="34" charset="0"/>
              <a:buChar char="•"/>
            </a:pPr>
            <a:r>
              <a:rPr lang="en-AU" sz="1800" b="1" i="0" u="none" strike="noStrike" baseline="0" dirty="0">
                <a:solidFill>
                  <a:srgbClr val="000000"/>
                </a:solidFill>
                <a:latin typeface="Open Sans SemiBold" panose="020B0706030804020204" pitchFamily="34" charset="0"/>
              </a:rPr>
              <a:t>Hysteroscopic resection </a:t>
            </a:r>
            <a:r>
              <a:rPr lang="en-AU" sz="1800" b="0" i="0" u="none" strike="noStrike" baseline="0" dirty="0">
                <a:solidFill>
                  <a:srgbClr val="000000"/>
                </a:solidFill>
                <a:latin typeface="Open Sans" panose="020B0606030504020204" pitchFamily="34" charset="0"/>
              </a:rPr>
              <a:t>of intracavitary pathology (such as polyps or myomas) where these are considered to be causing or contributing to heavy menstrual bleeding. The hysteroscope is passed into the uterine cavity through the vagina and pathology can be removed using electrosurgical or mechanical cutting devices. </a:t>
            </a:r>
          </a:p>
          <a:p>
            <a:pPr marL="285750" marR="0" lvl="0" indent="-285750" algn="l"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800" b="1" i="0" u="none" strike="noStrike" baseline="0" dirty="0">
                <a:solidFill>
                  <a:srgbClr val="000000"/>
                </a:solidFill>
                <a:latin typeface="Open Sans SemiBold" panose="020B0706030804020204" pitchFamily="34" charset="0"/>
              </a:rPr>
              <a:t>Uterine artery </a:t>
            </a:r>
            <a:r>
              <a:rPr lang="en-AU" sz="1800" b="1" i="0" u="none" strike="noStrike" baseline="0" dirty="0" err="1">
                <a:solidFill>
                  <a:srgbClr val="000000"/>
                </a:solidFill>
                <a:latin typeface="Open Sans SemiBold" panose="020B0706030804020204" pitchFamily="34" charset="0"/>
              </a:rPr>
              <a:t>embolisation</a:t>
            </a:r>
            <a:r>
              <a:rPr lang="en-AU" sz="1800" b="1" i="0" u="none" strike="noStrike" baseline="0" dirty="0">
                <a:solidFill>
                  <a:srgbClr val="000000"/>
                </a:solidFill>
                <a:latin typeface="Open Sans SemiBold" panose="020B0706030804020204" pitchFamily="34" charset="0"/>
              </a:rPr>
              <a:t> </a:t>
            </a:r>
            <a:r>
              <a:rPr lang="en-AU" sz="1800" b="0" i="0" u="none" strike="noStrike" baseline="0" dirty="0">
                <a:solidFill>
                  <a:srgbClr val="000000"/>
                </a:solidFill>
                <a:latin typeface="Open Sans" panose="020B0606030504020204" pitchFamily="34" charset="0"/>
              </a:rPr>
              <a:t>(UAE) which is a minimally invasive radiological procedure treatment option for women with fibroids. The procedure is performed by an interventional radiologist. It involves a small incision in the groin or wrist through which a catheter is taken to the uterine arteries. </a:t>
            </a:r>
            <a:r>
              <a:rPr lang="en-AU" sz="1800" b="0" i="0" u="none" strike="noStrike" baseline="0" dirty="0" err="1">
                <a:solidFill>
                  <a:srgbClr val="000000"/>
                </a:solidFill>
                <a:latin typeface="Open Sans" panose="020B0606030504020204" pitchFamily="34" charset="0"/>
              </a:rPr>
              <a:t>Embolisation</a:t>
            </a:r>
            <a:r>
              <a:rPr lang="en-AU" sz="1800" b="0" i="0" u="none" strike="noStrike" baseline="0" dirty="0">
                <a:solidFill>
                  <a:srgbClr val="000000"/>
                </a:solidFill>
                <a:latin typeface="Open Sans" panose="020B0606030504020204" pitchFamily="34" charset="0"/>
              </a:rPr>
              <a:t> is performed by injecting particles to the arteries supplying the fibroids.</a:t>
            </a:r>
          </a:p>
          <a:p>
            <a:pPr marL="895335" marR="0" lvl="1" indent="-285750" algn="l"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800" b="0" i="0" u="none" strike="noStrike" baseline="0" dirty="0">
                <a:solidFill>
                  <a:srgbClr val="000000"/>
                </a:solidFill>
                <a:latin typeface="Open Sans" panose="020B0606030504020204" pitchFamily="34" charset="0"/>
              </a:rPr>
              <a:t>One thing to be aware of is the woman’s desire for fertility, and the evidence is still emerging here. At the moment we know that pregnancy may be possible after UAE. However, in women who desire future pregnancy, where clinically indicated, myomectomy may be preferred. </a:t>
            </a:r>
          </a:p>
          <a:p>
            <a:pPr marL="895335" marR="0" lvl="1" indent="-285750" algn="l"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800" b="0" i="0" u="none" strike="noStrike" baseline="0" dirty="0">
                <a:solidFill>
                  <a:srgbClr val="000000"/>
                </a:solidFill>
                <a:latin typeface="Open Sans" panose="020B0606030504020204" pitchFamily="34" charset="0"/>
              </a:rPr>
              <a:t>Women considering UAE should be referred to an interventional radiologist to discuss this option in more detail. If they are desiring fertility they will be counselled based on the available evidence regarding future pregnancy and potential risks. </a:t>
            </a:r>
          </a:p>
        </p:txBody>
      </p:sp>
      <p:sp>
        <p:nvSpPr>
          <p:cNvPr id="4" name="Slide Number Placeholder 3"/>
          <p:cNvSpPr>
            <a:spLocks noGrp="1"/>
          </p:cNvSpPr>
          <p:nvPr>
            <p:ph type="sldNum" sz="quarter" idx="5"/>
          </p:nvPr>
        </p:nvSpPr>
        <p:spPr/>
        <p:txBody>
          <a:bodyPr/>
          <a:lstStyle/>
          <a:p>
            <a:fld id="{97F8EF85-857E-48BB-85B3-3FE552A3C346}" type="slidenum">
              <a:rPr lang="en-AU" smtClean="0"/>
              <a:pPr/>
              <a:t>19</a:t>
            </a:fld>
            <a:endParaRPr lang="en-AU"/>
          </a:p>
        </p:txBody>
      </p:sp>
    </p:spTree>
    <p:extLst>
      <p:ext uri="{BB962C8B-B14F-4D97-AF65-F5344CB8AC3E}">
        <p14:creationId xmlns:p14="http://schemas.microsoft.com/office/powerpoint/2010/main" val="1049164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Hayley’s story </a:t>
            </a:r>
            <a:r>
              <a:rPr lang="en-US" b="0" dirty="0"/>
              <a:t>(5 mins 24 secs) – also available on the Commission’s </a:t>
            </a:r>
            <a:r>
              <a:rPr lang="en-US" b="0" dirty="0" err="1"/>
              <a:t>youtube</a:t>
            </a:r>
            <a:r>
              <a:rPr lang="en-US" b="0" dirty="0"/>
              <a:t> channel (</a:t>
            </a:r>
            <a:r>
              <a:rPr lang="en-AU" b="0" i="0" u="sng" dirty="0">
                <a:solidFill>
                  <a:srgbClr val="64B4FA"/>
                </a:solidFill>
                <a:effectLst/>
                <a:latin typeface="Segoe UI" panose="020B0502040204020203" pitchFamily="34" charset="0"/>
                <a:hlinkClick r:id="rId3"/>
              </a:rPr>
              <a:t>https://youtu.be/0pQb0xG77Nc</a:t>
            </a:r>
            <a:r>
              <a:rPr lang="en-US" b="0" dirty="0"/>
              <a:t>) </a:t>
            </a:r>
          </a:p>
          <a:p>
            <a:pPr marL="0" indent="0">
              <a:buFont typeface="Arial" panose="020B0604020202020204" pitchFamily="34" charset="0"/>
              <a:buNone/>
            </a:pPr>
            <a:r>
              <a:rPr lang="en-US" sz="1600" b="0" dirty="0"/>
              <a:t>0:00-0:28 (28 secs) </a:t>
            </a:r>
            <a:r>
              <a:rPr lang="en-US" sz="1600" b="1" dirty="0"/>
              <a:t>Introduction</a:t>
            </a:r>
          </a:p>
          <a:p>
            <a:pPr marL="0" indent="0">
              <a:buFont typeface="Arial" panose="020B0604020202020204" pitchFamily="34" charset="0"/>
              <a:buNone/>
            </a:pPr>
            <a:r>
              <a:rPr lang="en-US" sz="1600" b="0" dirty="0"/>
              <a:t>0:29-1:52 (1 min 23 secs) </a:t>
            </a:r>
            <a:r>
              <a:rPr lang="en-US" sz="1600" b="1" dirty="0"/>
              <a:t>Experience of heavy menstrual bleeding</a:t>
            </a:r>
          </a:p>
          <a:p>
            <a:pPr marL="0" indent="0">
              <a:buFont typeface="Arial" panose="020B0604020202020204" pitchFamily="34" charset="0"/>
              <a:buNone/>
            </a:pPr>
            <a:r>
              <a:rPr lang="en-US" sz="1600" b="0" dirty="0"/>
              <a:t>1:53-2:52 (59 secs) </a:t>
            </a:r>
            <a:r>
              <a:rPr lang="en-US" sz="1600" b="1" dirty="0" err="1"/>
              <a:t>Realising</a:t>
            </a:r>
            <a:r>
              <a:rPr lang="en-US" sz="1600" b="1" dirty="0"/>
              <a:t> bleeding not normal</a:t>
            </a:r>
          </a:p>
          <a:p>
            <a:pPr marL="0" indent="0">
              <a:buFont typeface="Arial" panose="020B0604020202020204" pitchFamily="34" charset="0"/>
              <a:buNone/>
            </a:pPr>
            <a:r>
              <a:rPr lang="en-US" sz="1600" b="0" dirty="0"/>
              <a:t>2:53-4:00 (1 min 7 secs) </a:t>
            </a:r>
            <a:r>
              <a:rPr lang="en-US" sz="1600" b="1" dirty="0"/>
              <a:t>Treatment options</a:t>
            </a:r>
          </a:p>
          <a:p>
            <a:pPr marL="0" indent="0">
              <a:buFont typeface="Arial" panose="020B0604020202020204" pitchFamily="34" charset="0"/>
              <a:buNone/>
            </a:pPr>
            <a:r>
              <a:rPr lang="en-US" sz="1600" b="0" dirty="0"/>
              <a:t>4:01-4:30 (29 secs) </a:t>
            </a:r>
            <a:r>
              <a:rPr lang="en-US" sz="1600" b="1" dirty="0"/>
              <a:t>How could my experience have been different?</a:t>
            </a:r>
          </a:p>
          <a:p>
            <a:pPr marL="0" indent="0">
              <a:buFont typeface="Arial" panose="020B0604020202020204" pitchFamily="34" charset="0"/>
              <a:buNone/>
            </a:pPr>
            <a:r>
              <a:rPr lang="en-US" sz="1600" b="0" dirty="0"/>
              <a:t>4:31-5:18 (47 secs) </a:t>
            </a:r>
            <a:r>
              <a:rPr lang="en-US" sz="1600" b="1" dirty="0"/>
              <a:t>Advice for other women</a:t>
            </a: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2</a:t>
            </a:fld>
            <a:endParaRPr lang="en-AU"/>
          </a:p>
        </p:txBody>
      </p:sp>
    </p:spTree>
    <p:extLst>
      <p:ext uri="{BB962C8B-B14F-4D97-AF65-F5344CB8AC3E}">
        <p14:creationId xmlns:p14="http://schemas.microsoft.com/office/powerpoint/2010/main" val="2643758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65085" algn="l" defTabSz="1219170" rtl="0" eaLnBrk="1" fontAlgn="auto" latinLnBrk="0" hangingPunct="1">
              <a:lnSpc>
                <a:spcPct val="100000"/>
              </a:lnSpc>
              <a:spcBef>
                <a:spcPts val="0"/>
              </a:spcBef>
              <a:spcAft>
                <a:spcPts val="0"/>
              </a:spcAft>
              <a:buClrTx/>
              <a:buSzTx/>
              <a:buFontTx/>
              <a:buNone/>
              <a:tabLst/>
              <a:defRPr/>
            </a:pPr>
            <a:r>
              <a:rPr lang="en-AU" sz="1800" b="1" i="0" dirty="0">
                <a:solidFill>
                  <a:srgbClr val="000000"/>
                </a:solidFill>
                <a:effectLst/>
                <a:latin typeface="Arial" panose="020B0604020202020204" pitchFamily="34" charset="0"/>
                <a:ea typeface="Calibri" panose="020F0502020204030204" pitchFamily="34" charset="0"/>
                <a:cs typeface="Arial" panose="020B0604020202020204" pitchFamily="34" charset="0"/>
              </a:rPr>
              <a:t>Background notes</a:t>
            </a:r>
          </a:p>
          <a:p>
            <a:pPr marL="0" marR="0" lvl="0" indent="-165085" algn="l" defTabSz="1219170" rtl="0" eaLnBrk="1" fontAlgn="auto" latinLnBrk="0" hangingPunct="1">
              <a:lnSpc>
                <a:spcPct val="100000"/>
              </a:lnSpc>
              <a:spcBef>
                <a:spcPts val="0"/>
              </a:spcBef>
              <a:spcAft>
                <a:spcPts val="0"/>
              </a:spcAft>
              <a:buClrTx/>
              <a:buSzTx/>
              <a:buFontTx/>
              <a:buNone/>
              <a:tabLst/>
              <a:defRPr/>
            </a:pPr>
            <a:endParaRPr lang="en-AU" sz="1800" b="1" i="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165085" algn="l" defTabSz="1219170" rtl="0" eaLnBrk="1" fontAlgn="auto" latinLnBrk="0" hangingPunct="1">
              <a:lnSpc>
                <a:spcPct val="100000"/>
              </a:lnSpc>
              <a:spcBef>
                <a:spcPts val="0"/>
              </a:spcBef>
              <a:spcAft>
                <a:spcPts val="0"/>
              </a:spcAft>
              <a:buClrTx/>
              <a:buSzTx/>
              <a:buFontTx/>
              <a:buNone/>
              <a:tabLst/>
              <a:defRPr/>
            </a:pPr>
            <a:r>
              <a:rPr lang="en-AU" sz="18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Quality statement 8 – Hysterectomy: </a:t>
            </a:r>
            <a:r>
              <a:rPr lang="en-AU" sz="1800" b="0" i="1" u="none" strike="noStrike" baseline="0" dirty="0">
                <a:solidFill>
                  <a:srgbClr val="000000"/>
                </a:solidFill>
                <a:latin typeface="Open Sans" panose="020B0606030504020204" pitchFamily="34" charset="0"/>
              </a:rPr>
              <a:t>Hysterectomy for management of heavy menstrual bleeding is considered when other treatment options are ineffective or are unsuitable, or at the woman’s request. A woman considering a hysterectomy is fully informed about the potential benefits and risks of the procedure before making a decision. </a:t>
            </a:r>
            <a:endParaRPr lang="en-AU" sz="1800" i="1" dirty="0">
              <a:solidFill>
                <a:schemeClr val="tx1">
                  <a:lumMod val="65000"/>
                  <a:lumOff val="35000"/>
                </a:schemeClr>
              </a:solidFill>
              <a:latin typeface="Arial" panose="020B0604020202020204" pitchFamily="34" charset="0"/>
              <a:cs typeface="Arial" panose="020B0604020202020204" pitchFamily="34" charset="0"/>
            </a:endParaRPr>
          </a:p>
          <a:p>
            <a:pPr>
              <a:spcAft>
                <a:spcPts val="600"/>
              </a:spcAft>
            </a:pPr>
            <a:endParaRPr lang="en-AU" sz="1800" b="0" i="1" u="none" strike="noStrike" baseline="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l">
              <a:spcAft>
                <a:spcPts val="600"/>
              </a:spcAft>
              <a:buFont typeface="Arial" panose="020B0604020202020204" pitchFamily="34" charset="0"/>
              <a:buChar char="•"/>
            </a:pPr>
            <a:r>
              <a:rPr lang="en-AU" sz="1800" b="0" i="0" u="none" strike="noStrike" baseline="0" dirty="0">
                <a:solidFill>
                  <a:srgbClr val="000000"/>
                </a:solidFill>
                <a:latin typeface="Open Sans" panose="020B0606030504020204" pitchFamily="34" charset="0"/>
              </a:rPr>
              <a:t>Quality statement 8 reinforces the importance of:</a:t>
            </a:r>
          </a:p>
          <a:p>
            <a:pPr marL="895335" lvl="1" indent="-285750" algn="l">
              <a:spcAft>
                <a:spcPts val="600"/>
              </a:spcAft>
              <a:buFont typeface="Arial" panose="020B0604020202020204" pitchFamily="34" charset="0"/>
              <a:buChar char="•"/>
            </a:pPr>
            <a:r>
              <a:rPr lang="en-AU" sz="1800" b="0" i="0" u="none" strike="noStrike" baseline="0" dirty="0">
                <a:solidFill>
                  <a:srgbClr val="000000"/>
                </a:solidFill>
                <a:latin typeface="Open Sans" panose="020B0606030504020204" pitchFamily="34" charset="0"/>
              </a:rPr>
              <a:t>Ensuring that whenever appropriate, women have been offered less invasive alternatives prior to considering hysterectomy.</a:t>
            </a:r>
          </a:p>
          <a:p>
            <a:pPr marL="895335" lvl="1" indent="-285750" algn="l">
              <a:spcAft>
                <a:spcPts val="600"/>
              </a:spcAft>
              <a:buFont typeface="Arial" panose="020B0604020202020204" pitchFamily="34" charset="0"/>
              <a:buChar char="•"/>
            </a:pPr>
            <a:r>
              <a:rPr lang="en-AU" sz="1800" b="0" i="0" u="none" strike="noStrike" baseline="0" dirty="0">
                <a:solidFill>
                  <a:srgbClr val="000000"/>
                </a:solidFill>
                <a:latin typeface="Open Sans" panose="020B0606030504020204" pitchFamily="34" charset="0"/>
              </a:rPr>
              <a:t>Ensuring that women understand the risks, benefits and outcomes of hysterectomy. </a:t>
            </a:r>
          </a:p>
          <a:p>
            <a:pPr>
              <a:spcAft>
                <a:spcPts val="600"/>
              </a:spcAft>
            </a:pPr>
            <a:endParaRPr lang="en-AU" sz="1800" b="0" i="0" u="none" strike="noStrike" baseline="0" dirty="0">
              <a:solidFill>
                <a:srgbClr val="000000"/>
              </a:solidFill>
              <a:latin typeface="Open Sans" panose="020B0606030504020204" pitchFamily="34" charset="0"/>
            </a:endParaRPr>
          </a:p>
          <a:p>
            <a:pPr>
              <a:spcAft>
                <a:spcPts val="600"/>
              </a:spcAft>
            </a:pPr>
            <a:endParaRPr lang="en-AU" sz="1800" b="0" i="0" u="none" strike="noStrike" baseline="0" dirty="0">
              <a:solidFill>
                <a:srgbClr val="000000"/>
              </a:solidFill>
              <a:latin typeface="Open Sans" panose="020B0606030504020204" pitchFamily="34" charset="0"/>
            </a:endParaRPr>
          </a:p>
          <a:p>
            <a:pPr>
              <a:spcAft>
                <a:spcPts val="600"/>
              </a:spcAft>
            </a:pPr>
            <a:endParaRPr lang="en-AU" sz="1800" b="0" i="0" u="none" strike="noStrike" baseline="0" dirty="0">
              <a:solidFill>
                <a:srgbClr val="000000"/>
              </a:solidFill>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97F8EF85-857E-48BB-85B3-3FE552A3C346}" type="slidenum">
              <a:rPr lang="en-AU" smtClean="0"/>
              <a:pPr/>
              <a:t>20</a:t>
            </a:fld>
            <a:endParaRPr lang="en-AU"/>
          </a:p>
        </p:txBody>
      </p:sp>
    </p:spTree>
    <p:extLst>
      <p:ext uri="{BB962C8B-B14F-4D97-AF65-F5344CB8AC3E}">
        <p14:creationId xmlns:p14="http://schemas.microsoft.com/office/powerpoint/2010/main" val="2977656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4418C15-807C-467B-A997-DE7F24FC5E49}" type="slidenum">
              <a:rPr lang="en-AU" smtClean="0"/>
              <a:t>21</a:t>
            </a:fld>
            <a:endParaRPr lang="en-AU"/>
          </a:p>
        </p:txBody>
      </p:sp>
    </p:spTree>
    <p:extLst>
      <p:ext uri="{BB962C8B-B14F-4D97-AF65-F5344CB8AC3E}">
        <p14:creationId xmlns:p14="http://schemas.microsoft.com/office/powerpoint/2010/main" val="2052842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p:cNvSpPr>
            <a:spLocks noGrp="1"/>
          </p:cNvSpPr>
          <p:nvPr>
            <p:ph type="sldNum" sz="quarter" idx="10"/>
          </p:nvPr>
        </p:nvSpPr>
        <p:spPr/>
        <p:txBody>
          <a:bodyPr/>
          <a:lstStyle/>
          <a:p>
            <a:fld id="{24418C15-807C-467B-A997-DE7F24FC5E49}" type="slidenum">
              <a:rPr lang="en-AU" smtClean="0"/>
              <a:t>22</a:t>
            </a:fld>
            <a:endParaRPr lang="en-AU"/>
          </a:p>
        </p:txBody>
      </p:sp>
    </p:spTree>
    <p:extLst>
      <p:ext uri="{BB962C8B-B14F-4D97-AF65-F5344CB8AC3E}">
        <p14:creationId xmlns:p14="http://schemas.microsoft.com/office/powerpoint/2010/main" val="3047590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4418C15-807C-467B-A997-DE7F24FC5E49}" type="slidenum">
              <a:rPr lang="en-AU" smtClean="0"/>
              <a:t>23</a:t>
            </a:fld>
            <a:endParaRPr lang="en-AU"/>
          </a:p>
        </p:txBody>
      </p:sp>
    </p:spTree>
    <p:extLst>
      <p:ext uri="{BB962C8B-B14F-4D97-AF65-F5344CB8AC3E}">
        <p14:creationId xmlns:p14="http://schemas.microsoft.com/office/powerpoint/2010/main" val="2408382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4418C15-807C-467B-A997-DE7F24FC5E49}" type="slidenum">
              <a:rPr lang="en-AU" smtClean="0"/>
              <a:t>24</a:t>
            </a:fld>
            <a:endParaRPr lang="en-AU"/>
          </a:p>
        </p:txBody>
      </p:sp>
    </p:spTree>
    <p:extLst>
      <p:ext uri="{BB962C8B-B14F-4D97-AF65-F5344CB8AC3E}">
        <p14:creationId xmlns:p14="http://schemas.microsoft.com/office/powerpoint/2010/main" val="1927788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800" dirty="0">
              <a:effectLst/>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24418C15-807C-467B-A997-DE7F24FC5E49}" type="slidenum">
              <a:rPr lang="en-AU" smtClean="0"/>
              <a:t>25</a:t>
            </a:fld>
            <a:endParaRPr lang="en-AU"/>
          </a:p>
        </p:txBody>
      </p:sp>
    </p:spTree>
    <p:extLst>
      <p:ext uri="{BB962C8B-B14F-4D97-AF65-F5344CB8AC3E}">
        <p14:creationId xmlns:p14="http://schemas.microsoft.com/office/powerpoint/2010/main" val="2218890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26</a:t>
            </a:fld>
            <a:endParaRPr lang="en-AU"/>
          </a:p>
        </p:txBody>
      </p:sp>
    </p:spTree>
    <p:extLst>
      <p:ext uri="{BB962C8B-B14F-4D97-AF65-F5344CB8AC3E}">
        <p14:creationId xmlns:p14="http://schemas.microsoft.com/office/powerpoint/2010/main" val="789999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27</a:t>
            </a:fld>
            <a:endParaRPr lang="en-AU"/>
          </a:p>
        </p:txBody>
      </p:sp>
    </p:spTree>
    <p:extLst>
      <p:ext uri="{BB962C8B-B14F-4D97-AF65-F5344CB8AC3E}">
        <p14:creationId xmlns:p14="http://schemas.microsoft.com/office/powerpoint/2010/main" val="620382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28</a:t>
            </a:fld>
            <a:endParaRPr lang="en-AU"/>
          </a:p>
        </p:txBody>
      </p:sp>
    </p:spTree>
    <p:extLst>
      <p:ext uri="{BB962C8B-B14F-4D97-AF65-F5344CB8AC3E}">
        <p14:creationId xmlns:p14="http://schemas.microsoft.com/office/powerpoint/2010/main" val="236773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29</a:t>
            </a:fld>
            <a:endParaRPr lang="en-AU"/>
          </a:p>
        </p:txBody>
      </p:sp>
    </p:spTree>
    <p:extLst>
      <p:ext uri="{BB962C8B-B14F-4D97-AF65-F5344CB8AC3E}">
        <p14:creationId xmlns:p14="http://schemas.microsoft.com/office/powerpoint/2010/main" val="2623265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3</a:t>
            </a:fld>
            <a:endParaRPr lang="en-AU" dirty="0"/>
          </a:p>
        </p:txBody>
      </p:sp>
    </p:spTree>
    <p:extLst>
      <p:ext uri="{BB962C8B-B14F-4D97-AF65-F5344CB8AC3E}">
        <p14:creationId xmlns:p14="http://schemas.microsoft.com/office/powerpoint/2010/main" val="358861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30</a:t>
            </a:fld>
            <a:endParaRPr lang="en-AU"/>
          </a:p>
        </p:txBody>
      </p:sp>
    </p:spTree>
    <p:extLst>
      <p:ext uri="{BB962C8B-B14F-4D97-AF65-F5344CB8AC3E}">
        <p14:creationId xmlns:p14="http://schemas.microsoft.com/office/powerpoint/2010/main" val="526979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31</a:t>
            </a:fld>
            <a:endParaRPr lang="en-AU"/>
          </a:p>
        </p:txBody>
      </p:sp>
    </p:spTree>
    <p:extLst>
      <p:ext uri="{BB962C8B-B14F-4D97-AF65-F5344CB8AC3E}">
        <p14:creationId xmlns:p14="http://schemas.microsoft.com/office/powerpoint/2010/main" val="33339712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97F8EF85-857E-48BB-85B3-3FE552A3C346}" type="slidenum">
              <a:rPr kumimoji="0" lang="en-AU" sz="1200" b="0" i="0" u="none" strike="noStrike" kern="1200" cap="none" spc="0" normalizeH="0" baseline="0" noProof="0" smtClean="0">
                <a:ln>
                  <a:noFill/>
                </a:ln>
                <a:solidFill>
                  <a:prstClr val="black"/>
                </a:solidFill>
                <a:effectLst/>
                <a:uLnTx/>
                <a:uFillTx/>
                <a:latin typeface="Trebuchet MS Regular" panose="020B0603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32</a:t>
            </a:fld>
            <a:endParaRPr kumimoji="0" lang="en-AU" sz="1200" b="0" i="0" u="none" strike="noStrike" kern="1200" cap="none" spc="0" normalizeH="0" baseline="0" noProof="0" dirty="0">
              <a:ln>
                <a:noFill/>
              </a:ln>
              <a:solidFill>
                <a:prstClr val="black"/>
              </a:solidFill>
              <a:effectLst/>
              <a:uLnTx/>
              <a:uFillTx/>
              <a:latin typeface="Trebuchet MS Regular" panose="020B0603020202020204" pitchFamily="34" charset="0"/>
              <a:ea typeface="+mn-ea"/>
              <a:cs typeface="+mn-cs"/>
            </a:endParaRPr>
          </a:p>
        </p:txBody>
      </p:sp>
      <p:sp>
        <p:nvSpPr>
          <p:cNvPr id="5" name="Notes Placeholder 4"/>
          <p:cNvSpPr>
            <a:spLocks noGrp="1"/>
          </p:cNvSpPr>
          <p:nvPr>
            <p:ph type="body" sz="quarter" idx="11"/>
          </p:nvPr>
        </p:nvSpPr>
        <p:spPr/>
        <p:txBody>
          <a:bodyPr/>
          <a:lstStyle/>
          <a:p>
            <a:pPr marL="0" lvl="0" indent="0">
              <a:lnSpc>
                <a:spcPct val="107000"/>
              </a:lnSpc>
              <a:spcAft>
                <a:spcPts val="800"/>
              </a:spcAft>
              <a:buFont typeface="Symbol" panose="05050102010706020507" pitchFamily="18" charset="2"/>
              <a:buNone/>
              <a:tabLst>
                <a:tab pos="228600" algn="l"/>
              </a:tabLst>
            </a:pPr>
            <a:r>
              <a:rPr lang="en-AU" sz="1200" dirty="0">
                <a:effectLst/>
                <a:latin typeface="+mn-lt"/>
                <a:ea typeface="Calibri" panose="020F0502020204030204" pitchFamily="34" charset="0"/>
              </a:rPr>
              <a:t>On the Commission’s website you will find more information on the Heavy Menstrual Bleeding Clinical Care Standard, indicators to support local implementation and monitoring, and resources for consumers, clinicians and healthcare services. </a:t>
            </a:r>
          </a:p>
        </p:txBody>
      </p:sp>
    </p:spTree>
    <p:extLst>
      <p:ext uri="{BB962C8B-B14F-4D97-AF65-F5344CB8AC3E}">
        <p14:creationId xmlns:p14="http://schemas.microsoft.com/office/powerpoint/2010/main" val="2166805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33</a:t>
            </a:fld>
            <a:endParaRPr lang="en-AU"/>
          </a:p>
        </p:txBody>
      </p:sp>
    </p:spTree>
    <p:extLst>
      <p:ext uri="{BB962C8B-B14F-4D97-AF65-F5344CB8AC3E}">
        <p14:creationId xmlns:p14="http://schemas.microsoft.com/office/powerpoint/2010/main" val="1670208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kern="1200" dirty="0">
              <a:solidFill>
                <a:schemeClr val="tx1"/>
              </a:solidFill>
              <a:effectLst/>
              <a:latin typeface="Trebuchet MS Regular" panose="020B0603020202020204" pitchFamily="34" charset="0"/>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34</a:t>
            </a:fld>
            <a:endParaRPr lang="en-AU" dirty="0"/>
          </a:p>
        </p:txBody>
      </p:sp>
    </p:spTree>
    <p:extLst>
      <p:ext uri="{BB962C8B-B14F-4D97-AF65-F5344CB8AC3E}">
        <p14:creationId xmlns:p14="http://schemas.microsoft.com/office/powerpoint/2010/main" val="221921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Background notes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These are some of the many stories published recently in the health and mainstream media relating to women’s health issues and are here to prompt reflection on how timely it is to be revisiting the topic of heavy menstrual bleeding when there is real momentum around women’s health, and acknowledgement of how stigma and entrenched systems and practices can affect women’s access to, and experience of care, and their health outcomes.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4</a:t>
            </a:fld>
            <a:endParaRPr lang="en-AU" dirty="0"/>
          </a:p>
        </p:txBody>
      </p:sp>
    </p:spTree>
    <p:extLst>
      <p:ext uri="{BB962C8B-B14F-4D97-AF65-F5344CB8AC3E}">
        <p14:creationId xmlns:p14="http://schemas.microsoft.com/office/powerpoint/2010/main" val="2176706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Background notes</a:t>
            </a:r>
          </a:p>
          <a:p>
            <a:pPr marL="285750" indent="-285750">
              <a:buFont typeface="Arial" panose="020B0604020202020204" pitchFamily="34" charset="0"/>
              <a:buChar char="•"/>
            </a:pPr>
            <a:r>
              <a:rPr lang="en-US" dirty="0"/>
              <a:t>Heavy menstrual bleeding affects at least 25% of reproductive age women and it can have a debilitating impact on women’s social, emotional and physical quality of life.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0" i="0" u="none" strike="noStrike" baseline="0" dirty="0">
                <a:solidFill>
                  <a:srgbClr val="000000"/>
                </a:solidFill>
                <a:latin typeface="AdvOT863180fb"/>
              </a:rPr>
              <a:t>At least 60% of women with HMB are iron deficient or have iron deficiency anaemia. </a:t>
            </a:r>
          </a:p>
          <a:p>
            <a:pPr marL="285750" lvl="0" indent="-285750" algn="l">
              <a:buFont typeface="Arial" panose="020B0604020202020204" pitchFamily="34" charset="0"/>
              <a:buChar char="•"/>
            </a:pPr>
            <a:r>
              <a:rPr lang="en-AU" sz="1600" b="0" i="0" u="none" strike="noStrike" baseline="0" dirty="0">
                <a:solidFill>
                  <a:srgbClr val="000000"/>
                </a:solidFill>
                <a:latin typeface="AdvOT863180fb"/>
              </a:rPr>
              <a:t>There is substantial variation in the care that women are receiving for heavy menstrual bleeding. </a:t>
            </a:r>
          </a:p>
          <a:p>
            <a:pPr marL="895335" lvl="1" indent="-285750" algn="l">
              <a:buFont typeface="Arial" panose="020B0604020202020204" pitchFamily="34" charset="0"/>
              <a:buChar char="•"/>
            </a:pPr>
            <a:r>
              <a:rPr lang="en-AU" sz="1600" b="0" i="0" u="none" strike="noStrike" baseline="0" dirty="0">
                <a:solidFill>
                  <a:srgbClr val="000000"/>
                </a:solidFill>
                <a:latin typeface="AdvOT863180fb"/>
              </a:rPr>
              <a:t>The Australian Commission on Safety and Quality in Health Care has been following rates of hysterectomy and endometrial ablation in Australian women since 2016 and it was in response to findings in the </a:t>
            </a:r>
            <a:r>
              <a:rPr lang="en-AU" sz="1600" b="0" i="1" u="none" strike="noStrike" baseline="0" dirty="0">
                <a:solidFill>
                  <a:srgbClr val="000000"/>
                </a:solidFill>
                <a:latin typeface="AdvOT863180fb"/>
              </a:rPr>
              <a:t>Australian Atlas of Healthcare Variation Series </a:t>
            </a:r>
            <a:r>
              <a:rPr lang="en-AU" sz="1600" b="0" i="0" u="none" strike="noStrike" baseline="0" dirty="0">
                <a:solidFill>
                  <a:srgbClr val="000000"/>
                </a:solidFill>
                <a:latin typeface="AdvOT863180fb"/>
              </a:rPr>
              <a:t>that the first </a:t>
            </a:r>
            <a:r>
              <a:rPr lang="en-AU" sz="1600" b="0" i="1" u="none" strike="noStrike" baseline="0" dirty="0">
                <a:solidFill>
                  <a:srgbClr val="000000"/>
                </a:solidFill>
                <a:latin typeface="AdvOT863180fb"/>
              </a:rPr>
              <a:t>Heavy Menstrual Bleeding Clinical Care Standard </a:t>
            </a:r>
            <a:r>
              <a:rPr lang="en-AU" sz="1600" b="0" i="0" u="none" strike="noStrike" baseline="0" dirty="0">
                <a:solidFill>
                  <a:srgbClr val="000000"/>
                </a:solidFill>
                <a:latin typeface="AdvOT863180fb"/>
              </a:rPr>
              <a:t>was developed in 2017. </a:t>
            </a:r>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Commission has recently released an updated </a:t>
            </a:r>
            <a:r>
              <a:rPr lang="en-US" b="0" i="1" dirty="0"/>
              <a:t>Women’s Health Focus Report </a:t>
            </a:r>
            <a:r>
              <a:rPr lang="en-US" b="0" dirty="0"/>
              <a:t>and the following slides </a:t>
            </a:r>
            <a:r>
              <a:rPr lang="en-AU" dirty="0"/>
              <a:t>provide some insights into the most recent data as well as how Australia compares internationally</a:t>
            </a:r>
            <a:r>
              <a:rPr lang="en-AU" sz="1600" b="0" i="0" u="none" strike="noStrike" baseline="0" dirty="0">
                <a:solidFill>
                  <a:srgbClr val="000000"/>
                </a:solidFill>
                <a:latin typeface="AdvOT863180fb"/>
              </a:rPr>
              <a:t>. </a:t>
            </a:r>
          </a:p>
        </p:txBody>
      </p:sp>
      <p:sp>
        <p:nvSpPr>
          <p:cNvPr id="4" name="Slide Number Placeholder 3"/>
          <p:cNvSpPr>
            <a:spLocks noGrp="1"/>
          </p:cNvSpPr>
          <p:nvPr>
            <p:ph type="sldNum" sz="quarter" idx="5"/>
          </p:nvPr>
        </p:nvSpPr>
        <p:spPr/>
        <p:txBody>
          <a:bodyPr/>
          <a:lstStyle/>
          <a:p>
            <a:fld id="{97F8EF85-857E-48BB-85B3-3FE552A3C346}" type="slidenum">
              <a:rPr lang="en-AU" smtClean="0"/>
              <a:pPr/>
              <a:t>5</a:t>
            </a:fld>
            <a:endParaRPr lang="en-AU" dirty="0"/>
          </a:p>
        </p:txBody>
      </p:sp>
    </p:spTree>
    <p:extLst>
      <p:ext uri="{BB962C8B-B14F-4D97-AF65-F5344CB8AC3E}">
        <p14:creationId xmlns:p14="http://schemas.microsoft.com/office/powerpoint/2010/main" val="861387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Arial" panose="020B0604020202020204" pitchFamily="34" charset="0"/>
              <a:buNone/>
            </a:pPr>
            <a:r>
              <a:rPr lang="en-US" sz="1600" b="1" kern="1200" dirty="0">
                <a:effectLst/>
                <a:latin typeface="Calibri" panose="020F0502020204030204" pitchFamily="34" charset="0"/>
                <a:ea typeface="Calibri" panose="020F0502020204030204" pitchFamily="34" charset="0"/>
                <a:cs typeface="Calibri" panose="020F0502020204030204" pitchFamily="34" charset="0"/>
              </a:rPr>
              <a:t>Background notes</a:t>
            </a:r>
          </a:p>
          <a:p>
            <a:pPr marL="285750" lvl="0" indent="-285750">
              <a:lnSpc>
                <a:spcPct val="107000"/>
              </a:lnSpc>
              <a:spcAft>
                <a:spcPts val="800"/>
              </a:spcAft>
              <a:buFont typeface="Arial" panose="020B0604020202020204" pitchFamily="34" charset="0"/>
              <a:buChar char="•"/>
            </a:pPr>
            <a:r>
              <a:rPr lang="en-US" sz="1600" kern="1200" dirty="0">
                <a:effectLst/>
                <a:latin typeface="Calibri" panose="020F0502020204030204" pitchFamily="34" charset="0"/>
                <a:ea typeface="Calibri" panose="020F0502020204030204" pitchFamily="34" charset="0"/>
                <a:cs typeface="Calibri" panose="020F0502020204030204" pitchFamily="34" charset="0"/>
              </a:rPr>
              <a:t>This OECD data shows that Australia has very high rates of hysterectomy by international standards. </a:t>
            </a:r>
            <a:endParaRPr lang="en-AU"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US" sz="1600" kern="1200" dirty="0">
                <a:effectLst/>
                <a:latin typeface="Calibri" panose="020F0502020204030204" pitchFamily="34" charset="0"/>
                <a:ea typeface="Calibri" panose="020F0502020204030204" pitchFamily="34" charset="0"/>
                <a:cs typeface="Calibri" panose="020F0502020204030204" pitchFamily="34" charset="0"/>
              </a:rPr>
              <a:t>While there are some limitations when it comes to comparing OECD data across countries, it is striking that Australia’s rate of hysterectomy in 2019 was more than 60% higher than the UK’s and 70% higher than New Zealand’s.</a:t>
            </a:r>
            <a:endParaRPr lang="en-AU"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US" sz="1600" kern="1200" dirty="0">
                <a:effectLst/>
                <a:latin typeface="Calibri" panose="020F0502020204030204" pitchFamily="34" charset="0"/>
                <a:ea typeface="Calibri" panose="020F0502020204030204" pitchFamily="34" charset="0"/>
                <a:cs typeface="Calibri" panose="020F0502020204030204" pitchFamily="34" charset="0"/>
              </a:rPr>
              <a:t>Hysterectomy rates in Australia – and in comparable countries – fell in the five years to 2019. However, in 2019, rates in Australia remained high, especially in comparison to New Zealand and the UK. </a:t>
            </a:r>
            <a:endParaRPr lang="en-AU"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US" sz="1600" kern="1200" dirty="0">
                <a:effectLst/>
                <a:latin typeface="Calibri" panose="020F0502020204030204" pitchFamily="34" charset="0"/>
                <a:ea typeface="Calibri" panose="020F0502020204030204" pitchFamily="34" charset="0"/>
              </a:rPr>
              <a:t>Just a note that these OECD data are for both cancer and non-cancer conditions – but we know that approximately 90% of hysterectomies are performed for benign conditions[1]</a:t>
            </a:r>
            <a:r>
              <a:rPr lang="en-AU" sz="1600" dirty="0">
                <a:effectLst/>
                <a:latin typeface="Calibri" panose="020F0502020204030204" pitchFamily="34" charset="0"/>
                <a:ea typeface="Calibri" panose="020F0502020204030204" pitchFamily="34" charset="0"/>
                <a:cs typeface="Times New Roman" panose="02020603050405020304" pitchFamily="18" charset="0"/>
              </a:rPr>
              <a:t> </a:t>
            </a:r>
            <a:r>
              <a:rPr lang="en-AU" dirty="0">
                <a:effectLst/>
              </a:rPr>
              <a:t> </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Font typeface="Arial" panose="020B0604020202020204" pitchFamily="34" charset="0"/>
              <a:buNone/>
            </a:pPr>
            <a:endParaRPr lang="en-US" b="0" i="1" dirty="0"/>
          </a:p>
          <a:p>
            <a:pPr marL="0" indent="0">
              <a:buFont typeface="Arial" panose="020B0604020202020204" pitchFamily="34" charset="0"/>
              <a:buNone/>
            </a:pPr>
            <a:r>
              <a:rPr lang="en-US" b="0" i="1" dirty="0"/>
              <a:t>NB</a:t>
            </a:r>
          </a:p>
          <a:p>
            <a:pPr marL="0" indent="0">
              <a:buFont typeface="Arial" panose="020B0604020202020204" pitchFamily="34" charset="0"/>
              <a:buNone/>
            </a:pPr>
            <a:r>
              <a:rPr lang="en-US" dirty="0"/>
              <a:t>- data is not age-</a:t>
            </a:r>
            <a:r>
              <a:rPr lang="en-US" dirty="0" err="1"/>
              <a:t>standardised</a:t>
            </a:r>
            <a:endParaRPr lang="en-US" dirty="0"/>
          </a:p>
          <a:p>
            <a:pPr marL="0" indent="0">
              <a:buFont typeface="Arial" panose="020B0604020202020204" pitchFamily="34" charset="0"/>
              <a:buNone/>
            </a:pPr>
            <a:r>
              <a:rPr lang="en-US" dirty="0"/>
              <a:t>- chart considers data up to 2019 (2020 has not been included, noting inconsistency in 2020 data and impact of COVID – Australia was the highest of </a:t>
            </a:r>
            <a:r>
              <a:rPr lang="en-US" b="1" dirty="0"/>
              <a:t>all </a:t>
            </a:r>
            <a:r>
              <a:rPr lang="en-US" dirty="0"/>
              <a:t>OECD countries in 2020)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[1] </a:t>
            </a:r>
            <a:r>
              <a:rPr lang="en-AU" b="0" i="0" dirty="0" err="1">
                <a:solidFill>
                  <a:srgbClr val="212121"/>
                </a:solidFill>
                <a:effectLst/>
                <a:latin typeface="Roboto" panose="02000000000000000000" pitchFamily="2" charset="0"/>
              </a:rPr>
              <a:t>Aarts</a:t>
            </a:r>
            <a:r>
              <a:rPr lang="en-AU" b="0" i="0" dirty="0">
                <a:solidFill>
                  <a:srgbClr val="212121"/>
                </a:solidFill>
                <a:effectLst/>
                <a:latin typeface="Roboto" panose="02000000000000000000" pitchFamily="2" charset="0"/>
              </a:rPr>
              <a:t> JW, </a:t>
            </a:r>
            <a:r>
              <a:rPr lang="en-AU" b="0" i="0" dirty="0" err="1">
                <a:solidFill>
                  <a:srgbClr val="212121"/>
                </a:solidFill>
                <a:effectLst/>
                <a:latin typeface="Roboto" panose="02000000000000000000" pitchFamily="2" charset="0"/>
              </a:rPr>
              <a:t>Nieboer</a:t>
            </a:r>
            <a:r>
              <a:rPr lang="en-AU" b="0" i="0" dirty="0">
                <a:solidFill>
                  <a:srgbClr val="212121"/>
                </a:solidFill>
                <a:effectLst/>
                <a:latin typeface="Roboto" panose="02000000000000000000" pitchFamily="2" charset="0"/>
              </a:rPr>
              <a:t> TE, Johnson N, </a:t>
            </a:r>
            <a:r>
              <a:rPr lang="en-AU" b="0" i="0" dirty="0" err="1">
                <a:solidFill>
                  <a:srgbClr val="212121"/>
                </a:solidFill>
                <a:effectLst/>
                <a:latin typeface="Roboto" panose="02000000000000000000" pitchFamily="2" charset="0"/>
              </a:rPr>
              <a:t>Tavender</a:t>
            </a:r>
            <a:r>
              <a:rPr lang="en-AU" b="0" i="0" dirty="0">
                <a:solidFill>
                  <a:srgbClr val="212121"/>
                </a:solidFill>
                <a:effectLst/>
                <a:latin typeface="Roboto" panose="02000000000000000000" pitchFamily="2" charset="0"/>
              </a:rPr>
              <a:t> E, Garry R, Mol BW, </a:t>
            </a:r>
            <a:r>
              <a:rPr lang="en-AU" b="0" i="0" dirty="0" err="1">
                <a:solidFill>
                  <a:srgbClr val="212121"/>
                </a:solidFill>
                <a:effectLst/>
                <a:latin typeface="Roboto" panose="02000000000000000000" pitchFamily="2" charset="0"/>
              </a:rPr>
              <a:t>Kluivers</a:t>
            </a:r>
            <a:r>
              <a:rPr lang="en-AU" b="0" i="0" dirty="0">
                <a:solidFill>
                  <a:srgbClr val="212121"/>
                </a:solidFill>
                <a:effectLst/>
                <a:latin typeface="Roboto" panose="02000000000000000000" pitchFamily="2" charset="0"/>
              </a:rPr>
              <a:t> KB. Surgical approach to hysterectomy for benign gynaecological disease. Cochrane Database Syst Rev. 2015 Aug 12</a:t>
            </a:r>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97F8EF85-857E-48BB-85B3-3FE552A3C346}" type="slidenum">
              <a:rPr kumimoji="0" lang="en-AU" sz="1200" b="0" i="0" u="none" strike="noStrike" kern="1200" cap="none" spc="0" normalizeH="0" baseline="0" noProof="0" smtClean="0">
                <a:ln>
                  <a:noFill/>
                </a:ln>
                <a:solidFill>
                  <a:prstClr val="black"/>
                </a:solidFill>
                <a:effectLst/>
                <a:uLnTx/>
                <a:uFillTx/>
                <a:latin typeface="Trebuchet MS Regular" panose="020B0603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dirty="0">
              <a:ln>
                <a:noFill/>
              </a:ln>
              <a:solidFill>
                <a:prstClr val="black"/>
              </a:solidFill>
              <a:effectLst/>
              <a:uLnTx/>
              <a:uFillTx/>
              <a:latin typeface="Trebuchet MS Regular" panose="020B0603020202020204" pitchFamily="34" charset="0"/>
              <a:ea typeface="+mn-ea"/>
              <a:cs typeface="+mn-cs"/>
            </a:endParaRPr>
          </a:p>
        </p:txBody>
      </p:sp>
    </p:spTree>
    <p:extLst>
      <p:ext uri="{BB962C8B-B14F-4D97-AF65-F5344CB8AC3E}">
        <p14:creationId xmlns:p14="http://schemas.microsoft.com/office/powerpoint/2010/main" val="396351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dirty="0"/>
              <a:t>Background notes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The </a:t>
            </a:r>
            <a:r>
              <a:rPr lang="en-US" sz="800" i="1" dirty="0"/>
              <a:t>Women’s Health Focus Report, </a:t>
            </a:r>
            <a:r>
              <a:rPr lang="en-US" sz="800" i="0" dirty="0"/>
              <a:t>which the Commission released alongside the updated clinical care standard, </a:t>
            </a:r>
            <a:r>
              <a:rPr lang="en-US" sz="800" dirty="0"/>
              <a:t>examines trends in hysterectomy and endometrial ablation </a:t>
            </a:r>
            <a:r>
              <a:rPr lang="en-US" sz="800" dirty="0" err="1"/>
              <a:t>hospitalisations</a:t>
            </a:r>
            <a:r>
              <a:rPr lang="en-US" sz="800" dirty="0"/>
              <a:t>, and follows on from previous analysis of this data in the </a:t>
            </a:r>
            <a:r>
              <a:rPr lang="en-US" sz="800" i="1" dirty="0"/>
              <a:t>Second Atlas of Healthcare Variation</a:t>
            </a:r>
            <a:r>
              <a:rPr lang="en-US" sz="800" dirty="0"/>
              <a:t>.  </a:t>
            </a:r>
          </a:p>
          <a:p>
            <a:pPr marL="285750" indent="-285750">
              <a:buFont typeface="Arial" panose="020B0604020202020204" pitchFamily="34" charset="0"/>
              <a:buChar char="•"/>
            </a:pPr>
            <a:r>
              <a:rPr lang="en-AU" sz="800" kern="1200" dirty="0">
                <a:solidFill>
                  <a:schemeClr val="tx1"/>
                </a:solidFill>
                <a:effectLst/>
                <a:latin typeface="+mn-lt"/>
                <a:ea typeface="+mn-ea"/>
                <a:cs typeface="+mn-cs"/>
              </a:rPr>
              <a:t>The maps on this slide </a:t>
            </a:r>
            <a:r>
              <a:rPr lang="en-AU" sz="800" i="0" kern="1200" dirty="0">
                <a:solidFill>
                  <a:schemeClr val="tx1"/>
                </a:solidFill>
                <a:effectLst/>
                <a:latin typeface="+mn-lt"/>
                <a:ea typeface="+mn-ea"/>
                <a:cs typeface="+mn-cs"/>
              </a:rPr>
              <a:t>show how hysterectomy rates were distributed across Australia in 2014-15 and 2021-22. Mapping here is by Statistical Area 3, or SA3. </a:t>
            </a:r>
            <a:r>
              <a:rPr lang="en-AU" sz="800" b="0" i="0" u="none" strike="noStrike" kern="1200" baseline="0" dirty="0">
                <a:solidFill>
                  <a:schemeClr val="tx1"/>
                </a:solidFill>
                <a:latin typeface="+mn-lt"/>
                <a:ea typeface="+mn-ea"/>
                <a:cs typeface="+mn-cs"/>
              </a:rPr>
              <a:t>(</a:t>
            </a:r>
            <a:r>
              <a:rPr lang="en-AU" sz="800" i="0" kern="1200" dirty="0">
                <a:solidFill>
                  <a:schemeClr val="tx1"/>
                </a:solidFill>
                <a:effectLst/>
                <a:latin typeface="+mn-lt"/>
                <a:ea typeface="+mn-ea"/>
                <a:cs typeface="+mn-cs"/>
              </a:rPr>
              <a:t>Rates are based on the patient’s usual place of residence,</a:t>
            </a:r>
            <a:r>
              <a:rPr lang="en-AU" sz="800" i="0" kern="1200" baseline="0" dirty="0">
                <a:solidFill>
                  <a:schemeClr val="tx1"/>
                </a:solidFill>
                <a:effectLst/>
                <a:latin typeface="+mn-lt"/>
                <a:ea typeface="+mn-ea"/>
                <a:cs typeface="+mn-cs"/>
              </a:rPr>
              <a:t> rather than the location of the healthcare provider.)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i="0" u="none" strike="noStrike" kern="1200" baseline="0" dirty="0">
                <a:solidFill>
                  <a:schemeClr val="tx1"/>
                </a:solidFill>
                <a:latin typeface="+mn-lt"/>
                <a:ea typeface="+mn-ea"/>
                <a:cs typeface="+mn-cs"/>
              </a:rPr>
              <a:t>SA3s </a:t>
            </a:r>
            <a:r>
              <a:rPr lang="en-AU" sz="800" baseline="0" dirty="0"/>
              <a:t>with higher rates of hysterectomy are shown in </a:t>
            </a:r>
            <a:r>
              <a:rPr lang="en-AU" sz="800" b="0" i="0" u="none" strike="noStrike" kern="1200" baseline="0" dirty="0">
                <a:solidFill>
                  <a:schemeClr val="tx1"/>
                </a:solidFill>
                <a:latin typeface="+mn-lt"/>
                <a:ea typeface="+mn-ea"/>
                <a:cs typeface="+mn-cs"/>
              </a:rPr>
              <a:t>the </a:t>
            </a:r>
            <a:r>
              <a:rPr lang="en-AU" sz="800" baseline="0" dirty="0"/>
              <a:t>darker blue colours and those with lower rates are in the lighter colours.</a:t>
            </a:r>
            <a:r>
              <a:rPr lang="en-AU" sz="800" b="0" i="0" u="none" strike="noStrike" kern="1200" baseline="0" dirty="0">
                <a:solidFill>
                  <a:schemeClr val="tx1"/>
                </a:solidFill>
                <a:latin typeface="+mn-lt"/>
                <a:ea typeface="+mn-ea"/>
                <a:cs typeface="+mn-cs"/>
              </a:rPr>
              <a:t> (Areas in grey have not been published.)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i="0" u="none" strike="noStrike" kern="1200" baseline="0" dirty="0">
                <a:solidFill>
                  <a:schemeClr val="tx1"/>
                </a:solidFill>
                <a:latin typeface="+mn-lt"/>
                <a:ea typeface="+mn-ea"/>
                <a:cs typeface="+mn-cs"/>
              </a:rPr>
              <a:t>The recent analysis shows there was a 20% decrease nationally in the hysterectomy rate between 2014-15 and 2021-22.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i="0" u="none" strike="noStrike" kern="1200" baseline="0" dirty="0">
                <a:solidFill>
                  <a:schemeClr val="tx1"/>
                </a:solidFill>
                <a:latin typeface="+mn-lt"/>
                <a:ea typeface="+mn-ea"/>
                <a:cs typeface="+mn-cs"/>
              </a:rPr>
              <a:t>Rates were consistently higher in regional areas than in major cities and remote areas. And 60% of hospitalisations were for privately funded patients.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i="0" u="none" strike="noStrike" kern="1200" baseline="0" dirty="0">
                <a:solidFill>
                  <a:schemeClr val="tx1"/>
                </a:solidFill>
                <a:latin typeface="+mn-lt"/>
                <a:ea typeface="+mn-ea"/>
                <a:cs typeface="+mn-cs"/>
              </a:rPr>
              <a:t>In 21-22 there was a five-fold difference in hysterectomy rates between the local area with the highest rate and the local area with the lowest rate, down from a seven-fold difference in 2014-15.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i="0" u="none" strike="noStrike" kern="1200" baseline="0" dirty="0">
                <a:solidFill>
                  <a:schemeClr val="tx1"/>
                </a:solidFill>
                <a:latin typeface="+mn-lt"/>
                <a:ea typeface="+mn-ea"/>
                <a:cs typeface="+mn-cs"/>
              </a:rPr>
              <a:t>Hysterectomy rates for Aboriginal and Torres Strait Islander women were 9% higher than for other Australian women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800" b="0" i="0" u="none" strike="noStrike" kern="1200" baseline="0" dirty="0">
              <a:solidFill>
                <a:schemeClr val="tx1"/>
              </a:solidFill>
              <a:latin typeface="+mn-lt"/>
              <a:ea typeface="+mn-ea"/>
              <a:cs typeface="+mn-cs"/>
            </a:endParaRPr>
          </a:p>
          <a:p>
            <a:pPr>
              <a:lnSpc>
                <a:spcPct val="80000"/>
              </a:lnSpc>
            </a:pPr>
            <a:endParaRPr lang="en-AU" altLang="en-US" sz="800"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DD56B69-11B4-4B9B-95A7-EEF9EFDF81CB}" type="slidenum">
              <a:rPr lang="en-US" altLang="en-US">
                <a:latin typeface="Calibri" pitchFamily="34" charset="0"/>
              </a:rPr>
              <a:pPr/>
              <a:t>7</a:t>
            </a:fld>
            <a:endParaRPr lang="en-US" altLang="en-US">
              <a:latin typeface="Calibri" pitchFamily="34" charset="0"/>
            </a:endParaRPr>
          </a:p>
        </p:txBody>
      </p:sp>
    </p:spTree>
    <p:extLst>
      <p:ext uri="{BB962C8B-B14F-4D97-AF65-F5344CB8AC3E}">
        <p14:creationId xmlns:p14="http://schemas.microsoft.com/office/powerpoint/2010/main" val="2199218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800" b="1" dirty="0"/>
              <a:t>Background notes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dirty="0"/>
              <a:t>While hysterectomy rates fell, there was a 10% increase in endometrial ablation nationally between 2013-16 and 2019-22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i="0" u="none" strike="noStrike" kern="1200" baseline="0" dirty="0">
                <a:solidFill>
                  <a:schemeClr val="tx1"/>
                </a:solidFill>
                <a:latin typeface="+mn-lt"/>
                <a:ea typeface="+mn-ea"/>
                <a:cs typeface="+mn-cs"/>
              </a:rPr>
              <a:t>Again, as for hysterectomy, rates were consistently higher in regional areas than in major cities and remote areas, and 60% of hospitalisations were for privately-funded patients.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i="0" u="none" strike="noStrike" kern="1200" baseline="0" dirty="0">
                <a:solidFill>
                  <a:schemeClr val="tx1"/>
                </a:solidFill>
                <a:latin typeface="+mn-lt"/>
                <a:ea typeface="+mn-ea"/>
                <a:cs typeface="+mn-cs"/>
              </a:rPr>
              <a:t>In the most recent period, there was a substantial, 20-fold difference between the local area with the lowest rate, and the local area with the highest rate of endometrial ablation.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i="0" u="none" strike="noStrike" kern="1200" baseline="0" dirty="0">
                <a:solidFill>
                  <a:schemeClr val="tx1"/>
                </a:solidFill>
                <a:latin typeface="+mn-lt"/>
                <a:ea typeface="+mn-ea"/>
                <a:cs typeface="+mn-cs"/>
              </a:rPr>
              <a:t>Endometrial ablation rates for Aboriginal and Torres Strait Islander women were 2% lower than for other Australian women in 2019-22.</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80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800" b="0" i="0" u="none" strike="noStrike" kern="1200" baseline="0" dirty="0">
                <a:solidFill>
                  <a:schemeClr val="tx1"/>
                </a:solidFill>
                <a:latin typeface="+mn-lt"/>
                <a:ea typeface="+mn-ea"/>
                <a:cs typeface="+mn-cs"/>
              </a:rPr>
              <a:t>This has been a very quick look at this data. To learn more, go to the </a:t>
            </a:r>
            <a:r>
              <a:rPr lang="en-AU" sz="800" b="0" i="1" u="none" strike="noStrike" kern="1200" baseline="0" dirty="0">
                <a:solidFill>
                  <a:schemeClr val="tx1"/>
                </a:solidFill>
                <a:latin typeface="+mn-lt"/>
                <a:ea typeface="+mn-ea"/>
                <a:cs typeface="+mn-cs"/>
              </a:rPr>
              <a:t>Women’s Health Focus Report </a:t>
            </a:r>
            <a:r>
              <a:rPr lang="en-AU" sz="800" b="0" i="0" u="none" strike="noStrike" kern="1200" baseline="0" dirty="0">
                <a:solidFill>
                  <a:schemeClr val="tx1"/>
                </a:solidFill>
                <a:latin typeface="+mn-lt"/>
                <a:ea typeface="+mn-ea"/>
                <a:cs typeface="+mn-cs"/>
              </a:rPr>
              <a:t>on the Commission’s website where you can read about the findings in more detail and see how your local region compares. You will also be able to see the impact on variation of factors such as socioeconomic disadvantage, remoteness, and Indigenous status.</a:t>
            </a:r>
          </a:p>
          <a:p>
            <a:pPr>
              <a:lnSpc>
                <a:spcPct val="80000"/>
              </a:lnSpc>
            </a:pPr>
            <a:endParaRPr lang="en-AU" altLang="en-US" sz="800"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DD56B69-11B4-4B9B-95A7-EEF9EFDF81CB}" type="slidenum">
              <a:rPr lang="en-US" altLang="en-US">
                <a:latin typeface="Calibri" pitchFamily="34" charset="0"/>
              </a:rPr>
              <a:pPr/>
              <a:t>8</a:t>
            </a:fld>
            <a:endParaRPr lang="en-US" altLang="en-US">
              <a:latin typeface="Calibri" pitchFamily="34" charset="0"/>
            </a:endParaRPr>
          </a:p>
        </p:txBody>
      </p:sp>
    </p:spTree>
    <p:extLst>
      <p:ext uri="{BB962C8B-B14F-4D97-AF65-F5344CB8AC3E}">
        <p14:creationId xmlns:p14="http://schemas.microsoft.com/office/powerpoint/2010/main" val="1569242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AU" sz="800" b="1" dirty="0">
                <a:solidFill>
                  <a:schemeClr val="tx1"/>
                </a:solidFill>
              </a:rPr>
              <a:t>Background notes</a:t>
            </a:r>
          </a:p>
          <a:p>
            <a:pPr marL="171450" indent="-171450">
              <a:lnSpc>
                <a:spcPct val="80000"/>
              </a:lnSpc>
              <a:buFont typeface="Arial" panose="020B0604020202020204" pitchFamily="34" charset="0"/>
              <a:buChar char="•"/>
            </a:pPr>
            <a:r>
              <a:rPr lang="en-AU" sz="800" b="0" dirty="0">
                <a:solidFill>
                  <a:schemeClr val="tx1"/>
                </a:solidFill>
              </a:rPr>
              <a:t>It was in the context of this variation in care that the Heavy Menstrual Bleeding Clinical Care Standard was originally developed. </a:t>
            </a:r>
          </a:p>
          <a:p>
            <a:pPr marL="171450" indent="-171450">
              <a:lnSpc>
                <a:spcPct val="80000"/>
              </a:lnSpc>
              <a:buFont typeface="Arial" panose="020B0604020202020204" pitchFamily="34" charset="0"/>
              <a:buChar char="•"/>
            </a:pPr>
            <a:r>
              <a:rPr lang="en-AU" sz="800" b="0" dirty="0">
                <a:solidFill>
                  <a:schemeClr val="tx1"/>
                </a:solidFill>
              </a:rPr>
              <a:t>The purpose of clinical care standards is to s</a:t>
            </a:r>
            <a:r>
              <a:rPr lang="en-AU" sz="800" b="0" i="0" dirty="0">
                <a:solidFill>
                  <a:schemeClr val="tx1"/>
                </a:solidFill>
                <a:effectLst/>
              </a:rPr>
              <a:t>upport evidence-based care and reduce variation in care, while promoting shared decision-making between health professionals and consumers. </a:t>
            </a:r>
            <a:endParaRPr lang="en-AU" sz="800" b="1" dirty="0">
              <a:solidFill>
                <a:schemeClr val="tx1"/>
              </a:solidFill>
            </a:endParaRPr>
          </a:p>
          <a:p>
            <a:pPr marL="171450" indent="-171450">
              <a:lnSpc>
                <a:spcPct val="80000"/>
              </a:lnSpc>
              <a:buFont typeface="Arial" panose="020B0604020202020204" pitchFamily="34" charset="0"/>
              <a:buChar char="•"/>
            </a:pPr>
            <a:r>
              <a:rPr lang="en-AU" sz="800" b="1" dirty="0">
                <a:solidFill>
                  <a:schemeClr val="tx1"/>
                </a:solidFill>
              </a:rPr>
              <a:t>It is important to note that clinical care standards are not clinical guidelines. </a:t>
            </a:r>
            <a:r>
              <a:rPr lang="en-AU" sz="800" b="0" dirty="0">
                <a:solidFill>
                  <a:schemeClr val="tx1"/>
                </a:solidFill>
              </a:rPr>
              <a:t>They </a:t>
            </a:r>
            <a:r>
              <a:rPr lang="en-AU" sz="800" dirty="0">
                <a:solidFill>
                  <a:schemeClr val="tx1"/>
                </a:solidFill>
              </a:rPr>
              <a:t>d</a:t>
            </a:r>
            <a:r>
              <a:rPr lang="en-AU" sz="800" b="0" i="0" dirty="0">
                <a:solidFill>
                  <a:schemeClr val="tx1"/>
                </a:solidFill>
                <a:effectLst/>
              </a:rPr>
              <a:t>o not describe all the components of care. </a:t>
            </a:r>
          </a:p>
          <a:p>
            <a:pPr marL="171450" indent="-171450">
              <a:lnSpc>
                <a:spcPct val="80000"/>
              </a:lnSpc>
              <a:buFont typeface="Arial" panose="020B0604020202020204" pitchFamily="34" charset="0"/>
              <a:buChar char="•"/>
            </a:pPr>
            <a:r>
              <a:rPr lang="en-AU" sz="800" b="0" i="0" dirty="0">
                <a:solidFill>
                  <a:schemeClr val="tx1"/>
                </a:solidFill>
                <a:effectLst/>
              </a:rPr>
              <a:t>Instead, they encompass a limited set of ‘quality statements’ that address quality improvement priorities and describe the expected care for a health condition or procedure.</a:t>
            </a:r>
            <a:endParaRPr lang="en-AU" altLang="en-US" sz="800" b="0" dirty="0"/>
          </a:p>
          <a:p>
            <a:pPr>
              <a:lnSpc>
                <a:spcPct val="80000"/>
              </a:lnSpc>
            </a:pPr>
            <a:endParaRPr lang="en-AU" altLang="en-US" sz="800"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DD56B69-11B4-4B9B-95A7-EEF9EFDF81CB}" type="slidenum">
              <a:rPr lang="en-US" altLang="en-US">
                <a:latin typeface="Calibri" pitchFamily="34" charset="0"/>
              </a:rPr>
              <a:pPr/>
              <a:t>9</a:t>
            </a:fld>
            <a:endParaRPr lang="en-US" altLang="en-US">
              <a:latin typeface="Calibri" pitchFamily="34" charset="0"/>
            </a:endParaRPr>
          </a:p>
        </p:txBody>
      </p:sp>
    </p:spTree>
    <p:extLst>
      <p:ext uri="{BB962C8B-B14F-4D97-AF65-F5344CB8AC3E}">
        <p14:creationId xmlns:p14="http://schemas.microsoft.com/office/powerpoint/2010/main" val="4043957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Title Slide">
    <p:spTree>
      <p:nvGrpSpPr>
        <p:cNvPr id="1" name=""/>
        <p:cNvGrpSpPr/>
        <p:nvPr/>
      </p:nvGrpSpPr>
      <p:grpSpPr>
        <a:xfrm>
          <a:off x="0" y="0"/>
          <a:ext cx="0" cy="0"/>
          <a:chOff x="0" y="0"/>
          <a:chExt cx="0" cy="0"/>
        </a:xfrm>
      </p:grpSpPr>
      <p:sp>
        <p:nvSpPr>
          <p:cNvPr id="35" name="Text Placeholder 34">
            <a:extLst>
              <a:ext uri="{FF2B5EF4-FFF2-40B4-BE49-F238E27FC236}">
                <a16:creationId xmlns:a16="http://schemas.microsoft.com/office/drawing/2014/main" id="{4F78BF0B-2E79-0A43-8DDC-34ACFCC7AE15}"/>
              </a:ext>
            </a:extLst>
          </p:cNvPr>
          <p:cNvSpPr>
            <a:spLocks noGrp="1"/>
          </p:cNvSpPr>
          <p:nvPr>
            <p:ph type="body" sz="quarter" idx="11" hasCustomPrompt="1"/>
          </p:nvPr>
        </p:nvSpPr>
        <p:spPr>
          <a:xfrm>
            <a:off x="744269" y="3034237"/>
            <a:ext cx="6692900" cy="510879"/>
          </a:xfrm>
        </p:spPr>
        <p:txBody>
          <a:bodyPr/>
          <a:lstStyle>
            <a:lvl1pPr>
              <a:buNone/>
              <a:defRPr sz="2400" baseline="0"/>
            </a:lvl1pPr>
          </a:lstStyle>
          <a:p>
            <a:pPr lvl="0"/>
            <a:r>
              <a:rPr lang="en-US" dirty="0"/>
              <a:t>Your name | Your role | Company</a:t>
            </a:r>
          </a:p>
        </p:txBody>
      </p:sp>
      <p:sp>
        <p:nvSpPr>
          <p:cNvPr id="5" name="Title 1">
            <a:extLst>
              <a:ext uri="{FF2B5EF4-FFF2-40B4-BE49-F238E27FC236}">
                <a16:creationId xmlns:a16="http://schemas.microsoft.com/office/drawing/2014/main" id="{D02F789E-F384-7340-B3E9-814DA08F1481}"/>
              </a:ext>
            </a:extLst>
          </p:cNvPr>
          <p:cNvSpPr>
            <a:spLocks noGrp="1"/>
          </p:cNvSpPr>
          <p:nvPr>
            <p:ph type="title" hasCustomPrompt="1"/>
          </p:nvPr>
        </p:nvSpPr>
        <p:spPr>
          <a:xfrm>
            <a:off x="723332" y="1369333"/>
            <a:ext cx="10630469" cy="1664903"/>
          </a:xfrm>
        </p:spPr>
        <p:txBody>
          <a:bodyPr>
            <a:noAutofit/>
          </a:bodyPr>
          <a:lstStyle>
            <a:lvl1pPr>
              <a:defRPr sz="4000">
                <a:solidFill>
                  <a:srgbClr val="004443"/>
                </a:solidFill>
              </a:defRPr>
            </a:lvl1pPr>
          </a:lstStyle>
          <a:p>
            <a:r>
              <a:rPr lang="en-GB" dirty="0"/>
              <a:t>Name of your presentation here, try and keep it to two lines if possible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3793887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Light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EA52C-A86F-CC42-8975-53372898645F}"/>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DCA72BC-7981-3E4E-A189-DA80F22D9010}"/>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1909598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Light conten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A2C98-D995-5340-BE15-82091FA11D50}"/>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48E05C4-E784-5143-A5A5-E83A3A435999}"/>
              </a:ext>
            </a:extLst>
          </p:cNvPr>
          <p:cNvSpPr>
            <a:spLocks noGrp="1"/>
          </p:cNvSpPr>
          <p:nvPr>
            <p:ph sz="half" idx="1"/>
          </p:nvPr>
        </p:nvSpPr>
        <p:spPr>
          <a:xfrm>
            <a:off x="838200" y="2188481"/>
            <a:ext cx="5181600" cy="43513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38FD191B-A3F5-6C44-AD71-5CF7D9C79119}"/>
              </a:ext>
            </a:extLst>
          </p:cNvPr>
          <p:cNvSpPr>
            <a:spLocks noGrp="1"/>
          </p:cNvSpPr>
          <p:nvPr>
            <p:ph sz="half" idx="2"/>
          </p:nvPr>
        </p:nvSpPr>
        <p:spPr>
          <a:xfrm>
            <a:off x="6172200" y="2188481"/>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2128121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content two columns and hea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B5ADE5-B518-414F-ADA2-5A2F3EE1E5D1}"/>
              </a:ext>
            </a:extLst>
          </p:cNvPr>
          <p:cNvSpPr>
            <a:spLocks noGrp="1"/>
          </p:cNvSpPr>
          <p:nvPr>
            <p:ph type="body" idx="1"/>
          </p:nvPr>
        </p:nvSpPr>
        <p:spPr>
          <a:xfrm>
            <a:off x="748349" y="1854351"/>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15067188-9D42-774A-9C6A-DC50467D4473}"/>
              </a:ext>
            </a:extLst>
          </p:cNvPr>
          <p:cNvSpPr>
            <a:spLocks noGrp="1"/>
          </p:cNvSpPr>
          <p:nvPr>
            <p:ph sz="half" idx="2"/>
          </p:nvPr>
        </p:nvSpPr>
        <p:spPr>
          <a:xfrm>
            <a:off x="748349" y="2787991"/>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243F94A8-51D3-EE44-9BB4-9EB8A90E0CEF}"/>
              </a:ext>
            </a:extLst>
          </p:cNvPr>
          <p:cNvSpPr>
            <a:spLocks noGrp="1"/>
          </p:cNvSpPr>
          <p:nvPr>
            <p:ph type="body" sz="quarter" idx="3"/>
          </p:nvPr>
        </p:nvSpPr>
        <p:spPr>
          <a:xfrm>
            <a:off x="6172201" y="1854351"/>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D10255-88FE-9A49-9A53-CB73100F6674}"/>
              </a:ext>
            </a:extLst>
          </p:cNvPr>
          <p:cNvSpPr>
            <a:spLocks noGrp="1"/>
          </p:cNvSpPr>
          <p:nvPr>
            <p:ph sz="quarter" idx="4"/>
          </p:nvPr>
        </p:nvSpPr>
        <p:spPr>
          <a:xfrm>
            <a:off x="6172201" y="2787991"/>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1">
            <a:extLst>
              <a:ext uri="{FF2B5EF4-FFF2-40B4-BE49-F238E27FC236}">
                <a16:creationId xmlns:a16="http://schemas.microsoft.com/office/drawing/2014/main" id="{906CB635-2B91-1549-9585-17284AA24009}"/>
              </a:ext>
            </a:extLst>
          </p:cNvPr>
          <p:cNvSpPr>
            <a:spLocks noGrp="1"/>
          </p:cNvSpPr>
          <p:nvPr>
            <p:ph type="title"/>
          </p:nvPr>
        </p:nvSpPr>
        <p:spPr>
          <a:xfrm>
            <a:off x="723332" y="902153"/>
            <a:ext cx="10630469" cy="1325563"/>
          </a:xfrm>
        </p:spPr>
        <p:txBody>
          <a:bodyPr/>
          <a:lstStyle/>
          <a:p>
            <a:r>
              <a:rPr lang="en-GB" dirty="0"/>
              <a:t>Click to edit Master 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2306629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Thank You">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06CB635-2B91-1549-9585-17284AA24009}"/>
              </a:ext>
            </a:extLst>
          </p:cNvPr>
          <p:cNvSpPr>
            <a:spLocks noGrp="1"/>
          </p:cNvSpPr>
          <p:nvPr>
            <p:ph type="title" hasCustomPrompt="1"/>
          </p:nvPr>
        </p:nvSpPr>
        <p:spPr>
          <a:xfrm>
            <a:off x="723332" y="1144640"/>
            <a:ext cx="10630469" cy="1325563"/>
          </a:xfrm>
        </p:spPr>
        <p:txBody>
          <a:bodyPr/>
          <a:lstStyle/>
          <a:p>
            <a:r>
              <a:rPr lang="en-GB" dirty="0"/>
              <a:t>Thank you</a:t>
            </a:r>
            <a:endParaRPr lang="en-US" dirty="0"/>
          </a:p>
        </p:txBody>
      </p:sp>
      <p:sp>
        <p:nvSpPr>
          <p:cNvPr id="9" name="Rectangle 8">
            <a:extLst>
              <a:ext uri="{FF2B5EF4-FFF2-40B4-BE49-F238E27FC236}">
                <a16:creationId xmlns:a16="http://schemas.microsoft.com/office/drawing/2014/main" id="{ED19EA63-986F-BF42-B169-380E69172175}"/>
              </a:ext>
            </a:extLst>
          </p:cNvPr>
          <p:cNvSpPr/>
          <p:nvPr userDrawn="1"/>
        </p:nvSpPr>
        <p:spPr>
          <a:xfrm>
            <a:off x="723331" y="2598005"/>
            <a:ext cx="10187477" cy="830997"/>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Add details here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Details here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164450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14481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226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564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ght Title Slide">
    <p:spTree>
      <p:nvGrpSpPr>
        <p:cNvPr id="1" name=""/>
        <p:cNvGrpSpPr/>
        <p:nvPr/>
      </p:nvGrpSpPr>
      <p:grpSpPr>
        <a:xfrm>
          <a:off x="0" y="0"/>
          <a:ext cx="0" cy="0"/>
          <a:chOff x="0" y="0"/>
          <a:chExt cx="0" cy="0"/>
        </a:xfrm>
      </p:grpSpPr>
      <p:sp>
        <p:nvSpPr>
          <p:cNvPr id="35" name="Text Placeholder 34">
            <a:extLst>
              <a:ext uri="{FF2B5EF4-FFF2-40B4-BE49-F238E27FC236}">
                <a16:creationId xmlns:a16="http://schemas.microsoft.com/office/drawing/2014/main" id="{4F78BF0B-2E79-0A43-8DDC-34ACFCC7AE15}"/>
              </a:ext>
            </a:extLst>
          </p:cNvPr>
          <p:cNvSpPr>
            <a:spLocks noGrp="1"/>
          </p:cNvSpPr>
          <p:nvPr>
            <p:ph type="body" sz="quarter" idx="11" hasCustomPrompt="1"/>
          </p:nvPr>
        </p:nvSpPr>
        <p:spPr>
          <a:xfrm>
            <a:off x="744269" y="3034237"/>
            <a:ext cx="6692900" cy="510879"/>
          </a:xfrm>
        </p:spPr>
        <p:txBody>
          <a:bodyPr/>
          <a:lstStyle>
            <a:lvl1pPr>
              <a:buNone/>
              <a:defRPr sz="2400" baseline="0"/>
            </a:lvl1pPr>
          </a:lstStyle>
          <a:p>
            <a:pPr lvl="0"/>
            <a:r>
              <a:rPr lang="en-US" dirty="0"/>
              <a:t>Your name | Your role | Company</a:t>
            </a:r>
          </a:p>
        </p:txBody>
      </p:sp>
      <p:sp>
        <p:nvSpPr>
          <p:cNvPr id="5" name="Title 1">
            <a:extLst>
              <a:ext uri="{FF2B5EF4-FFF2-40B4-BE49-F238E27FC236}">
                <a16:creationId xmlns:a16="http://schemas.microsoft.com/office/drawing/2014/main" id="{D02F789E-F384-7340-B3E9-814DA08F1481}"/>
              </a:ext>
            </a:extLst>
          </p:cNvPr>
          <p:cNvSpPr>
            <a:spLocks noGrp="1"/>
          </p:cNvSpPr>
          <p:nvPr>
            <p:ph type="title" hasCustomPrompt="1"/>
          </p:nvPr>
        </p:nvSpPr>
        <p:spPr>
          <a:xfrm>
            <a:off x="723332" y="1369333"/>
            <a:ext cx="10630469" cy="1664903"/>
          </a:xfrm>
        </p:spPr>
        <p:txBody>
          <a:bodyPr>
            <a:noAutofit/>
          </a:bodyPr>
          <a:lstStyle>
            <a:lvl1pPr>
              <a:defRPr sz="4000">
                <a:solidFill>
                  <a:schemeClr val="bg1"/>
                </a:solidFill>
              </a:defRPr>
            </a:lvl1pPr>
          </a:lstStyle>
          <a:p>
            <a:r>
              <a:rPr lang="en-GB" dirty="0"/>
              <a:t>Name of your presentation here, try and keep it to two lines if possible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854662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Light 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4D65-EA88-9A4A-95AE-DF0D87CA8C8A}"/>
              </a:ext>
            </a:extLst>
          </p:cNvPr>
          <p:cNvSpPr>
            <a:spLocks noGrp="1"/>
          </p:cNvSpPr>
          <p:nvPr>
            <p:ph type="ctrTitle" hasCustomPrompt="1"/>
          </p:nvPr>
        </p:nvSpPr>
        <p:spPr>
          <a:xfrm>
            <a:off x="1524000" y="1122364"/>
            <a:ext cx="9144000" cy="1722437"/>
          </a:xfrm>
        </p:spPr>
        <p:txBody>
          <a:bodyPr anchor="b">
            <a:normAutofit/>
          </a:bodyPr>
          <a:lstStyle>
            <a:lvl1pPr algn="ctr">
              <a:defRPr sz="4400">
                <a:latin typeface="Arial" panose="020B0604020202020204" pitchFamily="34" charset="0"/>
                <a:cs typeface="Arial" panose="020B0604020202020204" pitchFamily="34" charset="0"/>
              </a:defRPr>
            </a:lvl1pPr>
          </a:lstStyle>
          <a:p>
            <a:r>
              <a:rPr lang="en-GB" dirty="0"/>
              <a:t>Click to edit section break</a:t>
            </a:r>
            <a:endParaRPr lang="en-US" dirty="0"/>
          </a:p>
        </p:txBody>
      </p:sp>
      <p:sp>
        <p:nvSpPr>
          <p:cNvPr id="3" name="Subtitle 2">
            <a:extLst>
              <a:ext uri="{FF2B5EF4-FFF2-40B4-BE49-F238E27FC236}">
                <a16:creationId xmlns:a16="http://schemas.microsoft.com/office/drawing/2014/main" id="{AA4F2F94-9F39-6046-890B-3E8BA94DF5F2}"/>
              </a:ext>
            </a:extLst>
          </p:cNvPr>
          <p:cNvSpPr>
            <a:spLocks noGrp="1"/>
          </p:cNvSpPr>
          <p:nvPr>
            <p:ph type="subTitle" idx="1"/>
          </p:nvPr>
        </p:nvSpPr>
        <p:spPr>
          <a:xfrm>
            <a:off x="1524000" y="3106058"/>
            <a:ext cx="9144000" cy="215174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edit Master subtitle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4149437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Light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EA52C-A86F-CC42-8975-53372898645F}"/>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DCA72BC-7981-3E4E-A189-DA80F22D9010}"/>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40656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Light 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4D65-EA88-9A4A-95AE-DF0D87CA8C8A}"/>
              </a:ext>
            </a:extLst>
          </p:cNvPr>
          <p:cNvSpPr>
            <a:spLocks noGrp="1"/>
          </p:cNvSpPr>
          <p:nvPr>
            <p:ph type="ctrTitle" hasCustomPrompt="1"/>
          </p:nvPr>
        </p:nvSpPr>
        <p:spPr>
          <a:xfrm>
            <a:off x="1524000" y="1122364"/>
            <a:ext cx="9144000" cy="1722437"/>
          </a:xfrm>
        </p:spPr>
        <p:txBody>
          <a:bodyPr anchor="b">
            <a:normAutofit/>
          </a:bodyPr>
          <a:lstStyle>
            <a:lvl1pPr algn="ctr">
              <a:defRPr sz="4400">
                <a:latin typeface="Arial" panose="020B0604020202020204" pitchFamily="34" charset="0"/>
                <a:cs typeface="Arial" panose="020B0604020202020204" pitchFamily="34" charset="0"/>
              </a:defRPr>
            </a:lvl1pPr>
          </a:lstStyle>
          <a:p>
            <a:r>
              <a:rPr lang="en-GB" dirty="0"/>
              <a:t>Click to edit section break</a:t>
            </a:r>
            <a:endParaRPr lang="en-US" dirty="0"/>
          </a:p>
        </p:txBody>
      </p:sp>
      <p:sp>
        <p:nvSpPr>
          <p:cNvPr id="3" name="Subtitle 2">
            <a:extLst>
              <a:ext uri="{FF2B5EF4-FFF2-40B4-BE49-F238E27FC236}">
                <a16:creationId xmlns:a16="http://schemas.microsoft.com/office/drawing/2014/main" id="{AA4F2F94-9F39-6046-890B-3E8BA94DF5F2}"/>
              </a:ext>
            </a:extLst>
          </p:cNvPr>
          <p:cNvSpPr>
            <a:spLocks noGrp="1"/>
          </p:cNvSpPr>
          <p:nvPr>
            <p:ph type="subTitle" idx="1"/>
          </p:nvPr>
        </p:nvSpPr>
        <p:spPr>
          <a:xfrm>
            <a:off x="1524000" y="3106058"/>
            <a:ext cx="9144000" cy="215174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edit Master subtitle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3591279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Light conten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A2C98-D995-5340-BE15-82091FA11D50}"/>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48E05C4-E784-5143-A5A5-E83A3A435999}"/>
              </a:ext>
            </a:extLst>
          </p:cNvPr>
          <p:cNvSpPr>
            <a:spLocks noGrp="1"/>
          </p:cNvSpPr>
          <p:nvPr>
            <p:ph sz="half" idx="1"/>
          </p:nvPr>
        </p:nvSpPr>
        <p:spPr>
          <a:xfrm>
            <a:off x="838200" y="2188481"/>
            <a:ext cx="5181600" cy="43513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38FD191B-A3F5-6C44-AD71-5CF7D9C79119}"/>
              </a:ext>
            </a:extLst>
          </p:cNvPr>
          <p:cNvSpPr>
            <a:spLocks noGrp="1"/>
          </p:cNvSpPr>
          <p:nvPr>
            <p:ph sz="half" idx="2"/>
          </p:nvPr>
        </p:nvSpPr>
        <p:spPr>
          <a:xfrm>
            <a:off x="6172200" y="2188481"/>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3042544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ght content two columns and hea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B5ADE5-B518-414F-ADA2-5A2F3EE1E5D1}"/>
              </a:ext>
            </a:extLst>
          </p:cNvPr>
          <p:cNvSpPr>
            <a:spLocks noGrp="1"/>
          </p:cNvSpPr>
          <p:nvPr>
            <p:ph type="body" idx="1"/>
          </p:nvPr>
        </p:nvSpPr>
        <p:spPr>
          <a:xfrm>
            <a:off x="748349" y="1854351"/>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15067188-9D42-774A-9C6A-DC50467D4473}"/>
              </a:ext>
            </a:extLst>
          </p:cNvPr>
          <p:cNvSpPr>
            <a:spLocks noGrp="1"/>
          </p:cNvSpPr>
          <p:nvPr>
            <p:ph sz="half" idx="2"/>
          </p:nvPr>
        </p:nvSpPr>
        <p:spPr>
          <a:xfrm>
            <a:off x="748349" y="2787991"/>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243F94A8-51D3-EE44-9BB4-9EB8A90E0CEF}"/>
              </a:ext>
            </a:extLst>
          </p:cNvPr>
          <p:cNvSpPr>
            <a:spLocks noGrp="1"/>
          </p:cNvSpPr>
          <p:nvPr>
            <p:ph type="body" sz="quarter" idx="3"/>
          </p:nvPr>
        </p:nvSpPr>
        <p:spPr>
          <a:xfrm>
            <a:off x="6172201" y="1854351"/>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D10255-88FE-9A49-9A53-CB73100F6674}"/>
              </a:ext>
            </a:extLst>
          </p:cNvPr>
          <p:cNvSpPr>
            <a:spLocks noGrp="1"/>
          </p:cNvSpPr>
          <p:nvPr>
            <p:ph sz="quarter" idx="4"/>
          </p:nvPr>
        </p:nvSpPr>
        <p:spPr>
          <a:xfrm>
            <a:off x="6172201" y="2787991"/>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1">
            <a:extLst>
              <a:ext uri="{FF2B5EF4-FFF2-40B4-BE49-F238E27FC236}">
                <a16:creationId xmlns:a16="http://schemas.microsoft.com/office/drawing/2014/main" id="{906CB635-2B91-1549-9585-17284AA24009}"/>
              </a:ext>
            </a:extLst>
          </p:cNvPr>
          <p:cNvSpPr>
            <a:spLocks noGrp="1"/>
          </p:cNvSpPr>
          <p:nvPr>
            <p:ph type="title"/>
          </p:nvPr>
        </p:nvSpPr>
        <p:spPr>
          <a:xfrm>
            <a:off x="723332" y="902153"/>
            <a:ext cx="10630469" cy="1325563"/>
          </a:xfrm>
        </p:spPr>
        <p:txBody>
          <a:bodyPr/>
          <a:lstStyle/>
          <a:p>
            <a:r>
              <a:rPr lang="en-GB" dirty="0"/>
              <a:t>Click to edit Master 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2595077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ght Thank You">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06CB635-2B91-1549-9585-17284AA24009}"/>
              </a:ext>
            </a:extLst>
          </p:cNvPr>
          <p:cNvSpPr>
            <a:spLocks noGrp="1"/>
          </p:cNvSpPr>
          <p:nvPr>
            <p:ph type="title" hasCustomPrompt="1"/>
          </p:nvPr>
        </p:nvSpPr>
        <p:spPr>
          <a:xfrm>
            <a:off x="723332" y="1144640"/>
            <a:ext cx="10630469" cy="1325563"/>
          </a:xfrm>
        </p:spPr>
        <p:txBody>
          <a:bodyPr/>
          <a:lstStyle/>
          <a:p>
            <a:r>
              <a:rPr lang="en-GB" dirty="0"/>
              <a:t>Thank you</a:t>
            </a:r>
            <a:endParaRPr lang="en-US" dirty="0"/>
          </a:p>
        </p:txBody>
      </p:sp>
      <p:sp>
        <p:nvSpPr>
          <p:cNvPr id="9" name="Rectangle 8">
            <a:extLst>
              <a:ext uri="{FF2B5EF4-FFF2-40B4-BE49-F238E27FC236}">
                <a16:creationId xmlns:a16="http://schemas.microsoft.com/office/drawing/2014/main" id="{ED19EA63-986F-BF42-B169-380E69172175}"/>
              </a:ext>
            </a:extLst>
          </p:cNvPr>
          <p:cNvSpPr/>
          <p:nvPr userDrawn="1"/>
        </p:nvSpPr>
        <p:spPr>
          <a:xfrm>
            <a:off x="723331" y="2598005"/>
            <a:ext cx="10187477" cy="830997"/>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Add details here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Details here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825406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47545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092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2242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ight Title Slide">
    <p:spTree>
      <p:nvGrpSpPr>
        <p:cNvPr id="1" name=""/>
        <p:cNvGrpSpPr/>
        <p:nvPr/>
      </p:nvGrpSpPr>
      <p:grpSpPr>
        <a:xfrm>
          <a:off x="0" y="0"/>
          <a:ext cx="0" cy="0"/>
          <a:chOff x="0" y="0"/>
          <a:chExt cx="0" cy="0"/>
        </a:xfrm>
      </p:grpSpPr>
      <p:sp>
        <p:nvSpPr>
          <p:cNvPr id="35" name="Text Placeholder 34">
            <a:extLst>
              <a:ext uri="{FF2B5EF4-FFF2-40B4-BE49-F238E27FC236}">
                <a16:creationId xmlns:a16="http://schemas.microsoft.com/office/drawing/2014/main" id="{4F78BF0B-2E79-0A43-8DDC-34ACFCC7AE15}"/>
              </a:ext>
            </a:extLst>
          </p:cNvPr>
          <p:cNvSpPr>
            <a:spLocks noGrp="1"/>
          </p:cNvSpPr>
          <p:nvPr>
            <p:ph type="body" sz="quarter" idx="11" hasCustomPrompt="1"/>
          </p:nvPr>
        </p:nvSpPr>
        <p:spPr>
          <a:xfrm>
            <a:off x="744269" y="3034237"/>
            <a:ext cx="6692900" cy="510879"/>
          </a:xfrm>
        </p:spPr>
        <p:txBody>
          <a:bodyPr/>
          <a:lstStyle>
            <a:lvl1pPr>
              <a:buNone/>
              <a:defRPr sz="2400" baseline="0"/>
            </a:lvl1pPr>
          </a:lstStyle>
          <a:p>
            <a:pPr lvl="0"/>
            <a:r>
              <a:rPr lang="en-US" dirty="0"/>
              <a:t>Your name | Your role | Company</a:t>
            </a:r>
          </a:p>
        </p:txBody>
      </p:sp>
      <p:sp>
        <p:nvSpPr>
          <p:cNvPr id="5" name="Title 1">
            <a:extLst>
              <a:ext uri="{FF2B5EF4-FFF2-40B4-BE49-F238E27FC236}">
                <a16:creationId xmlns:a16="http://schemas.microsoft.com/office/drawing/2014/main" id="{D02F789E-F384-7340-B3E9-814DA08F1481}"/>
              </a:ext>
            </a:extLst>
          </p:cNvPr>
          <p:cNvSpPr>
            <a:spLocks noGrp="1"/>
          </p:cNvSpPr>
          <p:nvPr>
            <p:ph type="title" hasCustomPrompt="1"/>
          </p:nvPr>
        </p:nvSpPr>
        <p:spPr>
          <a:xfrm>
            <a:off x="723332" y="1369333"/>
            <a:ext cx="10630469" cy="1664903"/>
          </a:xfrm>
        </p:spPr>
        <p:txBody>
          <a:bodyPr>
            <a:noAutofit/>
          </a:bodyPr>
          <a:lstStyle>
            <a:lvl1pPr>
              <a:defRPr sz="4000">
                <a:solidFill>
                  <a:schemeClr val="bg1"/>
                </a:solidFill>
              </a:defRPr>
            </a:lvl1pPr>
          </a:lstStyle>
          <a:p>
            <a:r>
              <a:rPr lang="en-GB" dirty="0"/>
              <a:t>Name of your presentation here, try and keep it to two lines if possible</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894679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Light 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4D65-EA88-9A4A-95AE-DF0D87CA8C8A}"/>
              </a:ext>
            </a:extLst>
          </p:cNvPr>
          <p:cNvSpPr>
            <a:spLocks noGrp="1"/>
          </p:cNvSpPr>
          <p:nvPr>
            <p:ph type="ctrTitle" hasCustomPrompt="1"/>
          </p:nvPr>
        </p:nvSpPr>
        <p:spPr>
          <a:xfrm>
            <a:off x="1524000" y="1122364"/>
            <a:ext cx="9144000" cy="1722437"/>
          </a:xfrm>
        </p:spPr>
        <p:txBody>
          <a:bodyPr anchor="b">
            <a:normAutofit/>
          </a:bodyPr>
          <a:lstStyle>
            <a:lvl1pPr algn="ctr">
              <a:defRPr sz="4400">
                <a:latin typeface="Arial" panose="020B0604020202020204" pitchFamily="34" charset="0"/>
                <a:cs typeface="Arial" panose="020B0604020202020204" pitchFamily="34" charset="0"/>
              </a:defRPr>
            </a:lvl1pPr>
          </a:lstStyle>
          <a:p>
            <a:r>
              <a:rPr lang="en-GB" dirty="0"/>
              <a:t>Click to edit section break</a:t>
            </a:r>
            <a:endParaRPr lang="en-US" dirty="0"/>
          </a:p>
        </p:txBody>
      </p:sp>
      <p:sp>
        <p:nvSpPr>
          <p:cNvPr id="3" name="Subtitle 2">
            <a:extLst>
              <a:ext uri="{FF2B5EF4-FFF2-40B4-BE49-F238E27FC236}">
                <a16:creationId xmlns:a16="http://schemas.microsoft.com/office/drawing/2014/main" id="{AA4F2F94-9F39-6046-890B-3E8BA94DF5F2}"/>
              </a:ext>
            </a:extLst>
          </p:cNvPr>
          <p:cNvSpPr>
            <a:spLocks noGrp="1"/>
          </p:cNvSpPr>
          <p:nvPr>
            <p:ph type="subTitle" idx="1"/>
          </p:nvPr>
        </p:nvSpPr>
        <p:spPr>
          <a:xfrm>
            <a:off x="1524000" y="3106058"/>
            <a:ext cx="9144000" cy="215174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edit Master subtitle style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715320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Light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EA52C-A86F-CC42-8975-53372898645F}"/>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DCA72BC-7981-3E4E-A189-DA80F22D9010}"/>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3615994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Light conten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A2C98-D995-5340-BE15-82091FA11D50}"/>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48E05C4-E784-5143-A5A5-E83A3A435999}"/>
              </a:ext>
            </a:extLst>
          </p:cNvPr>
          <p:cNvSpPr>
            <a:spLocks noGrp="1"/>
          </p:cNvSpPr>
          <p:nvPr>
            <p:ph sz="half" idx="1"/>
          </p:nvPr>
        </p:nvSpPr>
        <p:spPr>
          <a:xfrm>
            <a:off x="838200" y="2188481"/>
            <a:ext cx="5181600" cy="43513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38FD191B-A3F5-6C44-AD71-5CF7D9C79119}"/>
              </a:ext>
            </a:extLst>
          </p:cNvPr>
          <p:cNvSpPr>
            <a:spLocks noGrp="1"/>
          </p:cNvSpPr>
          <p:nvPr>
            <p:ph sz="half" idx="2"/>
          </p:nvPr>
        </p:nvSpPr>
        <p:spPr>
          <a:xfrm>
            <a:off x="6172200" y="2188481"/>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212795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ight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EA52C-A86F-CC42-8975-53372898645F}"/>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DCA72BC-7981-3E4E-A189-DA80F22D9010}"/>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36686796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ight content two columns and hea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B5ADE5-B518-414F-ADA2-5A2F3EE1E5D1}"/>
              </a:ext>
            </a:extLst>
          </p:cNvPr>
          <p:cNvSpPr>
            <a:spLocks noGrp="1"/>
          </p:cNvSpPr>
          <p:nvPr>
            <p:ph type="body" idx="1"/>
          </p:nvPr>
        </p:nvSpPr>
        <p:spPr>
          <a:xfrm>
            <a:off x="748349" y="1854351"/>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15067188-9D42-774A-9C6A-DC50467D4473}"/>
              </a:ext>
            </a:extLst>
          </p:cNvPr>
          <p:cNvSpPr>
            <a:spLocks noGrp="1"/>
          </p:cNvSpPr>
          <p:nvPr>
            <p:ph sz="half" idx="2"/>
          </p:nvPr>
        </p:nvSpPr>
        <p:spPr>
          <a:xfrm>
            <a:off x="748349" y="2787991"/>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243F94A8-51D3-EE44-9BB4-9EB8A90E0CEF}"/>
              </a:ext>
            </a:extLst>
          </p:cNvPr>
          <p:cNvSpPr>
            <a:spLocks noGrp="1"/>
          </p:cNvSpPr>
          <p:nvPr>
            <p:ph type="body" sz="quarter" idx="3"/>
          </p:nvPr>
        </p:nvSpPr>
        <p:spPr>
          <a:xfrm>
            <a:off x="6172201" y="1854351"/>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D10255-88FE-9A49-9A53-CB73100F6674}"/>
              </a:ext>
            </a:extLst>
          </p:cNvPr>
          <p:cNvSpPr>
            <a:spLocks noGrp="1"/>
          </p:cNvSpPr>
          <p:nvPr>
            <p:ph sz="quarter" idx="4"/>
          </p:nvPr>
        </p:nvSpPr>
        <p:spPr>
          <a:xfrm>
            <a:off x="6172201" y="2787991"/>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1">
            <a:extLst>
              <a:ext uri="{FF2B5EF4-FFF2-40B4-BE49-F238E27FC236}">
                <a16:creationId xmlns:a16="http://schemas.microsoft.com/office/drawing/2014/main" id="{906CB635-2B91-1549-9585-17284AA24009}"/>
              </a:ext>
            </a:extLst>
          </p:cNvPr>
          <p:cNvSpPr>
            <a:spLocks noGrp="1"/>
          </p:cNvSpPr>
          <p:nvPr>
            <p:ph type="title"/>
          </p:nvPr>
        </p:nvSpPr>
        <p:spPr>
          <a:xfrm>
            <a:off x="723332" y="902153"/>
            <a:ext cx="10630469" cy="1325563"/>
          </a:xfrm>
        </p:spPr>
        <p:txBody>
          <a:bodyPr/>
          <a:lstStyle/>
          <a:p>
            <a:r>
              <a:rPr lang="en-GB" dirty="0"/>
              <a:t>Click to edit Master title style</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3945666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ight Thank You">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06CB635-2B91-1549-9585-17284AA24009}"/>
              </a:ext>
            </a:extLst>
          </p:cNvPr>
          <p:cNvSpPr>
            <a:spLocks noGrp="1"/>
          </p:cNvSpPr>
          <p:nvPr>
            <p:ph type="title" hasCustomPrompt="1"/>
          </p:nvPr>
        </p:nvSpPr>
        <p:spPr>
          <a:xfrm>
            <a:off x="723332" y="1144640"/>
            <a:ext cx="10630469" cy="1325563"/>
          </a:xfrm>
        </p:spPr>
        <p:txBody>
          <a:bodyPr/>
          <a:lstStyle/>
          <a:p>
            <a:r>
              <a:rPr lang="en-GB" dirty="0"/>
              <a:t>Thank you</a:t>
            </a:r>
            <a:endParaRPr lang="en-US" dirty="0"/>
          </a:p>
        </p:txBody>
      </p:sp>
      <p:sp>
        <p:nvSpPr>
          <p:cNvPr id="9" name="Rectangle 8">
            <a:extLst>
              <a:ext uri="{FF2B5EF4-FFF2-40B4-BE49-F238E27FC236}">
                <a16:creationId xmlns:a16="http://schemas.microsoft.com/office/drawing/2014/main" id="{ED19EA63-986F-BF42-B169-380E69172175}"/>
              </a:ext>
            </a:extLst>
          </p:cNvPr>
          <p:cNvSpPr/>
          <p:nvPr userDrawn="1"/>
        </p:nvSpPr>
        <p:spPr>
          <a:xfrm>
            <a:off x="723331" y="2598005"/>
            <a:ext cx="10187477" cy="830997"/>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Add details here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Details here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23495651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40686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1096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2729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ight Title Slide">
    <p:spTree>
      <p:nvGrpSpPr>
        <p:cNvPr id="1" name=""/>
        <p:cNvGrpSpPr/>
        <p:nvPr/>
      </p:nvGrpSpPr>
      <p:grpSpPr>
        <a:xfrm>
          <a:off x="0" y="0"/>
          <a:ext cx="0" cy="0"/>
          <a:chOff x="0" y="0"/>
          <a:chExt cx="0" cy="0"/>
        </a:xfrm>
      </p:grpSpPr>
      <p:sp>
        <p:nvSpPr>
          <p:cNvPr id="35" name="Text Placeholder 34">
            <a:extLst>
              <a:ext uri="{FF2B5EF4-FFF2-40B4-BE49-F238E27FC236}">
                <a16:creationId xmlns:a16="http://schemas.microsoft.com/office/drawing/2014/main" id="{4F78BF0B-2E79-0A43-8DDC-34ACFCC7AE15}"/>
              </a:ext>
            </a:extLst>
          </p:cNvPr>
          <p:cNvSpPr>
            <a:spLocks noGrp="1"/>
          </p:cNvSpPr>
          <p:nvPr>
            <p:ph type="body" sz="quarter" idx="11" hasCustomPrompt="1"/>
          </p:nvPr>
        </p:nvSpPr>
        <p:spPr>
          <a:xfrm>
            <a:off x="744269" y="3034237"/>
            <a:ext cx="6692900" cy="510879"/>
          </a:xfrm>
        </p:spPr>
        <p:txBody>
          <a:bodyPr/>
          <a:lstStyle>
            <a:lvl1pPr>
              <a:buNone/>
              <a:defRPr sz="2400" baseline="0"/>
            </a:lvl1pPr>
          </a:lstStyle>
          <a:p>
            <a:pPr lvl="0"/>
            <a:r>
              <a:rPr lang="en-US" dirty="0"/>
              <a:t>Your name | Your role | Company</a:t>
            </a:r>
          </a:p>
        </p:txBody>
      </p:sp>
      <p:sp>
        <p:nvSpPr>
          <p:cNvPr id="5" name="Title 1">
            <a:extLst>
              <a:ext uri="{FF2B5EF4-FFF2-40B4-BE49-F238E27FC236}">
                <a16:creationId xmlns:a16="http://schemas.microsoft.com/office/drawing/2014/main" id="{D02F789E-F384-7340-B3E9-814DA08F1481}"/>
              </a:ext>
            </a:extLst>
          </p:cNvPr>
          <p:cNvSpPr>
            <a:spLocks noGrp="1"/>
          </p:cNvSpPr>
          <p:nvPr>
            <p:ph type="title" hasCustomPrompt="1"/>
          </p:nvPr>
        </p:nvSpPr>
        <p:spPr>
          <a:xfrm>
            <a:off x="723332" y="1369333"/>
            <a:ext cx="10630469" cy="1664903"/>
          </a:xfrm>
        </p:spPr>
        <p:txBody>
          <a:bodyPr>
            <a:noAutofit/>
          </a:bodyPr>
          <a:lstStyle>
            <a:lvl1pPr>
              <a:defRPr sz="4000">
                <a:solidFill>
                  <a:srgbClr val="004443"/>
                </a:solidFill>
              </a:defRPr>
            </a:lvl1pPr>
          </a:lstStyle>
          <a:p>
            <a:r>
              <a:rPr lang="en-GB" dirty="0"/>
              <a:t>Name of your presentation here, try and keep it to two lines if possible</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2514710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Light 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4D65-EA88-9A4A-95AE-DF0D87CA8C8A}"/>
              </a:ext>
            </a:extLst>
          </p:cNvPr>
          <p:cNvSpPr>
            <a:spLocks noGrp="1"/>
          </p:cNvSpPr>
          <p:nvPr>
            <p:ph type="ctrTitle" hasCustomPrompt="1"/>
          </p:nvPr>
        </p:nvSpPr>
        <p:spPr>
          <a:xfrm>
            <a:off x="1524000" y="1122364"/>
            <a:ext cx="9144000" cy="1722437"/>
          </a:xfrm>
        </p:spPr>
        <p:txBody>
          <a:bodyPr anchor="b">
            <a:normAutofit/>
          </a:bodyPr>
          <a:lstStyle>
            <a:lvl1pPr algn="ctr">
              <a:defRPr sz="4400">
                <a:latin typeface="Arial" panose="020B0604020202020204" pitchFamily="34" charset="0"/>
                <a:cs typeface="Arial" panose="020B0604020202020204" pitchFamily="34" charset="0"/>
              </a:defRPr>
            </a:lvl1pPr>
          </a:lstStyle>
          <a:p>
            <a:r>
              <a:rPr lang="en-GB" dirty="0"/>
              <a:t>Click to edit section break</a:t>
            </a:r>
            <a:endParaRPr lang="en-US" dirty="0"/>
          </a:p>
        </p:txBody>
      </p:sp>
      <p:sp>
        <p:nvSpPr>
          <p:cNvPr id="3" name="Subtitle 2">
            <a:extLst>
              <a:ext uri="{FF2B5EF4-FFF2-40B4-BE49-F238E27FC236}">
                <a16:creationId xmlns:a16="http://schemas.microsoft.com/office/drawing/2014/main" id="{AA4F2F94-9F39-6046-890B-3E8BA94DF5F2}"/>
              </a:ext>
            </a:extLst>
          </p:cNvPr>
          <p:cNvSpPr>
            <a:spLocks noGrp="1"/>
          </p:cNvSpPr>
          <p:nvPr>
            <p:ph type="subTitle" idx="1"/>
          </p:nvPr>
        </p:nvSpPr>
        <p:spPr>
          <a:xfrm>
            <a:off x="1524000" y="3106058"/>
            <a:ext cx="9144000" cy="215174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35516870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Light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EA52C-A86F-CC42-8975-53372898645F}"/>
              </a:ext>
            </a:extLst>
          </p:cNvPr>
          <p:cNvSpPr>
            <a:spLocks noGrp="1"/>
          </p:cNvSpPr>
          <p:nvPr>
            <p:ph type="title"/>
          </p:nvPr>
        </p:nvSpPr>
        <p:spPr/>
        <p:txBody>
          <a:body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0DCA72BC-7981-3E4E-A189-DA80F22D901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22069884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Light conten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A2C98-D995-5340-BE15-82091FA11D50}"/>
              </a:ext>
            </a:extLst>
          </p:cNvPr>
          <p:cNvSpPr>
            <a:spLocks noGrp="1"/>
          </p:cNvSpPr>
          <p:nvPr>
            <p:ph type="title"/>
          </p:nvPr>
        </p:nvSpPr>
        <p:spPr/>
        <p:txBody>
          <a:body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148E05C4-E784-5143-A5A5-E83A3A435999}"/>
              </a:ext>
            </a:extLst>
          </p:cNvPr>
          <p:cNvSpPr>
            <a:spLocks noGrp="1"/>
          </p:cNvSpPr>
          <p:nvPr>
            <p:ph sz="half" idx="1"/>
          </p:nvPr>
        </p:nvSpPr>
        <p:spPr>
          <a:xfrm>
            <a:off x="838200" y="2188481"/>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a:extLst>
              <a:ext uri="{FF2B5EF4-FFF2-40B4-BE49-F238E27FC236}">
                <a16:creationId xmlns:a16="http://schemas.microsoft.com/office/drawing/2014/main" id="{38FD191B-A3F5-6C44-AD71-5CF7D9C79119}"/>
              </a:ext>
            </a:extLst>
          </p:cNvPr>
          <p:cNvSpPr>
            <a:spLocks noGrp="1"/>
          </p:cNvSpPr>
          <p:nvPr>
            <p:ph sz="half" idx="2"/>
          </p:nvPr>
        </p:nvSpPr>
        <p:spPr>
          <a:xfrm>
            <a:off x="6172200" y="2188481"/>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31849091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ight content two columns and hea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B5ADE5-B518-414F-ADA2-5A2F3EE1E5D1}"/>
              </a:ext>
            </a:extLst>
          </p:cNvPr>
          <p:cNvSpPr>
            <a:spLocks noGrp="1"/>
          </p:cNvSpPr>
          <p:nvPr>
            <p:ph type="body" idx="1"/>
          </p:nvPr>
        </p:nvSpPr>
        <p:spPr>
          <a:xfrm>
            <a:off x="748349" y="1854351"/>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5067188-9D42-774A-9C6A-DC50467D4473}"/>
              </a:ext>
            </a:extLst>
          </p:cNvPr>
          <p:cNvSpPr>
            <a:spLocks noGrp="1"/>
          </p:cNvSpPr>
          <p:nvPr>
            <p:ph sz="half" idx="2"/>
          </p:nvPr>
        </p:nvSpPr>
        <p:spPr>
          <a:xfrm>
            <a:off x="748349" y="2787991"/>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a:extLst>
              <a:ext uri="{FF2B5EF4-FFF2-40B4-BE49-F238E27FC236}">
                <a16:creationId xmlns:a16="http://schemas.microsoft.com/office/drawing/2014/main" id="{243F94A8-51D3-EE44-9BB4-9EB8A90E0CEF}"/>
              </a:ext>
            </a:extLst>
          </p:cNvPr>
          <p:cNvSpPr>
            <a:spLocks noGrp="1"/>
          </p:cNvSpPr>
          <p:nvPr>
            <p:ph type="body" sz="quarter" idx="3"/>
          </p:nvPr>
        </p:nvSpPr>
        <p:spPr>
          <a:xfrm>
            <a:off x="6172201" y="1854351"/>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D10255-88FE-9A49-9A53-CB73100F6674}"/>
              </a:ext>
            </a:extLst>
          </p:cNvPr>
          <p:cNvSpPr>
            <a:spLocks noGrp="1"/>
          </p:cNvSpPr>
          <p:nvPr>
            <p:ph sz="quarter" idx="4"/>
          </p:nvPr>
        </p:nvSpPr>
        <p:spPr>
          <a:xfrm>
            <a:off x="6172201" y="2787991"/>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1">
            <a:extLst>
              <a:ext uri="{FF2B5EF4-FFF2-40B4-BE49-F238E27FC236}">
                <a16:creationId xmlns:a16="http://schemas.microsoft.com/office/drawing/2014/main" id="{906CB635-2B91-1549-9585-17284AA24009}"/>
              </a:ext>
            </a:extLst>
          </p:cNvPr>
          <p:cNvSpPr>
            <a:spLocks noGrp="1"/>
          </p:cNvSpPr>
          <p:nvPr>
            <p:ph type="title"/>
          </p:nvPr>
        </p:nvSpPr>
        <p:spPr>
          <a:xfrm>
            <a:off x="723332" y="902153"/>
            <a:ext cx="10630469" cy="1325563"/>
          </a:xfrm>
        </p:spPr>
        <p:txBody>
          <a:bodyPr/>
          <a:lstStyle/>
          <a:p>
            <a:r>
              <a:rPr lang="en-GB"/>
              <a:t>Click to edit Master title style</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192081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Light conten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A2C98-D995-5340-BE15-82091FA11D50}"/>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48E05C4-E784-5143-A5A5-E83A3A435999}"/>
              </a:ext>
            </a:extLst>
          </p:cNvPr>
          <p:cNvSpPr>
            <a:spLocks noGrp="1"/>
          </p:cNvSpPr>
          <p:nvPr>
            <p:ph sz="half" idx="1"/>
          </p:nvPr>
        </p:nvSpPr>
        <p:spPr>
          <a:xfrm>
            <a:off x="838200" y="2188481"/>
            <a:ext cx="5181600" cy="43513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38FD191B-A3F5-6C44-AD71-5CF7D9C79119}"/>
              </a:ext>
            </a:extLst>
          </p:cNvPr>
          <p:cNvSpPr>
            <a:spLocks noGrp="1"/>
          </p:cNvSpPr>
          <p:nvPr>
            <p:ph sz="half" idx="2"/>
          </p:nvPr>
        </p:nvSpPr>
        <p:spPr>
          <a:xfrm>
            <a:off x="6172200" y="2188481"/>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19373658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ight Thank You">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06CB635-2B91-1549-9585-17284AA24009}"/>
              </a:ext>
            </a:extLst>
          </p:cNvPr>
          <p:cNvSpPr>
            <a:spLocks noGrp="1"/>
          </p:cNvSpPr>
          <p:nvPr>
            <p:ph type="title" hasCustomPrompt="1"/>
          </p:nvPr>
        </p:nvSpPr>
        <p:spPr>
          <a:xfrm>
            <a:off x="723332" y="1144640"/>
            <a:ext cx="10630469" cy="1325563"/>
          </a:xfrm>
        </p:spPr>
        <p:txBody>
          <a:bodyPr/>
          <a:lstStyle/>
          <a:p>
            <a:r>
              <a:rPr lang="en-GB" dirty="0"/>
              <a:t>Thank you</a:t>
            </a:r>
            <a:endParaRPr lang="en-US" dirty="0"/>
          </a:p>
        </p:txBody>
      </p:sp>
      <p:sp>
        <p:nvSpPr>
          <p:cNvPr id="9" name="Rectangle 8">
            <a:extLst>
              <a:ext uri="{FF2B5EF4-FFF2-40B4-BE49-F238E27FC236}">
                <a16:creationId xmlns:a16="http://schemas.microsoft.com/office/drawing/2014/main" id="{ED19EA63-986F-BF42-B169-380E69172175}"/>
              </a:ext>
            </a:extLst>
          </p:cNvPr>
          <p:cNvSpPr/>
          <p:nvPr userDrawn="1"/>
        </p:nvSpPr>
        <p:spPr>
          <a:xfrm>
            <a:off x="723331" y="2598005"/>
            <a:ext cx="10187477" cy="830997"/>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Add details here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Details here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5676038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74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ght content two columns and hea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B5ADE5-B518-414F-ADA2-5A2F3EE1E5D1}"/>
              </a:ext>
            </a:extLst>
          </p:cNvPr>
          <p:cNvSpPr>
            <a:spLocks noGrp="1"/>
          </p:cNvSpPr>
          <p:nvPr>
            <p:ph type="body" idx="1"/>
          </p:nvPr>
        </p:nvSpPr>
        <p:spPr>
          <a:xfrm>
            <a:off x="748349" y="1854351"/>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15067188-9D42-774A-9C6A-DC50467D4473}"/>
              </a:ext>
            </a:extLst>
          </p:cNvPr>
          <p:cNvSpPr>
            <a:spLocks noGrp="1"/>
          </p:cNvSpPr>
          <p:nvPr>
            <p:ph sz="half" idx="2"/>
          </p:nvPr>
        </p:nvSpPr>
        <p:spPr>
          <a:xfrm>
            <a:off x="748349" y="2787991"/>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243F94A8-51D3-EE44-9BB4-9EB8A90E0CEF}"/>
              </a:ext>
            </a:extLst>
          </p:cNvPr>
          <p:cNvSpPr>
            <a:spLocks noGrp="1"/>
          </p:cNvSpPr>
          <p:nvPr>
            <p:ph type="body" sz="quarter" idx="3"/>
          </p:nvPr>
        </p:nvSpPr>
        <p:spPr>
          <a:xfrm>
            <a:off x="6172201" y="1854351"/>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D10255-88FE-9A49-9A53-CB73100F6674}"/>
              </a:ext>
            </a:extLst>
          </p:cNvPr>
          <p:cNvSpPr>
            <a:spLocks noGrp="1"/>
          </p:cNvSpPr>
          <p:nvPr>
            <p:ph sz="quarter" idx="4"/>
          </p:nvPr>
        </p:nvSpPr>
        <p:spPr>
          <a:xfrm>
            <a:off x="6172201" y="2787991"/>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1">
            <a:extLst>
              <a:ext uri="{FF2B5EF4-FFF2-40B4-BE49-F238E27FC236}">
                <a16:creationId xmlns:a16="http://schemas.microsoft.com/office/drawing/2014/main" id="{906CB635-2B91-1549-9585-17284AA24009}"/>
              </a:ext>
            </a:extLst>
          </p:cNvPr>
          <p:cNvSpPr>
            <a:spLocks noGrp="1"/>
          </p:cNvSpPr>
          <p:nvPr>
            <p:ph type="title"/>
          </p:nvPr>
        </p:nvSpPr>
        <p:spPr>
          <a:xfrm>
            <a:off x="723332" y="902153"/>
            <a:ext cx="10630469" cy="1325563"/>
          </a:xfrm>
        </p:spPr>
        <p:txBody>
          <a:bodyPr/>
          <a:lstStyle/>
          <a:p>
            <a:r>
              <a:rPr lang="en-GB" dirty="0"/>
              <a:t>Click to edit Master 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34115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ht Thank You">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06CB635-2B91-1549-9585-17284AA24009}"/>
              </a:ext>
            </a:extLst>
          </p:cNvPr>
          <p:cNvSpPr>
            <a:spLocks noGrp="1"/>
          </p:cNvSpPr>
          <p:nvPr>
            <p:ph type="title" hasCustomPrompt="1"/>
          </p:nvPr>
        </p:nvSpPr>
        <p:spPr>
          <a:xfrm>
            <a:off x="723332" y="1144640"/>
            <a:ext cx="10630469" cy="1325563"/>
          </a:xfrm>
        </p:spPr>
        <p:txBody>
          <a:bodyPr/>
          <a:lstStyle/>
          <a:p>
            <a:r>
              <a:rPr lang="en-GB" dirty="0"/>
              <a:t>Thank you</a:t>
            </a:r>
            <a:endParaRPr lang="en-US" dirty="0"/>
          </a:p>
        </p:txBody>
      </p:sp>
      <p:sp>
        <p:nvSpPr>
          <p:cNvPr id="9" name="Rectangle 8">
            <a:extLst>
              <a:ext uri="{FF2B5EF4-FFF2-40B4-BE49-F238E27FC236}">
                <a16:creationId xmlns:a16="http://schemas.microsoft.com/office/drawing/2014/main" id="{ED19EA63-986F-BF42-B169-380E69172175}"/>
              </a:ext>
            </a:extLst>
          </p:cNvPr>
          <p:cNvSpPr/>
          <p:nvPr userDrawn="1"/>
        </p:nvSpPr>
        <p:spPr>
          <a:xfrm>
            <a:off x="723331" y="2598005"/>
            <a:ext cx="10187477" cy="830997"/>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Add details here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Details here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371791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876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ght Title Slide">
    <p:spTree>
      <p:nvGrpSpPr>
        <p:cNvPr id="1" name=""/>
        <p:cNvGrpSpPr/>
        <p:nvPr/>
      </p:nvGrpSpPr>
      <p:grpSpPr>
        <a:xfrm>
          <a:off x="0" y="0"/>
          <a:ext cx="0" cy="0"/>
          <a:chOff x="0" y="0"/>
          <a:chExt cx="0" cy="0"/>
        </a:xfrm>
      </p:grpSpPr>
      <p:sp>
        <p:nvSpPr>
          <p:cNvPr id="35" name="Text Placeholder 34">
            <a:extLst>
              <a:ext uri="{FF2B5EF4-FFF2-40B4-BE49-F238E27FC236}">
                <a16:creationId xmlns:a16="http://schemas.microsoft.com/office/drawing/2014/main" id="{4F78BF0B-2E79-0A43-8DDC-34ACFCC7AE15}"/>
              </a:ext>
            </a:extLst>
          </p:cNvPr>
          <p:cNvSpPr>
            <a:spLocks noGrp="1"/>
          </p:cNvSpPr>
          <p:nvPr>
            <p:ph type="body" sz="quarter" idx="11" hasCustomPrompt="1"/>
          </p:nvPr>
        </p:nvSpPr>
        <p:spPr>
          <a:xfrm>
            <a:off x="744269" y="3034237"/>
            <a:ext cx="6692900" cy="510879"/>
          </a:xfrm>
        </p:spPr>
        <p:txBody>
          <a:bodyPr/>
          <a:lstStyle>
            <a:lvl1pPr>
              <a:buNone/>
              <a:defRPr sz="2400" baseline="0"/>
            </a:lvl1pPr>
          </a:lstStyle>
          <a:p>
            <a:pPr lvl="0"/>
            <a:r>
              <a:rPr lang="en-US" dirty="0"/>
              <a:t>Your name | Your role | Company</a:t>
            </a:r>
          </a:p>
        </p:txBody>
      </p:sp>
      <p:sp>
        <p:nvSpPr>
          <p:cNvPr id="5" name="Title 1">
            <a:extLst>
              <a:ext uri="{FF2B5EF4-FFF2-40B4-BE49-F238E27FC236}">
                <a16:creationId xmlns:a16="http://schemas.microsoft.com/office/drawing/2014/main" id="{D02F789E-F384-7340-B3E9-814DA08F1481}"/>
              </a:ext>
            </a:extLst>
          </p:cNvPr>
          <p:cNvSpPr>
            <a:spLocks noGrp="1"/>
          </p:cNvSpPr>
          <p:nvPr>
            <p:ph type="title" hasCustomPrompt="1"/>
          </p:nvPr>
        </p:nvSpPr>
        <p:spPr>
          <a:xfrm>
            <a:off x="723332" y="1369333"/>
            <a:ext cx="10630469" cy="1664903"/>
          </a:xfrm>
        </p:spPr>
        <p:txBody>
          <a:bodyPr>
            <a:noAutofit/>
          </a:bodyPr>
          <a:lstStyle>
            <a:lvl1pPr>
              <a:defRPr sz="4000">
                <a:solidFill>
                  <a:schemeClr val="bg1"/>
                </a:solidFill>
              </a:defRPr>
            </a:lvl1pPr>
          </a:lstStyle>
          <a:p>
            <a:r>
              <a:rPr lang="en-GB" dirty="0"/>
              <a:t>Name of your presentation here, try and keep it to two lines if possible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3630401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Light 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4D65-EA88-9A4A-95AE-DF0D87CA8C8A}"/>
              </a:ext>
            </a:extLst>
          </p:cNvPr>
          <p:cNvSpPr>
            <a:spLocks noGrp="1"/>
          </p:cNvSpPr>
          <p:nvPr>
            <p:ph type="ctrTitle" hasCustomPrompt="1"/>
          </p:nvPr>
        </p:nvSpPr>
        <p:spPr>
          <a:xfrm>
            <a:off x="1524000" y="1122364"/>
            <a:ext cx="9144000" cy="1722437"/>
          </a:xfrm>
        </p:spPr>
        <p:txBody>
          <a:bodyPr anchor="b">
            <a:normAutofit/>
          </a:bodyPr>
          <a:lstStyle>
            <a:lvl1pPr algn="ctr">
              <a:defRPr sz="4400">
                <a:latin typeface="Arial" panose="020B0604020202020204" pitchFamily="34" charset="0"/>
                <a:cs typeface="Arial" panose="020B0604020202020204" pitchFamily="34" charset="0"/>
              </a:defRPr>
            </a:lvl1pPr>
          </a:lstStyle>
          <a:p>
            <a:r>
              <a:rPr lang="en-GB" dirty="0"/>
              <a:t>Click to edit section break</a:t>
            </a:r>
            <a:endParaRPr lang="en-US" dirty="0"/>
          </a:p>
        </p:txBody>
      </p:sp>
      <p:sp>
        <p:nvSpPr>
          <p:cNvPr id="3" name="Subtitle 2">
            <a:extLst>
              <a:ext uri="{FF2B5EF4-FFF2-40B4-BE49-F238E27FC236}">
                <a16:creationId xmlns:a16="http://schemas.microsoft.com/office/drawing/2014/main" id="{AA4F2F94-9F39-6046-890B-3E8BA94DF5F2}"/>
              </a:ext>
            </a:extLst>
          </p:cNvPr>
          <p:cNvSpPr>
            <a:spLocks noGrp="1"/>
          </p:cNvSpPr>
          <p:nvPr>
            <p:ph type="subTitle" idx="1"/>
          </p:nvPr>
        </p:nvSpPr>
        <p:spPr>
          <a:xfrm>
            <a:off x="1524000" y="3106058"/>
            <a:ext cx="9144000" cy="215174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edit Master subtitle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3708898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2.jp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pn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6.jpe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1.png"/><Relationship Id="rId5" Type="http://schemas.openxmlformats.org/officeDocument/2006/relationships/slideLayout" Target="../slideLayouts/slideLayout30.xml"/><Relationship Id="rId10" Type="http://schemas.openxmlformats.org/officeDocument/2006/relationships/theme" Target="../theme/theme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6.jpeg"/><Relationship Id="rId4" Type="http://schemas.openxmlformats.org/officeDocument/2006/relationships/slideLayout" Target="../slideLayouts/slideLayout38.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3F3A48-7E55-F048-9A52-E6DF1BF8E9AD}"/>
              </a:ext>
            </a:extLst>
          </p:cNvPr>
          <p:cNvSpPr>
            <a:spLocks noGrp="1"/>
          </p:cNvSpPr>
          <p:nvPr>
            <p:ph type="title"/>
          </p:nvPr>
        </p:nvSpPr>
        <p:spPr>
          <a:xfrm>
            <a:off x="723332" y="1369333"/>
            <a:ext cx="10630469" cy="469900"/>
          </a:xfrm>
          <a:prstGeom prst="rect">
            <a:avLst/>
          </a:prstGeom>
        </p:spPr>
        <p:txBody>
          <a:bodyPr vert="horz" lIns="91440" tIns="45720" rIns="91440" bIns="45720" rtlCol="0" anchor="ctr">
            <a:normAutofit/>
          </a:bodyPr>
          <a:lstStyle/>
          <a:p>
            <a:r>
              <a:rPr lang="en-GB" dirty="0"/>
              <a:t>Click to edit title style</a:t>
            </a:r>
            <a:endParaRPr lang="en-US" dirty="0"/>
          </a:p>
        </p:txBody>
      </p:sp>
      <p:sp>
        <p:nvSpPr>
          <p:cNvPr id="3" name="Text Placeholder 2">
            <a:extLst>
              <a:ext uri="{FF2B5EF4-FFF2-40B4-BE49-F238E27FC236}">
                <a16:creationId xmlns:a16="http://schemas.microsoft.com/office/drawing/2014/main" id="{D496B527-A984-A842-81EC-2FDFBE93105D}"/>
              </a:ext>
            </a:extLst>
          </p:cNvPr>
          <p:cNvSpPr>
            <a:spLocks noGrp="1"/>
          </p:cNvSpPr>
          <p:nvPr>
            <p:ph type="body" idx="1"/>
          </p:nvPr>
        </p:nvSpPr>
        <p:spPr>
          <a:xfrm>
            <a:off x="723332" y="2206171"/>
            <a:ext cx="10630469" cy="397079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5BEE5AAF-3D32-C147-9098-7340F73B4195}"/>
              </a:ext>
            </a:extLst>
          </p:cNvPr>
          <p:cNvPicPr>
            <a:picLocks noChangeAspect="1"/>
          </p:cNvPicPr>
          <p:nvPr userDrawn="1"/>
        </p:nvPicPr>
        <p:blipFill>
          <a:blip r:embed="rId9"/>
          <a:stretch>
            <a:fillRect/>
          </a:stretch>
        </p:blipFill>
        <p:spPr>
          <a:xfrm>
            <a:off x="368822" y="297543"/>
            <a:ext cx="3503073" cy="383495"/>
          </a:xfrm>
          <a:prstGeom prst="rect">
            <a:avLst/>
          </a:prstGeom>
        </p:spPr>
      </p:pic>
      <p:pic>
        <p:nvPicPr>
          <p:cNvPr id="7" name="Picture 6">
            <a:extLst>
              <a:ext uri="{FF2B5EF4-FFF2-40B4-BE49-F238E27FC236}">
                <a16:creationId xmlns:a16="http://schemas.microsoft.com/office/drawing/2014/main" id="{4DAC60BC-CE2C-AB43-AAC5-A55AB12F622E}"/>
              </a:ext>
            </a:extLst>
          </p:cNvPr>
          <p:cNvPicPr>
            <a:picLocks noChangeAspect="1"/>
          </p:cNvPicPr>
          <p:nvPr userDrawn="1"/>
        </p:nvPicPr>
        <p:blipFill>
          <a:blip r:embed="rId10"/>
          <a:stretch>
            <a:fillRect/>
          </a:stretch>
        </p:blipFill>
        <p:spPr>
          <a:xfrm>
            <a:off x="10235679" y="191181"/>
            <a:ext cx="1587500" cy="469900"/>
          </a:xfrm>
          <a:prstGeom prst="rect">
            <a:avLst/>
          </a:prstGeom>
        </p:spPr>
      </p:pic>
    </p:spTree>
    <p:extLst>
      <p:ext uri="{BB962C8B-B14F-4D97-AF65-F5344CB8AC3E}">
        <p14:creationId xmlns:p14="http://schemas.microsoft.com/office/powerpoint/2010/main" val="353821397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7" r:id="rId7"/>
  </p:sldLayoutIdLst>
  <p:hf sldNum="0" hdr="0" ftr="0" dt="0"/>
  <p:txStyles>
    <p:titleStyle>
      <a:lvl1pPr algn="l" defTabSz="914377" rtl="0" eaLnBrk="1" latinLnBrk="0" hangingPunct="1">
        <a:lnSpc>
          <a:spcPct val="90000"/>
        </a:lnSpc>
        <a:spcBef>
          <a:spcPct val="0"/>
        </a:spcBef>
        <a:buNone/>
        <a:defRPr sz="4400" b="1" i="0" kern="1200">
          <a:solidFill>
            <a:srgbClr val="004443"/>
          </a:solidFill>
          <a:latin typeface="Arial" panose="020B0604020202020204" pitchFamily="34" charset="0"/>
          <a:ea typeface="Open Sans" panose="020B0606030504020204" pitchFamily="34" charset="0"/>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BCF074-9080-6D40-8827-453204D692DC}"/>
              </a:ext>
            </a:extLst>
          </p:cNvPr>
          <p:cNvSpPr/>
          <p:nvPr userDrawn="1"/>
        </p:nvSpPr>
        <p:spPr>
          <a:xfrm>
            <a:off x="0" y="980728"/>
            <a:ext cx="12192000" cy="5877272"/>
          </a:xfrm>
          <a:prstGeom prst="rect">
            <a:avLst/>
          </a:prstGeom>
          <a:solidFill>
            <a:srgbClr val="009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93F3A48-7E55-F048-9A52-E6DF1BF8E9AD}"/>
              </a:ext>
            </a:extLst>
          </p:cNvPr>
          <p:cNvSpPr>
            <a:spLocks noGrp="1"/>
          </p:cNvSpPr>
          <p:nvPr>
            <p:ph type="title"/>
          </p:nvPr>
        </p:nvSpPr>
        <p:spPr>
          <a:xfrm>
            <a:off x="723332" y="1369333"/>
            <a:ext cx="10630469" cy="469900"/>
          </a:xfrm>
          <a:prstGeom prst="rect">
            <a:avLst/>
          </a:prstGeom>
        </p:spPr>
        <p:txBody>
          <a:bodyPr vert="horz" lIns="91440" tIns="45720" rIns="91440" bIns="45720" rtlCol="0" anchor="ctr">
            <a:normAutofit/>
          </a:bodyPr>
          <a:lstStyle/>
          <a:p>
            <a:r>
              <a:rPr lang="en-GB" dirty="0"/>
              <a:t>Click to edit title style</a:t>
            </a:r>
            <a:endParaRPr lang="en-US" dirty="0"/>
          </a:p>
        </p:txBody>
      </p:sp>
      <p:sp>
        <p:nvSpPr>
          <p:cNvPr id="3" name="Text Placeholder 2">
            <a:extLst>
              <a:ext uri="{FF2B5EF4-FFF2-40B4-BE49-F238E27FC236}">
                <a16:creationId xmlns:a16="http://schemas.microsoft.com/office/drawing/2014/main" id="{D496B527-A984-A842-81EC-2FDFBE93105D}"/>
              </a:ext>
            </a:extLst>
          </p:cNvPr>
          <p:cNvSpPr>
            <a:spLocks noGrp="1"/>
          </p:cNvSpPr>
          <p:nvPr>
            <p:ph type="body" idx="1"/>
          </p:nvPr>
        </p:nvSpPr>
        <p:spPr>
          <a:xfrm>
            <a:off x="723332" y="2206171"/>
            <a:ext cx="10630469" cy="397079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5BEE5AAF-3D32-C147-9098-7340F73B4195}"/>
              </a:ext>
            </a:extLst>
          </p:cNvPr>
          <p:cNvPicPr>
            <a:picLocks noChangeAspect="1"/>
          </p:cNvPicPr>
          <p:nvPr userDrawn="1"/>
        </p:nvPicPr>
        <p:blipFill>
          <a:blip r:embed="rId11"/>
          <a:stretch>
            <a:fillRect/>
          </a:stretch>
        </p:blipFill>
        <p:spPr>
          <a:xfrm>
            <a:off x="368822" y="297543"/>
            <a:ext cx="3503073" cy="383495"/>
          </a:xfrm>
          <a:prstGeom prst="rect">
            <a:avLst/>
          </a:prstGeom>
        </p:spPr>
      </p:pic>
      <p:pic>
        <p:nvPicPr>
          <p:cNvPr id="7" name="Picture 6">
            <a:extLst>
              <a:ext uri="{FF2B5EF4-FFF2-40B4-BE49-F238E27FC236}">
                <a16:creationId xmlns:a16="http://schemas.microsoft.com/office/drawing/2014/main" id="{4DAC60BC-CE2C-AB43-AAC5-A55AB12F622E}"/>
              </a:ext>
            </a:extLst>
          </p:cNvPr>
          <p:cNvPicPr>
            <a:picLocks noChangeAspect="1"/>
          </p:cNvPicPr>
          <p:nvPr userDrawn="1"/>
        </p:nvPicPr>
        <p:blipFill>
          <a:blip r:embed="rId12"/>
          <a:stretch>
            <a:fillRect/>
          </a:stretch>
        </p:blipFill>
        <p:spPr>
          <a:xfrm>
            <a:off x="10235679" y="191181"/>
            <a:ext cx="1587500" cy="469900"/>
          </a:xfrm>
          <a:prstGeom prst="rect">
            <a:avLst/>
          </a:prstGeom>
        </p:spPr>
      </p:pic>
    </p:spTree>
    <p:extLst>
      <p:ext uri="{BB962C8B-B14F-4D97-AF65-F5344CB8AC3E}">
        <p14:creationId xmlns:p14="http://schemas.microsoft.com/office/powerpoint/2010/main" val="32633696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Lst>
  <p:hf sldNum="0" hdr="0" ftr="0" dt="0"/>
  <p:txStyles>
    <p:titleStyle>
      <a:lvl1pPr algn="l" defTabSz="914377" rtl="0" eaLnBrk="1" latinLnBrk="0" hangingPunct="1">
        <a:lnSpc>
          <a:spcPct val="90000"/>
        </a:lnSpc>
        <a:spcBef>
          <a:spcPct val="0"/>
        </a:spcBef>
        <a:buNone/>
        <a:defRPr sz="4400" b="1" i="0" kern="1200">
          <a:solidFill>
            <a:schemeClr val="bg1"/>
          </a:solidFill>
          <a:latin typeface="Arial" panose="020B0604020202020204" pitchFamily="34" charset="0"/>
          <a:ea typeface="Open Sans" panose="020B0606030504020204" pitchFamily="34" charset="0"/>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Open Sans" panose="020B0606030504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Open Sans" panose="020B0606030504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2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BCF074-9080-6D40-8827-453204D692DC}"/>
              </a:ext>
            </a:extLst>
          </p:cNvPr>
          <p:cNvSpPr/>
          <p:nvPr userDrawn="1"/>
        </p:nvSpPr>
        <p:spPr>
          <a:xfrm>
            <a:off x="0" y="980728"/>
            <a:ext cx="12192000" cy="5877272"/>
          </a:xfrm>
          <a:prstGeom prst="rect">
            <a:avLst/>
          </a:prstGeom>
          <a:solidFill>
            <a:srgbClr val="006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93F3A48-7E55-F048-9A52-E6DF1BF8E9AD}"/>
              </a:ext>
            </a:extLst>
          </p:cNvPr>
          <p:cNvSpPr>
            <a:spLocks noGrp="1"/>
          </p:cNvSpPr>
          <p:nvPr>
            <p:ph type="title"/>
          </p:nvPr>
        </p:nvSpPr>
        <p:spPr>
          <a:xfrm>
            <a:off x="723332" y="1369333"/>
            <a:ext cx="10630469" cy="469900"/>
          </a:xfrm>
          <a:prstGeom prst="rect">
            <a:avLst/>
          </a:prstGeom>
        </p:spPr>
        <p:txBody>
          <a:bodyPr vert="horz" lIns="91440" tIns="45720" rIns="91440" bIns="45720" rtlCol="0" anchor="ctr">
            <a:normAutofit/>
          </a:bodyPr>
          <a:lstStyle/>
          <a:p>
            <a:r>
              <a:rPr lang="en-GB" dirty="0"/>
              <a:t>Click to edit title style</a:t>
            </a:r>
            <a:endParaRPr lang="en-US" dirty="0"/>
          </a:p>
        </p:txBody>
      </p:sp>
      <p:sp>
        <p:nvSpPr>
          <p:cNvPr id="3" name="Text Placeholder 2">
            <a:extLst>
              <a:ext uri="{FF2B5EF4-FFF2-40B4-BE49-F238E27FC236}">
                <a16:creationId xmlns:a16="http://schemas.microsoft.com/office/drawing/2014/main" id="{D496B527-A984-A842-81EC-2FDFBE93105D}"/>
              </a:ext>
            </a:extLst>
          </p:cNvPr>
          <p:cNvSpPr>
            <a:spLocks noGrp="1"/>
          </p:cNvSpPr>
          <p:nvPr>
            <p:ph type="body" idx="1"/>
          </p:nvPr>
        </p:nvSpPr>
        <p:spPr>
          <a:xfrm>
            <a:off x="723332" y="2206171"/>
            <a:ext cx="10630469" cy="397079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5BEE5AAF-3D32-C147-9098-7340F73B4195}"/>
              </a:ext>
            </a:extLst>
          </p:cNvPr>
          <p:cNvPicPr>
            <a:picLocks noChangeAspect="1"/>
          </p:cNvPicPr>
          <p:nvPr userDrawn="1"/>
        </p:nvPicPr>
        <p:blipFill>
          <a:blip r:embed="rId11"/>
          <a:stretch>
            <a:fillRect/>
          </a:stretch>
        </p:blipFill>
        <p:spPr>
          <a:xfrm>
            <a:off x="368822" y="297543"/>
            <a:ext cx="3503073" cy="383495"/>
          </a:xfrm>
          <a:prstGeom prst="rect">
            <a:avLst/>
          </a:prstGeom>
        </p:spPr>
      </p:pic>
      <p:pic>
        <p:nvPicPr>
          <p:cNvPr id="7" name="Picture 6">
            <a:extLst>
              <a:ext uri="{FF2B5EF4-FFF2-40B4-BE49-F238E27FC236}">
                <a16:creationId xmlns:a16="http://schemas.microsoft.com/office/drawing/2014/main" id="{4DAC60BC-CE2C-AB43-AAC5-A55AB12F622E}"/>
              </a:ext>
            </a:extLst>
          </p:cNvPr>
          <p:cNvPicPr>
            <a:picLocks noChangeAspect="1"/>
          </p:cNvPicPr>
          <p:nvPr userDrawn="1"/>
        </p:nvPicPr>
        <p:blipFill>
          <a:blip r:embed="rId12"/>
          <a:stretch>
            <a:fillRect/>
          </a:stretch>
        </p:blipFill>
        <p:spPr>
          <a:xfrm>
            <a:off x="10235679" y="191181"/>
            <a:ext cx="1587500" cy="469900"/>
          </a:xfrm>
          <a:prstGeom prst="rect">
            <a:avLst/>
          </a:prstGeom>
        </p:spPr>
      </p:pic>
    </p:spTree>
    <p:extLst>
      <p:ext uri="{BB962C8B-B14F-4D97-AF65-F5344CB8AC3E}">
        <p14:creationId xmlns:p14="http://schemas.microsoft.com/office/powerpoint/2010/main" val="342736953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Lst>
  <p:hf sldNum="0" hdr="0" ftr="0" dt="0"/>
  <p:txStyles>
    <p:titleStyle>
      <a:lvl1pPr algn="l" defTabSz="914377" rtl="0" eaLnBrk="1" latinLnBrk="0" hangingPunct="1">
        <a:lnSpc>
          <a:spcPct val="90000"/>
        </a:lnSpc>
        <a:spcBef>
          <a:spcPct val="0"/>
        </a:spcBef>
        <a:buNone/>
        <a:defRPr sz="4400" b="1" i="0" kern="1200">
          <a:solidFill>
            <a:schemeClr val="bg1"/>
          </a:solidFill>
          <a:latin typeface="Arial" panose="020B0604020202020204" pitchFamily="34" charset="0"/>
          <a:ea typeface="Open Sans" panose="020B0606030504020204" pitchFamily="34" charset="0"/>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Open Sans" panose="020B0606030504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Open Sans" panose="020B0606030504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2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DFA891D0-5851-D049-B4C9-F2068F55F776}"/>
              </a:ext>
            </a:extLst>
          </p:cNvPr>
          <p:cNvPicPr>
            <a:picLocks noChangeAspect="1"/>
          </p:cNvPicPr>
          <p:nvPr userDrawn="1"/>
        </p:nvPicPr>
        <p:blipFill>
          <a:blip r:embed="rId2"/>
          <a:stretch>
            <a:fillRect/>
          </a:stretch>
        </p:blipFill>
        <p:spPr>
          <a:xfrm>
            <a:off x="3660172" y="960895"/>
            <a:ext cx="4871656" cy="3966920"/>
          </a:xfrm>
          <a:prstGeom prst="rect">
            <a:avLst/>
          </a:prstGeom>
        </p:spPr>
      </p:pic>
      <p:sp>
        <p:nvSpPr>
          <p:cNvPr id="6" name="TextBox 5">
            <a:extLst>
              <a:ext uri="{FF2B5EF4-FFF2-40B4-BE49-F238E27FC236}">
                <a16:creationId xmlns:a16="http://schemas.microsoft.com/office/drawing/2014/main" id="{6C25059C-050A-1C46-B17B-F468D830B3EA}"/>
              </a:ext>
            </a:extLst>
          </p:cNvPr>
          <p:cNvSpPr txBox="1"/>
          <p:nvPr userDrawn="1"/>
        </p:nvSpPr>
        <p:spPr>
          <a:xfrm>
            <a:off x="0" y="5636257"/>
            <a:ext cx="12192000" cy="553998"/>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495765"/>
                </a:solidFill>
                <a:effectLst/>
                <a:uLnTx/>
                <a:uFillTx/>
                <a:latin typeface="Calibri" panose="020F0502020204030204"/>
                <a:ea typeface="+mn-ea"/>
                <a:cs typeface="+mn-cs"/>
              </a:rPr>
              <a:t>safetyandquality.gov.au</a:t>
            </a:r>
            <a:r>
              <a:rPr kumimoji="0" lang="en-US" sz="3000" b="1" i="0" u="none" strike="noStrike" kern="1200" cap="none" spc="0" normalizeH="0" baseline="0" noProof="0" dirty="0">
                <a:ln>
                  <a:noFill/>
                </a:ln>
                <a:solidFill>
                  <a:srgbClr val="495765"/>
                </a:solidFill>
                <a:effectLst/>
                <a:uLnTx/>
                <a:uFillTx/>
                <a:latin typeface="Calibri" panose="020F0502020204030204"/>
                <a:ea typeface="+mn-ea"/>
                <a:cs typeface="+mn-cs"/>
              </a:rPr>
              <a:t>/ tbc</a:t>
            </a:r>
          </a:p>
        </p:txBody>
      </p:sp>
    </p:spTree>
    <p:extLst>
      <p:ext uri="{BB962C8B-B14F-4D97-AF65-F5344CB8AC3E}">
        <p14:creationId xmlns:p14="http://schemas.microsoft.com/office/powerpoint/2010/main" val="1175777649"/>
      </p:ext>
    </p:extLst>
  </p:cSld>
  <p:clrMap bg1="lt1" tx1="dk1" bg2="lt2" tx2="dk2" accent1="accent1" accent2="accent2" accent3="accent3" accent4="accent4" accent5="accent5" accent6="accent6" hlink="hlink" folHlink="folHlink"/>
  <p:hf sldNum="0" hdr="0" ftr="0" dt="0"/>
  <p:txStyles>
    <p:titleStyle>
      <a:lvl1pPr algn="l" defTabSz="914377" rtl="0" eaLnBrk="1" latinLnBrk="0" hangingPunct="1">
        <a:lnSpc>
          <a:spcPct val="90000"/>
        </a:lnSpc>
        <a:spcBef>
          <a:spcPct val="0"/>
        </a:spcBef>
        <a:buNone/>
        <a:defRPr sz="4400" b="1" i="0" kern="1200">
          <a:solidFill>
            <a:srgbClr val="2334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0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BCF074-9080-6D40-8827-453204D692DC}"/>
              </a:ext>
            </a:extLst>
          </p:cNvPr>
          <p:cNvSpPr/>
          <p:nvPr userDrawn="1"/>
        </p:nvSpPr>
        <p:spPr>
          <a:xfrm>
            <a:off x="0" y="980728"/>
            <a:ext cx="12192000" cy="5877272"/>
          </a:xfrm>
          <a:prstGeom prst="rect">
            <a:avLst/>
          </a:prstGeom>
          <a:solidFill>
            <a:srgbClr val="00999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93F3A48-7E55-F048-9A52-E6DF1BF8E9AD}"/>
              </a:ext>
            </a:extLst>
          </p:cNvPr>
          <p:cNvSpPr>
            <a:spLocks noGrp="1"/>
          </p:cNvSpPr>
          <p:nvPr>
            <p:ph type="title"/>
          </p:nvPr>
        </p:nvSpPr>
        <p:spPr>
          <a:xfrm>
            <a:off x="723332" y="1369333"/>
            <a:ext cx="10630469" cy="469900"/>
          </a:xfrm>
          <a:prstGeom prst="rect">
            <a:avLst/>
          </a:prstGeom>
        </p:spPr>
        <p:txBody>
          <a:bodyPr vert="horz" lIns="91440" tIns="45720" rIns="91440" bIns="45720" rtlCol="0" anchor="ctr">
            <a:normAutofit/>
          </a:bodyPr>
          <a:lstStyle/>
          <a:p>
            <a:r>
              <a:rPr lang="en-GB" dirty="0"/>
              <a:t>Click to edit title style</a:t>
            </a:r>
            <a:endParaRPr lang="en-US" dirty="0"/>
          </a:p>
        </p:txBody>
      </p:sp>
      <p:sp>
        <p:nvSpPr>
          <p:cNvPr id="3" name="Text Placeholder 2">
            <a:extLst>
              <a:ext uri="{FF2B5EF4-FFF2-40B4-BE49-F238E27FC236}">
                <a16:creationId xmlns:a16="http://schemas.microsoft.com/office/drawing/2014/main" id="{D496B527-A984-A842-81EC-2FDFBE93105D}"/>
              </a:ext>
            </a:extLst>
          </p:cNvPr>
          <p:cNvSpPr>
            <a:spLocks noGrp="1"/>
          </p:cNvSpPr>
          <p:nvPr>
            <p:ph type="body" idx="1"/>
          </p:nvPr>
        </p:nvSpPr>
        <p:spPr>
          <a:xfrm>
            <a:off x="723332" y="2206171"/>
            <a:ext cx="10630469" cy="397079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5BEE5AAF-3D32-C147-9098-7340F73B419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68822" y="297543"/>
            <a:ext cx="3503073" cy="383495"/>
          </a:xfrm>
          <a:prstGeom prst="rect">
            <a:avLst/>
          </a:prstGeom>
        </p:spPr>
      </p:pic>
      <p:pic>
        <p:nvPicPr>
          <p:cNvPr id="7" name="Picture 6">
            <a:extLst>
              <a:ext uri="{FF2B5EF4-FFF2-40B4-BE49-F238E27FC236}">
                <a16:creationId xmlns:a16="http://schemas.microsoft.com/office/drawing/2014/main" id="{4DAC60BC-CE2C-AB43-AAC5-A55AB12F622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235679" y="191181"/>
            <a:ext cx="1587500" cy="469900"/>
          </a:xfrm>
          <a:prstGeom prst="rect">
            <a:avLst/>
          </a:prstGeom>
        </p:spPr>
      </p:pic>
    </p:spTree>
    <p:extLst>
      <p:ext uri="{BB962C8B-B14F-4D97-AF65-F5344CB8AC3E}">
        <p14:creationId xmlns:p14="http://schemas.microsoft.com/office/powerpoint/2010/main" val="26335163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Lst>
  <p:hf sldNum="0" hdr="0" ftr="0" dt="0"/>
  <p:txStyles>
    <p:titleStyle>
      <a:lvl1pPr algn="l" defTabSz="914377" rtl="0" eaLnBrk="1" latinLnBrk="0" hangingPunct="1">
        <a:lnSpc>
          <a:spcPct val="90000"/>
        </a:lnSpc>
        <a:spcBef>
          <a:spcPct val="0"/>
        </a:spcBef>
        <a:buNone/>
        <a:defRPr sz="4400" b="1" i="0" kern="1200">
          <a:solidFill>
            <a:schemeClr val="bg1"/>
          </a:solidFill>
          <a:latin typeface="Arial" panose="020B0604020202020204" pitchFamily="34" charset="0"/>
          <a:ea typeface="Open Sans" panose="020B0606030504020204" pitchFamily="34" charset="0"/>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Open Sans" panose="020B0606030504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Open Sans" panose="020B0606030504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2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3F3A48-7E55-F048-9A52-E6DF1BF8E9AD}"/>
              </a:ext>
            </a:extLst>
          </p:cNvPr>
          <p:cNvSpPr>
            <a:spLocks noGrp="1"/>
          </p:cNvSpPr>
          <p:nvPr>
            <p:ph type="title"/>
          </p:nvPr>
        </p:nvSpPr>
        <p:spPr>
          <a:xfrm>
            <a:off x="723332" y="1369333"/>
            <a:ext cx="10630469" cy="469900"/>
          </a:xfrm>
          <a:prstGeom prst="rect">
            <a:avLst/>
          </a:prstGeom>
        </p:spPr>
        <p:txBody>
          <a:bodyPr vert="horz" lIns="91440" tIns="45720" rIns="91440" bIns="45720" rtlCol="0" anchor="ctr">
            <a:normAutofit/>
          </a:bodyPr>
          <a:lstStyle/>
          <a:p>
            <a:r>
              <a:rPr lang="en-GB" dirty="0"/>
              <a:t>Click to edit title style</a:t>
            </a:r>
            <a:endParaRPr lang="en-US" dirty="0"/>
          </a:p>
        </p:txBody>
      </p:sp>
      <p:sp>
        <p:nvSpPr>
          <p:cNvPr id="3" name="Text Placeholder 2">
            <a:extLst>
              <a:ext uri="{FF2B5EF4-FFF2-40B4-BE49-F238E27FC236}">
                <a16:creationId xmlns:a16="http://schemas.microsoft.com/office/drawing/2014/main" id="{D496B527-A984-A842-81EC-2FDFBE93105D}"/>
              </a:ext>
            </a:extLst>
          </p:cNvPr>
          <p:cNvSpPr>
            <a:spLocks noGrp="1"/>
          </p:cNvSpPr>
          <p:nvPr>
            <p:ph type="body" idx="1"/>
          </p:nvPr>
        </p:nvSpPr>
        <p:spPr>
          <a:xfrm>
            <a:off x="723332" y="2206171"/>
            <a:ext cx="10630469" cy="397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5" name="Picture 4">
            <a:extLst>
              <a:ext uri="{FF2B5EF4-FFF2-40B4-BE49-F238E27FC236}">
                <a16:creationId xmlns:a16="http://schemas.microsoft.com/office/drawing/2014/main" id="{5BEE5AAF-3D32-C147-9098-7340F73B41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68822" y="297543"/>
            <a:ext cx="3503073" cy="383495"/>
          </a:xfrm>
          <a:prstGeom prst="rect">
            <a:avLst/>
          </a:prstGeom>
        </p:spPr>
      </p:pic>
      <p:pic>
        <p:nvPicPr>
          <p:cNvPr id="7" name="Picture 6">
            <a:extLst>
              <a:ext uri="{FF2B5EF4-FFF2-40B4-BE49-F238E27FC236}">
                <a16:creationId xmlns:a16="http://schemas.microsoft.com/office/drawing/2014/main" id="{4DAC60BC-CE2C-AB43-AAC5-A55AB12F622E}"/>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235679" y="191181"/>
            <a:ext cx="1587500" cy="469900"/>
          </a:xfrm>
          <a:prstGeom prst="rect">
            <a:avLst/>
          </a:prstGeom>
        </p:spPr>
      </p:pic>
    </p:spTree>
    <p:extLst>
      <p:ext uri="{BB962C8B-B14F-4D97-AF65-F5344CB8AC3E}">
        <p14:creationId xmlns:p14="http://schemas.microsoft.com/office/powerpoint/2010/main" val="219981442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Lst>
  <p:hf sldNum="0" hdr="0" ftr="0" dt="0"/>
  <p:txStyles>
    <p:titleStyle>
      <a:lvl1pPr algn="l" defTabSz="914377" rtl="0" eaLnBrk="1" latinLnBrk="0" hangingPunct="1">
        <a:lnSpc>
          <a:spcPct val="90000"/>
        </a:lnSpc>
        <a:spcBef>
          <a:spcPct val="0"/>
        </a:spcBef>
        <a:buNone/>
        <a:defRPr sz="4400" b="1" i="0" kern="1200">
          <a:solidFill>
            <a:srgbClr val="004443"/>
          </a:solidFill>
          <a:latin typeface="Arial" panose="020B0604020202020204" pitchFamily="34" charset="0"/>
          <a:ea typeface="Open Sans" panose="020B0606030504020204" pitchFamily="34" charset="0"/>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2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0pQb0xG77Nc?feature=oembed" TargetMode="Externa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7.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472A09-A266-02FD-3656-E1E74CEE2182}"/>
              </a:ext>
            </a:extLst>
          </p:cNvPr>
          <p:cNvPicPr>
            <a:picLocks noChangeAspect="1"/>
          </p:cNvPicPr>
          <p:nvPr/>
        </p:nvPicPr>
        <p:blipFill>
          <a:blip r:embed="rId3"/>
          <a:stretch>
            <a:fillRect/>
          </a:stretch>
        </p:blipFill>
        <p:spPr>
          <a:xfrm>
            <a:off x="0" y="1027813"/>
            <a:ext cx="12192000" cy="5825318"/>
          </a:xfrm>
          <a:prstGeom prst="rect">
            <a:avLst/>
          </a:prstGeom>
        </p:spPr>
      </p:pic>
      <p:pic>
        <p:nvPicPr>
          <p:cNvPr id="3" name="Picture 2">
            <a:extLst>
              <a:ext uri="{FF2B5EF4-FFF2-40B4-BE49-F238E27FC236}">
                <a16:creationId xmlns:a16="http://schemas.microsoft.com/office/drawing/2014/main" id="{F2A6299D-E799-BE21-E19C-D01CE5D433AA}"/>
              </a:ext>
            </a:extLst>
          </p:cNvPr>
          <p:cNvPicPr>
            <a:picLocks noChangeAspect="1"/>
          </p:cNvPicPr>
          <p:nvPr/>
        </p:nvPicPr>
        <p:blipFill rotWithShape="1">
          <a:blip r:embed="rId4"/>
          <a:srcRect l="-6658" r="6658"/>
          <a:stretch/>
        </p:blipFill>
        <p:spPr>
          <a:xfrm>
            <a:off x="6984000" y="1027813"/>
            <a:ext cx="5172341" cy="5810549"/>
          </a:xfrm>
          <a:prstGeom prst="rect">
            <a:avLst/>
          </a:prstGeom>
        </p:spPr>
      </p:pic>
      <p:sp>
        <p:nvSpPr>
          <p:cNvPr id="8" name="Title 7">
            <a:extLst>
              <a:ext uri="{FF2B5EF4-FFF2-40B4-BE49-F238E27FC236}">
                <a16:creationId xmlns:a16="http://schemas.microsoft.com/office/drawing/2014/main" id="{E6133862-27FD-394C-AC99-295B846BC534}"/>
              </a:ext>
            </a:extLst>
          </p:cNvPr>
          <p:cNvSpPr>
            <a:spLocks noGrp="1"/>
          </p:cNvSpPr>
          <p:nvPr>
            <p:ph type="title" idx="4294967295"/>
          </p:nvPr>
        </p:nvSpPr>
        <p:spPr>
          <a:xfrm>
            <a:off x="407368" y="3140968"/>
            <a:ext cx="7292179" cy="1663700"/>
          </a:xfrm>
          <a:prstGeom prst="rect">
            <a:avLst/>
          </a:prstGeom>
        </p:spPr>
        <p:txBody>
          <a:bodyPr>
            <a:noAutofit/>
          </a:bodyPr>
          <a:lstStyle/>
          <a:p>
            <a:br>
              <a:rPr lang="en-US" b="0" dirty="0">
                <a:solidFill>
                  <a:schemeClr val="bg1"/>
                </a:solidFill>
              </a:rPr>
            </a:br>
            <a:r>
              <a:rPr lang="en-US" dirty="0"/>
              <a:t>Heavy Menstrual Bleeding</a:t>
            </a:r>
            <a:br>
              <a:rPr lang="en-US" dirty="0">
                <a:solidFill>
                  <a:schemeClr val="bg1"/>
                </a:solidFill>
              </a:rPr>
            </a:br>
            <a:r>
              <a:rPr lang="en-US" b="0" dirty="0">
                <a:solidFill>
                  <a:schemeClr val="bg1"/>
                </a:solidFill>
              </a:rPr>
              <a:t>Clinical Care Standard</a:t>
            </a:r>
            <a:br>
              <a:rPr lang="en-US" b="0" dirty="0">
                <a:solidFill>
                  <a:schemeClr val="bg1"/>
                </a:solidFill>
              </a:rPr>
            </a:br>
            <a:br>
              <a:rPr lang="en-US" sz="2400" b="0" dirty="0">
                <a:solidFill>
                  <a:schemeClr val="bg1"/>
                </a:solidFill>
              </a:rPr>
            </a:br>
            <a:r>
              <a:rPr lang="en-US" sz="2400" dirty="0">
                <a:solidFill>
                  <a:schemeClr val="bg1"/>
                </a:solidFill>
              </a:rPr>
              <a:t>June 2024</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452303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C37BC4D8-4BFB-2841-A982-69698CF14317}"/>
              </a:ext>
            </a:extLst>
          </p:cNvPr>
          <p:cNvSpPr txBox="1">
            <a:spLocks/>
          </p:cNvSpPr>
          <p:nvPr/>
        </p:nvSpPr>
        <p:spPr>
          <a:xfrm>
            <a:off x="479376" y="508078"/>
            <a:ext cx="11809312" cy="1882567"/>
          </a:xfrm>
          <a:prstGeom prst="rect">
            <a:avLst/>
          </a:prstGeom>
        </p:spPr>
        <p:txBody>
          <a:bodyPr wrap="square" l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ppleSymbols" panose="02000000000000000000" pitchFamily="2" charset="-79"/>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4000" b="1" i="0" u="none" strike="noStrike" kern="1200" cap="none" spc="0" normalizeH="0" baseline="0" noProof="0" dirty="0">
                <a:ln>
                  <a:noFill/>
                </a:ln>
                <a:solidFill>
                  <a:srgbClr val="006060"/>
                </a:solidFill>
                <a:effectLst/>
                <a:uLnTx/>
                <a:uFillTx/>
                <a:latin typeface="Arial" panose="020B0604020202020204" pitchFamily="34" charset="0"/>
                <a:ea typeface="Open Sans" panose="020B0606030504020204" pitchFamily="34" charset="0"/>
                <a:cs typeface="Arial" panose="020B0604020202020204" pitchFamily="34" charset="0"/>
              </a:rPr>
              <a:t>Heavy Menstrual Bleeding Clinical Care Standard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4000" b="0" i="0" u="none" strike="noStrike" kern="1200" cap="none" spc="0" normalizeH="0" baseline="0" noProof="0" dirty="0">
              <a:ln>
                <a:noFill/>
              </a:ln>
              <a:solidFill>
                <a:srgbClr val="00999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6" name="Table 6">
            <a:extLst>
              <a:ext uri="{FF2B5EF4-FFF2-40B4-BE49-F238E27FC236}">
                <a16:creationId xmlns:a16="http://schemas.microsoft.com/office/drawing/2014/main" id="{83664EDD-8AE0-B391-791B-491ABC4FA5D9}"/>
              </a:ext>
            </a:extLst>
          </p:cNvPr>
          <p:cNvGraphicFramePr>
            <a:graphicFrameLocks noGrp="1"/>
          </p:cNvGraphicFramePr>
          <p:nvPr>
            <p:extLst>
              <p:ext uri="{D42A27DB-BD31-4B8C-83A1-F6EECF244321}">
                <p14:modId xmlns:p14="http://schemas.microsoft.com/office/powerpoint/2010/main" val="2922076084"/>
              </p:ext>
            </p:extLst>
          </p:nvPr>
        </p:nvGraphicFramePr>
        <p:xfrm>
          <a:off x="3791744" y="1484786"/>
          <a:ext cx="7766272" cy="4968552"/>
        </p:xfrm>
        <a:graphic>
          <a:graphicData uri="http://schemas.openxmlformats.org/drawingml/2006/table">
            <a:tbl>
              <a:tblPr firstRow="1" bandRow="1">
                <a:tableStyleId>{5C22544A-7EE6-4342-B048-85BDC9FD1C3A}</a:tableStyleId>
              </a:tblPr>
              <a:tblGrid>
                <a:gridCol w="7766272">
                  <a:extLst>
                    <a:ext uri="{9D8B030D-6E8A-4147-A177-3AD203B41FA5}">
                      <a16:colId xmlns:a16="http://schemas.microsoft.com/office/drawing/2014/main" val="2169441644"/>
                    </a:ext>
                  </a:extLst>
                </a:gridCol>
              </a:tblGrid>
              <a:tr h="62106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2400" b="1" dirty="0">
                          <a:solidFill>
                            <a:srgbClr val="F1FB83"/>
                          </a:solidFill>
                          <a:latin typeface="Arial" panose="020B0604020202020204" pitchFamily="34" charset="0"/>
                          <a:cs typeface="Arial" panose="020B0604020202020204" pitchFamily="34" charset="0"/>
                        </a:rPr>
                        <a:t>1. Assessment and diagnosis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060"/>
                    </a:solidFill>
                  </a:tcPr>
                </a:tc>
                <a:extLst>
                  <a:ext uri="{0D108BD9-81ED-4DB2-BD59-A6C34878D82A}">
                    <a16:rowId xmlns:a16="http://schemas.microsoft.com/office/drawing/2014/main" val="3796415000"/>
                  </a:ext>
                </a:extLst>
              </a:tr>
              <a:tr h="62106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b="1" dirty="0">
                          <a:solidFill>
                            <a:srgbClr val="F1FB83"/>
                          </a:solidFill>
                          <a:latin typeface="Arial" panose="020B0604020202020204" pitchFamily="34" charset="0"/>
                          <a:cs typeface="Arial" panose="020B0604020202020204" pitchFamily="34" charset="0"/>
                        </a:rPr>
                        <a:t>2. </a:t>
                      </a:r>
                      <a:r>
                        <a:rPr lang="en-AU" sz="2400" b="1" dirty="0">
                          <a:solidFill>
                            <a:srgbClr val="F1FB83"/>
                          </a:solidFill>
                          <a:latin typeface="Arial" panose="020B0604020202020204" pitchFamily="34" charset="0"/>
                          <a:cs typeface="Arial" panose="020B0604020202020204" pitchFamily="34" charset="0"/>
                        </a:rPr>
                        <a:t>Informed choice and shared decision making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060"/>
                    </a:solidFill>
                  </a:tcPr>
                </a:tc>
                <a:extLst>
                  <a:ext uri="{0D108BD9-81ED-4DB2-BD59-A6C34878D82A}">
                    <a16:rowId xmlns:a16="http://schemas.microsoft.com/office/drawing/2014/main" val="2026823533"/>
                  </a:ext>
                </a:extLst>
              </a:tr>
              <a:tr h="62106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b="1" dirty="0">
                          <a:solidFill>
                            <a:srgbClr val="F1FB83"/>
                          </a:solidFill>
                          <a:latin typeface="Arial" panose="020B0604020202020204" pitchFamily="34" charset="0"/>
                          <a:cs typeface="Arial" panose="020B0604020202020204" pitchFamily="34" charset="0"/>
                        </a:rPr>
                        <a:t>3. </a:t>
                      </a:r>
                      <a:r>
                        <a:rPr lang="en-AU" sz="2400" b="1" strike="noStrike" dirty="0">
                          <a:solidFill>
                            <a:srgbClr val="F1FB83"/>
                          </a:solidFill>
                          <a:latin typeface="Arial" panose="020B0604020202020204" pitchFamily="34" charset="0"/>
                          <a:cs typeface="Arial" panose="020B0604020202020204" pitchFamily="34" charset="0"/>
                        </a:rPr>
                        <a:t>Initiating medical management</a:t>
                      </a:r>
                      <a:endParaRPr lang="en-AU" sz="2400" b="1" dirty="0">
                        <a:solidFill>
                          <a:srgbClr val="F1FB83"/>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060"/>
                    </a:solidFill>
                  </a:tcPr>
                </a:tc>
                <a:extLst>
                  <a:ext uri="{0D108BD9-81ED-4DB2-BD59-A6C34878D82A}">
                    <a16:rowId xmlns:a16="http://schemas.microsoft.com/office/drawing/2014/main" val="3067048906"/>
                  </a:ext>
                </a:extLst>
              </a:tr>
              <a:tr h="62106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b="1" dirty="0">
                          <a:solidFill>
                            <a:srgbClr val="F1FB83"/>
                          </a:solidFill>
                          <a:latin typeface="Arial" panose="020B0604020202020204" pitchFamily="34" charset="0"/>
                          <a:cs typeface="Arial" panose="020B0604020202020204" pitchFamily="34" charset="0"/>
                        </a:rPr>
                        <a:t>4. </a:t>
                      </a:r>
                      <a:r>
                        <a:rPr lang="en-AU" sz="2400" b="1" dirty="0">
                          <a:solidFill>
                            <a:srgbClr val="F1FB83"/>
                          </a:solidFill>
                          <a:latin typeface="Arial" panose="020B0604020202020204" pitchFamily="34" charset="0"/>
                          <a:cs typeface="Arial" panose="020B0604020202020204" pitchFamily="34" charset="0"/>
                        </a:rPr>
                        <a:t>Quality ultrasound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060"/>
                    </a:solidFill>
                  </a:tcPr>
                </a:tc>
                <a:extLst>
                  <a:ext uri="{0D108BD9-81ED-4DB2-BD59-A6C34878D82A}">
                    <a16:rowId xmlns:a16="http://schemas.microsoft.com/office/drawing/2014/main" val="1255983352"/>
                  </a:ext>
                </a:extLst>
              </a:tr>
              <a:tr h="62106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b="1" dirty="0">
                          <a:solidFill>
                            <a:srgbClr val="F1FB83"/>
                          </a:solidFill>
                          <a:latin typeface="Arial" panose="020B0604020202020204" pitchFamily="34" charset="0"/>
                          <a:cs typeface="Arial" panose="020B0604020202020204" pitchFamily="34" charset="0"/>
                        </a:rPr>
                        <a:t>5. </a:t>
                      </a:r>
                      <a:r>
                        <a:rPr lang="en-AU" sz="2400" b="1" dirty="0">
                          <a:solidFill>
                            <a:srgbClr val="F1FB83"/>
                          </a:solidFill>
                          <a:latin typeface="Arial" panose="020B0604020202020204" pitchFamily="34" charset="0"/>
                          <a:cs typeface="Arial" panose="020B0604020202020204" pitchFamily="34" charset="0"/>
                        </a:rPr>
                        <a:t>Intrauterine hormonal devices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060"/>
                    </a:solidFill>
                  </a:tcPr>
                </a:tc>
                <a:extLst>
                  <a:ext uri="{0D108BD9-81ED-4DB2-BD59-A6C34878D82A}">
                    <a16:rowId xmlns:a16="http://schemas.microsoft.com/office/drawing/2014/main" val="2403985341"/>
                  </a:ext>
                </a:extLst>
              </a:tr>
              <a:tr h="62106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b="1" dirty="0">
                          <a:solidFill>
                            <a:srgbClr val="F1FB83"/>
                          </a:solidFill>
                          <a:latin typeface="Arial" panose="020B0604020202020204" pitchFamily="34" charset="0"/>
                          <a:cs typeface="Arial" panose="020B0604020202020204" pitchFamily="34" charset="0"/>
                        </a:rPr>
                        <a:t>6. </a:t>
                      </a:r>
                      <a:r>
                        <a:rPr lang="en-AU" sz="2400" b="1" dirty="0">
                          <a:solidFill>
                            <a:srgbClr val="F1FB83"/>
                          </a:solidFill>
                          <a:latin typeface="Arial" panose="020B0604020202020204" pitchFamily="34" charset="0"/>
                          <a:cs typeface="Arial" panose="020B0604020202020204" pitchFamily="34" charset="0"/>
                        </a:rPr>
                        <a:t>Specialist referral</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060"/>
                    </a:solidFill>
                  </a:tcPr>
                </a:tc>
                <a:extLst>
                  <a:ext uri="{0D108BD9-81ED-4DB2-BD59-A6C34878D82A}">
                    <a16:rowId xmlns:a16="http://schemas.microsoft.com/office/drawing/2014/main" val="3610166396"/>
                  </a:ext>
                </a:extLst>
              </a:tr>
              <a:tr h="621069">
                <a:tc>
                  <a:txBody>
                    <a:bodyPr/>
                    <a:lstStyle/>
                    <a:p>
                      <a:r>
                        <a:rPr lang="en-US" sz="2400" b="1" dirty="0">
                          <a:solidFill>
                            <a:srgbClr val="F1FB83"/>
                          </a:solidFill>
                          <a:latin typeface="Arial" panose="020B0604020202020204" pitchFamily="34" charset="0"/>
                          <a:cs typeface="Arial" panose="020B0604020202020204" pitchFamily="34" charset="0"/>
                        </a:rPr>
                        <a:t>7. </a:t>
                      </a:r>
                      <a:r>
                        <a:rPr lang="en-AU" sz="2400" b="1" dirty="0">
                          <a:solidFill>
                            <a:srgbClr val="F1FB83"/>
                          </a:solidFill>
                          <a:latin typeface="Arial" panose="020B0604020202020204" pitchFamily="34" charset="0"/>
                          <a:cs typeface="Arial" panose="020B0604020202020204" pitchFamily="34" charset="0"/>
                        </a:rPr>
                        <a:t>Uterine-preserving alternatives to hysterectomy</a:t>
                      </a:r>
                      <a:endParaRPr lang="en-US" sz="2400" b="1" dirty="0">
                        <a:solidFill>
                          <a:srgbClr val="F1FB83"/>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060"/>
                    </a:solidFill>
                  </a:tcPr>
                </a:tc>
                <a:extLst>
                  <a:ext uri="{0D108BD9-81ED-4DB2-BD59-A6C34878D82A}">
                    <a16:rowId xmlns:a16="http://schemas.microsoft.com/office/drawing/2014/main" val="2987316859"/>
                  </a:ext>
                </a:extLst>
              </a:tr>
              <a:tr h="621069">
                <a:tc>
                  <a:txBody>
                    <a:bodyPr/>
                    <a:lstStyle/>
                    <a:p>
                      <a:r>
                        <a:rPr lang="en-US" sz="2400" b="1" dirty="0">
                          <a:solidFill>
                            <a:srgbClr val="F1FB83"/>
                          </a:solidFill>
                          <a:latin typeface="Arial" panose="020B0604020202020204" pitchFamily="34" charset="0"/>
                          <a:cs typeface="Arial" panose="020B0604020202020204" pitchFamily="34" charset="0"/>
                        </a:rPr>
                        <a:t>8. Hysterectomy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060"/>
                    </a:solidFill>
                  </a:tcPr>
                </a:tc>
                <a:extLst>
                  <a:ext uri="{0D108BD9-81ED-4DB2-BD59-A6C34878D82A}">
                    <a16:rowId xmlns:a16="http://schemas.microsoft.com/office/drawing/2014/main" val="935902484"/>
                  </a:ext>
                </a:extLst>
              </a:tr>
            </a:tbl>
          </a:graphicData>
        </a:graphic>
      </p:graphicFrame>
      <p:grpSp>
        <p:nvGrpSpPr>
          <p:cNvPr id="7" name="Group 6">
            <a:extLst>
              <a:ext uri="{FF2B5EF4-FFF2-40B4-BE49-F238E27FC236}">
                <a16:creationId xmlns:a16="http://schemas.microsoft.com/office/drawing/2014/main" id="{22EAE75C-97B9-0498-2F0D-2AE6DADFFC5F}"/>
              </a:ext>
            </a:extLst>
          </p:cNvPr>
          <p:cNvGrpSpPr/>
          <p:nvPr/>
        </p:nvGrpSpPr>
        <p:grpSpPr>
          <a:xfrm>
            <a:off x="494656" y="2037643"/>
            <a:ext cx="3013744" cy="4415693"/>
            <a:chOff x="494656" y="2037643"/>
            <a:chExt cx="3013744" cy="4271135"/>
          </a:xfrm>
        </p:grpSpPr>
        <p:pic>
          <p:nvPicPr>
            <p:cNvPr id="3" name="Picture 2">
              <a:extLst>
                <a:ext uri="{FF2B5EF4-FFF2-40B4-BE49-F238E27FC236}">
                  <a16:creationId xmlns:a16="http://schemas.microsoft.com/office/drawing/2014/main" id="{F4968D2D-E9B2-9B72-AB64-31CB20EB2EE5}"/>
                </a:ext>
              </a:extLst>
            </p:cNvPr>
            <p:cNvPicPr>
              <a:picLocks noChangeAspect="1"/>
            </p:cNvPicPr>
            <p:nvPr/>
          </p:nvPicPr>
          <p:blipFill>
            <a:blip r:embed="rId3"/>
            <a:stretch>
              <a:fillRect/>
            </a:stretch>
          </p:blipFill>
          <p:spPr>
            <a:xfrm>
              <a:off x="494656" y="2037643"/>
              <a:ext cx="3013744" cy="4271135"/>
            </a:xfrm>
            <a:prstGeom prst="rect">
              <a:avLst/>
            </a:prstGeom>
            <a:ln>
              <a:solidFill>
                <a:schemeClr val="bg1">
                  <a:lumMod val="50000"/>
                </a:schemeClr>
              </a:solidFill>
            </a:ln>
          </p:spPr>
        </p:pic>
        <p:sp>
          <p:nvSpPr>
            <p:cNvPr id="4" name="Rectangle 3">
              <a:extLst>
                <a:ext uri="{FF2B5EF4-FFF2-40B4-BE49-F238E27FC236}">
                  <a16:creationId xmlns:a16="http://schemas.microsoft.com/office/drawing/2014/main" id="{54332A56-4268-DD69-4C9B-B5DBF888732D}"/>
                </a:ext>
              </a:extLst>
            </p:cNvPr>
            <p:cNvSpPr/>
            <p:nvPr/>
          </p:nvSpPr>
          <p:spPr>
            <a:xfrm>
              <a:off x="1415480" y="6165304"/>
              <a:ext cx="1296144" cy="1434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grpSp>
    </p:spTree>
    <p:extLst>
      <p:ext uri="{BB962C8B-B14F-4D97-AF65-F5344CB8AC3E}">
        <p14:creationId xmlns:p14="http://schemas.microsoft.com/office/powerpoint/2010/main" val="3665273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6C329BF-1ABD-79DA-7A85-977787F9C56D}"/>
              </a:ext>
            </a:extLst>
          </p:cNvPr>
          <p:cNvSpPr txBox="1">
            <a:spLocks/>
          </p:cNvSpPr>
          <p:nvPr/>
        </p:nvSpPr>
        <p:spPr>
          <a:xfrm>
            <a:off x="586740" y="511764"/>
            <a:ext cx="11018520" cy="1434415"/>
          </a:xfrm>
          <a:prstGeom prst="rect">
            <a:avLst/>
          </a:prstGeom>
        </p:spPr>
        <p:txBody>
          <a:bodyPr anchor="b">
            <a:normAutofit/>
          </a:bodyPr>
          <a:lstStyle>
            <a:lvl1pPr algn="l" defTabSz="914377" rtl="0" eaLnBrk="1" latinLnBrk="0" hangingPunct="1">
              <a:lnSpc>
                <a:spcPct val="90000"/>
              </a:lnSpc>
              <a:spcBef>
                <a:spcPct val="0"/>
              </a:spcBef>
              <a:buNone/>
              <a:defRPr sz="4400" b="1" i="0" kern="1200">
                <a:solidFill>
                  <a:srgbClr val="004443"/>
                </a:solidFill>
                <a:latin typeface="Arial" panose="020B0604020202020204" pitchFamily="34" charset="0"/>
                <a:ea typeface="Open Sans" panose="020B0606030504020204" pitchFamily="34" charset="0"/>
                <a:cs typeface="Arial" panose="020B0604020202020204" pitchFamily="34" charset="0"/>
              </a:defRPr>
            </a:lvl1pPr>
          </a:lstStyle>
          <a:p>
            <a:r>
              <a:rPr lang="en-AU" sz="5000" dirty="0">
                <a:solidFill>
                  <a:srgbClr val="006060"/>
                </a:solidFill>
              </a:rPr>
              <a:t>1 Assessment and diagnosis</a:t>
            </a:r>
          </a:p>
        </p:txBody>
      </p:sp>
      <p:sp>
        <p:nvSpPr>
          <p:cNvPr id="16" name="TextBox 15">
            <a:extLst>
              <a:ext uri="{FF2B5EF4-FFF2-40B4-BE49-F238E27FC236}">
                <a16:creationId xmlns:a16="http://schemas.microsoft.com/office/drawing/2014/main" id="{0F73E279-C034-FA3C-D07E-E27C09CDCA5B}"/>
              </a:ext>
            </a:extLst>
          </p:cNvPr>
          <p:cNvSpPr txBox="1"/>
          <p:nvPr/>
        </p:nvSpPr>
        <p:spPr>
          <a:xfrm>
            <a:off x="1127448" y="2348880"/>
            <a:ext cx="5688632" cy="4247317"/>
          </a:xfrm>
          <a:prstGeom prst="rect">
            <a:avLst/>
          </a:prstGeom>
          <a:noFill/>
        </p:spPr>
        <p:txBody>
          <a:bodyPr wrap="square" rtlCol="0">
            <a:spAutoFit/>
          </a:bodyPr>
          <a:lstStyle/>
          <a:p>
            <a:pPr marL="457200" indent="-457200">
              <a:buClr>
                <a:srgbClr val="BECB2F"/>
              </a:buClr>
              <a:buFont typeface="Arial" panose="020B0604020202020204" pitchFamily="34" charset="0"/>
              <a:buChar char="•"/>
            </a:pPr>
            <a:r>
              <a:rPr lang="en-AU" sz="3000" dirty="0">
                <a:solidFill>
                  <a:srgbClr val="004443"/>
                </a:solidFill>
                <a:latin typeface="Arial" panose="020B0604020202020204" pitchFamily="34" charset="0"/>
                <a:cs typeface="Arial" panose="020B0604020202020204" pitchFamily="34" charset="0"/>
              </a:rPr>
              <a:t>‘Normal’ and ‘heavy’ menstrual bleeding</a:t>
            </a:r>
          </a:p>
          <a:p>
            <a:pPr marL="457200" indent="-457200">
              <a:buClr>
                <a:srgbClr val="BECB2F"/>
              </a:buClr>
              <a:buFont typeface="Arial" panose="020B0604020202020204" pitchFamily="34" charset="0"/>
              <a:buChar char="•"/>
            </a:pPr>
            <a:r>
              <a:rPr lang="en-AU" sz="3000" dirty="0">
                <a:solidFill>
                  <a:srgbClr val="004443"/>
                </a:solidFill>
                <a:latin typeface="Arial" panose="020B0604020202020204" pitchFamily="34" charset="0"/>
                <a:cs typeface="Arial" panose="020B0604020202020204" pitchFamily="34" charset="0"/>
              </a:rPr>
              <a:t>Comprehensive assessment</a:t>
            </a:r>
          </a:p>
          <a:p>
            <a:pPr marL="457200" indent="-457200">
              <a:buClr>
                <a:srgbClr val="BECB2F"/>
              </a:buClr>
              <a:buFont typeface="Arial" panose="020B0604020202020204" pitchFamily="34" charset="0"/>
              <a:buChar char="•"/>
            </a:pPr>
            <a:r>
              <a:rPr lang="en-AU" sz="3000" dirty="0">
                <a:solidFill>
                  <a:srgbClr val="004443"/>
                </a:solidFill>
                <a:latin typeface="Arial" panose="020B0604020202020204" pitchFamily="34" charset="0"/>
                <a:cs typeface="Arial" panose="020B0604020202020204" pitchFamily="34" charset="0"/>
              </a:rPr>
              <a:t>Iron deficiency and anaemia</a:t>
            </a:r>
          </a:p>
          <a:p>
            <a:pPr marL="457200" indent="-457200">
              <a:buClr>
                <a:srgbClr val="BECB2F"/>
              </a:buClr>
              <a:buFont typeface="Arial" panose="020B0604020202020204" pitchFamily="34" charset="0"/>
              <a:buChar char="•"/>
            </a:pPr>
            <a:r>
              <a:rPr lang="en-AU" sz="3000" dirty="0">
                <a:solidFill>
                  <a:srgbClr val="004443"/>
                </a:solidFill>
                <a:latin typeface="Arial" panose="020B0604020202020204" pitchFamily="34" charset="0"/>
                <a:cs typeface="Arial" panose="020B0604020202020204" pitchFamily="34" charset="0"/>
              </a:rPr>
              <a:t>Underlying causes and contributors</a:t>
            </a:r>
          </a:p>
          <a:p>
            <a:pPr>
              <a:buClr>
                <a:srgbClr val="BECB2F"/>
              </a:buClr>
            </a:pPr>
            <a:endParaRPr lang="en-AU" sz="3000" dirty="0">
              <a:solidFill>
                <a:srgbClr val="004443"/>
              </a:solidFill>
              <a:latin typeface="Arial" panose="020B0604020202020204" pitchFamily="34" charset="0"/>
              <a:cs typeface="Arial" panose="020B0604020202020204" pitchFamily="34" charset="0"/>
            </a:endParaRPr>
          </a:p>
          <a:p>
            <a:pPr>
              <a:buClr>
                <a:srgbClr val="BECB2F"/>
              </a:buClr>
            </a:pPr>
            <a:endParaRPr lang="en-AU" sz="3000" dirty="0">
              <a:solidFill>
                <a:srgbClr val="004443"/>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AU" sz="3000" dirty="0">
              <a:solidFill>
                <a:srgbClr val="004443"/>
              </a:solidFill>
              <a:latin typeface="Arial" panose="020B0604020202020204" pitchFamily="34" charset="0"/>
              <a:cs typeface="Arial" panose="020B0604020202020204" pitchFamily="34" charset="0"/>
            </a:endParaRPr>
          </a:p>
        </p:txBody>
      </p:sp>
      <p:pic>
        <p:nvPicPr>
          <p:cNvPr id="4" name="Picture 3" descr="A person talking to a person&#10;&#10;Description automatically generated">
            <a:extLst>
              <a:ext uri="{FF2B5EF4-FFF2-40B4-BE49-F238E27FC236}">
                <a16:creationId xmlns:a16="http://schemas.microsoft.com/office/drawing/2014/main" id="{5B7F68A5-CB5B-CB6D-FBF0-90FB4C9F4E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0336" y="2375148"/>
            <a:ext cx="4428906" cy="2952328"/>
          </a:xfrm>
          <a:prstGeom prst="rect">
            <a:avLst/>
          </a:prstGeom>
        </p:spPr>
      </p:pic>
    </p:spTree>
    <p:extLst>
      <p:ext uri="{BB962C8B-B14F-4D97-AF65-F5344CB8AC3E}">
        <p14:creationId xmlns:p14="http://schemas.microsoft.com/office/powerpoint/2010/main" val="3251985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coin&#10;&#10;Description automatically generated">
            <a:extLst>
              <a:ext uri="{FF2B5EF4-FFF2-40B4-BE49-F238E27FC236}">
                <a16:creationId xmlns:a16="http://schemas.microsoft.com/office/drawing/2014/main" id="{EAA945C2-34FB-C845-52B3-673AF95F0B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2424" y="2673116"/>
            <a:ext cx="2279576" cy="2279576"/>
          </a:xfrm>
          <a:prstGeom prst="rect">
            <a:avLst/>
          </a:prstGeom>
        </p:spPr>
      </p:pic>
      <p:sp>
        <p:nvSpPr>
          <p:cNvPr id="13" name="TextBox 12">
            <a:extLst>
              <a:ext uri="{FF2B5EF4-FFF2-40B4-BE49-F238E27FC236}">
                <a16:creationId xmlns:a16="http://schemas.microsoft.com/office/drawing/2014/main" id="{AA77944C-863C-65F4-F13B-12628E7088B7}"/>
              </a:ext>
            </a:extLst>
          </p:cNvPr>
          <p:cNvSpPr txBox="1"/>
          <p:nvPr/>
        </p:nvSpPr>
        <p:spPr>
          <a:xfrm>
            <a:off x="1155738" y="1476773"/>
            <a:ext cx="8712968" cy="646331"/>
          </a:xfrm>
          <a:prstGeom prst="rect">
            <a:avLst/>
          </a:prstGeom>
          <a:noFill/>
        </p:spPr>
        <p:txBody>
          <a:bodyPr wrap="square" rtlCol="0">
            <a:spAutoFit/>
          </a:bodyPr>
          <a:lstStyle/>
          <a:p>
            <a:r>
              <a:rPr lang="en-AU" sz="3600" b="1" dirty="0">
                <a:solidFill>
                  <a:srgbClr val="006060"/>
                </a:solidFill>
                <a:latin typeface="Arial" panose="020B0604020202020204" pitchFamily="34" charset="0"/>
                <a:cs typeface="Arial" panose="020B0604020202020204" pitchFamily="34" charset="0"/>
              </a:rPr>
              <a:t>PALM-COIEN classification system</a:t>
            </a:r>
            <a:endParaRPr lang="en-AU" sz="3600" b="1" dirty="0">
              <a:solidFill>
                <a:srgbClr val="006060"/>
              </a:solidFill>
            </a:endParaRPr>
          </a:p>
        </p:txBody>
      </p:sp>
      <p:sp>
        <p:nvSpPr>
          <p:cNvPr id="11" name="TextBox 10">
            <a:extLst>
              <a:ext uri="{FF2B5EF4-FFF2-40B4-BE49-F238E27FC236}">
                <a16:creationId xmlns:a16="http://schemas.microsoft.com/office/drawing/2014/main" id="{8853CB8D-CC1D-973B-0695-23140DF7BC9E}"/>
              </a:ext>
            </a:extLst>
          </p:cNvPr>
          <p:cNvSpPr txBox="1"/>
          <p:nvPr/>
        </p:nvSpPr>
        <p:spPr>
          <a:xfrm>
            <a:off x="2855640" y="5360174"/>
            <a:ext cx="7545412" cy="461665"/>
          </a:xfrm>
          <a:prstGeom prst="rect">
            <a:avLst/>
          </a:prstGeom>
          <a:noFill/>
        </p:spPr>
        <p:txBody>
          <a:bodyPr wrap="square" rtlCol="0">
            <a:spAutoFit/>
          </a:bodyPr>
          <a:lstStyle/>
          <a:p>
            <a:pPr algn="r"/>
            <a:r>
              <a:rPr lang="en-AU" sz="1200" b="0" u="none" strike="noStrike" baseline="0" dirty="0">
                <a:latin typeface="Open Sans" panose="020B0606030504020204" pitchFamily="34" charset="0"/>
              </a:rPr>
              <a:t>Munro, Critchley and Fraser 2018 </a:t>
            </a:r>
            <a:r>
              <a:rPr lang="en-AU" sz="1200" b="0" i="1" u="none" strike="noStrike" baseline="0" dirty="0">
                <a:latin typeface="Open Sans" panose="020B0606030504020204" pitchFamily="34" charset="0"/>
              </a:rPr>
              <a:t>The two FIGO systems for normal and abnormal uterine bleeding symptoms and classification of causes of abnormal uterine bleeding in the reproductive years: 2018 revisions </a:t>
            </a:r>
            <a:endParaRPr lang="en-AU" sz="1200" i="1" dirty="0"/>
          </a:p>
        </p:txBody>
      </p:sp>
      <p:graphicFrame>
        <p:nvGraphicFramePr>
          <p:cNvPr id="14" name="Table 14">
            <a:extLst>
              <a:ext uri="{FF2B5EF4-FFF2-40B4-BE49-F238E27FC236}">
                <a16:creationId xmlns:a16="http://schemas.microsoft.com/office/drawing/2014/main" id="{BF6743EF-B0A3-35B4-FD9E-FB39D9D630CA}"/>
              </a:ext>
            </a:extLst>
          </p:cNvPr>
          <p:cNvGraphicFramePr>
            <a:graphicFrameLocks noGrp="1"/>
          </p:cNvGraphicFramePr>
          <p:nvPr>
            <p:extLst>
              <p:ext uri="{D42A27DB-BD31-4B8C-83A1-F6EECF244321}">
                <p14:modId xmlns:p14="http://schemas.microsoft.com/office/powerpoint/2010/main" val="1345048726"/>
              </p:ext>
            </p:extLst>
          </p:nvPr>
        </p:nvGraphicFramePr>
        <p:xfrm>
          <a:off x="2279576" y="2545521"/>
          <a:ext cx="7892591" cy="2194560"/>
        </p:xfrm>
        <a:graphic>
          <a:graphicData uri="http://schemas.openxmlformats.org/drawingml/2006/table">
            <a:tbl>
              <a:tblPr firstRow="1" bandRow="1">
                <a:tableStyleId>{5C22544A-7EE6-4342-B048-85BDC9FD1C3A}</a:tableStyleId>
              </a:tblPr>
              <a:tblGrid>
                <a:gridCol w="1048837">
                  <a:extLst>
                    <a:ext uri="{9D8B030D-6E8A-4147-A177-3AD203B41FA5}">
                      <a16:colId xmlns:a16="http://schemas.microsoft.com/office/drawing/2014/main" val="1760975043"/>
                    </a:ext>
                  </a:extLst>
                </a:gridCol>
                <a:gridCol w="2796898">
                  <a:extLst>
                    <a:ext uri="{9D8B030D-6E8A-4147-A177-3AD203B41FA5}">
                      <a16:colId xmlns:a16="http://schemas.microsoft.com/office/drawing/2014/main" val="3836039838"/>
                    </a:ext>
                  </a:extLst>
                </a:gridCol>
                <a:gridCol w="279690">
                  <a:extLst>
                    <a:ext uri="{9D8B030D-6E8A-4147-A177-3AD203B41FA5}">
                      <a16:colId xmlns:a16="http://schemas.microsoft.com/office/drawing/2014/main" val="379325048"/>
                    </a:ext>
                  </a:extLst>
                </a:gridCol>
                <a:gridCol w="970432">
                  <a:extLst>
                    <a:ext uri="{9D8B030D-6E8A-4147-A177-3AD203B41FA5}">
                      <a16:colId xmlns:a16="http://schemas.microsoft.com/office/drawing/2014/main" val="3740864839"/>
                    </a:ext>
                  </a:extLst>
                </a:gridCol>
                <a:gridCol w="2796734">
                  <a:extLst>
                    <a:ext uri="{9D8B030D-6E8A-4147-A177-3AD203B41FA5}">
                      <a16:colId xmlns:a16="http://schemas.microsoft.com/office/drawing/2014/main" val="1553522599"/>
                    </a:ext>
                  </a:extLst>
                </a:gridCol>
              </a:tblGrid>
              <a:tr h="337874">
                <a:tc gridSpan="2">
                  <a:txBody>
                    <a:bodyPr/>
                    <a:lstStyle/>
                    <a:p>
                      <a:r>
                        <a:rPr lang="en-AU" b="1" dirty="0">
                          <a:solidFill>
                            <a:schemeClr val="bg1"/>
                          </a:solidFill>
                        </a:rPr>
                        <a:t>Structural causes (PALM)</a:t>
                      </a:r>
                    </a:p>
                  </a:txBody>
                  <a:tcPr>
                    <a:solidFill>
                      <a:srgbClr val="009091"/>
                    </a:solidFill>
                  </a:tcPr>
                </a:tc>
                <a:tc hMerge="1">
                  <a:txBody>
                    <a:bodyPr/>
                    <a:lstStyle/>
                    <a:p>
                      <a:endParaRPr lang="en-AU" dirty="0"/>
                    </a:p>
                  </a:txBody>
                  <a:tcPr/>
                </a:tc>
                <a:tc>
                  <a:txBody>
                    <a:bodyPr/>
                    <a:lstStyle/>
                    <a:p>
                      <a:endParaRPr lang="en-AU" dirty="0">
                        <a:solidFill>
                          <a:schemeClr val="bg1"/>
                        </a:solidFill>
                      </a:endParaRPr>
                    </a:p>
                  </a:txBody>
                  <a:tcPr>
                    <a:solidFill>
                      <a:schemeClr val="bg1"/>
                    </a:solidFill>
                  </a:tcPr>
                </a:tc>
                <a:tc gridSpan="2">
                  <a:txBody>
                    <a:bodyPr/>
                    <a:lstStyle/>
                    <a:p>
                      <a:r>
                        <a:rPr lang="en-AU" b="1" dirty="0">
                          <a:solidFill>
                            <a:schemeClr val="bg1"/>
                          </a:solidFill>
                        </a:rPr>
                        <a:t>Non-structural causes (COEIN)</a:t>
                      </a:r>
                    </a:p>
                  </a:txBody>
                  <a:tcPr>
                    <a:solidFill>
                      <a:srgbClr val="009091"/>
                    </a:solidFill>
                  </a:tcPr>
                </a:tc>
                <a:tc hMerge="1">
                  <a:txBody>
                    <a:bodyPr/>
                    <a:lstStyle/>
                    <a:p>
                      <a:endParaRPr lang="en-AU" dirty="0"/>
                    </a:p>
                  </a:txBody>
                  <a:tcPr/>
                </a:tc>
                <a:extLst>
                  <a:ext uri="{0D108BD9-81ED-4DB2-BD59-A6C34878D82A}">
                    <a16:rowId xmlns:a16="http://schemas.microsoft.com/office/drawing/2014/main" val="316911635"/>
                  </a:ext>
                </a:extLst>
              </a:tr>
              <a:tr h="337874">
                <a:tc>
                  <a:txBody>
                    <a:bodyPr/>
                    <a:lstStyle/>
                    <a:p>
                      <a:pPr algn="ctr"/>
                      <a:r>
                        <a:rPr lang="en-AU" dirty="0">
                          <a:solidFill>
                            <a:schemeClr val="tx1">
                              <a:lumMod val="75000"/>
                              <a:lumOff val="25000"/>
                            </a:schemeClr>
                          </a:solidFill>
                        </a:rPr>
                        <a:t>P</a:t>
                      </a:r>
                    </a:p>
                  </a:txBody>
                  <a:tcPr>
                    <a:solidFill>
                      <a:schemeClr val="accent6">
                        <a:lumMod val="20000"/>
                        <a:lumOff val="80000"/>
                      </a:schemeClr>
                    </a:solidFill>
                  </a:tcPr>
                </a:tc>
                <a:tc>
                  <a:txBody>
                    <a:bodyPr/>
                    <a:lstStyle/>
                    <a:p>
                      <a:r>
                        <a:rPr lang="en-AU" dirty="0">
                          <a:solidFill>
                            <a:schemeClr val="tx1">
                              <a:lumMod val="75000"/>
                              <a:lumOff val="25000"/>
                            </a:schemeClr>
                          </a:solidFill>
                        </a:rPr>
                        <a:t>Polyps</a:t>
                      </a:r>
                    </a:p>
                  </a:txBody>
                  <a:tcPr>
                    <a:solidFill>
                      <a:schemeClr val="bg1"/>
                    </a:solidFill>
                  </a:tcPr>
                </a:tc>
                <a:tc>
                  <a:txBody>
                    <a:bodyPr/>
                    <a:lstStyle/>
                    <a:p>
                      <a:endParaRPr lang="en-AU" dirty="0">
                        <a:solidFill>
                          <a:schemeClr val="tx1">
                            <a:lumMod val="75000"/>
                            <a:lumOff val="25000"/>
                          </a:schemeClr>
                        </a:solidFill>
                      </a:endParaRPr>
                    </a:p>
                  </a:txBody>
                  <a:tcPr>
                    <a:solidFill>
                      <a:schemeClr val="bg1"/>
                    </a:solidFill>
                  </a:tcPr>
                </a:tc>
                <a:tc>
                  <a:txBody>
                    <a:bodyPr/>
                    <a:lstStyle/>
                    <a:p>
                      <a:pPr algn="ctr"/>
                      <a:r>
                        <a:rPr lang="en-AU" dirty="0">
                          <a:solidFill>
                            <a:schemeClr val="tx1">
                              <a:lumMod val="75000"/>
                              <a:lumOff val="25000"/>
                            </a:schemeClr>
                          </a:solidFill>
                        </a:rPr>
                        <a:t>C</a:t>
                      </a:r>
                    </a:p>
                  </a:txBody>
                  <a:tcPr>
                    <a:solidFill>
                      <a:schemeClr val="accent6">
                        <a:lumMod val="20000"/>
                        <a:lumOff val="80000"/>
                      </a:schemeClr>
                    </a:solidFill>
                  </a:tcPr>
                </a:tc>
                <a:tc>
                  <a:txBody>
                    <a:bodyPr/>
                    <a:lstStyle/>
                    <a:p>
                      <a:r>
                        <a:rPr lang="en-AU" dirty="0">
                          <a:solidFill>
                            <a:schemeClr val="tx1">
                              <a:lumMod val="75000"/>
                              <a:lumOff val="25000"/>
                            </a:schemeClr>
                          </a:solidFill>
                        </a:rPr>
                        <a:t>Coagulopathy</a:t>
                      </a:r>
                    </a:p>
                  </a:txBody>
                  <a:tcPr>
                    <a:solidFill>
                      <a:schemeClr val="bg1"/>
                    </a:solidFill>
                  </a:tcPr>
                </a:tc>
                <a:extLst>
                  <a:ext uri="{0D108BD9-81ED-4DB2-BD59-A6C34878D82A}">
                    <a16:rowId xmlns:a16="http://schemas.microsoft.com/office/drawing/2014/main" val="3604904479"/>
                  </a:ext>
                </a:extLst>
              </a:tr>
              <a:tr h="341792">
                <a:tc>
                  <a:txBody>
                    <a:bodyPr/>
                    <a:lstStyle/>
                    <a:p>
                      <a:pPr algn="ctr"/>
                      <a:r>
                        <a:rPr lang="en-AU" dirty="0">
                          <a:solidFill>
                            <a:schemeClr val="tx1">
                              <a:lumMod val="75000"/>
                              <a:lumOff val="25000"/>
                            </a:schemeClr>
                          </a:solidFill>
                        </a:rPr>
                        <a:t>A</a:t>
                      </a:r>
                    </a:p>
                  </a:txBody>
                  <a:tcPr>
                    <a:solidFill>
                      <a:schemeClr val="accent6">
                        <a:lumMod val="20000"/>
                        <a:lumOff val="80000"/>
                      </a:schemeClr>
                    </a:solidFill>
                  </a:tcPr>
                </a:tc>
                <a:tc>
                  <a:txBody>
                    <a:bodyPr/>
                    <a:lstStyle/>
                    <a:p>
                      <a:r>
                        <a:rPr lang="en-AU" dirty="0">
                          <a:solidFill>
                            <a:schemeClr val="tx1">
                              <a:lumMod val="75000"/>
                              <a:lumOff val="25000"/>
                            </a:schemeClr>
                          </a:solidFill>
                        </a:rPr>
                        <a:t>Adenomyosis</a:t>
                      </a:r>
                    </a:p>
                  </a:txBody>
                  <a:tcPr>
                    <a:solidFill>
                      <a:schemeClr val="bg1"/>
                    </a:solidFill>
                  </a:tcPr>
                </a:tc>
                <a:tc>
                  <a:txBody>
                    <a:bodyPr/>
                    <a:lstStyle/>
                    <a:p>
                      <a:endParaRPr lang="en-AU" dirty="0">
                        <a:solidFill>
                          <a:schemeClr val="tx1">
                            <a:lumMod val="75000"/>
                            <a:lumOff val="25000"/>
                          </a:schemeClr>
                        </a:solidFill>
                      </a:endParaRPr>
                    </a:p>
                  </a:txBody>
                  <a:tcPr>
                    <a:solidFill>
                      <a:schemeClr val="bg1"/>
                    </a:solidFill>
                  </a:tcPr>
                </a:tc>
                <a:tc>
                  <a:txBody>
                    <a:bodyPr/>
                    <a:lstStyle/>
                    <a:p>
                      <a:pPr algn="ctr"/>
                      <a:r>
                        <a:rPr lang="en-AU" dirty="0">
                          <a:solidFill>
                            <a:schemeClr val="tx1">
                              <a:lumMod val="75000"/>
                              <a:lumOff val="25000"/>
                            </a:schemeClr>
                          </a:solidFill>
                        </a:rPr>
                        <a:t>O</a:t>
                      </a:r>
                    </a:p>
                  </a:txBody>
                  <a:tcPr>
                    <a:solidFill>
                      <a:schemeClr val="accent6">
                        <a:lumMod val="20000"/>
                        <a:lumOff val="80000"/>
                      </a:schemeClr>
                    </a:solidFill>
                  </a:tcPr>
                </a:tc>
                <a:tc>
                  <a:txBody>
                    <a:bodyPr/>
                    <a:lstStyle/>
                    <a:p>
                      <a:r>
                        <a:rPr lang="en-AU" dirty="0">
                          <a:solidFill>
                            <a:schemeClr val="tx1">
                              <a:lumMod val="75000"/>
                              <a:lumOff val="25000"/>
                            </a:schemeClr>
                          </a:solidFill>
                        </a:rPr>
                        <a:t>Ovulatory dysfunction</a:t>
                      </a:r>
                    </a:p>
                  </a:txBody>
                  <a:tcPr>
                    <a:solidFill>
                      <a:schemeClr val="bg1"/>
                    </a:solidFill>
                  </a:tcPr>
                </a:tc>
                <a:extLst>
                  <a:ext uri="{0D108BD9-81ED-4DB2-BD59-A6C34878D82A}">
                    <a16:rowId xmlns:a16="http://schemas.microsoft.com/office/drawing/2014/main" val="3319217999"/>
                  </a:ext>
                </a:extLst>
              </a:tr>
              <a:tr h="337874">
                <a:tc>
                  <a:txBody>
                    <a:bodyPr/>
                    <a:lstStyle/>
                    <a:p>
                      <a:pPr algn="ctr"/>
                      <a:r>
                        <a:rPr lang="en-AU" dirty="0">
                          <a:solidFill>
                            <a:schemeClr val="tx1">
                              <a:lumMod val="75000"/>
                              <a:lumOff val="25000"/>
                            </a:schemeClr>
                          </a:solidFill>
                        </a:rPr>
                        <a:t>L</a:t>
                      </a:r>
                    </a:p>
                  </a:txBody>
                  <a:tcPr>
                    <a:solidFill>
                      <a:schemeClr val="accent6">
                        <a:lumMod val="20000"/>
                        <a:lumOff val="80000"/>
                      </a:schemeClr>
                    </a:solidFill>
                  </a:tcPr>
                </a:tc>
                <a:tc>
                  <a:txBody>
                    <a:bodyPr/>
                    <a:lstStyle/>
                    <a:p>
                      <a:r>
                        <a:rPr lang="en-AU" dirty="0">
                          <a:solidFill>
                            <a:schemeClr val="tx1">
                              <a:lumMod val="75000"/>
                              <a:lumOff val="25000"/>
                            </a:schemeClr>
                          </a:solidFill>
                        </a:rPr>
                        <a:t>Leiomyoma (fibroids)</a:t>
                      </a:r>
                    </a:p>
                  </a:txBody>
                  <a:tcPr>
                    <a:solidFill>
                      <a:schemeClr val="bg1"/>
                    </a:solidFill>
                  </a:tcPr>
                </a:tc>
                <a:tc>
                  <a:txBody>
                    <a:bodyPr/>
                    <a:lstStyle/>
                    <a:p>
                      <a:endParaRPr lang="en-AU" dirty="0">
                        <a:solidFill>
                          <a:schemeClr val="tx1">
                            <a:lumMod val="75000"/>
                            <a:lumOff val="25000"/>
                          </a:schemeClr>
                        </a:solidFill>
                      </a:endParaRPr>
                    </a:p>
                  </a:txBody>
                  <a:tcPr>
                    <a:solidFill>
                      <a:schemeClr val="bg1"/>
                    </a:solidFill>
                  </a:tcPr>
                </a:tc>
                <a:tc>
                  <a:txBody>
                    <a:bodyPr/>
                    <a:lstStyle/>
                    <a:p>
                      <a:pPr algn="ctr"/>
                      <a:r>
                        <a:rPr lang="en-AU" dirty="0">
                          <a:solidFill>
                            <a:schemeClr val="tx1">
                              <a:lumMod val="75000"/>
                              <a:lumOff val="25000"/>
                            </a:schemeClr>
                          </a:solidFill>
                        </a:rPr>
                        <a:t>E</a:t>
                      </a:r>
                    </a:p>
                  </a:txBody>
                  <a:tcPr>
                    <a:solidFill>
                      <a:schemeClr val="accent6">
                        <a:lumMod val="20000"/>
                        <a:lumOff val="80000"/>
                      </a:schemeClr>
                    </a:solidFill>
                  </a:tcPr>
                </a:tc>
                <a:tc>
                  <a:txBody>
                    <a:bodyPr/>
                    <a:lstStyle/>
                    <a:p>
                      <a:r>
                        <a:rPr lang="en-AU" dirty="0">
                          <a:solidFill>
                            <a:schemeClr val="tx1">
                              <a:lumMod val="75000"/>
                              <a:lumOff val="25000"/>
                            </a:schemeClr>
                          </a:solidFill>
                        </a:rPr>
                        <a:t>Endometrial</a:t>
                      </a:r>
                    </a:p>
                  </a:txBody>
                  <a:tcPr>
                    <a:solidFill>
                      <a:schemeClr val="bg1"/>
                    </a:solidFill>
                  </a:tcPr>
                </a:tc>
                <a:extLst>
                  <a:ext uri="{0D108BD9-81ED-4DB2-BD59-A6C34878D82A}">
                    <a16:rowId xmlns:a16="http://schemas.microsoft.com/office/drawing/2014/main" val="4038151181"/>
                  </a:ext>
                </a:extLst>
              </a:tr>
              <a:tr h="337874">
                <a:tc>
                  <a:txBody>
                    <a:bodyPr/>
                    <a:lstStyle/>
                    <a:p>
                      <a:pPr algn="ctr"/>
                      <a:r>
                        <a:rPr lang="en-AU" dirty="0">
                          <a:solidFill>
                            <a:schemeClr val="tx1">
                              <a:lumMod val="75000"/>
                              <a:lumOff val="25000"/>
                            </a:schemeClr>
                          </a:solidFill>
                        </a:rPr>
                        <a:t>M</a:t>
                      </a:r>
                    </a:p>
                  </a:txBody>
                  <a:tcPr>
                    <a:solidFill>
                      <a:schemeClr val="accent6">
                        <a:lumMod val="20000"/>
                        <a:lumOff val="80000"/>
                      </a:schemeClr>
                    </a:solidFill>
                  </a:tcPr>
                </a:tc>
                <a:tc>
                  <a:txBody>
                    <a:bodyPr/>
                    <a:lstStyle/>
                    <a:p>
                      <a:r>
                        <a:rPr lang="en-AU" dirty="0">
                          <a:solidFill>
                            <a:schemeClr val="tx1">
                              <a:lumMod val="75000"/>
                              <a:lumOff val="25000"/>
                            </a:schemeClr>
                          </a:solidFill>
                        </a:rPr>
                        <a:t>Malignancy or hyperplasia</a:t>
                      </a:r>
                    </a:p>
                  </a:txBody>
                  <a:tcPr>
                    <a:solidFill>
                      <a:schemeClr val="bg1"/>
                    </a:solidFill>
                  </a:tcPr>
                </a:tc>
                <a:tc>
                  <a:txBody>
                    <a:bodyPr/>
                    <a:lstStyle/>
                    <a:p>
                      <a:endParaRPr lang="en-AU" dirty="0">
                        <a:solidFill>
                          <a:schemeClr val="tx1">
                            <a:lumMod val="75000"/>
                            <a:lumOff val="25000"/>
                          </a:schemeClr>
                        </a:solidFill>
                      </a:endParaRPr>
                    </a:p>
                  </a:txBody>
                  <a:tcPr>
                    <a:solidFill>
                      <a:schemeClr val="bg1"/>
                    </a:solidFill>
                  </a:tcPr>
                </a:tc>
                <a:tc>
                  <a:txBody>
                    <a:bodyPr/>
                    <a:lstStyle/>
                    <a:p>
                      <a:pPr algn="ctr"/>
                      <a:r>
                        <a:rPr lang="en-AU" dirty="0">
                          <a:solidFill>
                            <a:schemeClr val="tx1">
                              <a:lumMod val="75000"/>
                              <a:lumOff val="25000"/>
                            </a:schemeClr>
                          </a:solidFill>
                        </a:rPr>
                        <a:t>I</a:t>
                      </a:r>
                    </a:p>
                  </a:txBody>
                  <a:tcPr>
                    <a:solidFill>
                      <a:schemeClr val="accent6">
                        <a:lumMod val="20000"/>
                        <a:lumOff val="80000"/>
                      </a:schemeClr>
                    </a:solidFill>
                  </a:tcPr>
                </a:tc>
                <a:tc>
                  <a:txBody>
                    <a:bodyPr/>
                    <a:lstStyle/>
                    <a:p>
                      <a:r>
                        <a:rPr lang="en-AU" dirty="0">
                          <a:solidFill>
                            <a:schemeClr val="tx1">
                              <a:lumMod val="75000"/>
                              <a:lumOff val="25000"/>
                            </a:schemeClr>
                          </a:solidFill>
                        </a:rPr>
                        <a:t>Iatrogenic</a:t>
                      </a:r>
                    </a:p>
                  </a:txBody>
                  <a:tcPr>
                    <a:solidFill>
                      <a:schemeClr val="bg1"/>
                    </a:solidFill>
                  </a:tcPr>
                </a:tc>
                <a:extLst>
                  <a:ext uri="{0D108BD9-81ED-4DB2-BD59-A6C34878D82A}">
                    <a16:rowId xmlns:a16="http://schemas.microsoft.com/office/drawing/2014/main" val="3150711164"/>
                  </a:ext>
                </a:extLst>
              </a:tr>
              <a:tr h="337874">
                <a:tc>
                  <a:txBody>
                    <a:bodyPr/>
                    <a:lstStyle/>
                    <a:p>
                      <a:endParaRPr lang="en-AU" dirty="0">
                        <a:solidFill>
                          <a:schemeClr val="tx1">
                            <a:lumMod val="75000"/>
                            <a:lumOff val="25000"/>
                          </a:schemeClr>
                        </a:solidFill>
                      </a:endParaRPr>
                    </a:p>
                  </a:txBody>
                  <a:tcPr>
                    <a:solidFill>
                      <a:schemeClr val="bg1"/>
                    </a:solidFill>
                  </a:tcPr>
                </a:tc>
                <a:tc>
                  <a:txBody>
                    <a:bodyPr/>
                    <a:lstStyle/>
                    <a:p>
                      <a:endParaRPr lang="en-AU" dirty="0">
                        <a:solidFill>
                          <a:schemeClr val="tx1">
                            <a:lumMod val="75000"/>
                            <a:lumOff val="25000"/>
                          </a:schemeClr>
                        </a:solidFill>
                      </a:endParaRPr>
                    </a:p>
                  </a:txBody>
                  <a:tcPr>
                    <a:solidFill>
                      <a:schemeClr val="bg1"/>
                    </a:solidFill>
                  </a:tcPr>
                </a:tc>
                <a:tc>
                  <a:txBody>
                    <a:bodyPr/>
                    <a:lstStyle/>
                    <a:p>
                      <a:endParaRPr lang="en-AU" dirty="0">
                        <a:solidFill>
                          <a:schemeClr val="tx1">
                            <a:lumMod val="75000"/>
                            <a:lumOff val="25000"/>
                          </a:schemeClr>
                        </a:solidFill>
                      </a:endParaRPr>
                    </a:p>
                  </a:txBody>
                  <a:tcPr>
                    <a:solidFill>
                      <a:schemeClr val="bg1"/>
                    </a:solidFill>
                  </a:tcPr>
                </a:tc>
                <a:tc>
                  <a:txBody>
                    <a:bodyPr/>
                    <a:lstStyle/>
                    <a:p>
                      <a:pPr algn="ctr"/>
                      <a:r>
                        <a:rPr lang="en-AU" dirty="0">
                          <a:solidFill>
                            <a:schemeClr val="tx1">
                              <a:lumMod val="75000"/>
                              <a:lumOff val="25000"/>
                            </a:schemeClr>
                          </a:solidFill>
                        </a:rPr>
                        <a:t>N</a:t>
                      </a:r>
                    </a:p>
                  </a:txBody>
                  <a:tcPr>
                    <a:solidFill>
                      <a:schemeClr val="accent6">
                        <a:lumMod val="20000"/>
                        <a:lumOff val="80000"/>
                      </a:schemeClr>
                    </a:solidFill>
                  </a:tcPr>
                </a:tc>
                <a:tc>
                  <a:txBody>
                    <a:bodyPr/>
                    <a:lstStyle/>
                    <a:p>
                      <a:r>
                        <a:rPr lang="en-AU" dirty="0">
                          <a:solidFill>
                            <a:schemeClr val="tx1">
                              <a:lumMod val="75000"/>
                              <a:lumOff val="25000"/>
                            </a:schemeClr>
                          </a:solidFill>
                        </a:rPr>
                        <a:t>Not otherwise classified</a:t>
                      </a:r>
                    </a:p>
                  </a:txBody>
                  <a:tcPr>
                    <a:solidFill>
                      <a:schemeClr val="bg1"/>
                    </a:solidFill>
                  </a:tcPr>
                </a:tc>
                <a:extLst>
                  <a:ext uri="{0D108BD9-81ED-4DB2-BD59-A6C34878D82A}">
                    <a16:rowId xmlns:a16="http://schemas.microsoft.com/office/drawing/2014/main" val="218642770"/>
                  </a:ext>
                </a:extLst>
              </a:tr>
            </a:tbl>
          </a:graphicData>
        </a:graphic>
      </p:graphicFrame>
      <p:pic>
        <p:nvPicPr>
          <p:cNvPr id="5" name="Picture 4" descr="A close-up of a hand&#10;&#10;Description automatically generated">
            <a:extLst>
              <a:ext uri="{FF2B5EF4-FFF2-40B4-BE49-F238E27FC236}">
                <a16:creationId xmlns:a16="http://schemas.microsoft.com/office/drawing/2014/main" id="{00AD70D5-7D05-2852-872E-0E0D1E51CC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2323795"/>
            <a:ext cx="2192575" cy="2492896"/>
          </a:xfrm>
          <a:prstGeom prst="rect">
            <a:avLst/>
          </a:prstGeom>
        </p:spPr>
      </p:pic>
    </p:spTree>
    <p:extLst>
      <p:ext uri="{BB962C8B-B14F-4D97-AF65-F5344CB8AC3E}">
        <p14:creationId xmlns:p14="http://schemas.microsoft.com/office/powerpoint/2010/main" val="3389965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EB66-8A0D-0415-B754-BF2C4BE60D9E}"/>
              </a:ext>
            </a:extLst>
          </p:cNvPr>
          <p:cNvSpPr txBox="1">
            <a:spLocks/>
          </p:cNvSpPr>
          <p:nvPr/>
        </p:nvSpPr>
        <p:spPr>
          <a:xfrm>
            <a:off x="586740" y="511764"/>
            <a:ext cx="11018520" cy="1434415"/>
          </a:xfrm>
          <a:prstGeom prst="rect">
            <a:avLst/>
          </a:prstGeom>
        </p:spPr>
        <p:txBody>
          <a:bodyPr anchor="b">
            <a:normAutofit/>
          </a:bodyPr>
          <a:lstStyle>
            <a:lvl1pPr algn="l" defTabSz="914377" rtl="0" eaLnBrk="1" latinLnBrk="0" hangingPunct="1">
              <a:lnSpc>
                <a:spcPct val="90000"/>
              </a:lnSpc>
              <a:spcBef>
                <a:spcPct val="0"/>
              </a:spcBef>
              <a:buNone/>
              <a:defRPr sz="4400" b="1" i="0" kern="1200">
                <a:solidFill>
                  <a:srgbClr val="004443"/>
                </a:solidFill>
                <a:latin typeface="Arial" panose="020B0604020202020204" pitchFamily="34" charset="0"/>
                <a:ea typeface="Open Sans" panose="020B0606030504020204" pitchFamily="34" charset="0"/>
                <a:cs typeface="Arial" panose="020B0604020202020204" pitchFamily="34" charset="0"/>
              </a:defRPr>
            </a:lvl1pPr>
          </a:lstStyle>
          <a:p>
            <a:r>
              <a:rPr lang="en-AU" sz="5000" u="sng" dirty="0">
                <a:solidFill>
                  <a:srgbClr val="006060"/>
                </a:solidFill>
              </a:rPr>
              <a:t>1</a:t>
            </a:r>
            <a:r>
              <a:rPr lang="en-AU" sz="5000" dirty="0">
                <a:solidFill>
                  <a:srgbClr val="006060"/>
                </a:solidFill>
              </a:rPr>
              <a:t> Assessment and diagnosis </a:t>
            </a:r>
            <a:r>
              <a:rPr lang="en-AU" sz="3000" b="0" dirty="0">
                <a:solidFill>
                  <a:srgbClr val="006060"/>
                </a:solidFill>
              </a:rPr>
              <a:t>(cont’d)</a:t>
            </a:r>
          </a:p>
        </p:txBody>
      </p:sp>
      <p:sp>
        <p:nvSpPr>
          <p:cNvPr id="3" name="TextBox 2">
            <a:extLst>
              <a:ext uri="{FF2B5EF4-FFF2-40B4-BE49-F238E27FC236}">
                <a16:creationId xmlns:a16="http://schemas.microsoft.com/office/drawing/2014/main" id="{14772116-4C30-415F-E4C4-FA23EDC1A07E}"/>
              </a:ext>
            </a:extLst>
          </p:cNvPr>
          <p:cNvSpPr txBox="1"/>
          <p:nvPr/>
        </p:nvSpPr>
        <p:spPr>
          <a:xfrm>
            <a:off x="5375920" y="2388887"/>
            <a:ext cx="5904656" cy="3323987"/>
          </a:xfrm>
          <a:prstGeom prst="rect">
            <a:avLst/>
          </a:prstGeom>
          <a:noFill/>
        </p:spPr>
        <p:txBody>
          <a:bodyPr wrap="square" rtlCol="0">
            <a:spAutoFit/>
          </a:bodyPr>
          <a:lstStyle/>
          <a:p>
            <a:pPr marL="457200" indent="-457200">
              <a:buClr>
                <a:srgbClr val="BECB2F"/>
              </a:buClr>
              <a:buFont typeface="Arial" panose="020B0604020202020204" pitchFamily="34" charset="0"/>
              <a:buChar char="•"/>
            </a:pPr>
            <a:r>
              <a:rPr lang="en-AU" sz="3000" dirty="0">
                <a:solidFill>
                  <a:srgbClr val="004443"/>
                </a:solidFill>
                <a:latin typeface="Arial" panose="020B0604020202020204" pitchFamily="34" charset="0"/>
                <a:cs typeface="Arial" panose="020B0604020202020204" pitchFamily="34" charset="0"/>
              </a:rPr>
              <a:t>Physical examination, and other investigations guided by assessment and history</a:t>
            </a:r>
          </a:p>
          <a:p>
            <a:pPr marL="457200" indent="-457200">
              <a:buClr>
                <a:srgbClr val="BECB2F"/>
              </a:buClr>
              <a:buFont typeface="Arial" panose="020B0604020202020204" pitchFamily="34" charset="0"/>
              <a:buChar char="•"/>
            </a:pPr>
            <a:r>
              <a:rPr lang="en-AU" sz="3000" dirty="0">
                <a:solidFill>
                  <a:srgbClr val="004443"/>
                </a:solidFill>
                <a:latin typeface="Arial" panose="020B0604020202020204" pitchFamily="34" charset="0"/>
                <a:cs typeface="Arial" panose="020B0604020202020204" pitchFamily="34" charset="0"/>
              </a:rPr>
              <a:t>Pelvic ultrasound</a:t>
            </a:r>
          </a:p>
          <a:p>
            <a:pPr>
              <a:buClr>
                <a:srgbClr val="BECB2F"/>
              </a:buClr>
            </a:pPr>
            <a:endParaRPr lang="en-AU" sz="3000" dirty="0">
              <a:solidFill>
                <a:srgbClr val="004443"/>
              </a:solidFill>
              <a:latin typeface="Arial" panose="020B0604020202020204" pitchFamily="34" charset="0"/>
              <a:cs typeface="Arial" panose="020B0604020202020204" pitchFamily="34" charset="0"/>
            </a:endParaRPr>
          </a:p>
          <a:p>
            <a:pPr>
              <a:buClr>
                <a:srgbClr val="BECB2F"/>
              </a:buClr>
            </a:pPr>
            <a:endParaRPr lang="en-AU" sz="3000" dirty="0">
              <a:solidFill>
                <a:srgbClr val="004443"/>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AU" sz="3000" dirty="0">
              <a:solidFill>
                <a:srgbClr val="004443"/>
              </a:solidFill>
              <a:latin typeface="Arial" panose="020B0604020202020204" pitchFamily="34" charset="0"/>
              <a:cs typeface="Arial" panose="020B0604020202020204" pitchFamily="34" charset="0"/>
            </a:endParaRPr>
          </a:p>
        </p:txBody>
      </p:sp>
      <p:pic>
        <p:nvPicPr>
          <p:cNvPr id="5" name="Picture 4" descr="A person talking to a person&#10;&#10;Description automatically generated">
            <a:extLst>
              <a:ext uri="{FF2B5EF4-FFF2-40B4-BE49-F238E27FC236}">
                <a16:creationId xmlns:a16="http://schemas.microsoft.com/office/drawing/2014/main" id="{4BA319AE-77F9-F498-CE6C-6E61FBA4B3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424" y="2388887"/>
            <a:ext cx="4248472" cy="2832050"/>
          </a:xfrm>
          <a:prstGeom prst="rect">
            <a:avLst/>
          </a:prstGeom>
        </p:spPr>
      </p:pic>
    </p:spTree>
    <p:extLst>
      <p:ext uri="{BB962C8B-B14F-4D97-AF65-F5344CB8AC3E}">
        <p14:creationId xmlns:p14="http://schemas.microsoft.com/office/powerpoint/2010/main" val="3792242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EB66-8A0D-0415-B754-BF2C4BE60D9E}"/>
              </a:ext>
            </a:extLst>
          </p:cNvPr>
          <p:cNvSpPr txBox="1">
            <a:spLocks/>
          </p:cNvSpPr>
          <p:nvPr/>
        </p:nvSpPr>
        <p:spPr>
          <a:xfrm>
            <a:off x="586740" y="1145126"/>
            <a:ext cx="11018520" cy="1434415"/>
          </a:xfrm>
          <a:prstGeom prst="rect">
            <a:avLst/>
          </a:prstGeom>
        </p:spPr>
        <p:txBody>
          <a:bodyPr anchor="b">
            <a:normAutofit lnSpcReduction="10000"/>
          </a:bodyPr>
          <a:lstStyle>
            <a:lvl1pPr algn="l" defTabSz="914377" rtl="0" eaLnBrk="1" latinLnBrk="0" hangingPunct="1">
              <a:lnSpc>
                <a:spcPct val="90000"/>
              </a:lnSpc>
              <a:spcBef>
                <a:spcPct val="0"/>
              </a:spcBef>
              <a:buNone/>
              <a:defRPr sz="4400" b="1" i="0" kern="1200">
                <a:solidFill>
                  <a:srgbClr val="004443"/>
                </a:solidFill>
                <a:latin typeface="Arial" panose="020B0604020202020204" pitchFamily="34" charset="0"/>
                <a:ea typeface="Open Sans" panose="020B0606030504020204" pitchFamily="34" charset="0"/>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5000" b="1" i="0" u="sng" strike="noStrike" kern="1200" cap="none" spc="0" normalizeH="0" baseline="0" noProof="0" dirty="0">
                <a:ln>
                  <a:noFill/>
                </a:ln>
                <a:solidFill>
                  <a:srgbClr val="006060"/>
                </a:solidFill>
                <a:effectLst/>
                <a:uLnTx/>
                <a:uFillTx/>
                <a:latin typeface="Arial" panose="020B0604020202020204" pitchFamily="34" charset="0"/>
                <a:ea typeface="Open Sans" panose="020B0606030504020204" pitchFamily="34" charset="0"/>
                <a:cs typeface="Arial" panose="020B0604020202020204" pitchFamily="34" charset="0"/>
              </a:rPr>
              <a:t>2</a:t>
            </a:r>
            <a:r>
              <a:rPr kumimoji="0" lang="en-AU" sz="5000" b="1" i="0" u="none" strike="noStrike" kern="1200" cap="none" spc="0" normalizeH="0" baseline="0" noProof="0" dirty="0">
                <a:ln>
                  <a:noFill/>
                </a:ln>
                <a:solidFill>
                  <a:srgbClr val="006060"/>
                </a:solidFill>
                <a:effectLst/>
                <a:uLnTx/>
                <a:uFillTx/>
                <a:latin typeface="Arial" panose="020B0604020202020204" pitchFamily="34" charset="0"/>
                <a:ea typeface="Open Sans" panose="020B0606030504020204" pitchFamily="34" charset="0"/>
                <a:cs typeface="Arial" panose="020B0604020202020204" pitchFamily="34" charset="0"/>
              </a:rPr>
              <a:t> Informed choice and shared decision making</a:t>
            </a:r>
            <a:endParaRPr kumimoji="0" lang="en-AU" sz="3000" b="0" i="0" u="none" strike="noStrike" kern="1200" cap="none" spc="0" normalizeH="0" baseline="0" noProof="0" dirty="0">
              <a:ln>
                <a:noFill/>
              </a:ln>
              <a:solidFill>
                <a:srgbClr val="006060"/>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427EEFA-F470-E3BE-7EE2-6E2F80C4DA7A}"/>
              </a:ext>
            </a:extLst>
          </p:cNvPr>
          <p:cNvSpPr txBox="1"/>
          <p:nvPr/>
        </p:nvSpPr>
        <p:spPr>
          <a:xfrm>
            <a:off x="839416" y="2807181"/>
            <a:ext cx="4464496" cy="3416320"/>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AU" b="0" i="1" u="none" strike="noStrike" kern="1200" cap="none" spc="0" normalizeH="0" baseline="0" noProof="0" dirty="0">
                <a:ln>
                  <a:noFill/>
                </a:ln>
                <a:solidFill>
                  <a:srgbClr val="004443"/>
                </a:solidFill>
                <a:effectLst/>
                <a:uLnTx/>
                <a:uFillTx/>
                <a:latin typeface="Arial" panose="020B0604020202020204" pitchFamily="34" charset="0"/>
                <a:ea typeface="+mn-ea"/>
                <a:cs typeface="Arial" panose="020B0604020202020204" pitchFamily="34" charset="0"/>
              </a:rPr>
              <a:t>“A woman with heavy menstrual bleeding is informed about her treatment options and their potential benefits and risks. She is supported to participate in shared decision making based on her preferences, priorities and clinical situation.”</a:t>
            </a:r>
          </a:p>
        </p:txBody>
      </p:sp>
      <p:pic>
        <p:nvPicPr>
          <p:cNvPr id="5" name="Picture 4">
            <a:extLst>
              <a:ext uri="{FF2B5EF4-FFF2-40B4-BE49-F238E27FC236}">
                <a16:creationId xmlns:a16="http://schemas.microsoft.com/office/drawing/2014/main" id="{BFDC7BAD-089D-5112-28DD-59DA99300B6F}"/>
              </a:ext>
            </a:extLst>
          </p:cNvPr>
          <p:cNvPicPr>
            <a:picLocks noChangeAspect="1"/>
          </p:cNvPicPr>
          <p:nvPr/>
        </p:nvPicPr>
        <p:blipFill>
          <a:blip r:embed="rId3"/>
          <a:stretch>
            <a:fillRect/>
          </a:stretch>
        </p:blipFill>
        <p:spPr>
          <a:xfrm>
            <a:off x="5555061" y="3112465"/>
            <a:ext cx="5794323" cy="2600409"/>
          </a:xfrm>
          <a:prstGeom prst="rect">
            <a:avLst/>
          </a:prstGeom>
        </p:spPr>
      </p:pic>
    </p:spTree>
    <p:extLst>
      <p:ext uri="{BB962C8B-B14F-4D97-AF65-F5344CB8AC3E}">
        <p14:creationId xmlns:p14="http://schemas.microsoft.com/office/powerpoint/2010/main" val="1320588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6F0D8-2428-1683-D999-74D9487CE30E}"/>
              </a:ext>
            </a:extLst>
          </p:cNvPr>
          <p:cNvSpPr txBox="1">
            <a:spLocks/>
          </p:cNvSpPr>
          <p:nvPr/>
        </p:nvSpPr>
        <p:spPr>
          <a:xfrm>
            <a:off x="586740" y="511764"/>
            <a:ext cx="11018520" cy="1434415"/>
          </a:xfrm>
          <a:prstGeom prst="rect">
            <a:avLst/>
          </a:prstGeom>
        </p:spPr>
        <p:txBody>
          <a:bodyPr anchor="b">
            <a:normAutofit/>
          </a:bodyPr>
          <a:lstStyle>
            <a:lvl1pPr algn="l" defTabSz="914377" rtl="0" eaLnBrk="1" latinLnBrk="0" hangingPunct="1">
              <a:lnSpc>
                <a:spcPct val="90000"/>
              </a:lnSpc>
              <a:spcBef>
                <a:spcPct val="0"/>
              </a:spcBef>
              <a:buNone/>
              <a:defRPr sz="4400" b="1" i="0" kern="1200">
                <a:solidFill>
                  <a:srgbClr val="004443"/>
                </a:solidFill>
                <a:latin typeface="Arial" panose="020B0604020202020204" pitchFamily="34" charset="0"/>
                <a:ea typeface="Open Sans" panose="020B0606030504020204" pitchFamily="34" charset="0"/>
                <a:cs typeface="Arial" panose="020B0604020202020204" pitchFamily="34" charset="0"/>
              </a:defRPr>
            </a:lvl1pPr>
          </a:lstStyle>
          <a:p>
            <a:r>
              <a:rPr lang="en-AU" sz="5000" b="1" u="sng" dirty="0">
                <a:solidFill>
                  <a:srgbClr val="006060"/>
                </a:solidFill>
                <a:latin typeface="Arial" panose="020B0604020202020204" pitchFamily="34" charset="0"/>
                <a:cs typeface="Arial" panose="020B0604020202020204" pitchFamily="34" charset="0"/>
              </a:rPr>
              <a:t>3</a:t>
            </a:r>
            <a:r>
              <a:rPr lang="en-AU" sz="5000" b="1" dirty="0">
                <a:solidFill>
                  <a:srgbClr val="006060"/>
                </a:solidFill>
                <a:latin typeface="Arial" panose="020B0604020202020204" pitchFamily="34" charset="0"/>
                <a:cs typeface="Arial" panose="020B0604020202020204" pitchFamily="34" charset="0"/>
              </a:rPr>
              <a:t> Initiating medical management</a:t>
            </a:r>
            <a:endParaRPr lang="en-AU" sz="5000" b="1" u="sng" dirty="0">
              <a:solidFill>
                <a:srgbClr val="006060"/>
              </a:solidFill>
            </a:endParaRPr>
          </a:p>
        </p:txBody>
      </p:sp>
      <p:sp>
        <p:nvSpPr>
          <p:cNvPr id="4" name="TextBox 3">
            <a:extLst>
              <a:ext uri="{FF2B5EF4-FFF2-40B4-BE49-F238E27FC236}">
                <a16:creationId xmlns:a16="http://schemas.microsoft.com/office/drawing/2014/main" id="{76AC8A5F-FEA9-6799-F852-617D2E1110DA}"/>
              </a:ext>
            </a:extLst>
          </p:cNvPr>
          <p:cNvSpPr txBox="1"/>
          <p:nvPr/>
        </p:nvSpPr>
        <p:spPr>
          <a:xfrm>
            <a:off x="1127448" y="2348880"/>
            <a:ext cx="10297144" cy="4093428"/>
          </a:xfrm>
          <a:prstGeom prst="rect">
            <a:avLst/>
          </a:prstGeom>
          <a:noFill/>
        </p:spPr>
        <p:txBody>
          <a:bodyPr wrap="square" rtlCol="0">
            <a:spAutoFit/>
          </a:bodyPr>
          <a:lstStyle/>
          <a:p>
            <a:pPr marL="457200" indent="-457200">
              <a:buClr>
                <a:srgbClr val="BECB2F"/>
              </a:buClr>
              <a:buFont typeface="Arial" panose="020B0604020202020204" pitchFamily="34" charset="0"/>
              <a:buChar char="•"/>
            </a:pPr>
            <a:r>
              <a:rPr lang="en-AU" sz="3000" dirty="0">
                <a:solidFill>
                  <a:srgbClr val="004443"/>
                </a:solidFill>
                <a:latin typeface="Arial" panose="020B0604020202020204" pitchFamily="34" charset="0"/>
                <a:cs typeface="Arial" panose="020B0604020202020204" pitchFamily="34" charset="0"/>
              </a:rPr>
              <a:t>Medical therapies for HMB</a:t>
            </a:r>
          </a:p>
          <a:p>
            <a:pPr marL="1066785" lvl="1" indent="-457200">
              <a:buClr>
                <a:srgbClr val="BECB2F"/>
              </a:buClr>
              <a:buFont typeface="Arial" panose="020B0604020202020204" pitchFamily="34" charset="0"/>
              <a:buChar char="&gt;"/>
            </a:pPr>
            <a:r>
              <a:rPr lang="en-AU" sz="3000" dirty="0">
                <a:solidFill>
                  <a:srgbClr val="004443"/>
                </a:solidFill>
                <a:latin typeface="Arial" panose="020B0604020202020204" pitchFamily="34" charset="0"/>
                <a:cs typeface="Arial" panose="020B0604020202020204" pitchFamily="34" charset="0"/>
              </a:rPr>
              <a:t>Tranexamic acid, NSAIDs</a:t>
            </a:r>
          </a:p>
          <a:p>
            <a:pPr marL="1066785" lvl="1" indent="-457200">
              <a:buClr>
                <a:srgbClr val="BECB2F"/>
              </a:buClr>
              <a:buFont typeface="Arial" panose="020B0604020202020204" pitchFamily="34" charset="0"/>
              <a:buChar char="&gt;"/>
            </a:pPr>
            <a:r>
              <a:rPr lang="en-AU" sz="3000" dirty="0">
                <a:solidFill>
                  <a:srgbClr val="004443"/>
                </a:solidFill>
                <a:latin typeface="Arial" panose="020B0604020202020204" pitchFamily="34" charset="0"/>
                <a:cs typeface="Arial" panose="020B0604020202020204" pitchFamily="34" charset="0"/>
              </a:rPr>
              <a:t>52 mg levonorgestrel-releasing IUD (LNG-IUD)</a:t>
            </a:r>
            <a:br>
              <a:rPr lang="en-AU" sz="3000" dirty="0">
                <a:solidFill>
                  <a:srgbClr val="004443"/>
                </a:solidFill>
                <a:latin typeface="Arial" panose="020B0604020202020204" pitchFamily="34" charset="0"/>
                <a:cs typeface="Arial" panose="020B0604020202020204" pitchFamily="34" charset="0"/>
              </a:rPr>
            </a:br>
            <a:r>
              <a:rPr lang="en-AU" sz="3000" dirty="0">
                <a:solidFill>
                  <a:srgbClr val="004443"/>
                </a:solidFill>
                <a:latin typeface="Arial" panose="020B0604020202020204" pitchFamily="34" charset="0"/>
                <a:cs typeface="Arial" panose="020B0604020202020204" pitchFamily="34" charset="0"/>
              </a:rPr>
              <a:t>- the most effective medical therapy </a:t>
            </a:r>
          </a:p>
          <a:p>
            <a:pPr marL="1066785" lvl="1" indent="-457200">
              <a:spcAft>
                <a:spcPts val="1200"/>
              </a:spcAft>
              <a:buClr>
                <a:srgbClr val="BECB2F"/>
              </a:buClr>
              <a:buFont typeface="Arial" panose="020B0604020202020204" pitchFamily="34" charset="0"/>
              <a:buChar char="&gt;"/>
            </a:pPr>
            <a:r>
              <a:rPr lang="en-AU" sz="3000" dirty="0">
                <a:solidFill>
                  <a:srgbClr val="004443"/>
                </a:solidFill>
                <a:latin typeface="Arial" panose="020B0604020202020204" pitchFamily="34" charset="0"/>
                <a:cs typeface="Arial" panose="020B0604020202020204" pitchFamily="34" charset="0"/>
              </a:rPr>
              <a:t>Combined oral contraceptive pill or oral progestogens</a:t>
            </a:r>
          </a:p>
          <a:p>
            <a:pPr marL="457200" indent="-457200">
              <a:spcAft>
                <a:spcPts val="1200"/>
              </a:spcAft>
              <a:buClr>
                <a:srgbClr val="BECB2F"/>
              </a:buClr>
              <a:buFont typeface="Arial" panose="020B0604020202020204" pitchFamily="34" charset="0"/>
              <a:buChar char="•"/>
            </a:pPr>
            <a:r>
              <a:rPr lang="en-AU" sz="3000" dirty="0">
                <a:solidFill>
                  <a:srgbClr val="004443"/>
                </a:solidFill>
                <a:latin typeface="Arial" panose="020B0604020202020204" pitchFamily="34" charset="0"/>
                <a:cs typeface="Arial" panose="020B0604020202020204" pitchFamily="34" charset="0"/>
              </a:rPr>
              <a:t>Treatment for symptom relief from first presentation</a:t>
            </a:r>
          </a:p>
          <a:p>
            <a:pPr>
              <a:buClr>
                <a:srgbClr val="BECB2F"/>
              </a:buClr>
            </a:pPr>
            <a:endParaRPr lang="en-AU" sz="3000" dirty="0">
              <a:solidFill>
                <a:srgbClr val="004443"/>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AU" sz="3000" dirty="0">
              <a:solidFill>
                <a:srgbClr val="00444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6168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7DDE6A-48B0-6B34-6942-963BA870405E}"/>
              </a:ext>
            </a:extLst>
          </p:cNvPr>
          <p:cNvSpPr txBox="1"/>
          <p:nvPr/>
        </p:nvSpPr>
        <p:spPr>
          <a:xfrm>
            <a:off x="6096000" y="2276872"/>
            <a:ext cx="5040559" cy="3452227"/>
          </a:xfrm>
          <a:prstGeom prst="rect">
            <a:avLst/>
          </a:prstGeom>
          <a:noFill/>
        </p:spPr>
        <p:txBody>
          <a:bodyPr wrap="square" rtlCol="0">
            <a:spAutoFit/>
          </a:bodyPr>
          <a:lstStyle/>
          <a:p>
            <a:pPr marL="457200" indent="-457200">
              <a:spcBef>
                <a:spcPts val="1000"/>
              </a:spcBef>
              <a:buClr>
                <a:srgbClr val="BECB2F"/>
              </a:buClr>
              <a:buFont typeface="Arial" panose="020B0604020202020204" pitchFamily="34" charset="0"/>
              <a:buChar char="•"/>
            </a:pPr>
            <a:r>
              <a:rPr lang="en-AU" sz="3000" dirty="0">
                <a:solidFill>
                  <a:srgbClr val="004443"/>
                </a:solidFill>
                <a:latin typeface="Arial" panose="020B0604020202020204" pitchFamily="34" charset="0"/>
                <a:cs typeface="Arial" panose="020B0604020202020204" pitchFamily="34" charset="0"/>
              </a:rPr>
              <a:t>First-line imaging: </a:t>
            </a:r>
            <a:br>
              <a:rPr lang="en-AU" sz="3000" dirty="0">
                <a:solidFill>
                  <a:srgbClr val="004443"/>
                </a:solidFill>
                <a:latin typeface="Arial" panose="020B0604020202020204" pitchFamily="34" charset="0"/>
                <a:cs typeface="Arial" panose="020B0604020202020204" pitchFamily="34" charset="0"/>
              </a:rPr>
            </a:br>
            <a:r>
              <a:rPr lang="en-AU" sz="3000" dirty="0">
                <a:solidFill>
                  <a:srgbClr val="004443"/>
                </a:solidFill>
                <a:latin typeface="Arial" panose="020B0604020202020204" pitchFamily="34" charset="0"/>
                <a:cs typeface="Arial" panose="020B0604020202020204" pitchFamily="34" charset="0"/>
              </a:rPr>
              <a:t>transvaginal ultrasound (TVUS)</a:t>
            </a:r>
          </a:p>
          <a:p>
            <a:pPr marL="457200" indent="-457200">
              <a:spcBef>
                <a:spcPts val="1000"/>
              </a:spcBef>
              <a:spcAft>
                <a:spcPts val="1200"/>
              </a:spcAft>
              <a:buClr>
                <a:srgbClr val="BECB2F"/>
              </a:buClr>
              <a:buFont typeface="Arial" panose="020B0604020202020204" pitchFamily="34" charset="0"/>
              <a:buChar char="•"/>
            </a:pPr>
            <a:r>
              <a:rPr lang="en-AU" sz="3000" dirty="0">
                <a:solidFill>
                  <a:srgbClr val="004443"/>
                </a:solidFill>
                <a:latin typeface="Arial" panose="020B0604020202020204" pitchFamily="34" charset="0"/>
                <a:cs typeface="Arial" panose="020B0604020202020204" pitchFamily="34" charset="0"/>
              </a:rPr>
              <a:t>Request pelvic ultrasound be performed on days </a:t>
            </a:r>
            <a:br>
              <a:rPr lang="en-AU" sz="3000" dirty="0">
                <a:solidFill>
                  <a:srgbClr val="004443"/>
                </a:solidFill>
                <a:latin typeface="Arial" panose="020B0604020202020204" pitchFamily="34" charset="0"/>
                <a:cs typeface="Arial" panose="020B0604020202020204" pitchFamily="34" charset="0"/>
              </a:rPr>
            </a:br>
            <a:r>
              <a:rPr lang="en-AU" sz="3000" dirty="0">
                <a:solidFill>
                  <a:srgbClr val="004443"/>
                </a:solidFill>
                <a:latin typeface="Arial" panose="020B0604020202020204" pitchFamily="34" charset="0"/>
                <a:cs typeface="Arial" panose="020B0604020202020204" pitchFamily="34" charset="0"/>
              </a:rPr>
              <a:t>5-10 of menstrual cycle </a:t>
            </a:r>
            <a:br>
              <a:rPr lang="en-AU" sz="3000" dirty="0">
                <a:solidFill>
                  <a:srgbClr val="004443"/>
                </a:solidFill>
                <a:latin typeface="Arial" panose="020B0604020202020204" pitchFamily="34" charset="0"/>
                <a:cs typeface="Arial" panose="020B0604020202020204" pitchFamily="34" charset="0"/>
              </a:rPr>
            </a:br>
            <a:r>
              <a:rPr lang="en-AU" sz="3000" dirty="0">
                <a:solidFill>
                  <a:srgbClr val="004443"/>
                </a:solidFill>
                <a:latin typeface="Arial" panose="020B0604020202020204" pitchFamily="34" charset="0"/>
                <a:cs typeface="Arial" panose="020B0604020202020204" pitchFamily="34" charset="0"/>
              </a:rPr>
              <a:t>where possible</a:t>
            </a:r>
          </a:p>
        </p:txBody>
      </p:sp>
      <p:sp>
        <p:nvSpPr>
          <p:cNvPr id="2" name="Title 1">
            <a:extLst>
              <a:ext uri="{FF2B5EF4-FFF2-40B4-BE49-F238E27FC236}">
                <a16:creationId xmlns:a16="http://schemas.microsoft.com/office/drawing/2014/main" id="{6F4DCF4E-F584-5561-E57E-03CA44F0D2B1}"/>
              </a:ext>
            </a:extLst>
          </p:cNvPr>
          <p:cNvSpPr txBox="1">
            <a:spLocks/>
          </p:cNvSpPr>
          <p:nvPr/>
        </p:nvSpPr>
        <p:spPr>
          <a:xfrm>
            <a:off x="586740" y="511764"/>
            <a:ext cx="11018520" cy="1434415"/>
          </a:xfrm>
          <a:prstGeom prst="rect">
            <a:avLst/>
          </a:prstGeom>
        </p:spPr>
        <p:txBody>
          <a:bodyPr anchor="b">
            <a:normAutofit/>
          </a:bodyPr>
          <a:lstStyle>
            <a:lvl1pPr algn="l" defTabSz="914377" rtl="0" eaLnBrk="1" latinLnBrk="0" hangingPunct="1">
              <a:lnSpc>
                <a:spcPct val="90000"/>
              </a:lnSpc>
              <a:spcBef>
                <a:spcPct val="0"/>
              </a:spcBef>
              <a:buNone/>
              <a:defRPr sz="4400" b="1" i="0" kern="1200">
                <a:solidFill>
                  <a:srgbClr val="004443"/>
                </a:solidFill>
                <a:latin typeface="Arial" panose="020B0604020202020204" pitchFamily="34" charset="0"/>
                <a:ea typeface="Open Sans" panose="020B0606030504020204" pitchFamily="34" charset="0"/>
                <a:cs typeface="Arial" panose="020B0604020202020204" pitchFamily="34" charset="0"/>
              </a:defRPr>
            </a:lvl1pPr>
          </a:lstStyle>
          <a:p>
            <a:r>
              <a:rPr lang="en-AU" sz="5000" u="sng" dirty="0">
                <a:solidFill>
                  <a:srgbClr val="006060"/>
                </a:solidFill>
              </a:rPr>
              <a:t>4</a:t>
            </a:r>
            <a:r>
              <a:rPr lang="en-AU" sz="5000" b="1" dirty="0">
                <a:solidFill>
                  <a:srgbClr val="006060"/>
                </a:solidFill>
                <a:latin typeface="Arial" panose="020B0604020202020204" pitchFamily="34" charset="0"/>
                <a:cs typeface="Arial" panose="020B0604020202020204" pitchFamily="34" charset="0"/>
              </a:rPr>
              <a:t> Quality ultrasound</a:t>
            </a:r>
            <a:endParaRPr lang="en-AU" sz="5000" b="1" u="sng" dirty="0">
              <a:solidFill>
                <a:srgbClr val="006060"/>
              </a:solidFill>
            </a:endParaRPr>
          </a:p>
        </p:txBody>
      </p:sp>
      <p:pic>
        <p:nvPicPr>
          <p:cNvPr id="6" name="Picture 5" descr="A person lying in bed with a doctor in her hand&#10;&#10;Description automatically generated">
            <a:extLst>
              <a:ext uri="{FF2B5EF4-FFF2-40B4-BE49-F238E27FC236}">
                <a16:creationId xmlns:a16="http://schemas.microsoft.com/office/drawing/2014/main" id="{6B4F830F-0A19-9F8B-B629-C793C9B612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441" y="2426633"/>
            <a:ext cx="4752528" cy="3168352"/>
          </a:xfrm>
          <a:prstGeom prst="rect">
            <a:avLst/>
          </a:prstGeom>
        </p:spPr>
      </p:pic>
    </p:spTree>
    <p:extLst>
      <p:ext uri="{BB962C8B-B14F-4D97-AF65-F5344CB8AC3E}">
        <p14:creationId xmlns:p14="http://schemas.microsoft.com/office/powerpoint/2010/main" val="1052041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46607E-6C93-64F6-175C-47233B64C61D}"/>
              </a:ext>
            </a:extLst>
          </p:cNvPr>
          <p:cNvSpPr txBox="1"/>
          <p:nvPr/>
        </p:nvSpPr>
        <p:spPr>
          <a:xfrm>
            <a:off x="1127448" y="2274064"/>
            <a:ext cx="5793596" cy="2657138"/>
          </a:xfrm>
          <a:prstGeom prst="rect">
            <a:avLst/>
          </a:prstGeom>
          <a:noFill/>
        </p:spPr>
        <p:txBody>
          <a:bodyPr wrap="square" rtlCol="0">
            <a:spAutoFit/>
          </a:bodyPr>
          <a:lstStyle/>
          <a:p>
            <a:pPr marL="457200" indent="-457200">
              <a:spcBef>
                <a:spcPts val="1000"/>
              </a:spcBef>
              <a:buClr>
                <a:srgbClr val="BECB2F"/>
              </a:buClr>
              <a:buFont typeface="Arial" panose="020B0604020202020204" pitchFamily="34" charset="0"/>
              <a:buChar char="•"/>
            </a:pPr>
            <a:r>
              <a:rPr lang="en-AU" sz="3000" dirty="0">
                <a:solidFill>
                  <a:srgbClr val="004443"/>
                </a:solidFill>
                <a:latin typeface="Arial" panose="020B0604020202020204" pitchFamily="34" charset="0"/>
                <a:cs typeface="Arial" panose="020B0604020202020204" pitchFamily="34" charset="0"/>
              </a:rPr>
              <a:t>More effective and greater improvements in quality of life than other medical therapies</a:t>
            </a:r>
          </a:p>
          <a:p>
            <a:pPr marL="457200" indent="-457200">
              <a:spcBef>
                <a:spcPts val="1000"/>
              </a:spcBef>
              <a:buClr>
                <a:srgbClr val="BECB2F"/>
              </a:buClr>
              <a:buFont typeface="Arial" panose="020B0604020202020204" pitchFamily="34" charset="0"/>
              <a:buChar char="•"/>
            </a:pPr>
            <a:r>
              <a:rPr lang="en-AU" sz="3000" dirty="0">
                <a:solidFill>
                  <a:srgbClr val="004443"/>
                </a:solidFill>
                <a:latin typeface="Arial" panose="020B0604020202020204" pitchFamily="34" charset="0"/>
                <a:cs typeface="Arial" panose="020B0604020202020204" pitchFamily="34" charset="0"/>
              </a:rPr>
              <a:t>Access challenges</a:t>
            </a:r>
          </a:p>
          <a:p>
            <a:pPr marL="457200" indent="-457200">
              <a:spcBef>
                <a:spcPts val="1000"/>
              </a:spcBef>
              <a:buClr>
                <a:srgbClr val="BECB2F"/>
              </a:buClr>
              <a:buFont typeface="Arial" panose="020B0604020202020204" pitchFamily="34" charset="0"/>
              <a:buChar char="•"/>
            </a:pPr>
            <a:r>
              <a:rPr lang="en-AU" sz="3000" dirty="0">
                <a:solidFill>
                  <a:srgbClr val="004443"/>
                </a:solidFill>
                <a:latin typeface="Arial" panose="020B0604020202020204" pitchFamily="34" charset="0"/>
                <a:cs typeface="Arial" panose="020B0604020202020204" pitchFamily="34" charset="0"/>
              </a:rPr>
              <a:t>Training and pathways</a:t>
            </a:r>
          </a:p>
        </p:txBody>
      </p:sp>
      <p:sp>
        <p:nvSpPr>
          <p:cNvPr id="9" name="Title 1">
            <a:extLst>
              <a:ext uri="{FF2B5EF4-FFF2-40B4-BE49-F238E27FC236}">
                <a16:creationId xmlns:a16="http://schemas.microsoft.com/office/drawing/2014/main" id="{344382B4-8469-832A-73BE-736F6F0E6C2A}"/>
              </a:ext>
            </a:extLst>
          </p:cNvPr>
          <p:cNvSpPr txBox="1">
            <a:spLocks/>
          </p:cNvSpPr>
          <p:nvPr/>
        </p:nvSpPr>
        <p:spPr>
          <a:xfrm>
            <a:off x="586740" y="511764"/>
            <a:ext cx="11018520" cy="1434415"/>
          </a:xfrm>
          <a:prstGeom prst="rect">
            <a:avLst/>
          </a:prstGeom>
        </p:spPr>
        <p:txBody>
          <a:bodyPr anchor="b">
            <a:normAutofit/>
          </a:bodyPr>
          <a:lstStyle>
            <a:lvl1pPr algn="l" defTabSz="914377" rtl="0" eaLnBrk="1" latinLnBrk="0" hangingPunct="1">
              <a:lnSpc>
                <a:spcPct val="90000"/>
              </a:lnSpc>
              <a:spcBef>
                <a:spcPct val="0"/>
              </a:spcBef>
              <a:buNone/>
              <a:defRPr sz="4400" b="1" i="0" kern="1200">
                <a:solidFill>
                  <a:srgbClr val="004443"/>
                </a:solidFill>
                <a:latin typeface="Arial" panose="020B0604020202020204" pitchFamily="34" charset="0"/>
                <a:ea typeface="Open Sans" panose="020B0606030504020204" pitchFamily="34" charset="0"/>
                <a:cs typeface="Arial" panose="020B0604020202020204" pitchFamily="34" charset="0"/>
              </a:defRPr>
            </a:lvl1pPr>
          </a:lstStyle>
          <a:p>
            <a:r>
              <a:rPr lang="en-AU" sz="5000" u="sng" dirty="0">
                <a:solidFill>
                  <a:srgbClr val="006060"/>
                </a:solidFill>
              </a:rPr>
              <a:t>5</a:t>
            </a:r>
            <a:r>
              <a:rPr lang="en-AU" sz="5000" b="1" dirty="0">
                <a:solidFill>
                  <a:srgbClr val="006060"/>
                </a:solidFill>
                <a:latin typeface="Arial" panose="020B0604020202020204" pitchFamily="34" charset="0"/>
                <a:cs typeface="Arial" panose="020B0604020202020204" pitchFamily="34" charset="0"/>
              </a:rPr>
              <a:t> Intrauterine hormonal devices</a:t>
            </a:r>
            <a:endParaRPr lang="en-AU" sz="5000" b="1" u="sng" dirty="0">
              <a:solidFill>
                <a:srgbClr val="006060"/>
              </a:solidFill>
            </a:endParaRPr>
          </a:p>
        </p:txBody>
      </p:sp>
      <p:pic>
        <p:nvPicPr>
          <p:cNvPr id="4" name="Picture 3" descr="A white plastic hook on a string&#10;&#10;Description automatically generated">
            <a:extLst>
              <a:ext uri="{FF2B5EF4-FFF2-40B4-BE49-F238E27FC236}">
                <a16:creationId xmlns:a16="http://schemas.microsoft.com/office/drawing/2014/main" id="{BC714C3D-6923-6231-D0FB-D371C75FB2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6080" y="3426717"/>
            <a:ext cx="4296395" cy="2864264"/>
          </a:xfrm>
          <a:prstGeom prst="rect">
            <a:avLst/>
          </a:prstGeom>
        </p:spPr>
      </p:pic>
    </p:spTree>
    <p:extLst>
      <p:ext uri="{BB962C8B-B14F-4D97-AF65-F5344CB8AC3E}">
        <p14:creationId xmlns:p14="http://schemas.microsoft.com/office/powerpoint/2010/main" val="1848510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7DDE6A-48B0-6B34-6942-963BA870405E}"/>
              </a:ext>
            </a:extLst>
          </p:cNvPr>
          <p:cNvSpPr txBox="1"/>
          <p:nvPr/>
        </p:nvSpPr>
        <p:spPr>
          <a:xfrm>
            <a:off x="1127448" y="2132856"/>
            <a:ext cx="8208912" cy="2528897"/>
          </a:xfrm>
          <a:prstGeom prst="rect">
            <a:avLst/>
          </a:prstGeom>
          <a:noFill/>
        </p:spPr>
        <p:txBody>
          <a:bodyPr wrap="square" rtlCol="0">
            <a:spAutoFit/>
          </a:bodyPr>
          <a:lstStyle/>
          <a:p>
            <a:pPr marL="457200" indent="-457200">
              <a:spcBef>
                <a:spcPts val="1000"/>
              </a:spcBef>
              <a:buClr>
                <a:srgbClr val="BECB2F"/>
              </a:buClr>
              <a:buFont typeface="Arial" panose="020B0604020202020204" pitchFamily="34" charset="0"/>
              <a:buChar char="•"/>
            </a:pPr>
            <a:r>
              <a:rPr lang="en-AU" sz="3000" dirty="0">
                <a:solidFill>
                  <a:srgbClr val="004443"/>
                </a:solidFill>
                <a:latin typeface="Arial" panose="020B0604020202020204" pitchFamily="34" charset="0"/>
                <a:cs typeface="Arial" panose="020B0604020202020204" pitchFamily="34" charset="0"/>
              </a:rPr>
              <a:t>Early referral for patients with any suspicious clinical findings on assessment or ultrasound</a:t>
            </a:r>
          </a:p>
          <a:p>
            <a:pPr marL="457200" indent="-457200">
              <a:spcBef>
                <a:spcPts val="1000"/>
              </a:spcBef>
              <a:buClr>
                <a:srgbClr val="BECB2F"/>
              </a:buClr>
              <a:buFont typeface="Arial" panose="020B0604020202020204" pitchFamily="34" charset="0"/>
              <a:buChar char="•"/>
            </a:pPr>
            <a:r>
              <a:rPr lang="en-AU" sz="3000" dirty="0">
                <a:solidFill>
                  <a:srgbClr val="004443"/>
                </a:solidFill>
                <a:latin typeface="Arial" panose="020B0604020202020204" pitchFamily="34" charset="0"/>
                <a:cs typeface="Arial" panose="020B0604020202020204" pitchFamily="34" charset="0"/>
              </a:rPr>
              <a:t>Referral for further investigation and treatment for patients who have not responded to medical management</a:t>
            </a:r>
          </a:p>
        </p:txBody>
      </p:sp>
      <p:sp>
        <p:nvSpPr>
          <p:cNvPr id="2" name="Title 1">
            <a:extLst>
              <a:ext uri="{FF2B5EF4-FFF2-40B4-BE49-F238E27FC236}">
                <a16:creationId xmlns:a16="http://schemas.microsoft.com/office/drawing/2014/main" id="{ADB5BA1F-B65A-54A0-D392-3037AD25C65E}"/>
              </a:ext>
            </a:extLst>
          </p:cNvPr>
          <p:cNvSpPr txBox="1">
            <a:spLocks/>
          </p:cNvSpPr>
          <p:nvPr/>
        </p:nvSpPr>
        <p:spPr>
          <a:xfrm>
            <a:off x="586740" y="511764"/>
            <a:ext cx="11018520" cy="1434415"/>
          </a:xfrm>
          <a:prstGeom prst="rect">
            <a:avLst/>
          </a:prstGeom>
        </p:spPr>
        <p:txBody>
          <a:bodyPr anchor="b">
            <a:normAutofit/>
          </a:bodyPr>
          <a:lstStyle>
            <a:lvl1pPr algn="l" defTabSz="914377" rtl="0" eaLnBrk="1" latinLnBrk="0" hangingPunct="1">
              <a:lnSpc>
                <a:spcPct val="90000"/>
              </a:lnSpc>
              <a:spcBef>
                <a:spcPct val="0"/>
              </a:spcBef>
              <a:buNone/>
              <a:defRPr sz="4400" b="1" i="0" kern="1200">
                <a:solidFill>
                  <a:srgbClr val="004443"/>
                </a:solidFill>
                <a:latin typeface="Arial" panose="020B0604020202020204" pitchFamily="34" charset="0"/>
                <a:ea typeface="Open Sans" panose="020B0606030504020204" pitchFamily="34" charset="0"/>
                <a:cs typeface="Arial" panose="020B0604020202020204" pitchFamily="34" charset="0"/>
              </a:defRPr>
            </a:lvl1pPr>
          </a:lstStyle>
          <a:p>
            <a:r>
              <a:rPr lang="en-AU" sz="5000" b="1" u="sng" dirty="0">
                <a:solidFill>
                  <a:srgbClr val="006060"/>
                </a:solidFill>
                <a:latin typeface="Arial" panose="020B0604020202020204" pitchFamily="34" charset="0"/>
                <a:cs typeface="Arial" panose="020B0604020202020204" pitchFamily="34" charset="0"/>
              </a:rPr>
              <a:t>6</a:t>
            </a:r>
            <a:r>
              <a:rPr lang="en-AU" sz="5000" b="1" dirty="0">
                <a:solidFill>
                  <a:srgbClr val="006060"/>
                </a:solidFill>
                <a:latin typeface="Arial" panose="020B0604020202020204" pitchFamily="34" charset="0"/>
                <a:cs typeface="Arial" panose="020B0604020202020204" pitchFamily="34" charset="0"/>
              </a:rPr>
              <a:t> Specialist referral</a:t>
            </a:r>
            <a:endParaRPr lang="en-AU" sz="5000" b="1" u="sng" dirty="0">
              <a:solidFill>
                <a:srgbClr val="006060"/>
              </a:solidFill>
            </a:endParaRPr>
          </a:p>
        </p:txBody>
      </p:sp>
    </p:spTree>
    <p:extLst>
      <p:ext uri="{BB962C8B-B14F-4D97-AF65-F5344CB8AC3E}">
        <p14:creationId xmlns:p14="http://schemas.microsoft.com/office/powerpoint/2010/main" val="3169072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46607E-6C93-64F6-175C-47233B64C61D}"/>
              </a:ext>
            </a:extLst>
          </p:cNvPr>
          <p:cNvSpPr txBox="1"/>
          <p:nvPr/>
        </p:nvSpPr>
        <p:spPr>
          <a:xfrm>
            <a:off x="1199456" y="2708920"/>
            <a:ext cx="10009112" cy="2323713"/>
          </a:xfrm>
          <a:prstGeom prst="rect">
            <a:avLst/>
          </a:prstGeom>
          <a:noFill/>
        </p:spPr>
        <p:txBody>
          <a:bodyPr wrap="square" rtlCol="0">
            <a:spAutoFit/>
          </a:bodyPr>
          <a:lstStyle/>
          <a:p>
            <a:pPr marL="457200" indent="-457200">
              <a:spcBef>
                <a:spcPts val="1000"/>
              </a:spcBef>
              <a:buClr>
                <a:srgbClr val="BECB2F"/>
              </a:buClr>
              <a:buFont typeface="Arial" panose="020B0604020202020204" pitchFamily="34" charset="0"/>
              <a:buChar char="•"/>
            </a:pPr>
            <a:r>
              <a:rPr lang="en-AU" sz="3000" dirty="0">
                <a:latin typeface="Arial" panose="020B0604020202020204" pitchFamily="34" charset="0"/>
                <a:cs typeface="Arial" panose="020B0604020202020204" pitchFamily="34" charset="0"/>
              </a:rPr>
              <a:t>Endometrial ablation</a:t>
            </a:r>
          </a:p>
          <a:p>
            <a:pPr marL="457200" indent="-457200">
              <a:spcBef>
                <a:spcPts val="1000"/>
              </a:spcBef>
              <a:buClr>
                <a:srgbClr val="BECB2F"/>
              </a:buClr>
              <a:buFont typeface="Arial" panose="020B0604020202020204" pitchFamily="34" charset="0"/>
              <a:buChar char="•"/>
            </a:pPr>
            <a:r>
              <a:rPr lang="en-AU" sz="3000" dirty="0">
                <a:latin typeface="Arial" panose="020B0604020202020204" pitchFamily="34" charset="0"/>
                <a:cs typeface="Arial" panose="020B0604020202020204" pitchFamily="34" charset="0"/>
              </a:rPr>
              <a:t>Myomectomy</a:t>
            </a:r>
          </a:p>
          <a:p>
            <a:pPr marL="457200" indent="-457200">
              <a:spcBef>
                <a:spcPts val="1000"/>
              </a:spcBef>
              <a:buClr>
                <a:srgbClr val="BECB2F"/>
              </a:buClr>
              <a:buFont typeface="Arial" panose="020B0604020202020204" pitchFamily="34" charset="0"/>
              <a:buChar char="•"/>
            </a:pPr>
            <a:r>
              <a:rPr lang="en-AU" sz="3000" dirty="0">
                <a:latin typeface="Arial" panose="020B0604020202020204" pitchFamily="34" charset="0"/>
                <a:cs typeface="Arial" panose="020B0604020202020204" pitchFamily="34" charset="0"/>
              </a:rPr>
              <a:t>Hysteroscopic resection</a:t>
            </a:r>
          </a:p>
          <a:p>
            <a:pPr marL="457200" indent="-457200">
              <a:spcBef>
                <a:spcPts val="1000"/>
              </a:spcBef>
              <a:buClr>
                <a:srgbClr val="BECB2F"/>
              </a:buClr>
              <a:buFont typeface="Arial" panose="020B0604020202020204" pitchFamily="34" charset="0"/>
              <a:buChar char="•"/>
            </a:pPr>
            <a:r>
              <a:rPr lang="en-AU" sz="3000" dirty="0">
                <a:latin typeface="Arial" panose="020B0604020202020204" pitchFamily="34" charset="0"/>
                <a:cs typeface="Arial" panose="020B0604020202020204" pitchFamily="34" charset="0"/>
              </a:rPr>
              <a:t>Uterine artery </a:t>
            </a:r>
            <a:r>
              <a:rPr lang="en-AU" sz="3000" dirty="0" err="1">
                <a:latin typeface="Arial" panose="020B0604020202020204" pitchFamily="34" charset="0"/>
                <a:cs typeface="Arial" panose="020B0604020202020204" pitchFamily="34" charset="0"/>
              </a:rPr>
              <a:t>embolisation</a:t>
            </a:r>
            <a:endParaRPr lang="en-AU" sz="30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AE4B10D9-F10A-58C3-628B-D03D52514E99}"/>
              </a:ext>
            </a:extLst>
          </p:cNvPr>
          <p:cNvSpPr txBox="1">
            <a:spLocks/>
          </p:cNvSpPr>
          <p:nvPr/>
        </p:nvSpPr>
        <p:spPr>
          <a:xfrm>
            <a:off x="586740" y="1052736"/>
            <a:ext cx="11018520" cy="1434415"/>
          </a:xfrm>
          <a:prstGeom prst="rect">
            <a:avLst/>
          </a:prstGeom>
        </p:spPr>
        <p:txBody>
          <a:bodyPr anchor="b">
            <a:normAutofit lnSpcReduction="10000"/>
          </a:bodyPr>
          <a:lstStyle>
            <a:lvl1pPr algn="l" defTabSz="914377" rtl="0" eaLnBrk="1" latinLnBrk="0" hangingPunct="1">
              <a:lnSpc>
                <a:spcPct val="90000"/>
              </a:lnSpc>
              <a:spcBef>
                <a:spcPct val="0"/>
              </a:spcBef>
              <a:buNone/>
              <a:defRPr sz="4400" b="1" i="0" kern="1200">
                <a:solidFill>
                  <a:srgbClr val="004443"/>
                </a:solidFill>
                <a:latin typeface="Arial" panose="020B0604020202020204" pitchFamily="34" charset="0"/>
                <a:ea typeface="Open Sans" panose="020B0606030504020204" pitchFamily="34" charset="0"/>
                <a:cs typeface="Arial" panose="020B0604020202020204" pitchFamily="34" charset="0"/>
              </a:defRPr>
            </a:lvl1pPr>
          </a:lstStyle>
          <a:p>
            <a:pPr marL="533400" indent="-533400"/>
            <a:r>
              <a:rPr lang="en-AU" sz="5000" b="1" u="sng" dirty="0">
                <a:solidFill>
                  <a:srgbClr val="006060"/>
                </a:solidFill>
                <a:latin typeface="Arial" panose="020B0604020202020204" pitchFamily="34" charset="0"/>
                <a:cs typeface="Arial" panose="020B0604020202020204" pitchFamily="34" charset="0"/>
              </a:rPr>
              <a:t>7</a:t>
            </a:r>
            <a:r>
              <a:rPr lang="en-AU" sz="5000" b="1" dirty="0">
                <a:solidFill>
                  <a:srgbClr val="006060"/>
                </a:solidFill>
                <a:latin typeface="Arial" panose="020B0604020202020204" pitchFamily="34" charset="0"/>
                <a:cs typeface="Arial" panose="020B0604020202020204" pitchFamily="34" charset="0"/>
              </a:rPr>
              <a:t> Uterine-preserving alternatives </a:t>
            </a:r>
            <a:br>
              <a:rPr lang="en-AU" sz="5000" b="1" dirty="0">
                <a:solidFill>
                  <a:srgbClr val="006060"/>
                </a:solidFill>
                <a:latin typeface="Arial" panose="020B0604020202020204" pitchFamily="34" charset="0"/>
                <a:cs typeface="Arial" panose="020B0604020202020204" pitchFamily="34" charset="0"/>
              </a:rPr>
            </a:br>
            <a:r>
              <a:rPr lang="en-AU" sz="5000" b="1" dirty="0">
                <a:solidFill>
                  <a:srgbClr val="006060"/>
                </a:solidFill>
                <a:latin typeface="Arial" panose="020B0604020202020204" pitchFamily="34" charset="0"/>
                <a:cs typeface="Arial" panose="020B0604020202020204" pitchFamily="34" charset="0"/>
              </a:rPr>
              <a:t>to hysterectomy</a:t>
            </a:r>
            <a:endParaRPr lang="en-AU" sz="5000" b="1" u="sng" dirty="0">
              <a:solidFill>
                <a:srgbClr val="006060"/>
              </a:solidFill>
            </a:endParaRPr>
          </a:p>
        </p:txBody>
      </p:sp>
      <p:pic>
        <p:nvPicPr>
          <p:cNvPr id="6" name="Picture 5" descr="A person showing a uterus to a person&#10;&#10;Description automatically generated">
            <a:extLst>
              <a:ext uri="{FF2B5EF4-FFF2-40B4-BE49-F238E27FC236}">
                <a16:creationId xmlns:a16="http://schemas.microsoft.com/office/drawing/2014/main" id="{DEBA26B7-6BF8-000F-19C4-F64AA858A6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0704" y="2468894"/>
            <a:ext cx="4607864" cy="3071910"/>
          </a:xfrm>
          <a:prstGeom prst="rect">
            <a:avLst/>
          </a:prstGeom>
        </p:spPr>
      </p:pic>
    </p:spTree>
    <p:extLst>
      <p:ext uri="{BB962C8B-B14F-4D97-AF65-F5344CB8AC3E}">
        <p14:creationId xmlns:p14="http://schemas.microsoft.com/office/powerpoint/2010/main" val="291615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nline Media 2" title="Heavy menstrual bleeding – Hayley’s story">
            <a:hlinkClick r:id="" action="ppaction://media"/>
            <a:extLst>
              <a:ext uri="{FF2B5EF4-FFF2-40B4-BE49-F238E27FC236}">
                <a16:creationId xmlns:a16="http://schemas.microsoft.com/office/drawing/2014/main" id="{E6D43648-8849-D21B-E3DE-3699ED7BD760}"/>
              </a:ext>
            </a:extLst>
          </p:cNvPr>
          <p:cNvPicPr>
            <a:picLocks noRot="1" noChangeAspect="1"/>
          </p:cNvPicPr>
          <p:nvPr>
            <a:videoFile r:link="rId1"/>
          </p:nvPr>
        </p:nvPicPr>
        <p:blipFill>
          <a:blip r:embed="rId4"/>
          <a:stretch>
            <a:fillRect/>
          </a:stretch>
        </p:blipFill>
        <p:spPr>
          <a:xfrm>
            <a:off x="1890223" y="1109982"/>
            <a:ext cx="8310233" cy="4695282"/>
          </a:xfrm>
          <a:prstGeom prst="rect">
            <a:avLst/>
          </a:prstGeom>
        </p:spPr>
      </p:pic>
    </p:spTree>
    <p:extLst>
      <p:ext uri="{BB962C8B-B14F-4D97-AF65-F5344CB8AC3E}">
        <p14:creationId xmlns:p14="http://schemas.microsoft.com/office/powerpoint/2010/main" val="12507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CCE93D-2199-469D-F9C3-A82244A72701}"/>
              </a:ext>
            </a:extLst>
          </p:cNvPr>
          <p:cNvSpPr txBox="1"/>
          <p:nvPr/>
        </p:nvSpPr>
        <p:spPr>
          <a:xfrm>
            <a:off x="1271464" y="2204864"/>
            <a:ext cx="7344816" cy="2067233"/>
          </a:xfrm>
          <a:prstGeom prst="rect">
            <a:avLst/>
          </a:prstGeom>
          <a:noFill/>
        </p:spPr>
        <p:txBody>
          <a:bodyPr wrap="square" rtlCol="0">
            <a:spAutoFit/>
          </a:bodyPr>
          <a:lstStyle/>
          <a:p>
            <a:pPr marL="457200" indent="-457200">
              <a:spcBef>
                <a:spcPts val="1000"/>
              </a:spcBef>
              <a:buClr>
                <a:srgbClr val="BECB2F"/>
              </a:buClr>
              <a:buFont typeface="Arial" panose="020B0604020202020204" pitchFamily="34" charset="0"/>
              <a:buChar char="•"/>
            </a:pPr>
            <a:r>
              <a:rPr lang="en-AU" sz="3000" dirty="0">
                <a:solidFill>
                  <a:srgbClr val="004443"/>
                </a:solidFill>
                <a:latin typeface="Arial" panose="020B0604020202020204" pitchFamily="34" charset="0"/>
                <a:cs typeface="Arial" panose="020B0604020202020204" pitchFamily="34" charset="0"/>
              </a:rPr>
              <a:t>Consider less invasive options first where appropriate</a:t>
            </a:r>
          </a:p>
          <a:p>
            <a:pPr marL="457200" indent="-457200">
              <a:spcBef>
                <a:spcPts val="1000"/>
              </a:spcBef>
              <a:buClr>
                <a:srgbClr val="BECB2F"/>
              </a:buClr>
              <a:buFont typeface="Arial" panose="020B0604020202020204" pitchFamily="34" charset="0"/>
              <a:buChar char="•"/>
            </a:pPr>
            <a:r>
              <a:rPr lang="en-AU" sz="3000" dirty="0">
                <a:solidFill>
                  <a:srgbClr val="004443"/>
                </a:solidFill>
                <a:latin typeface="Arial" panose="020B0604020202020204" pitchFamily="34" charset="0"/>
                <a:cs typeface="Arial" panose="020B0604020202020204" pitchFamily="34" charset="0"/>
              </a:rPr>
              <a:t>Ensure understanding of benefits, risks and consequences</a:t>
            </a:r>
          </a:p>
        </p:txBody>
      </p:sp>
      <p:sp>
        <p:nvSpPr>
          <p:cNvPr id="5" name="Title 1">
            <a:extLst>
              <a:ext uri="{FF2B5EF4-FFF2-40B4-BE49-F238E27FC236}">
                <a16:creationId xmlns:a16="http://schemas.microsoft.com/office/drawing/2014/main" id="{B6D6D46D-D73B-C011-5E68-57766CF59786}"/>
              </a:ext>
            </a:extLst>
          </p:cNvPr>
          <p:cNvSpPr txBox="1">
            <a:spLocks/>
          </p:cNvSpPr>
          <p:nvPr/>
        </p:nvSpPr>
        <p:spPr>
          <a:xfrm>
            <a:off x="586740" y="511764"/>
            <a:ext cx="11018520" cy="1434415"/>
          </a:xfrm>
          <a:prstGeom prst="rect">
            <a:avLst/>
          </a:prstGeom>
        </p:spPr>
        <p:txBody>
          <a:bodyPr anchor="b">
            <a:normAutofit/>
          </a:bodyPr>
          <a:lstStyle>
            <a:lvl1pPr algn="l" defTabSz="914377" rtl="0" eaLnBrk="1" latinLnBrk="0" hangingPunct="1">
              <a:lnSpc>
                <a:spcPct val="90000"/>
              </a:lnSpc>
              <a:spcBef>
                <a:spcPct val="0"/>
              </a:spcBef>
              <a:buNone/>
              <a:defRPr sz="4400" b="1" i="0" kern="1200">
                <a:solidFill>
                  <a:srgbClr val="004443"/>
                </a:solidFill>
                <a:latin typeface="Arial" panose="020B0604020202020204" pitchFamily="34" charset="0"/>
                <a:ea typeface="Open Sans" panose="020B0606030504020204" pitchFamily="34" charset="0"/>
                <a:cs typeface="Arial" panose="020B0604020202020204" pitchFamily="34" charset="0"/>
              </a:defRPr>
            </a:lvl1pPr>
          </a:lstStyle>
          <a:p>
            <a:r>
              <a:rPr lang="en-AU" sz="5000" b="1" u="sng" dirty="0">
                <a:solidFill>
                  <a:srgbClr val="006060"/>
                </a:solidFill>
                <a:latin typeface="Arial" panose="020B0604020202020204" pitchFamily="34" charset="0"/>
                <a:cs typeface="Arial" panose="020B0604020202020204" pitchFamily="34" charset="0"/>
              </a:rPr>
              <a:t>8</a:t>
            </a:r>
            <a:r>
              <a:rPr lang="en-AU" sz="5000" b="1" dirty="0">
                <a:solidFill>
                  <a:srgbClr val="006060"/>
                </a:solidFill>
                <a:latin typeface="Arial" panose="020B0604020202020204" pitchFamily="34" charset="0"/>
                <a:cs typeface="Arial" panose="020B0604020202020204" pitchFamily="34" charset="0"/>
              </a:rPr>
              <a:t> Hysterectomy</a:t>
            </a:r>
            <a:endParaRPr lang="en-AU" sz="5000" b="1" u="sng" dirty="0">
              <a:solidFill>
                <a:srgbClr val="006060"/>
              </a:solidFill>
            </a:endParaRPr>
          </a:p>
        </p:txBody>
      </p:sp>
    </p:spTree>
    <p:extLst>
      <p:ext uri="{BB962C8B-B14F-4D97-AF65-F5344CB8AC3E}">
        <p14:creationId xmlns:p14="http://schemas.microsoft.com/office/powerpoint/2010/main" val="2059741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AU" sz="5000" dirty="0"/>
              <a:t>Case Study: Sarah</a:t>
            </a:r>
            <a:endParaRPr lang="en-US" sz="5000" dirty="0"/>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2" y="2071316"/>
            <a:ext cx="6891659" cy="4119172"/>
          </a:xfrm>
        </p:spPr>
        <p:txBody>
          <a:bodyPr anchor="t">
            <a:normAutofit/>
          </a:bodyPr>
          <a:lstStyle/>
          <a:p>
            <a:r>
              <a:rPr lang="en-AU" sz="2200" dirty="0"/>
              <a:t>38 years old lives in rural NSW</a:t>
            </a:r>
          </a:p>
          <a:p>
            <a:r>
              <a:rPr lang="en-AU" sz="2200" dirty="0"/>
              <a:t>Seen another GP twice for HMB last 12 months</a:t>
            </a:r>
          </a:p>
          <a:p>
            <a:r>
              <a:rPr lang="en-AU" sz="2200" dirty="0"/>
              <a:t>Advised her menstrual bleeding is ‘normal’</a:t>
            </a:r>
          </a:p>
          <a:p>
            <a:r>
              <a:rPr lang="en-AU" sz="2200" dirty="0"/>
              <a:t>Feels tired</a:t>
            </a:r>
          </a:p>
          <a:p>
            <a:r>
              <a:rPr lang="en-AU" sz="2200" dirty="0"/>
              <a:t>Impacting on relationship and work</a:t>
            </a:r>
          </a:p>
          <a:p>
            <a:endParaRPr lang="en-AU" sz="2200" dirty="0"/>
          </a:p>
          <a:p>
            <a:endParaRPr lang="en-AU" sz="2200" dirty="0"/>
          </a:p>
          <a:p>
            <a:pPr marL="0" indent="0">
              <a:buNone/>
            </a:pPr>
            <a:endParaRPr lang="en-AU" sz="2200" dirty="0"/>
          </a:p>
          <a:p>
            <a:pPr marL="0" indent="0">
              <a:buNone/>
            </a:pPr>
            <a:r>
              <a:rPr lang="en-AU" sz="2600" b="1" dirty="0"/>
              <a:t>What else do we need to know? </a:t>
            </a:r>
          </a:p>
        </p:txBody>
      </p:sp>
      <p:pic>
        <p:nvPicPr>
          <p:cNvPr id="5" name="Picture 4" descr="A person with blonde hair&#10;&#10;Description automatically generated">
            <a:extLst>
              <a:ext uri="{FF2B5EF4-FFF2-40B4-BE49-F238E27FC236}">
                <a16:creationId xmlns:a16="http://schemas.microsoft.com/office/drawing/2014/main" id="{D45F8F1B-6DDC-A23D-B8EF-9B4F03C5F1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260" b="21042"/>
          <a:stretch/>
        </p:blipFill>
        <p:spPr>
          <a:xfrm>
            <a:off x="7248128" y="2312232"/>
            <a:ext cx="3248636" cy="3493801"/>
          </a:xfrm>
          <a:prstGeom prst="rect">
            <a:avLst/>
          </a:prstGeom>
        </p:spPr>
      </p:pic>
    </p:spTree>
    <p:extLst>
      <p:ext uri="{BB962C8B-B14F-4D97-AF65-F5344CB8AC3E}">
        <p14:creationId xmlns:p14="http://schemas.microsoft.com/office/powerpoint/2010/main" val="1367010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AU" sz="5000" dirty="0"/>
              <a:t>Case Study: Sarah</a:t>
            </a:r>
            <a:endParaRPr lang="en-US" sz="5000" dirty="0"/>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3" y="2071316"/>
            <a:ext cx="5163467" cy="4119172"/>
          </a:xfrm>
        </p:spPr>
        <p:txBody>
          <a:bodyPr anchor="t">
            <a:noAutofit/>
          </a:bodyPr>
          <a:lstStyle/>
          <a:p>
            <a:pPr marL="0" indent="0">
              <a:lnSpc>
                <a:spcPct val="100000"/>
              </a:lnSpc>
              <a:spcBef>
                <a:spcPts val="600"/>
              </a:spcBef>
              <a:buNone/>
            </a:pPr>
            <a:r>
              <a:rPr lang="en-AU" sz="2000" b="1" dirty="0"/>
              <a:t>History</a:t>
            </a:r>
          </a:p>
          <a:p>
            <a:pPr>
              <a:lnSpc>
                <a:spcPct val="100000"/>
              </a:lnSpc>
              <a:spcBef>
                <a:spcPts val="600"/>
              </a:spcBef>
            </a:pPr>
            <a:r>
              <a:rPr lang="en-AU" sz="2000" dirty="0"/>
              <a:t>Nil other medical problems; nil medications</a:t>
            </a:r>
          </a:p>
          <a:p>
            <a:pPr>
              <a:lnSpc>
                <a:spcPct val="100000"/>
              </a:lnSpc>
              <a:spcBef>
                <a:spcPts val="600"/>
              </a:spcBef>
            </a:pPr>
            <a:r>
              <a:rPr lang="en-AU" sz="2000" dirty="0"/>
              <a:t>New relationship last 2 years</a:t>
            </a:r>
          </a:p>
          <a:p>
            <a:pPr>
              <a:lnSpc>
                <a:spcPct val="100000"/>
              </a:lnSpc>
              <a:spcBef>
                <a:spcPts val="600"/>
              </a:spcBef>
            </a:pPr>
            <a:r>
              <a:rPr lang="en-AU" sz="2000" dirty="0"/>
              <a:t>LMP 2 weeks ago; using condoms</a:t>
            </a:r>
          </a:p>
          <a:p>
            <a:pPr>
              <a:lnSpc>
                <a:spcPct val="100000"/>
              </a:lnSpc>
              <a:spcBef>
                <a:spcPts val="600"/>
              </a:spcBef>
            </a:pPr>
            <a:r>
              <a:rPr lang="en-AU" sz="2000" dirty="0"/>
              <a:t>One child, considering possibility of further pregnancies</a:t>
            </a:r>
          </a:p>
          <a:p>
            <a:pPr>
              <a:lnSpc>
                <a:spcPct val="100000"/>
              </a:lnSpc>
              <a:spcBef>
                <a:spcPts val="600"/>
              </a:spcBef>
            </a:pPr>
            <a:r>
              <a:rPr lang="en-AU" sz="2000" dirty="0"/>
              <a:t>Regular cycle with no IMB or PCB </a:t>
            </a:r>
          </a:p>
          <a:p>
            <a:pPr>
              <a:lnSpc>
                <a:spcPct val="100000"/>
              </a:lnSpc>
              <a:spcBef>
                <a:spcPts val="600"/>
              </a:spcBef>
            </a:pPr>
            <a:r>
              <a:rPr lang="en-AU" sz="2000" dirty="0"/>
              <a:t>Periods last 8 days with clots ++ and flooding</a:t>
            </a:r>
          </a:p>
          <a:p>
            <a:pPr>
              <a:lnSpc>
                <a:spcPct val="100000"/>
              </a:lnSpc>
              <a:spcBef>
                <a:spcPts val="600"/>
              </a:spcBef>
            </a:pPr>
            <a:r>
              <a:rPr lang="en-AU" sz="2000" dirty="0"/>
              <a:t>Associated pain days 1-2 of period</a:t>
            </a:r>
          </a:p>
          <a:p>
            <a:pPr>
              <a:lnSpc>
                <a:spcPct val="100000"/>
              </a:lnSpc>
              <a:spcBef>
                <a:spcPts val="600"/>
              </a:spcBef>
            </a:pPr>
            <a:r>
              <a:rPr lang="en-AU" sz="2000" dirty="0"/>
              <a:t>Non smoker</a:t>
            </a:r>
          </a:p>
          <a:p>
            <a:pPr>
              <a:lnSpc>
                <a:spcPct val="100000"/>
              </a:lnSpc>
              <a:spcBef>
                <a:spcPts val="600"/>
              </a:spcBef>
            </a:pPr>
            <a:endParaRPr lang="en-AU" sz="2000" dirty="0"/>
          </a:p>
          <a:p>
            <a:pPr marL="0" indent="0">
              <a:lnSpc>
                <a:spcPct val="100000"/>
              </a:lnSpc>
              <a:spcBef>
                <a:spcPts val="600"/>
              </a:spcBef>
              <a:buNone/>
            </a:pPr>
            <a:endParaRPr lang="en-AU" sz="2000" dirty="0"/>
          </a:p>
        </p:txBody>
      </p:sp>
      <p:sp>
        <p:nvSpPr>
          <p:cNvPr id="5" name="Content Placeholder 2">
            <a:extLst>
              <a:ext uri="{FF2B5EF4-FFF2-40B4-BE49-F238E27FC236}">
                <a16:creationId xmlns:a16="http://schemas.microsoft.com/office/drawing/2014/main" id="{9C41DD06-FED5-F9A5-96BB-386507EE6DD3}"/>
              </a:ext>
            </a:extLst>
          </p:cNvPr>
          <p:cNvSpPr txBox="1">
            <a:spLocks/>
          </p:cNvSpPr>
          <p:nvPr/>
        </p:nvSpPr>
        <p:spPr>
          <a:xfrm>
            <a:off x="6085472" y="2071316"/>
            <a:ext cx="5307483" cy="4119172"/>
          </a:xfrm>
          <a:prstGeom prst="rect">
            <a:avLst/>
          </a:prstGeom>
        </p:spPr>
        <p:txBody>
          <a:bodyPr vert="horz" lIns="91440" tIns="45720" rIns="91440" bIns="45720" rtlCol="0" anchor="t">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AU" sz="2000" b="1" dirty="0"/>
              <a:t>Examination</a:t>
            </a:r>
          </a:p>
          <a:p>
            <a:pPr>
              <a:lnSpc>
                <a:spcPct val="100000"/>
              </a:lnSpc>
              <a:spcBef>
                <a:spcPts val="600"/>
              </a:spcBef>
            </a:pPr>
            <a:r>
              <a:rPr lang="en-AU" sz="2000" dirty="0"/>
              <a:t>BMI 31 Kg/m</a:t>
            </a:r>
            <a:r>
              <a:rPr lang="en-AU" sz="2000" baseline="30000" dirty="0"/>
              <a:t>2</a:t>
            </a:r>
            <a:r>
              <a:rPr lang="en-AU" sz="2000" dirty="0"/>
              <a:t> </a:t>
            </a:r>
          </a:p>
          <a:p>
            <a:pPr>
              <a:lnSpc>
                <a:spcPct val="100000"/>
              </a:lnSpc>
              <a:spcBef>
                <a:spcPts val="600"/>
              </a:spcBef>
            </a:pPr>
            <a:r>
              <a:rPr lang="en-AU" sz="2000" dirty="0"/>
              <a:t>Clinical anaemia</a:t>
            </a:r>
          </a:p>
          <a:p>
            <a:pPr>
              <a:lnSpc>
                <a:spcPct val="100000"/>
              </a:lnSpc>
              <a:spcBef>
                <a:spcPts val="600"/>
              </a:spcBef>
            </a:pPr>
            <a:r>
              <a:rPr lang="en-AU" sz="2000" dirty="0"/>
              <a:t>Speculum: normal cervix</a:t>
            </a:r>
          </a:p>
          <a:p>
            <a:pPr>
              <a:lnSpc>
                <a:spcPct val="100000"/>
              </a:lnSpc>
              <a:spcBef>
                <a:spcPts val="600"/>
              </a:spcBef>
            </a:pPr>
            <a:r>
              <a:rPr lang="en-AU" sz="2000" dirty="0"/>
              <a:t>Bimanual: anteverted uterus</a:t>
            </a:r>
          </a:p>
          <a:p>
            <a:pPr>
              <a:lnSpc>
                <a:spcPct val="100000"/>
              </a:lnSpc>
              <a:spcBef>
                <a:spcPts val="600"/>
              </a:spcBef>
            </a:pPr>
            <a:endParaRPr lang="en-AU" sz="2000" dirty="0"/>
          </a:p>
          <a:p>
            <a:pPr marL="0" indent="0">
              <a:lnSpc>
                <a:spcPct val="100000"/>
              </a:lnSpc>
              <a:spcBef>
                <a:spcPts val="600"/>
              </a:spcBef>
              <a:buFont typeface="Arial" panose="020B0604020202020204" pitchFamily="34" charset="0"/>
              <a:buNone/>
            </a:pPr>
            <a:endParaRPr lang="en-AU" sz="2000" dirty="0"/>
          </a:p>
        </p:txBody>
      </p:sp>
      <p:sp>
        <p:nvSpPr>
          <p:cNvPr id="9" name="TextBox 8">
            <a:extLst>
              <a:ext uri="{FF2B5EF4-FFF2-40B4-BE49-F238E27FC236}">
                <a16:creationId xmlns:a16="http://schemas.microsoft.com/office/drawing/2014/main" id="{A2CF0FAF-F11B-78F3-5591-8413CA80487D}"/>
              </a:ext>
            </a:extLst>
          </p:cNvPr>
          <p:cNvSpPr txBox="1"/>
          <p:nvPr/>
        </p:nvSpPr>
        <p:spPr>
          <a:xfrm>
            <a:off x="6109408" y="4585251"/>
            <a:ext cx="4859054" cy="1292662"/>
          </a:xfrm>
          <a:prstGeom prst="rect">
            <a:avLst/>
          </a:prstGeom>
          <a:noFill/>
        </p:spPr>
        <p:txBody>
          <a:bodyPr wrap="square">
            <a:spAutoFit/>
          </a:bodyPr>
          <a:lstStyle/>
          <a:p>
            <a:r>
              <a:rPr lang="en-AU" sz="2600" b="1" dirty="0">
                <a:latin typeface="Arial" panose="020B0604020202020204" pitchFamily="34" charset="0"/>
                <a:cs typeface="Arial" panose="020B0604020202020204" pitchFamily="34" charset="0"/>
              </a:rPr>
              <a:t>What investigations and initial management would you recommend? </a:t>
            </a:r>
            <a:endParaRPr lang="en-AU"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8264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vert="horz" lIns="91440" tIns="45720" rIns="91440" bIns="45720" rtlCol="0" anchor="b">
            <a:normAutofit/>
          </a:bodyPr>
          <a:lstStyle/>
          <a:p>
            <a:pPr defTabSz="914400"/>
            <a:r>
              <a:rPr lang="en-US" sz="5400" dirty="0">
                <a:solidFill>
                  <a:schemeClr val="tx1"/>
                </a:solidFill>
                <a:latin typeface="+mj-lt"/>
                <a:ea typeface="+mj-ea"/>
                <a:cs typeface="+mj-cs"/>
              </a:rPr>
              <a:t>Case Study: Sarah</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A4AD0E8-0BE6-12B3-923A-A29D88C5C462}"/>
              </a:ext>
            </a:extLst>
          </p:cNvPr>
          <p:cNvSpPr txBox="1">
            <a:spLocks/>
          </p:cNvSpPr>
          <p:nvPr/>
        </p:nvSpPr>
        <p:spPr>
          <a:xfrm>
            <a:off x="572493" y="2071316"/>
            <a:ext cx="6713552" cy="4119172"/>
          </a:xfrm>
          <a:prstGeom prst="rect">
            <a:avLst/>
          </a:prstGeom>
        </p:spPr>
        <p:txBody>
          <a:bodyPr vert="horz" lIns="91440" tIns="45720" rIns="91440" bIns="45720" rtlCol="0" anchor="t">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buNone/>
            </a:pPr>
            <a:r>
              <a:rPr lang="en-US" sz="2000" b="1" dirty="0">
                <a:ea typeface="+mn-ea"/>
              </a:rPr>
              <a:t>Investigations and initial management</a:t>
            </a:r>
          </a:p>
          <a:p>
            <a:pPr indent="-228600" defTabSz="914400"/>
            <a:r>
              <a:rPr lang="en-US" sz="2000" dirty="0">
                <a:ea typeface="+mn-ea"/>
              </a:rPr>
              <a:t>FBC and Ferritin</a:t>
            </a:r>
            <a:endParaRPr lang="en-US" sz="2000" strike="sngStrike" dirty="0">
              <a:ea typeface="+mn-ea"/>
            </a:endParaRPr>
          </a:p>
          <a:p>
            <a:pPr indent="-228600" defTabSz="914400"/>
            <a:r>
              <a:rPr lang="en-US" sz="2000" dirty="0">
                <a:ea typeface="+mn-ea"/>
              </a:rPr>
              <a:t>TVUS day 5-10 of the cycle</a:t>
            </a:r>
          </a:p>
          <a:p>
            <a:pPr indent="-228600" defTabSz="914400"/>
            <a:r>
              <a:rPr lang="en-US" sz="2000" dirty="0">
                <a:ea typeface="+mn-ea"/>
              </a:rPr>
              <a:t>Initiated on tranexamic acid</a:t>
            </a:r>
          </a:p>
          <a:p>
            <a:pPr indent="-228600" defTabSz="914400"/>
            <a:endParaRPr lang="en-US" sz="2000" dirty="0">
              <a:ea typeface="+mn-ea"/>
            </a:endParaRPr>
          </a:p>
          <a:p>
            <a:pPr marL="0" indent="-228600" defTabSz="914400"/>
            <a:endParaRPr lang="en-US" sz="2000" dirty="0">
              <a:ea typeface="+mn-ea"/>
            </a:endParaRPr>
          </a:p>
        </p:txBody>
      </p:sp>
      <p:pic>
        <p:nvPicPr>
          <p:cNvPr id="3" name="Picture 2" descr="A person with blonde hair&#10;&#10;Description automatically generated">
            <a:extLst>
              <a:ext uri="{FF2B5EF4-FFF2-40B4-BE49-F238E27FC236}">
                <a16:creationId xmlns:a16="http://schemas.microsoft.com/office/drawing/2014/main" id="{D1AD3625-C612-DCE3-ABAD-CD557D6DCA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260" b="21042"/>
          <a:stretch/>
        </p:blipFill>
        <p:spPr>
          <a:xfrm>
            <a:off x="7104112" y="2175636"/>
            <a:ext cx="3392652" cy="3648685"/>
          </a:xfrm>
          <a:prstGeom prst="rect">
            <a:avLst/>
          </a:prstGeom>
        </p:spPr>
      </p:pic>
    </p:spTree>
    <p:extLst>
      <p:ext uri="{BB962C8B-B14F-4D97-AF65-F5344CB8AC3E}">
        <p14:creationId xmlns:p14="http://schemas.microsoft.com/office/powerpoint/2010/main" val="510017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vert="horz" lIns="91440" tIns="45720" rIns="91440" bIns="45720" rtlCol="0" anchor="b">
            <a:normAutofit/>
          </a:bodyPr>
          <a:lstStyle/>
          <a:p>
            <a:pPr defTabSz="914400"/>
            <a:r>
              <a:rPr lang="en-US" sz="5400" dirty="0">
                <a:solidFill>
                  <a:schemeClr val="tx1"/>
                </a:solidFill>
                <a:latin typeface="+mj-lt"/>
                <a:ea typeface="+mj-ea"/>
                <a:cs typeface="+mj-cs"/>
              </a:rPr>
              <a:t>Case Study: Sarah</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A4AD0E8-0BE6-12B3-923A-A29D88C5C462}"/>
              </a:ext>
            </a:extLst>
          </p:cNvPr>
          <p:cNvSpPr txBox="1">
            <a:spLocks/>
          </p:cNvSpPr>
          <p:nvPr/>
        </p:nvSpPr>
        <p:spPr>
          <a:xfrm>
            <a:off x="572493" y="2071316"/>
            <a:ext cx="6713552" cy="4119172"/>
          </a:xfrm>
          <a:prstGeom prst="rect">
            <a:avLst/>
          </a:prstGeom>
        </p:spPr>
        <p:txBody>
          <a:bodyPr vert="horz" lIns="91440" tIns="45720" rIns="91440" bIns="45720" rtlCol="0" anchor="t">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defTabSz="914400"/>
            <a:r>
              <a:rPr lang="en-US" sz="2000" dirty="0">
                <a:ea typeface="+mn-ea"/>
              </a:rPr>
              <a:t>FBC and Ferritin – Hb 124 (115-165), Ferritin 12 (&gt;30)</a:t>
            </a:r>
          </a:p>
          <a:p>
            <a:pPr lvl="1" indent="-228600" defTabSz="914400"/>
            <a:r>
              <a:rPr lang="en-US" sz="2000" dirty="0">
                <a:ea typeface="+mn-ea"/>
              </a:rPr>
              <a:t>Initiated on oral iron supplementation </a:t>
            </a:r>
          </a:p>
          <a:p>
            <a:pPr indent="-228600" defTabSz="914400"/>
            <a:r>
              <a:rPr lang="en-US" sz="2000" dirty="0">
                <a:ea typeface="+mn-ea"/>
              </a:rPr>
              <a:t>TVUS – no abnormalities found</a:t>
            </a:r>
          </a:p>
          <a:p>
            <a:pPr indent="-228600" defTabSz="914400"/>
            <a:r>
              <a:rPr lang="en-US" sz="2000" dirty="0">
                <a:ea typeface="+mn-ea"/>
              </a:rPr>
              <a:t>Used tranexamic acid with some improvement</a:t>
            </a:r>
          </a:p>
          <a:p>
            <a:pPr indent="-228600" defTabSz="914400"/>
            <a:r>
              <a:rPr lang="en-US" sz="2000" dirty="0">
                <a:ea typeface="+mn-ea"/>
              </a:rPr>
              <a:t>Interested in exploring other options</a:t>
            </a:r>
          </a:p>
          <a:p>
            <a:pPr indent="-228600" defTabSz="914400"/>
            <a:endParaRPr lang="en-US" sz="2000" dirty="0">
              <a:ea typeface="+mn-ea"/>
            </a:endParaRPr>
          </a:p>
          <a:p>
            <a:pPr indent="-228600" defTabSz="914400"/>
            <a:endParaRPr lang="en-US" sz="2000" dirty="0">
              <a:ea typeface="+mn-ea"/>
            </a:endParaRPr>
          </a:p>
          <a:p>
            <a:pPr marL="0" indent="0" defTabSz="914400">
              <a:buNone/>
            </a:pPr>
            <a:r>
              <a:rPr lang="en-US" sz="2600" b="1" dirty="0">
                <a:ea typeface="+mn-ea"/>
              </a:rPr>
              <a:t>What management options would </a:t>
            </a:r>
            <a:br>
              <a:rPr lang="en-US" sz="2600" b="1" dirty="0">
                <a:ea typeface="+mn-ea"/>
              </a:rPr>
            </a:br>
            <a:r>
              <a:rPr lang="en-US" sz="2600" b="1" dirty="0">
                <a:ea typeface="+mn-ea"/>
              </a:rPr>
              <a:t>you discuss with Sarah? </a:t>
            </a:r>
          </a:p>
        </p:txBody>
      </p:sp>
      <p:pic>
        <p:nvPicPr>
          <p:cNvPr id="3" name="Picture 2" descr="A person with blonde hair&#10;&#10;Description automatically generated">
            <a:extLst>
              <a:ext uri="{FF2B5EF4-FFF2-40B4-BE49-F238E27FC236}">
                <a16:creationId xmlns:a16="http://schemas.microsoft.com/office/drawing/2014/main" id="{618EBCD0-9B70-7744-0C30-BCDBAD7013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260" b="21042"/>
          <a:stretch/>
        </p:blipFill>
        <p:spPr>
          <a:xfrm>
            <a:off x="7248128" y="2312232"/>
            <a:ext cx="3384376" cy="3639785"/>
          </a:xfrm>
          <a:prstGeom prst="rect">
            <a:avLst/>
          </a:prstGeom>
        </p:spPr>
      </p:pic>
    </p:spTree>
    <p:extLst>
      <p:ext uri="{BB962C8B-B14F-4D97-AF65-F5344CB8AC3E}">
        <p14:creationId xmlns:p14="http://schemas.microsoft.com/office/powerpoint/2010/main" val="420247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vert="horz" lIns="91440" tIns="45720" rIns="91440" bIns="45720" rtlCol="0" anchor="b">
            <a:normAutofit/>
          </a:bodyPr>
          <a:lstStyle/>
          <a:p>
            <a:pPr defTabSz="914400"/>
            <a:r>
              <a:rPr lang="en-US" sz="5400" dirty="0">
                <a:solidFill>
                  <a:schemeClr val="tx1"/>
                </a:solidFill>
                <a:latin typeface="+mj-lt"/>
                <a:ea typeface="+mj-ea"/>
                <a:cs typeface="+mj-cs"/>
              </a:rPr>
              <a:t>Case Study: Sarah</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8EA03F9B-3FBA-1671-4EA5-49F533974850}"/>
              </a:ext>
            </a:extLst>
          </p:cNvPr>
          <p:cNvSpPr txBox="1">
            <a:spLocks/>
          </p:cNvSpPr>
          <p:nvPr/>
        </p:nvSpPr>
        <p:spPr>
          <a:xfrm>
            <a:off x="572492" y="2071316"/>
            <a:ext cx="6891659" cy="4119172"/>
          </a:xfrm>
          <a:prstGeom prst="rect">
            <a:avLst/>
          </a:prstGeom>
        </p:spPr>
        <p:txBody>
          <a:bodyPr vert="horz" lIns="91440" tIns="45720" rIns="91440" bIns="45720" rtlCol="0" anchor="t">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defTabSz="914400">
              <a:lnSpc>
                <a:spcPct val="100000"/>
              </a:lnSpc>
              <a:spcBef>
                <a:spcPts val="600"/>
              </a:spcBef>
            </a:pPr>
            <a:r>
              <a:rPr lang="en-US" sz="2000" dirty="0">
                <a:ea typeface="+mn-ea"/>
              </a:rPr>
              <a:t>Information provided on range of pharmaceutical options</a:t>
            </a:r>
          </a:p>
          <a:p>
            <a:pPr lvl="1" indent="-228600" defTabSz="914400">
              <a:lnSpc>
                <a:spcPct val="100000"/>
              </a:lnSpc>
              <a:spcBef>
                <a:spcPts val="600"/>
              </a:spcBef>
              <a:defRPr/>
            </a:pPr>
            <a:r>
              <a:rPr lang="en-US" altLang="en-US" sz="2000" dirty="0">
                <a:ea typeface="+mn-ea"/>
              </a:rPr>
              <a:t>Tranexamic acid and/or NSAIDs and/or COCs</a:t>
            </a:r>
          </a:p>
          <a:p>
            <a:pPr lvl="1" indent="-228600" defTabSz="914400">
              <a:lnSpc>
                <a:spcPct val="100000"/>
              </a:lnSpc>
              <a:spcBef>
                <a:spcPts val="600"/>
              </a:spcBef>
              <a:defRPr/>
            </a:pPr>
            <a:r>
              <a:rPr lang="en-US" altLang="en-US" sz="2000" dirty="0">
                <a:ea typeface="+mn-ea"/>
              </a:rPr>
              <a:t>Cyclic norethisterone or injected long acting progestogens</a:t>
            </a:r>
          </a:p>
          <a:p>
            <a:pPr lvl="1" indent="-228600" defTabSz="914400">
              <a:lnSpc>
                <a:spcPct val="100000"/>
              </a:lnSpc>
              <a:spcBef>
                <a:spcPts val="600"/>
              </a:spcBef>
              <a:defRPr/>
            </a:pPr>
            <a:r>
              <a:rPr lang="en-US" altLang="en-US" sz="2000" dirty="0">
                <a:ea typeface="+mn-ea"/>
              </a:rPr>
              <a:t>52 mg LNG-IUD</a:t>
            </a:r>
          </a:p>
          <a:p>
            <a:pPr marL="457183" lvl="1" indent="0" defTabSz="914400">
              <a:lnSpc>
                <a:spcPct val="100000"/>
              </a:lnSpc>
              <a:spcBef>
                <a:spcPts val="600"/>
              </a:spcBef>
              <a:buNone/>
              <a:defRPr/>
            </a:pPr>
            <a:endParaRPr lang="en-US" altLang="en-US" sz="2000" dirty="0">
              <a:ea typeface="+mn-ea"/>
            </a:endParaRPr>
          </a:p>
          <a:p>
            <a:pPr indent="-228600" defTabSz="914400">
              <a:lnSpc>
                <a:spcPct val="100000"/>
              </a:lnSpc>
              <a:spcBef>
                <a:spcPts val="600"/>
              </a:spcBef>
            </a:pPr>
            <a:r>
              <a:rPr lang="en-US" sz="2000" dirty="0">
                <a:ea typeface="+mn-ea"/>
              </a:rPr>
              <a:t>Tried pill in the past but felt moody on it</a:t>
            </a:r>
          </a:p>
          <a:p>
            <a:pPr indent="-228600" defTabSz="914400">
              <a:lnSpc>
                <a:spcPct val="100000"/>
              </a:lnSpc>
              <a:spcBef>
                <a:spcPts val="600"/>
              </a:spcBef>
            </a:pPr>
            <a:endParaRPr lang="en-US" sz="2000" dirty="0">
              <a:ea typeface="+mn-ea"/>
            </a:endParaRPr>
          </a:p>
          <a:p>
            <a:pPr indent="-228600" defTabSz="914400">
              <a:lnSpc>
                <a:spcPct val="100000"/>
              </a:lnSpc>
              <a:spcBef>
                <a:spcPts val="600"/>
              </a:spcBef>
            </a:pPr>
            <a:r>
              <a:rPr lang="en-US" sz="2000" dirty="0">
                <a:ea typeface="+mn-ea"/>
              </a:rPr>
              <a:t>Decides on 52mg LNG-IUD </a:t>
            </a:r>
          </a:p>
          <a:p>
            <a:pPr indent="-228600" defTabSz="914400">
              <a:lnSpc>
                <a:spcPct val="100000"/>
              </a:lnSpc>
              <a:spcBef>
                <a:spcPts val="600"/>
              </a:spcBef>
            </a:pPr>
            <a:r>
              <a:rPr lang="en-US" sz="2000" dirty="0">
                <a:ea typeface="+mn-ea"/>
              </a:rPr>
              <a:t>Referred to experienced inserter in practice</a:t>
            </a:r>
          </a:p>
          <a:p>
            <a:pPr indent="-228600" defTabSz="914400">
              <a:lnSpc>
                <a:spcPct val="100000"/>
              </a:lnSpc>
              <a:spcBef>
                <a:spcPts val="600"/>
              </a:spcBef>
            </a:pPr>
            <a:r>
              <a:rPr lang="en-US" sz="2000" dirty="0">
                <a:ea typeface="+mn-ea"/>
              </a:rPr>
              <a:t>Advised to return for review in 6 weeks</a:t>
            </a:r>
          </a:p>
          <a:p>
            <a:pPr indent="-228600" defTabSz="914400">
              <a:lnSpc>
                <a:spcPct val="100000"/>
              </a:lnSpc>
              <a:spcBef>
                <a:spcPts val="600"/>
              </a:spcBef>
            </a:pPr>
            <a:endParaRPr lang="en-US" sz="2000" dirty="0">
              <a:ea typeface="+mn-ea"/>
            </a:endParaRPr>
          </a:p>
          <a:p>
            <a:pPr indent="-228600" defTabSz="914400">
              <a:lnSpc>
                <a:spcPct val="100000"/>
              </a:lnSpc>
              <a:spcBef>
                <a:spcPts val="600"/>
              </a:spcBef>
            </a:pPr>
            <a:endParaRPr lang="en-US" sz="2000" dirty="0">
              <a:ea typeface="+mn-ea"/>
            </a:endParaRPr>
          </a:p>
        </p:txBody>
      </p:sp>
      <p:pic>
        <p:nvPicPr>
          <p:cNvPr id="4" name="Picture 3" descr="A person with blonde hair&#10;&#10;Description automatically generated">
            <a:extLst>
              <a:ext uri="{FF2B5EF4-FFF2-40B4-BE49-F238E27FC236}">
                <a16:creationId xmlns:a16="http://schemas.microsoft.com/office/drawing/2014/main" id="{48DA1179-3A49-23F5-2856-037A2A6F3E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260" b="21042"/>
          <a:stretch/>
        </p:blipFill>
        <p:spPr>
          <a:xfrm>
            <a:off x="7392144" y="2098194"/>
            <a:ext cx="3456384" cy="3717227"/>
          </a:xfrm>
          <a:prstGeom prst="rect">
            <a:avLst/>
          </a:prstGeom>
        </p:spPr>
      </p:pic>
    </p:spTree>
    <p:extLst>
      <p:ext uri="{BB962C8B-B14F-4D97-AF65-F5344CB8AC3E}">
        <p14:creationId xmlns:p14="http://schemas.microsoft.com/office/powerpoint/2010/main" val="1396862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AU" sz="5400" dirty="0"/>
              <a:t>Case study: Sabha</a:t>
            </a:r>
            <a:endParaRPr lang="en-US" sz="5400" dirty="0"/>
          </a:p>
        </p:txBody>
      </p:sp>
      <p:sp>
        <p:nvSpPr>
          <p:cNvPr id="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3" y="1995006"/>
            <a:ext cx="5871910" cy="4119172"/>
          </a:xfrm>
        </p:spPr>
        <p:txBody>
          <a:bodyPr anchor="t">
            <a:noAutofit/>
          </a:bodyPr>
          <a:lstStyle/>
          <a:p>
            <a:pPr marL="0" indent="0">
              <a:lnSpc>
                <a:spcPct val="100000"/>
              </a:lnSpc>
              <a:spcBef>
                <a:spcPts val="600"/>
              </a:spcBef>
              <a:buNone/>
            </a:pPr>
            <a:r>
              <a:rPr lang="en-AU" sz="2000" b="1" dirty="0"/>
              <a:t>History</a:t>
            </a:r>
          </a:p>
          <a:p>
            <a:pPr>
              <a:lnSpc>
                <a:spcPct val="100000"/>
              </a:lnSpc>
              <a:spcBef>
                <a:spcPts val="600"/>
              </a:spcBef>
            </a:pPr>
            <a:r>
              <a:rPr lang="en-AU" sz="2000" dirty="0"/>
              <a:t>42 years old</a:t>
            </a:r>
          </a:p>
          <a:p>
            <a:pPr>
              <a:lnSpc>
                <a:spcPct val="100000"/>
              </a:lnSpc>
              <a:spcBef>
                <a:spcPts val="600"/>
              </a:spcBef>
            </a:pPr>
            <a:r>
              <a:rPr lang="en-AU" sz="2000" dirty="0"/>
              <a:t>G3P3 children aged 13, 10, 8, no further planned</a:t>
            </a:r>
          </a:p>
          <a:p>
            <a:pPr>
              <a:lnSpc>
                <a:spcPct val="100000"/>
              </a:lnSpc>
              <a:spcBef>
                <a:spcPts val="600"/>
              </a:spcBef>
            </a:pPr>
            <a:r>
              <a:rPr lang="en-AU" sz="2000" dirty="0"/>
              <a:t>Married; uses withdrawal method for contraception</a:t>
            </a:r>
          </a:p>
          <a:p>
            <a:pPr>
              <a:lnSpc>
                <a:spcPct val="100000"/>
              </a:lnSpc>
              <a:spcBef>
                <a:spcPts val="600"/>
              </a:spcBef>
            </a:pPr>
            <a:r>
              <a:rPr lang="en-AU" sz="2000" dirty="0"/>
              <a:t>Worsening HMB for 2 years with clots and flooding</a:t>
            </a:r>
          </a:p>
          <a:p>
            <a:pPr>
              <a:lnSpc>
                <a:spcPct val="100000"/>
              </a:lnSpc>
              <a:spcBef>
                <a:spcPts val="600"/>
              </a:spcBef>
            </a:pPr>
            <a:r>
              <a:rPr lang="en-AU" sz="2000" dirty="0"/>
              <a:t>Unable to go outside house on first few days</a:t>
            </a:r>
          </a:p>
          <a:p>
            <a:pPr>
              <a:lnSpc>
                <a:spcPct val="100000"/>
              </a:lnSpc>
              <a:spcBef>
                <a:spcPts val="600"/>
              </a:spcBef>
            </a:pPr>
            <a:r>
              <a:rPr lang="en-AU" sz="2000" dirty="0"/>
              <a:t>30 day cycle; periods lasting 6-7 days</a:t>
            </a:r>
          </a:p>
          <a:p>
            <a:pPr>
              <a:lnSpc>
                <a:spcPct val="100000"/>
              </a:lnSpc>
              <a:spcBef>
                <a:spcPts val="600"/>
              </a:spcBef>
            </a:pPr>
            <a:r>
              <a:rPr lang="en-AU" sz="2000" dirty="0"/>
              <a:t>No IMB or PCB</a:t>
            </a:r>
          </a:p>
          <a:p>
            <a:pPr>
              <a:lnSpc>
                <a:spcPct val="100000"/>
              </a:lnSpc>
              <a:spcBef>
                <a:spcPts val="600"/>
              </a:spcBef>
            </a:pPr>
            <a:endParaRPr lang="en-AU" sz="2000" dirty="0"/>
          </a:p>
          <a:p>
            <a:pPr marL="0" indent="0">
              <a:lnSpc>
                <a:spcPct val="100000"/>
              </a:lnSpc>
              <a:spcBef>
                <a:spcPts val="600"/>
              </a:spcBef>
              <a:buNone/>
            </a:pPr>
            <a:endParaRPr lang="en-AU" sz="2000" dirty="0"/>
          </a:p>
          <a:p>
            <a:pPr marL="0" indent="0">
              <a:lnSpc>
                <a:spcPct val="100000"/>
              </a:lnSpc>
              <a:spcBef>
                <a:spcPts val="600"/>
              </a:spcBef>
              <a:buNone/>
            </a:pPr>
            <a:endParaRPr lang="en-AU" sz="2000" dirty="0"/>
          </a:p>
          <a:p>
            <a:pPr>
              <a:lnSpc>
                <a:spcPct val="100000"/>
              </a:lnSpc>
              <a:spcBef>
                <a:spcPts val="600"/>
              </a:spcBef>
            </a:pPr>
            <a:endParaRPr lang="en-US" sz="2000" dirty="0"/>
          </a:p>
        </p:txBody>
      </p:sp>
      <p:sp>
        <p:nvSpPr>
          <p:cNvPr id="5" name="Content Placeholder 2">
            <a:extLst>
              <a:ext uri="{FF2B5EF4-FFF2-40B4-BE49-F238E27FC236}">
                <a16:creationId xmlns:a16="http://schemas.microsoft.com/office/drawing/2014/main" id="{D146BA34-FC9A-BA79-10AE-0F781C92E913}"/>
              </a:ext>
            </a:extLst>
          </p:cNvPr>
          <p:cNvSpPr txBox="1">
            <a:spLocks/>
          </p:cNvSpPr>
          <p:nvPr/>
        </p:nvSpPr>
        <p:spPr>
          <a:xfrm>
            <a:off x="6226506" y="1995006"/>
            <a:ext cx="4868478" cy="4119172"/>
          </a:xfrm>
          <a:prstGeom prst="rect">
            <a:avLst/>
          </a:prstGeom>
        </p:spPr>
        <p:txBody>
          <a:bodyPr vert="horz" lIns="91440" tIns="45720" rIns="91440" bIns="45720" rtlCol="0" anchor="t">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AU" sz="2000" b="1" dirty="0"/>
              <a:t>Examination</a:t>
            </a:r>
          </a:p>
          <a:p>
            <a:pPr>
              <a:lnSpc>
                <a:spcPct val="100000"/>
              </a:lnSpc>
              <a:spcBef>
                <a:spcPts val="600"/>
              </a:spcBef>
            </a:pPr>
            <a:r>
              <a:rPr lang="en-AU" sz="2000" dirty="0"/>
              <a:t>Unremarkable</a:t>
            </a:r>
          </a:p>
          <a:p>
            <a:pPr>
              <a:lnSpc>
                <a:spcPct val="100000"/>
              </a:lnSpc>
              <a:spcBef>
                <a:spcPts val="600"/>
              </a:spcBef>
            </a:pPr>
            <a:endParaRPr lang="en-AU" sz="2000" dirty="0"/>
          </a:p>
          <a:p>
            <a:pPr marL="0" indent="0">
              <a:lnSpc>
                <a:spcPct val="100000"/>
              </a:lnSpc>
              <a:spcBef>
                <a:spcPts val="600"/>
              </a:spcBef>
              <a:buNone/>
            </a:pPr>
            <a:r>
              <a:rPr lang="en-AU" sz="2000" b="1" dirty="0"/>
              <a:t>Investigations and initial management </a:t>
            </a:r>
          </a:p>
          <a:p>
            <a:pPr>
              <a:lnSpc>
                <a:spcPct val="100000"/>
              </a:lnSpc>
              <a:spcBef>
                <a:spcPts val="600"/>
              </a:spcBef>
            </a:pPr>
            <a:r>
              <a:rPr lang="en-AU" sz="2000" dirty="0"/>
              <a:t>FBC and Ferritin</a:t>
            </a:r>
          </a:p>
          <a:p>
            <a:pPr>
              <a:lnSpc>
                <a:spcPct val="100000"/>
              </a:lnSpc>
              <a:spcBef>
                <a:spcPts val="600"/>
              </a:spcBef>
            </a:pPr>
            <a:r>
              <a:rPr lang="en-AU" sz="2000" dirty="0"/>
              <a:t>TVUS</a:t>
            </a:r>
          </a:p>
          <a:p>
            <a:pPr>
              <a:lnSpc>
                <a:spcPct val="100000"/>
              </a:lnSpc>
              <a:spcBef>
                <a:spcPts val="600"/>
              </a:spcBef>
            </a:pPr>
            <a:r>
              <a:rPr lang="en-AU" sz="2000" dirty="0"/>
              <a:t>Initiated on NSAID</a:t>
            </a:r>
          </a:p>
          <a:p>
            <a:pPr marL="0" indent="0">
              <a:lnSpc>
                <a:spcPct val="100000"/>
              </a:lnSpc>
              <a:spcBef>
                <a:spcPts val="600"/>
              </a:spcBef>
              <a:buNone/>
            </a:pPr>
            <a:endParaRPr lang="en-AU" sz="2000" dirty="0"/>
          </a:p>
          <a:p>
            <a:pPr marL="0" indent="0">
              <a:lnSpc>
                <a:spcPct val="100000"/>
              </a:lnSpc>
              <a:spcBef>
                <a:spcPts val="600"/>
              </a:spcBef>
              <a:buNone/>
            </a:pPr>
            <a:endParaRPr lang="en-AU" sz="2000" dirty="0"/>
          </a:p>
          <a:p>
            <a:pPr marL="0" indent="0">
              <a:lnSpc>
                <a:spcPct val="100000"/>
              </a:lnSpc>
              <a:spcBef>
                <a:spcPts val="600"/>
              </a:spcBef>
              <a:buFont typeface="Arial" panose="020B0604020202020204" pitchFamily="34" charset="0"/>
              <a:buNone/>
            </a:pPr>
            <a:endParaRPr lang="en-AU" sz="2000" dirty="0"/>
          </a:p>
        </p:txBody>
      </p:sp>
      <p:pic>
        <p:nvPicPr>
          <p:cNvPr id="4" name="Picture 3" descr="A person wearing a head scarf&#10;&#10;Description automatically generated">
            <a:extLst>
              <a:ext uri="{FF2B5EF4-FFF2-40B4-BE49-F238E27FC236}">
                <a16:creationId xmlns:a16="http://schemas.microsoft.com/office/drawing/2014/main" id="{87B7F6DD-9BBC-5784-D741-E63570E789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563" r="17689" b="1"/>
          <a:stretch/>
        </p:blipFill>
        <p:spPr>
          <a:xfrm>
            <a:off x="8904312" y="3820182"/>
            <a:ext cx="2280362" cy="2370306"/>
          </a:xfrm>
          <a:prstGeom prst="rect">
            <a:avLst/>
          </a:prstGeom>
        </p:spPr>
      </p:pic>
    </p:spTree>
    <p:extLst>
      <p:ext uri="{BB962C8B-B14F-4D97-AF65-F5344CB8AC3E}">
        <p14:creationId xmlns:p14="http://schemas.microsoft.com/office/powerpoint/2010/main" val="362172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3" y="2071316"/>
            <a:ext cx="6713552" cy="4119172"/>
          </a:xfrm>
        </p:spPr>
        <p:txBody>
          <a:bodyPr anchor="t">
            <a:normAutofit/>
          </a:bodyPr>
          <a:lstStyle/>
          <a:p>
            <a:pPr marL="0" indent="0">
              <a:buNone/>
            </a:pPr>
            <a:r>
              <a:rPr lang="en-AU" sz="2000" b="1" dirty="0"/>
              <a:t>Investigations</a:t>
            </a:r>
          </a:p>
          <a:p>
            <a:r>
              <a:rPr lang="en-AU" sz="2000" dirty="0"/>
              <a:t>FBC and Ferritin – Hb 115, Ferritin 11</a:t>
            </a:r>
          </a:p>
          <a:p>
            <a:r>
              <a:rPr lang="en-AU" sz="2000" dirty="0"/>
              <a:t>TVUS - t</a:t>
            </a:r>
            <a:r>
              <a:rPr lang="en-AU" altLang="en-US" sz="2000" dirty="0"/>
              <a:t>hree s</a:t>
            </a:r>
            <a:r>
              <a:rPr lang="en-AU" sz="2000" dirty="0"/>
              <a:t>mall intramural fibroids (range 10-20mm)</a:t>
            </a:r>
          </a:p>
          <a:p>
            <a:pPr marL="0" indent="0">
              <a:buNone/>
            </a:pPr>
            <a:endParaRPr lang="en-AU" sz="2000" dirty="0"/>
          </a:p>
          <a:p>
            <a:pPr marL="0" indent="0">
              <a:buNone/>
            </a:pPr>
            <a:r>
              <a:rPr lang="en-AU" sz="2000" dirty="0"/>
              <a:t>Sabha is requesting a hysterectomy as she does not like the idea of being on hormones.</a:t>
            </a:r>
          </a:p>
        </p:txBody>
      </p:sp>
      <p:sp>
        <p:nvSpPr>
          <p:cNvPr id="2" name="Title 1">
            <a:extLst>
              <a:ext uri="{FF2B5EF4-FFF2-40B4-BE49-F238E27FC236}">
                <a16:creationId xmlns:a16="http://schemas.microsoft.com/office/drawing/2014/main" id="{ABC130BC-850F-5786-C8D8-62B8FF3179C2}"/>
              </a:ext>
            </a:extLst>
          </p:cNvPr>
          <p:cNvSpPr>
            <a:spLocks noGrp="1"/>
          </p:cNvSpPr>
          <p:nvPr>
            <p:ph type="title"/>
          </p:nvPr>
        </p:nvSpPr>
        <p:spPr>
          <a:xfrm>
            <a:off x="572493" y="238539"/>
            <a:ext cx="11018520" cy="1434415"/>
          </a:xfrm>
        </p:spPr>
        <p:txBody>
          <a:bodyPr anchor="b">
            <a:normAutofit/>
          </a:bodyPr>
          <a:lstStyle/>
          <a:p>
            <a:r>
              <a:rPr lang="en-AU" sz="5400" dirty="0"/>
              <a:t>Case study: Sabha</a:t>
            </a:r>
            <a:endParaRPr lang="en-US" sz="5400" dirty="0"/>
          </a:p>
        </p:txBody>
      </p:sp>
      <p:sp>
        <p:nvSpPr>
          <p:cNvPr id="6" name="TextBox 5">
            <a:extLst>
              <a:ext uri="{FF2B5EF4-FFF2-40B4-BE49-F238E27FC236}">
                <a16:creationId xmlns:a16="http://schemas.microsoft.com/office/drawing/2014/main" id="{5A68078F-601E-FD1C-1E53-C537341DE467}"/>
              </a:ext>
            </a:extLst>
          </p:cNvPr>
          <p:cNvSpPr txBox="1"/>
          <p:nvPr/>
        </p:nvSpPr>
        <p:spPr>
          <a:xfrm>
            <a:off x="579389" y="5176456"/>
            <a:ext cx="6432550" cy="892552"/>
          </a:xfrm>
          <a:prstGeom prst="rect">
            <a:avLst/>
          </a:prstGeom>
          <a:noFill/>
        </p:spPr>
        <p:txBody>
          <a:bodyPr wrap="square">
            <a:spAutoFit/>
          </a:bodyPr>
          <a:lstStyle/>
          <a:p>
            <a:r>
              <a:rPr lang="en-AU" sz="2600" b="1" dirty="0">
                <a:effectLst/>
                <a:latin typeface="Arial" panose="020B0604020202020204" pitchFamily="34" charset="0"/>
                <a:cs typeface="Arial" panose="020B0604020202020204" pitchFamily="34" charset="0"/>
              </a:rPr>
              <a:t>Should we do anything whilst Sabha waits to see the specialist?</a:t>
            </a:r>
            <a:endParaRPr lang="en-AU" sz="2600" b="1" dirty="0">
              <a:latin typeface="Arial" panose="020B0604020202020204" pitchFamily="34" charset="0"/>
              <a:cs typeface="Arial" panose="020B0604020202020204" pitchFamily="34" charset="0"/>
            </a:endParaRPr>
          </a:p>
        </p:txBody>
      </p:sp>
      <p:pic>
        <p:nvPicPr>
          <p:cNvPr id="4" name="Picture 3" descr="A person wearing a head scarf&#10;&#10;Description automatically generated">
            <a:extLst>
              <a:ext uri="{FF2B5EF4-FFF2-40B4-BE49-F238E27FC236}">
                <a16:creationId xmlns:a16="http://schemas.microsoft.com/office/drawing/2014/main" id="{21DB27FD-0AF4-63FD-861C-836979679E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563" r="17689" b="1"/>
          <a:stretch/>
        </p:blipFill>
        <p:spPr>
          <a:xfrm>
            <a:off x="8040216" y="2922003"/>
            <a:ext cx="3144458" cy="3268485"/>
          </a:xfrm>
          <a:prstGeom prst="rect">
            <a:avLst/>
          </a:prstGeom>
        </p:spPr>
      </p:pic>
    </p:spTree>
    <p:extLst>
      <p:ext uri="{BB962C8B-B14F-4D97-AF65-F5344CB8AC3E}">
        <p14:creationId xmlns:p14="http://schemas.microsoft.com/office/powerpoint/2010/main" val="1732945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130BC-850F-5786-C8D8-62B8FF3179C2}"/>
              </a:ext>
            </a:extLst>
          </p:cNvPr>
          <p:cNvSpPr>
            <a:spLocks noGrp="1"/>
          </p:cNvSpPr>
          <p:nvPr>
            <p:ph type="title"/>
          </p:nvPr>
        </p:nvSpPr>
        <p:spPr>
          <a:xfrm>
            <a:off x="572493" y="238539"/>
            <a:ext cx="11018520" cy="1434415"/>
          </a:xfrm>
        </p:spPr>
        <p:txBody>
          <a:bodyPr anchor="b">
            <a:normAutofit/>
          </a:bodyPr>
          <a:lstStyle/>
          <a:p>
            <a:r>
              <a:rPr lang="en-AU" sz="5400"/>
              <a:t>Case study: Sabha</a:t>
            </a:r>
            <a:endParaRPr lang="en-US" sz="5400" dirty="0"/>
          </a:p>
        </p:txBody>
      </p:sp>
      <p:sp>
        <p:nvSpPr>
          <p:cNvPr id="2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3" y="2071316"/>
            <a:ext cx="6713552" cy="4119172"/>
          </a:xfrm>
        </p:spPr>
        <p:txBody>
          <a:bodyPr anchor="t">
            <a:normAutofit/>
          </a:bodyPr>
          <a:lstStyle/>
          <a:p>
            <a:pPr marL="0" indent="0">
              <a:spcBef>
                <a:spcPts val="600"/>
              </a:spcBef>
              <a:buNone/>
            </a:pPr>
            <a:r>
              <a:rPr lang="en-AU" sz="2200" b="1" dirty="0"/>
              <a:t>Sabha is referred to a gynaecologist</a:t>
            </a:r>
          </a:p>
          <a:p>
            <a:pPr>
              <a:spcBef>
                <a:spcPts val="600"/>
              </a:spcBef>
            </a:pPr>
            <a:r>
              <a:rPr lang="en-AU" sz="2200" dirty="0"/>
              <a:t>Support for informed choice and shared decision making</a:t>
            </a:r>
          </a:p>
          <a:p>
            <a:pPr>
              <a:spcBef>
                <a:spcPts val="600"/>
              </a:spcBef>
            </a:pPr>
            <a:r>
              <a:rPr lang="en-AU" sz="2200" dirty="0"/>
              <a:t>GP provides information about HMB and management options</a:t>
            </a:r>
            <a:endParaRPr lang="en-AU" sz="2200" strike="sngStrike" dirty="0"/>
          </a:p>
          <a:p>
            <a:pPr marL="0" indent="0">
              <a:spcBef>
                <a:spcPts val="600"/>
              </a:spcBef>
              <a:buNone/>
            </a:pPr>
            <a:endParaRPr lang="en-AU" sz="2200" strike="sngStrike" dirty="0"/>
          </a:p>
          <a:p>
            <a:pPr marL="0" indent="0">
              <a:spcBef>
                <a:spcPts val="600"/>
              </a:spcBef>
              <a:buNone/>
            </a:pPr>
            <a:r>
              <a:rPr lang="en-AU" sz="2200" b="1" dirty="0"/>
              <a:t>Specialist consultation</a:t>
            </a:r>
          </a:p>
          <a:p>
            <a:pPr>
              <a:spcBef>
                <a:spcPts val="600"/>
              </a:spcBef>
            </a:pPr>
            <a:r>
              <a:rPr lang="en-AU" sz="2200" dirty="0"/>
              <a:t>Specialist discusses uterine-preserving alternatives to hysterectomy</a:t>
            </a:r>
          </a:p>
          <a:p>
            <a:pPr>
              <a:spcBef>
                <a:spcPts val="600"/>
              </a:spcBef>
            </a:pPr>
            <a:r>
              <a:rPr lang="en-AU" sz="2200" dirty="0"/>
              <a:t>Sabha is interested in endometrial ablation</a:t>
            </a:r>
            <a:endParaRPr lang="en-US" sz="2200" dirty="0"/>
          </a:p>
          <a:p>
            <a:pPr>
              <a:spcBef>
                <a:spcPts val="600"/>
              </a:spcBef>
            </a:pPr>
            <a:endParaRPr lang="en-AU" sz="2200" dirty="0"/>
          </a:p>
        </p:txBody>
      </p:sp>
      <p:pic>
        <p:nvPicPr>
          <p:cNvPr id="5" name="Picture 4">
            <a:extLst>
              <a:ext uri="{FF2B5EF4-FFF2-40B4-BE49-F238E27FC236}">
                <a16:creationId xmlns:a16="http://schemas.microsoft.com/office/drawing/2014/main" id="{84C754BB-F74D-3D44-558D-BDFA0D81EE17}"/>
              </a:ext>
            </a:extLst>
          </p:cNvPr>
          <p:cNvPicPr>
            <a:picLocks noChangeAspect="1"/>
          </p:cNvPicPr>
          <p:nvPr/>
        </p:nvPicPr>
        <p:blipFill rotWithShape="1">
          <a:blip r:embed="rId3"/>
          <a:srcRect t="1174"/>
          <a:stretch/>
        </p:blipFill>
        <p:spPr>
          <a:xfrm rot="461386">
            <a:off x="7135693" y="1749777"/>
            <a:ext cx="3184927" cy="4470384"/>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240171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47013" cy="1434415"/>
          </a:xfrm>
        </p:spPr>
        <p:txBody>
          <a:bodyPr anchor="b">
            <a:normAutofit/>
          </a:bodyPr>
          <a:lstStyle/>
          <a:p>
            <a:r>
              <a:rPr lang="en-AU" sz="5400" dirty="0"/>
              <a:t>Case study: Suzanne</a:t>
            </a:r>
            <a:endParaRPr lang="en-US" sz="5400" dirty="0"/>
          </a:p>
        </p:txBody>
      </p:sp>
      <p:sp>
        <p:nvSpPr>
          <p:cNvPr id="18"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786337" y="2071316"/>
            <a:ext cx="3378015" cy="4114800"/>
          </a:xfrm>
        </p:spPr>
        <p:txBody>
          <a:bodyPr anchor="t">
            <a:normAutofit/>
          </a:bodyPr>
          <a:lstStyle/>
          <a:p>
            <a:pPr marL="0" indent="0">
              <a:lnSpc>
                <a:spcPct val="100000"/>
              </a:lnSpc>
              <a:spcBef>
                <a:spcPts val="600"/>
              </a:spcBef>
              <a:buNone/>
            </a:pPr>
            <a:r>
              <a:rPr lang="en-AU" sz="2000" b="1" dirty="0"/>
              <a:t>History</a:t>
            </a:r>
          </a:p>
          <a:p>
            <a:pPr>
              <a:lnSpc>
                <a:spcPct val="100000"/>
              </a:lnSpc>
              <a:spcBef>
                <a:spcPts val="600"/>
              </a:spcBef>
            </a:pPr>
            <a:r>
              <a:rPr lang="en-AU" sz="2000" dirty="0"/>
              <a:t>Age 46 years</a:t>
            </a:r>
          </a:p>
          <a:p>
            <a:pPr>
              <a:lnSpc>
                <a:spcPct val="100000"/>
              </a:lnSpc>
              <a:spcBef>
                <a:spcPts val="600"/>
              </a:spcBef>
            </a:pPr>
            <a:r>
              <a:rPr lang="en-AU" sz="2000" dirty="0"/>
              <a:t>G1P0 Tubal ligation aged 35 (no children desired)</a:t>
            </a:r>
          </a:p>
          <a:p>
            <a:pPr>
              <a:lnSpc>
                <a:spcPct val="100000"/>
              </a:lnSpc>
              <a:spcBef>
                <a:spcPts val="600"/>
              </a:spcBef>
            </a:pPr>
            <a:r>
              <a:rPr lang="en-AU" sz="2000" dirty="0"/>
              <a:t>No current partner</a:t>
            </a:r>
          </a:p>
          <a:p>
            <a:pPr>
              <a:lnSpc>
                <a:spcPct val="100000"/>
              </a:lnSpc>
              <a:spcBef>
                <a:spcPts val="600"/>
              </a:spcBef>
            </a:pPr>
            <a:r>
              <a:rPr lang="en-AU" sz="2000" dirty="0"/>
              <a:t>26 day cycle with up to </a:t>
            </a:r>
            <a:br>
              <a:rPr lang="en-AU" sz="2000" dirty="0"/>
            </a:br>
            <a:r>
              <a:rPr lang="en-AU" sz="2000" dirty="0"/>
              <a:t>10 days of heavy bleeding</a:t>
            </a:r>
          </a:p>
          <a:p>
            <a:pPr>
              <a:lnSpc>
                <a:spcPct val="100000"/>
              </a:lnSpc>
              <a:spcBef>
                <a:spcPts val="600"/>
              </a:spcBef>
              <a:spcAft>
                <a:spcPts val="600"/>
              </a:spcAft>
            </a:pPr>
            <a:r>
              <a:rPr lang="en-AU" sz="2000" dirty="0"/>
              <a:t>Symptoms of pelvic ‘pressure’ including urinary frequency</a:t>
            </a:r>
          </a:p>
        </p:txBody>
      </p:sp>
      <p:sp>
        <p:nvSpPr>
          <p:cNvPr id="5" name="Content Placeholder 2">
            <a:extLst>
              <a:ext uri="{FF2B5EF4-FFF2-40B4-BE49-F238E27FC236}">
                <a16:creationId xmlns:a16="http://schemas.microsoft.com/office/drawing/2014/main" id="{769B15E9-4A29-E68B-2E20-BA27DFEF0E95}"/>
              </a:ext>
            </a:extLst>
          </p:cNvPr>
          <p:cNvSpPr txBox="1">
            <a:spLocks/>
          </p:cNvSpPr>
          <p:nvPr/>
        </p:nvSpPr>
        <p:spPr>
          <a:xfrm>
            <a:off x="8364502" y="2071316"/>
            <a:ext cx="3378014" cy="4114800"/>
          </a:xfrm>
          <a:prstGeom prst="rect">
            <a:avLst/>
          </a:prstGeom>
        </p:spPr>
        <p:txBody>
          <a:bodyPr vert="horz" lIns="91440" tIns="45720" rIns="91440" bIns="45720" rtlCol="0" anchor="t">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AU" sz="2000" b="1" dirty="0"/>
              <a:t>Examination</a:t>
            </a:r>
          </a:p>
          <a:p>
            <a:pPr>
              <a:lnSpc>
                <a:spcPct val="100000"/>
              </a:lnSpc>
              <a:spcBef>
                <a:spcPts val="600"/>
              </a:spcBef>
            </a:pPr>
            <a:r>
              <a:rPr lang="en-AU" sz="2000" dirty="0"/>
              <a:t>BMI 25kg/m</a:t>
            </a:r>
            <a:r>
              <a:rPr lang="en-AU" sz="2000" baseline="30000" dirty="0"/>
              <a:t>2</a:t>
            </a:r>
          </a:p>
          <a:p>
            <a:pPr>
              <a:lnSpc>
                <a:spcPct val="100000"/>
              </a:lnSpc>
              <a:spcBef>
                <a:spcPts val="600"/>
              </a:spcBef>
            </a:pPr>
            <a:r>
              <a:rPr lang="en-AU" sz="2000" dirty="0"/>
              <a:t>Clinically mildly anaemic</a:t>
            </a:r>
          </a:p>
          <a:p>
            <a:pPr>
              <a:lnSpc>
                <a:spcPct val="100000"/>
              </a:lnSpc>
              <a:spcBef>
                <a:spcPts val="600"/>
              </a:spcBef>
            </a:pPr>
            <a:r>
              <a:rPr lang="en-AU" sz="2000" dirty="0"/>
              <a:t>Bulky uterus (12 week size) with mild tenderness</a:t>
            </a:r>
          </a:p>
          <a:p>
            <a:pPr>
              <a:lnSpc>
                <a:spcPct val="100000"/>
              </a:lnSpc>
              <a:spcBef>
                <a:spcPts val="600"/>
              </a:spcBef>
            </a:pPr>
            <a:endParaRPr lang="en-AU" sz="2000" dirty="0"/>
          </a:p>
          <a:p>
            <a:pPr marL="0" indent="0">
              <a:lnSpc>
                <a:spcPct val="100000"/>
              </a:lnSpc>
              <a:spcBef>
                <a:spcPts val="600"/>
              </a:spcBef>
              <a:buNone/>
            </a:pPr>
            <a:r>
              <a:rPr lang="en-AU" sz="2000" b="1" dirty="0"/>
              <a:t>Investigations and initial management</a:t>
            </a:r>
            <a:endParaRPr lang="en-AU" sz="2000" dirty="0"/>
          </a:p>
          <a:p>
            <a:pPr>
              <a:lnSpc>
                <a:spcPct val="100000"/>
              </a:lnSpc>
              <a:spcBef>
                <a:spcPts val="600"/>
              </a:spcBef>
            </a:pPr>
            <a:r>
              <a:rPr lang="en-AU" sz="2000" dirty="0"/>
              <a:t>FBC and Ferritin</a:t>
            </a:r>
          </a:p>
          <a:p>
            <a:pPr>
              <a:lnSpc>
                <a:spcPct val="100000"/>
              </a:lnSpc>
              <a:spcBef>
                <a:spcPts val="600"/>
              </a:spcBef>
            </a:pPr>
            <a:r>
              <a:rPr lang="en-AU" sz="2000" dirty="0"/>
              <a:t>TVUS days 5-10</a:t>
            </a:r>
          </a:p>
          <a:p>
            <a:pPr>
              <a:lnSpc>
                <a:spcPct val="100000"/>
              </a:lnSpc>
              <a:spcBef>
                <a:spcPts val="600"/>
              </a:spcBef>
            </a:pPr>
            <a:r>
              <a:rPr lang="en-AU" sz="2000" dirty="0"/>
              <a:t>Tranexamic acid initiated while waiting for US</a:t>
            </a:r>
          </a:p>
          <a:p>
            <a:pPr marL="0" indent="0">
              <a:lnSpc>
                <a:spcPct val="100000"/>
              </a:lnSpc>
              <a:spcBef>
                <a:spcPts val="600"/>
              </a:spcBef>
              <a:buNone/>
            </a:pPr>
            <a:endParaRPr lang="en-AU" sz="2000" b="1" dirty="0"/>
          </a:p>
        </p:txBody>
      </p:sp>
      <p:pic>
        <p:nvPicPr>
          <p:cNvPr id="7" name="Picture 6" descr="Medium shot of a person smiling&#10;&#10;Description automatically generated">
            <a:extLst>
              <a:ext uri="{FF2B5EF4-FFF2-40B4-BE49-F238E27FC236}">
                <a16:creationId xmlns:a16="http://schemas.microsoft.com/office/drawing/2014/main" id="{E9A049C7-5F7B-4728-0B7B-704A9959D0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100" t="7234" r="12901"/>
          <a:stretch/>
        </p:blipFill>
        <p:spPr>
          <a:xfrm>
            <a:off x="703834" y="2405982"/>
            <a:ext cx="3636067" cy="2920418"/>
          </a:xfrm>
          <a:prstGeom prst="rect">
            <a:avLst/>
          </a:prstGeom>
        </p:spPr>
      </p:pic>
    </p:spTree>
    <p:extLst>
      <p:ext uri="{BB962C8B-B14F-4D97-AF65-F5344CB8AC3E}">
        <p14:creationId xmlns:p14="http://schemas.microsoft.com/office/powerpoint/2010/main" val="4152701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7C47CD-6D39-CD74-C965-51820B04E781}"/>
              </a:ext>
            </a:extLst>
          </p:cNvPr>
          <p:cNvSpPr/>
          <p:nvPr/>
        </p:nvSpPr>
        <p:spPr>
          <a:xfrm>
            <a:off x="0" y="980728"/>
            <a:ext cx="12192000" cy="58772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itle 1">
            <a:extLst>
              <a:ext uri="{FF2B5EF4-FFF2-40B4-BE49-F238E27FC236}">
                <a16:creationId xmlns:a16="http://schemas.microsoft.com/office/drawing/2014/main" id="{A740AC9F-19D3-56E3-DA87-0B12A0A867E1}"/>
              </a:ext>
            </a:extLst>
          </p:cNvPr>
          <p:cNvSpPr txBox="1">
            <a:spLocks/>
          </p:cNvSpPr>
          <p:nvPr/>
        </p:nvSpPr>
        <p:spPr>
          <a:xfrm>
            <a:off x="767408" y="2204864"/>
            <a:ext cx="9505056" cy="3672408"/>
          </a:xfrm>
          <a:prstGeom prst="rect">
            <a:avLst/>
          </a:prstGeom>
        </p:spPr>
        <p:txBody>
          <a:bodyPr anchor="t" anchorCtr="0">
            <a:noAutofit/>
          </a:bodyPr>
          <a:lstStyle>
            <a:lvl1pPr algn="l" defTabSz="914377" rtl="0" eaLnBrk="1" latinLnBrk="0" hangingPunct="1">
              <a:lnSpc>
                <a:spcPct val="90000"/>
              </a:lnSpc>
              <a:spcBef>
                <a:spcPct val="0"/>
              </a:spcBef>
              <a:buNone/>
              <a:defRPr sz="4400" b="1" i="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marL="457200" indent="-457200">
              <a:lnSpc>
                <a:spcPct val="100000"/>
              </a:lnSpc>
              <a:spcBef>
                <a:spcPts val="1000"/>
              </a:spcBef>
              <a:buFont typeface="Arial" panose="020B0604020202020204" pitchFamily="34" charset="0"/>
              <a:buChar char="•"/>
            </a:pPr>
            <a:r>
              <a:rPr lang="en-AU" sz="2600" b="0" dirty="0">
                <a:solidFill>
                  <a:schemeClr val="tx1"/>
                </a:solidFill>
                <a:latin typeface="+mj-lt"/>
                <a:cs typeface="Calibri" panose="020F0502020204030204" pitchFamily="34" charset="0"/>
              </a:rPr>
              <a:t>Understand the case for improving the quality of care for women with heavy menstrual bleeding</a:t>
            </a:r>
          </a:p>
          <a:p>
            <a:pPr marL="457200" indent="-457200">
              <a:lnSpc>
                <a:spcPct val="100000"/>
              </a:lnSpc>
              <a:spcBef>
                <a:spcPts val="1000"/>
              </a:spcBef>
              <a:buFont typeface="Arial" panose="020B0604020202020204" pitchFamily="34" charset="0"/>
              <a:buChar char="•"/>
            </a:pPr>
            <a:r>
              <a:rPr lang="en-AU" sz="2600" b="0" dirty="0">
                <a:solidFill>
                  <a:schemeClr val="tx1"/>
                </a:solidFill>
                <a:latin typeface="+mj-lt"/>
                <a:cs typeface="Calibri" panose="020F0502020204030204" pitchFamily="34" charset="0"/>
              </a:rPr>
              <a:t>Ensure timely recognition of heavy menstrual bleeding and conduct a thorough assessment</a:t>
            </a:r>
          </a:p>
          <a:p>
            <a:pPr marL="457200" indent="-457200">
              <a:lnSpc>
                <a:spcPct val="100000"/>
              </a:lnSpc>
              <a:spcBef>
                <a:spcPts val="1000"/>
              </a:spcBef>
              <a:buFont typeface="Arial" panose="020B0604020202020204" pitchFamily="34" charset="0"/>
              <a:buChar char="•"/>
            </a:pPr>
            <a:r>
              <a:rPr lang="en-AU" sz="2600" b="0" dirty="0">
                <a:solidFill>
                  <a:schemeClr val="tx1"/>
                </a:solidFill>
                <a:latin typeface="+mj-lt"/>
                <a:cs typeface="Calibri" panose="020F0502020204030204" pitchFamily="34" charset="0"/>
              </a:rPr>
              <a:t>Offer relevant investigations including high quality pelvic ultrasound </a:t>
            </a:r>
          </a:p>
          <a:p>
            <a:pPr marL="457200" indent="-457200">
              <a:lnSpc>
                <a:spcPct val="100000"/>
              </a:lnSpc>
              <a:spcBef>
                <a:spcPts val="1000"/>
              </a:spcBef>
              <a:buFont typeface="Arial" panose="020B0604020202020204" pitchFamily="34" charset="0"/>
              <a:buChar char="•"/>
            </a:pPr>
            <a:r>
              <a:rPr lang="en-AU" sz="2600" b="0" dirty="0">
                <a:solidFill>
                  <a:schemeClr val="tx1"/>
                </a:solidFill>
                <a:latin typeface="+mj-lt"/>
                <a:cs typeface="Calibri" panose="020F0502020204030204" pitchFamily="34" charset="0"/>
              </a:rPr>
              <a:t>Provide treatment options for HMB, and support informed choice and shared decision making</a:t>
            </a:r>
          </a:p>
          <a:p>
            <a:pPr marL="285750" indent="-285750">
              <a:lnSpc>
                <a:spcPct val="100000"/>
              </a:lnSpc>
              <a:buFont typeface="Arial" panose="020B0604020202020204" pitchFamily="34" charset="0"/>
              <a:buChar char="•"/>
            </a:pPr>
            <a:endParaRPr lang="en-AU" sz="2600" b="0" dirty="0">
              <a:solidFill>
                <a:schemeClr val="tx1"/>
              </a:solidFill>
              <a:latin typeface="+mj-lt"/>
              <a:cs typeface="Calibri" panose="020F0502020204030204" pitchFamily="34" charset="0"/>
            </a:endParaRPr>
          </a:p>
        </p:txBody>
      </p:sp>
      <p:sp>
        <p:nvSpPr>
          <p:cNvPr id="8" name="Title 1">
            <a:extLst>
              <a:ext uri="{FF2B5EF4-FFF2-40B4-BE49-F238E27FC236}">
                <a16:creationId xmlns:a16="http://schemas.microsoft.com/office/drawing/2014/main" id="{F6638A10-AB27-313A-0331-56EA8183E024}"/>
              </a:ext>
            </a:extLst>
          </p:cNvPr>
          <p:cNvSpPr txBox="1">
            <a:spLocks/>
          </p:cNvSpPr>
          <p:nvPr/>
        </p:nvSpPr>
        <p:spPr>
          <a:xfrm>
            <a:off x="586740" y="511764"/>
            <a:ext cx="11018520" cy="1434415"/>
          </a:xfrm>
          <a:prstGeom prst="rect">
            <a:avLst/>
          </a:prstGeom>
        </p:spPr>
        <p:txBody>
          <a:bodyPr anchor="b">
            <a:normAutofit/>
          </a:bodyPr>
          <a:lstStyle>
            <a:lvl1pPr algn="l" defTabSz="914377" rtl="0" eaLnBrk="1" latinLnBrk="0" hangingPunct="1">
              <a:lnSpc>
                <a:spcPct val="90000"/>
              </a:lnSpc>
              <a:spcBef>
                <a:spcPct val="0"/>
              </a:spcBef>
              <a:buNone/>
              <a:defRPr sz="4400" b="1" i="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r>
              <a:rPr lang="en-AU" sz="4000" dirty="0">
                <a:solidFill>
                  <a:srgbClr val="006060"/>
                </a:solidFill>
              </a:rPr>
              <a:t>Objectives</a:t>
            </a:r>
          </a:p>
        </p:txBody>
      </p:sp>
    </p:spTree>
    <p:extLst>
      <p:ext uri="{BB962C8B-B14F-4D97-AF65-F5344CB8AC3E}">
        <p14:creationId xmlns:p14="http://schemas.microsoft.com/office/powerpoint/2010/main" val="547561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AU" sz="5400" dirty="0"/>
              <a:t>Case study: Suzanne</a:t>
            </a:r>
            <a:endParaRPr lang="en-US" sz="5400" dirty="0"/>
          </a:p>
        </p:txBody>
      </p:sp>
      <p:sp>
        <p:nvSpPr>
          <p:cNvPr id="2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77461" y="2276872"/>
            <a:ext cx="6713552" cy="4119172"/>
          </a:xfrm>
        </p:spPr>
        <p:txBody>
          <a:bodyPr anchor="t">
            <a:normAutofit/>
          </a:bodyPr>
          <a:lstStyle/>
          <a:p>
            <a:pPr marL="0" indent="0">
              <a:buNone/>
            </a:pPr>
            <a:r>
              <a:rPr lang="en-AU" sz="2200" b="1" dirty="0"/>
              <a:t>Investigations</a:t>
            </a:r>
          </a:p>
          <a:p>
            <a:r>
              <a:rPr lang="en-AU" sz="2200" dirty="0"/>
              <a:t>Hb 108, Ferritin 7 (</a:t>
            </a:r>
            <a:r>
              <a:rPr lang="en-US" sz="2200" dirty="0"/>
              <a:t>18-160 ng/mL)</a:t>
            </a:r>
          </a:p>
          <a:p>
            <a:r>
              <a:rPr lang="en-AU" sz="2200" dirty="0"/>
              <a:t>TVUS shows multiple fibroids </a:t>
            </a:r>
          </a:p>
          <a:p>
            <a:pPr lvl="1"/>
            <a:r>
              <a:rPr lang="en-AU" sz="2200" dirty="0"/>
              <a:t>Very large submucous fibroid (11cm)</a:t>
            </a:r>
          </a:p>
          <a:p>
            <a:pPr lvl="1"/>
            <a:r>
              <a:rPr lang="en-AU" sz="2200" dirty="0"/>
              <a:t>Fundal subserous fibroids ++ </a:t>
            </a:r>
          </a:p>
          <a:p>
            <a:pPr marL="0" indent="0">
              <a:buNone/>
            </a:pPr>
            <a:endParaRPr lang="en-AU" sz="2200" dirty="0"/>
          </a:p>
          <a:p>
            <a:pPr marL="0" indent="0">
              <a:buNone/>
            </a:pPr>
            <a:r>
              <a:rPr lang="en-AU" sz="2200" dirty="0"/>
              <a:t>Suzanne is referred to a gynaecologist</a:t>
            </a:r>
          </a:p>
          <a:p>
            <a:pPr marL="0" indent="0">
              <a:buNone/>
            </a:pPr>
            <a:endParaRPr lang="en-AU" sz="2000" dirty="0"/>
          </a:p>
          <a:p>
            <a:pPr marL="0" indent="0">
              <a:buNone/>
            </a:pPr>
            <a:r>
              <a:rPr lang="en-AU" sz="2400" b="1" dirty="0"/>
              <a:t>What options will the specialist discuss with Suzanne?</a:t>
            </a:r>
          </a:p>
          <a:p>
            <a:endParaRPr lang="en-US" sz="2000" dirty="0"/>
          </a:p>
          <a:p>
            <a:endParaRPr lang="en-US" sz="2200" dirty="0"/>
          </a:p>
        </p:txBody>
      </p:sp>
      <p:pic>
        <p:nvPicPr>
          <p:cNvPr id="4" name="Picture 3" descr="Medium shot of a person smiling&#10;&#10;Description automatically generated">
            <a:extLst>
              <a:ext uri="{FF2B5EF4-FFF2-40B4-BE49-F238E27FC236}">
                <a16:creationId xmlns:a16="http://schemas.microsoft.com/office/drawing/2014/main" id="{AD25F77E-00C1-FF57-098F-3EF58A1EFF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100" t="7234" r="12901"/>
          <a:stretch/>
        </p:blipFill>
        <p:spPr>
          <a:xfrm>
            <a:off x="703834" y="2405982"/>
            <a:ext cx="3636067" cy="2920418"/>
          </a:xfrm>
          <a:prstGeom prst="rect">
            <a:avLst/>
          </a:prstGeom>
        </p:spPr>
      </p:pic>
    </p:spTree>
    <p:extLst>
      <p:ext uri="{BB962C8B-B14F-4D97-AF65-F5344CB8AC3E}">
        <p14:creationId xmlns:p14="http://schemas.microsoft.com/office/powerpoint/2010/main" val="2422811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AU" sz="4800" dirty="0"/>
              <a:t>Case study: Suzanne</a:t>
            </a:r>
            <a:endParaRPr lang="en-AU" sz="5000" dirty="0"/>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999168" y="2401292"/>
            <a:ext cx="6713552" cy="4119172"/>
          </a:xfrm>
        </p:spPr>
        <p:txBody>
          <a:bodyPr anchor="t">
            <a:normAutofit/>
          </a:bodyPr>
          <a:lstStyle/>
          <a:p>
            <a:pPr marL="0" indent="0">
              <a:buNone/>
            </a:pPr>
            <a:r>
              <a:rPr lang="en-AU" sz="2200" b="1" dirty="0"/>
              <a:t>Specialist discussion</a:t>
            </a:r>
          </a:p>
          <a:p>
            <a:r>
              <a:rPr lang="en-AU" sz="2200" dirty="0"/>
              <a:t>Uterine artery </a:t>
            </a:r>
            <a:r>
              <a:rPr lang="en-AU" sz="2200" dirty="0" err="1"/>
              <a:t>embolisation</a:t>
            </a:r>
            <a:r>
              <a:rPr lang="en-AU" sz="2200" dirty="0"/>
              <a:t> </a:t>
            </a:r>
          </a:p>
          <a:p>
            <a:r>
              <a:rPr lang="en-AU" sz="2200" dirty="0"/>
              <a:t>Myomectomy</a:t>
            </a:r>
          </a:p>
          <a:p>
            <a:r>
              <a:rPr lang="en-AU" sz="2200" dirty="0"/>
              <a:t>Hysterectomy</a:t>
            </a:r>
            <a:endParaRPr lang="en-US" sz="2200" dirty="0"/>
          </a:p>
          <a:p>
            <a:endParaRPr lang="en-AU" sz="2200" dirty="0"/>
          </a:p>
        </p:txBody>
      </p:sp>
      <p:pic>
        <p:nvPicPr>
          <p:cNvPr id="5" name="Picture 4" descr="Medium shot of a person smiling&#10;&#10;Description automatically generated">
            <a:extLst>
              <a:ext uri="{FF2B5EF4-FFF2-40B4-BE49-F238E27FC236}">
                <a16:creationId xmlns:a16="http://schemas.microsoft.com/office/drawing/2014/main" id="{F01E9E32-43A1-D46F-E444-0666127E4E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100" t="7234" r="12901"/>
          <a:stretch/>
        </p:blipFill>
        <p:spPr>
          <a:xfrm>
            <a:off x="703834" y="2405982"/>
            <a:ext cx="3636067" cy="2920418"/>
          </a:xfrm>
          <a:prstGeom prst="rect">
            <a:avLst/>
          </a:prstGeom>
        </p:spPr>
      </p:pic>
    </p:spTree>
    <p:extLst>
      <p:ext uri="{BB962C8B-B14F-4D97-AF65-F5344CB8AC3E}">
        <p14:creationId xmlns:p14="http://schemas.microsoft.com/office/powerpoint/2010/main" val="3477802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D801760-8135-354C-B004-54D81A2AE011}"/>
              </a:ext>
            </a:extLst>
          </p:cNvPr>
          <p:cNvGrpSpPr/>
          <p:nvPr/>
        </p:nvGrpSpPr>
        <p:grpSpPr>
          <a:xfrm>
            <a:off x="4764132" y="5912815"/>
            <a:ext cx="2844036" cy="396500"/>
            <a:chOff x="1360255" y="3363838"/>
            <a:chExt cx="1656183" cy="297375"/>
          </a:xfrm>
          <a:solidFill>
            <a:srgbClr val="006060"/>
          </a:solidFill>
        </p:grpSpPr>
        <p:sp>
          <p:nvSpPr>
            <p:cNvPr id="19" name="Rectangle 18">
              <a:extLst>
                <a:ext uri="{FF2B5EF4-FFF2-40B4-BE49-F238E27FC236}">
                  <a16:creationId xmlns:a16="http://schemas.microsoft.com/office/drawing/2014/main" id="{92885B4F-8E4C-3741-B816-DC3C57BD928C}"/>
                </a:ext>
              </a:extLst>
            </p:cNvPr>
            <p:cNvSpPr/>
            <p:nvPr/>
          </p:nvSpPr>
          <p:spPr>
            <a:xfrm>
              <a:off x="1403647" y="3363838"/>
              <a:ext cx="1569398" cy="193926"/>
            </a:xfrm>
            <a:prstGeom prst="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Text Placeholder 17">
              <a:extLst>
                <a:ext uri="{FF2B5EF4-FFF2-40B4-BE49-F238E27FC236}">
                  <a16:creationId xmlns:a16="http://schemas.microsoft.com/office/drawing/2014/main" id="{5083AAF7-09D5-CF46-ADB8-1C08D1BEFA9A}"/>
                </a:ext>
              </a:extLst>
            </p:cNvPr>
            <p:cNvSpPr txBox="1">
              <a:spLocks/>
            </p:cNvSpPr>
            <p:nvPr/>
          </p:nvSpPr>
          <p:spPr>
            <a:xfrm>
              <a:off x="1360255" y="3384230"/>
              <a:ext cx="1656183" cy="276983"/>
            </a:xfrm>
            <a:grp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Regular"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Regular"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Regular"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67"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FACTSHEETS</a:t>
              </a:r>
            </a:p>
          </p:txBody>
        </p:sp>
      </p:grpSp>
      <p:grpSp>
        <p:nvGrpSpPr>
          <p:cNvPr id="21" name="Group 20">
            <a:extLst>
              <a:ext uri="{FF2B5EF4-FFF2-40B4-BE49-F238E27FC236}">
                <a16:creationId xmlns:a16="http://schemas.microsoft.com/office/drawing/2014/main" id="{26F4AFAE-EBB8-7942-966E-893810758686}"/>
              </a:ext>
            </a:extLst>
          </p:cNvPr>
          <p:cNvGrpSpPr/>
          <p:nvPr/>
        </p:nvGrpSpPr>
        <p:grpSpPr>
          <a:xfrm>
            <a:off x="983432" y="5912821"/>
            <a:ext cx="2844036" cy="396502"/>
            <a:chOff x="1360255" y="3363838"/>
            <a:chExt cx="1656183" cy="297376"/>
          </a:xfrm>
          <a:solidFill>
            <a:srgbClr val="006060"/>
          </a:solidFill>
        </p:grpSpPr>
        <p:sp>
          <p:nvSpPr>
            <p:cNvPr id="22" name="Rectangle 21">
              <a:extLst>
                <a:ext uri="{FF2B5EF4-FFF2-40B4-BE49-F238E27FC236}">
                  <a16:creationId xmlns:a16="http://schemas.microsoft.com/office/drawing/2014/main" id="{129AD5A3-AC6F-4047-8CB2-32FD6724D25B}"/>
                </a:ext>
              </a:extLst>
            </p:cNvPr>
            <p:cNvSpPr/>
            <p:nvPr/>
          </p:nvSpPr>
          <p:spPr>
            <a:xfrm>
              <a:off x="1403647" y="3363838"/>
              <a:ext cx="1569398" cy="193926"/>
            </a:xfrm>
            <a:prstGeom prst="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3" name="Text Placeholder 17">
              <a:extLst>
                <a:ext uri="{FF2B5EF4-FFF2-40B4-BE49-F238E27FC236}">
                  <a16:creationId xmlns:a16="http://schemas.microsoft.com/office/drawing/2014/main" id="{9248B15E-5398-1C4C-9193-768252412B02}"/>
                </a:ext>
              </a:extLst>
            </p:cNvPr>
            <p:cNvSpPr txBox="1">
              <a:spLocks/>
            </p:cNvSpPr>
            <p:nvPr/>
          </p:nvSpPr>
          <p:spPr>
            <a:xfrm>
              <a:off x="1360255" y="3384231"/>
              <a:ext cx="1656183" cy="276983"/>
            </a:xfrm>
            <a:grp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Regular"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Regular"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Regular"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67"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CLINICAL CARE STANDARD</a:t>
              </a:r>
            </a:p>
          </p:txBody>
        </p:sp>
      </p:grpSp>
      <p:grpSp>
        <p:nvGrpSpPr>
          <p:cNvPr id="11" name="Group 10">
            <a:extLst>
              <a:ext uri="{FF2B5EF4-FFF2-40B4-BE49-F238E27FC236}">
                <a16:creationId xmlns:a16="http://schemas.microsoft.com/office/drawing/2014/main" id="{0B27AE1F-71BF-B045-A40D-42C4911BD3CC}"/>
              </a:ext>
            </a:extLst>
          </p:cNvPr>
          <p:cNvGrpSpPr/>
          <p:nvPr/>
        </p:nvGrpSpPr>
        <p:grpSpPr>
          <a:xfrm>
            <a:off x="8508548" y="5912817"/>
            <a:ext cx="2844036" cy="396503"/>
            <a:chOff x="1360255" y="3363838"/>
            <a:chExt cx="1656183" cy="297377"/>
          </a:xfrm>
          <a:solidFill>
            <a:srgbClr val="006060"/>
          </a:solidFill>
        </p:grpSpPr>
        <p:sp>
          <p:nvSpPr>
            <p:cNvPr id="12" name="Rectangle 11">
              <a:extLst>
                <a:ext uri="{FF2B5EF4-FFF2-40B4-BE49-F238E27FC236}">
                  <a16:creationId xmlns:a16="http://schemas.microsoft.com/office/drawing/2014/main" id="{BC1C6B8B-DA93-FE4A-8884-EA6AA11F8F14}"/>
                </a:ext>
              </a:extLst>
            </p:cNvPr>
            <p:cNvSpPr/>
            <p:nvPr/>
          </p:nvSpPr>
          <p:spPr>
            <a:xfrm>
              <a:off x="1403647" y="3363838"/>
              <a:ext cx="1569398" cy="193926"/>
            </a:xfrm>
            <a:prstGeom prst="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 Placeholder 17">
              <a:extLst>
                <a:ext uri="{FF2B5EF4-FFF2-40B4-BE49-F238E27FC236}">
                  <a16:creationId xmlns:a16="http://schemas.microsoft.com/office/drawing/2014/main" id="{27898D87-7D46-9D4E-BBAD-607918516B96}"/>
                </a:ext>
              </a:extLst>
            </p:cNvPr>
            <p:cNvSpPr txBox="1">
              <a:spLocks/>
            </p:cNvSpPr>
            <p:nvPr/>
          </p:nvSpPr>
          <p:spPr>
            <a:xfrm>
              <a:off x="1360255" y="3384232"/>
              <a:ext cx="1656183" cy="276983"/>
            </a:xfrm>
            <a:grp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Regular"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Regular"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Regular"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67"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CONSUMER INFORMATION</a:t>
              </a:r>
            </a:p>
          </p:txBody>
        </p:sp>
      </p:grpSp>
      <p:grpSp>
        <p:nvGrpSpPr>
          <p:cNvPr id="14" name="Group 13">
            <a:extLst>
              <a:ext uri="{FF2B5EF4-FFF2-40B4-BE49-F238E27FC236}">
                <a16:creationId xmlns:a16="http://schemas.microsoft.com/office/drawing/2014/main" id="{78DE3E15-8787-175A-41DC-B7AEC4D92068}"/>
              </a:ext>
            </a:extLst>
          </p:cNvPr>
          <p:cNvGrpSpPr/>
          <p:nvPr/>
        </p:nvGrpSpPr>
        <p:grpSpPr>
          <a:xfrm>
            <a:off x="0" y="1193800"/>
            <a:ext cx="12192000" cy="4470400"/>
            <a:chOff x="0" y="1193800"/>
            <a:chExt cx="12192000" cy="4470400"/>
          </a:xfrm>
        </p:grpSpPr>
        <p:pic>
          <p:nvPicPr>
            <p:cNvPr id="5" name="Picture 4" descr="Graphical user interface, application&#10;&#10;Description automatically generated">
              <a:extLst>
                <a:ext uri="{FF2B5EF4-FFF2-40B4-BE49-F238E27FC236}">
                  <a16:creationId xmlns:a16="http://schemas.microsoft.com/office/drawing/2014/main" id="{F6D1AAC3-B936-4847-AC2C-826DB611A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3800"/>
              <a:ext cx="12192000" cy="4470400"/>
            </a:xfrm>
            <a:prstGeom prst="rect">
              <a:avLst/>
            </a:prstGeom>
          </p:spPr>
        </p:pic>
        <p:grpSp>
          <p:nvGrpSpPr>
            <p:cNvPr id="7" name="Group 6">
              <a:extLst>
                <a:ext uri="{FF2B5EF4-FFF2-40B4-BE49-F238E27FC236}">
                  <a16:creationId xmlns:a16="http://schemas.microsoft.com/office/drawing/2014/main" id="{BAE955FB-C7FB-4157-9FB0-4D312D40435D}"/>
                </a:ext>
              </a:extLst>
            </p:cNvPr>
            <p:cNvGrpSpPr/>
            <p:nvPr/>
          </p:nvGrpSpPr>
          <p:grpSpPr>
            <a:xfrm>
              <a:off x="1072730" y="1626407"/>
              <a:ext cx="2680223" cy="3674802"/>
              <a:chOff x="494656" y="2037643"/>
              <a:chExt cx="3013744" cy="4271135"/>
            </a:xfrm>
          </p:grpSpPr>
          <p:pic>
            <p:nvPicPr>
              <p:cNvPr id="8" name="Picture 7">
                <a:extLst>
                  <a:ext uri="{FF2B5EF4-FFF2-40B4-BE49-F238E27FC236}">
                    <a16:creationId xmlns:a16="http://schemas.microsoft.com/office/drawing/2014/main" id="{911885ED-3D2B-1847-A8AC-28F19053F145}"/>
                  </a:ext>
                </a:extLst>
              </p:cNvPr>
              <p:cNvPicPr>
                <a:picLocks noChangeAspect="1"/>
              </p:cNvPicPr>
              <p:nvPr/>
            </p:nvPicPr>
            <p:blipFill>
              <a:blip r:embed="rId4"/>
              <a:stretch>
                <a:fillRect/>
              </a:stretch>
            </p:blipFill>
            <p:spPr>
              <a:xfrm>
                <a:off x="494656" y="2037643"/>
                <a:ext cx="3013744" cy="4271135"/>
              </a:xfrm>
              <a:prstGeom prst="rect">
                <a:avLst/>
              </a:prstGeom>
              <a:ln>
                <a:noFill/>
              </a:ln>
            </p:spPr>
          </p:pic>
          <p:sp>
            <p:nvSpPr>
              <p:cNvPr id="9" name="Rectangle 8">
                <a:extLst>
                  <a:ext uri="{FF2B5EF4-FFF2-40B4-BE49-F238E27FC236}">
                    <a16:creationId xmlns:a16="http://schemas.microsoft.com/office/drawing/2014/main" id="{B64F345B-3653-77FC-ADB1-DAD11EB507FF}"/>
                  </a:ext>
                </a:extLst>
              </p:cNvPr>
              <p:cNvSpPr/>
              <p:nvPr/>
            </p:nvSpPr>
            <p:spPr>
              <a:xfrm>
                <a:off x="1415480" y="6165304"/>
                <a:ext cx="1296144" cy="1434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grpSp>
        <p:pic>
          <p:nvPicPr>
            <p:cNvPr id="6" name="Picture 5">
              <a:extLst>
                <a:ext uri="{FF2B5EF4-FFF2-40B4-BE49-F238E27FC236}">
                  <a16:creationId xmlns:a16="http://schemas.microsoft.com/office/drawing/2014/main" id="{6BC19671-6563-DE8C-D2C9-4D759E808083}"/>
                </a:ext>
              </a:extLst>
            </p:cNvPr>
            <p:cNvPicPr>
              <a:picLocks noChangeAspect="1"/>
            </p:cNvPicPr>
            <p:nvPr/>
          </p:nvPicPr>
          <p:blipFill>
            <a:blip r:embed="rId5"/>
            <a:stretch>
              <a:fillRect/>
            </a:stretch>
          </p:blipFill>
          <p:spPr>
            <a:xfrm>
              <a:off x="4855290" y="1624354"/>
              <a:ext cx="2608705" cy="3674801"/>
            </a:xfrm>
            <a:prstGeom prst="rect">
              <a:avLst/>
            </a:prstGeom>
          </p:spPr>
        </p:pic>
        <p:pic>
          <p:nvPicPr>
            <p:cNvPr id="4" name="Picture 3">
              <a:extLst>
                <a:ext uri="{FF2B5EF4-FFF2-40B4-BE49-F238E27FC236}">
                  <a16:creationId xmlns:a16="http://schemas.microsoft.com/office/drawing/2014/main" id="{7B41ED8B-F993-B6B7-63CC-A643A89E937E}"/>
                </a:ext>
              </a:extLst>
            </p:cNvPr>
            <p:cNvPicPr>
              <a:picLocks noChangeAspect="1"/>
            </p:cNvPicPr>
            <p:nvPr/>
          </p:nvPicPr>
          <p:blipFill rotWithShape="1">
            <a:blip r:embed="rId6"/>
            <a:srcRect t="1174"/>
            <a:stretch/>
          </p:blipFill>
          <p:spPr>
            <a:xfrm>
              <a:off x="8619250" y="1686346"/>
              <a:ext cx="2551669" cy="3581539"/>
            </a:xfrm>
            <a:prstGeom prst="rect">
              <a:avLst/>
            </a:prstGeom>
            <a:effectLst/>
          </p:spPr>
        </p:pic>
      </p:grpSp>
    </p:spTree>
    <p:extLst>
      <p:ext uri="{BB962C8B-B14F-4D97-AF65-F5344CB8AC3E}">
        <p14:creationId xmlns:p14="http://schemas.microsoft.com/office/powerpoint/2010/main" val="3697601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 y="511764"/>
            <a:ext cx="11018520" cy="1434415"/>
          </a:xfrm>
        </p:spPr>
        <p:txBody>
          <a:bodyPr anchor="b">
            <a:normAutofit/>
          </a:bodyPr>
          <a:lstStyle/>
          <a:p>
            <a:r>
              <a:rPr lang="en-AU" sz="5000" dirty="0"/>
              <a:t>Key messages</a:t>
            </a:r>
          </a:p>
        </p:txBody>
      </p:sp>
      <p:sp>
        <p:nvSpPr>
          <p:cNvPr id="3" name="Content Placeholder 2"/>
          <p:cNvSpPr>
            <a:spLocks noGrp="1"/>
          </p:cNvSpPr>
          <p:nvPr>
            <p:ph idx="1"/>
          </p:nvPr>
        </p:nvSpPr>
        <p:spPr>
          <a:xfrm>
            <a:off x="594197" y="2204864"/>
            <a:ext cx="8691860" cy="4119172"/>
          </a:xfrm>
        </p:spPr>
        <p:txBody>
          <a:bodyPr anchor="t">
            <a:noAutofit/>
          </a:bodyPr>
          <a:lstStyle/>
          <a:p>
            <a:pPr>
              <a:lnSpc>
                <a:spcPct val="100000"/>
              </a:lnSpc>
              <a:spcBef>
                <a:spcPts val="600"/>
              </a:spcBef>
              <a:buClr>
                <a:srgbClr val="BECB2F"/>
              </a:buClr>
            </a:pPr>
            <a:r>
              <a:rPr lang="en-AU" sz="2000" dirty="0"/>
              <a:t>HMB is significantly impacting many women’s quality of life, and many are not receiving timely, appropriate treatment</a:t>
            </a:r>
          </a:p>
          <a:p>
            <a:pPr>
              <a:lnSpc>
                <a:spcPct val="100000"/>
              </a:lnSpc>
              <a:spcBef>
                <a:spcPts val="600"/>
              </a:spcBef>
              <a:buClr>
                <a:srgbClr val="BECB2F"/>
              </a:buClr>
            </a:pPr>
            <a:r>
              <a:rPr lang="en-AU" sz="2000" dirty="0"/>
              <a:t>Quality care involves thorough assessment, physical examination and appropriate investigations </a:t>
            </a:r>
          </a:p>
          <a:p>
            <a:pPr>
              <a:lnSpc>
                <a:spcPct val="100000"/>
              </a:lnSpc>
              <a:spcBef>
                <a:spcPts val="600"/>
              </a:spcBef>
              <a:buClr>
                <a:srgbClr val="BECB2F"/>
              </a:buClr>
            </a:pPr>
            <a:r>
              <a:rPr lang="en-AU" sz="2000" dirty="0"/>
              <a:t>Offer tranexamic acid and/or NSAIDs, as appropriate, from first presentation to manage symptoms and limit further impact</a:t>
            </a:r>
          </a:p>
          <a:p>
            <a:pPr>
              <a:lnSpc>
                <a:spcPct val="100000"/>
              </a:lnSpc>
              <a:spcBef>
                <a:spcPts val="600"/>
              </a:spcBef>
              <a:buClr>
                <a:srgbClr val="BECB2F"/>
              </a:buClr>
            </a:pPr>
            <a:r>
              <a:rPr lang="en-AU" sz="2000" dirty="0"/>
              <a:t>Consider less invasive treatment options before hysterectomy when clinically appropriate</a:t>
            </a:r>
          </a:p>
          <a:p>
            <a:pPr>
              <a:lnSpc>
                <a:spcPct val="100000"/>
              </a:lnSpc>
              <a:spcBef>
                <a:spcPts val="600"/>
              </a:spcBef>
              <a:buClr>
                <a:srgbClr val="BECB2F"/>
              </a:buClr>
            </a:pPr>
            <a:r>
              <a:rPr lang="en-AU" sz="2000" dirty="0"/>
              <a:t>See the </a:t>
            </a:r>
            <a:r>
              <a:rPr lang="en-AU" sz="2000" i="1" dirty="0"/>
              <a:t>Heavy Menstrual Bleeding Clinical Care Standard </a:t>
            </a:r>
            <a:r>
              <a:rPr lang="en-AU" sz="2000" dirty="0"/>
              <a:t>and related resources for more information</a:t>
            </a:r>
          </a:p>
        </p:txBody>
      </p:sp>
    </p:spTree>
    <p:extLst>
      <p:ext uri="{BB962C8B-B14F-4D97-AF65-F5344CB8AC3E}">
        <p14:creationId xmlns:p14="http://schemas.microsoft.com/office/powerpoint/2010/main" val="3565199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417B56D3-3ED4-E048-94C6-A074B0A5380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7368" y="3983263"/>
            <a:ext cx="6858000" cy="6858000"/>
          </a:xfrm>
          <a:prstGeom prst="rect">
            <a:avLst/>
          </a:prstGeom>
        </p:spPr>
      </p:pic>
      <p:sp>
        <p:nvSpPr>
          <p:cNvPr id="4" name="Rectangle 3">
            <a:extLst>
              <a:ext uri="{FF2B5EF4-FFF2-40B4-BE49-F238E27FC236}">
                <a16:creationId xmlns:a16="http://schemas.microsoft.com/office/drawing/2014/main" id="{AFFDCEEA-23A6-5146-AF57-2CC66674A5D8}"/>
              </a:ext>
            </a:extLst>
          </p:cNvPr>
          <p:cNvSpPr/>
          <p:nvPr/>
        </p:nvSpPr>
        <p:spPr>
          <a:xfrm>
            <a:off x="-28457" y="1988840"/>
            <a:ext cx="12192000" cy="646331"/>
          </a:xfrm>
          <a:prstGeom prst="rect">
            <a:avLst/>
          </a:prstGeom>
        </p:spPr>
        <p:txBody>
          <a:bodyPr wrap="square">
            <a:spAutoFit/>
          </a:bodyPr>
          <a:lstStyle/>
          <a:p>
            <a:pPr algn="ctr"/>
            <a:r>
              <a:rPr lang="en-AU" sz="3600" b="1" dirty="0">
                <a:solidFill>
                  <a:schemeClr val="bg1"/>
                </a:solidFill>
                <a:latin typeface="+mj-lt"/>
                <a:cs typeface="Arial" panose="020B0604020202020204" pitchFamily="34" charset="0"/>
              </a:rPr>
              <a:t>safetyandquality</a:t>
            </a:r>
            <a:r>
              <a:rPr lang="en-AU" sz="3600" b="1" dirty="0">
                <a:solidFill>
                  <a:schemeClr val="bg1"/>
                </a:solidFill>
                <a:latin typeface="+mj-lt"/>
              </a:rPr>
              <a:t>.gov.au/</a:t>
            </a:r>
            <a:r>
              <a:rPr lang="en-AU" sz="3600" b="1" dirty="0" err="1">
                <a:solidFill>
                  <a:schemeClr val="bg1"/>
                </a:solidFill>
                <a:latin typeface="+mj-lt"/>
              </a:rPr>
              <a:t>hmb</a:t>
            </a:r>
            <a:r>
              <a:rPr lang="en-AU" sz="3600" b="1" dirty="0">
                <a:solidFill>
                  <a:schemeClr val="bg1"/>
                </a:solidFill>
                <a:latin typeface="+mj-lt"/>
              </a:rPr>
              <a:t>-ccs</a:t>
            </a:r>
            <a:endParaRPr lang="en-AU" sz="3600" dirty="0">
              <a:solidFill>
                <a:schemeClr val="bg1"/>
              </a:solidFill>
              <a:effectLst/>
              <a:latin typeface="+mj-lt"/>
            </a:endParaRPr>
          </a:p>
        </p:txBody>
      </p:sp>
    </p:spTree>
    <p:extLst>
      <p:ext uri="{BB962C8B-B14F-4D97-AF65-F5344CB8AC3E}">
        <p14:creationId xmlns:p14="http://schemas.microsoft.com/office/powerpoint/2010/main" val="3225693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43BBFD-EDE8-FBC2-2A45-C1C18D4A8958}"/>
              </a:ext>
            </a:extLst>
          </p:cNvPr>
          <p:cNvSpPr/>
          <p:nvPr/>
        </p:nvSpPr>
        <p:spPr>
          <a:xfrm>
            <a:off x="0" y="980728"/>
            <a:ext cx="12192000" cy="58772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a:extLst>
              <a:ext uri="{FF2B5EF4-FFF2-40B4-BE49-F238E27FC236}">
                <a16:creationId xmlns:a16="http://schemas.microsoft.com/office/drawing/2014/main" id="{146A7118-ECB9-180C-ED52-9F1A26605CEE}"/>
              </a:ext>
            </a:extLst>
          </p:cNvPr>
          <p:cNvPicPr>
            <a:picLocks noChangeAspect="1"/>
          </p:cNvPicPr>
          <p:nvPr/>
        </p:nvPicPr>
        <p:blipFill>
          <a:blip r:embed="rId3"/>
          <a:stretch>
            <a:fillRect/>
          </a:stretch>
        </p:blipFill>
        <p:spPr>
          <a:xfrm>
            <a:off x="6655302" y="1123667"/>
            <a:ext cx="2535957" cy="3794542"/>
          </a:xfrm>
          <a:prstGeom prst="rect">
            <a:avLst/>
          </a:prstGeom>
          <a:effectLst>
            <a:innerShdw blurRad="114300">
              <a:prstClr val="black"/>
            </a:innerShdw>
          </a:effectLst>
        </p:spPr>
      </p:pic>
      <p:pic>
        <p:nvPicPr>
          <p:cNvPr id="3" name="Picture 2">
            <a:extLst>
              <a:ext uri="{FF2B5EF4-FFF2-40B4-BE49-F238E27FC236}">
                <a16:creationId xmlns:a16="http://schemas.microsoft.com/office/drawing/2014/main" id="{E8C6CBC2-B321-157C-D5F8-4B84CF653744}"/>
              </a:ext>
            </a:extLst>
          </p:cNvPr>
          <p:cNvPicPr>
            <a:picLocks noChangeAspect="1"/>
          </p:cNvPicPr>
          <p:nvPr/>
        </p:nvPicPr>
        <p:blipFill>
          <a:blip r:embed="rId4"/>
          <a:stretch>
            <a:fillRect/>
          </a:stretch>
        </p:blipFill>
        <p:spPr>
          <a:xfrm>
            <a:off x="2689639" y="932071"/>
            <a:ext cx="3709238" cy="3258644"/>
          </a:xfrm>
          <a:prstGeom prst="rect">
            <a:avLst/>
          </a:prstGeom>
          <a:effectLst>
            <a:innerShdw blurRad="114300">
              <a:prstClr val="black"/>
            </a:innerShdw>
          </a:effectLst>
        </p:spPr>
      </p:pic>
      <p:pic>
        <p:nvPicPr>
          <p:cNvPr id="8" name="Picture 7">
            <a:extLst>
              <a:ext uri="{FF2B5EF4-FFF2-40B4-BE49-F238E27FC236}">
                <a16:creationId xmlns:a16="http://schemas.microsoft.com/office/drawing/2014/main" id="{5617695B-FD99-3C2F-F624-B9D37CB0223F}"/>
              </a:ext>
            </a:extLst>
          </p:cNvPr>
          <p:cNvPicPr>
            <a:picLocks noChangeAspect="1"/>
          </p:cNvPicPr>
          <p:nvPr/>
        </p:nvPicPr>
        <p:blipFill>
          <a:blip r:embed="rId5"/>
          <a:stretch>
            <a:fillRect/>
          </a:stretch>
        </p:blipFill>
        <p:spPr>
          <a:xfrm>
            <a:off x="9048328" y="1772816"/>
            <a:ext cx="2535957" cy="3703220"/>
          </a:xfrm>
          <a:prstGeom prst="rect">
            <a:avLst/>
          </a:prstGeom>
          <a:effectLst>
            <a:innerShdw blurRad="114300">
              <a:prstClr val="black"/>
            </a:innerShdw>
          </a:effectLst>
        </p:spPr>
      </p:pic>
      <p:pic>
        <p:nvPicPr>
          <p:cNvPr id="9" name="Picture 8">
            <a:extLst>
              <a:ext uri="{FF2B5EF4-FFF2-40B4-BE49-F238E27FC236}">
                <a16:creationId xmlns:a16="http://schemas.microsoft.com/office/drawing/2014/main" id="{28B13BB8-C06D-0DDE-6233-8AE689468A09}"/>
              </a:ext>
            </a:extLst>
          </p:cNvPr>
          <p:cNvPicPr>
            <a:picLocks noChangeAspect="1"/>
          </p:cNvPicPr>
          <p:nvPr/>
        </p:nvPicPr>
        <p:blipFill>
          <a:blip r:embed="rId6"/>
          <a:stretch>
            <a:fillRect/>
          </a:stretch>
        </p:blipFill>
        <p:spPr>
          <a:xfrm>
            <a:off x="4771605" y="2473151"/>
            <a:ext cx="2840431" cy="4087064"/>
          </a:xfrm>
          <a:prstGeom prst="rect">
            <a:avLst/>
          </a:prstGeom>
          <a:effectLst>
            <a:innerShdw blurRad="114300">
              <a:prstClr val="black"/>
            </a:innerShdw>
          </a:effectLst>
        </p:spPr>
      </p:pic>
      <p:pic>
        <p:nvPicPr>
          <p:cNvPr id="4" name="Picture 3">
            <a:extLst>
              <a:ext uri="{FF2B5EF4-FFF2-40B4-BE49-F238E27FC236}">
                <a16:creationId xmlns:a16="http://schemas.microsoft.com/office/drawing/2014/main" id="{1B0D4AFD-BED1-E488-9DD7-68EA9F686194}"/>
              </a:ext>
            </a:extLst>
          </p:cNvPr>
          <p:cNvPicPr>
            <a:picLocks noChangeAspect="1"/>
          </p:cNvPicPr>
          <p:nvPr/>
        </p:nvPicPr>
        <p:blipFill>
          <a:blip r:embed="rId7"/>
          <a:stretch>
            <a:fillRect/>
          </a:stretch>
        </p:blipFill>
        <p:spPr>
          <a:xfrm>
            <a:off x="863299" y="1865584"/>
            <a:ext cx="2369617" cy="2992795"/>
          </a:xfrm>
          <a:prstGeom prst="rect">
            <a:avLst/>
          </a:prstGeom>
          <a:effectLst>
            <a:innerShdw blurRad="114300">
              <a:prstClr val="black"/>
            </a:innerShdw>
          </a:effectLst>
        </p:spPr>
      </p:pic>
      <p:pic>
        <p:nvPicPr>
          <p:cNvPr id="6" name="Picture 5">
            <a:extLst>
              <a:ext uri="{FF2B5EF4-FFF2-40B4-BE49-F238E27FC236}">
                <a16:creationId xmlns:a16="http://schemas.microsoft.com/office/drawing/2014/main" id="{BA8BCAD4-837B-3859-BCE6-1A9AA96D3AF3}"/>
              </a:ext>
            </a:extLst>
          </p:cNvPr>
          <p:cNvPicPr>
            <a:picLocks noChangeAspect="1"/>
          </p:cNvPicPr>
          <p:nvPr/>
        </p:nvPicPr>
        <p:blipFill>
          <a:blip r:embed="rId8"/>
          <a:stretch>
            <a:fillRect/>
          </a:stretch>
        </p:blipFill>
        <p:spPr>
          <a:xfrm>
            <a:off x="1165235" y="4090613"/>
            <a:ext cx="3663652" cy="2086474"/>
          </a:xfrm>
          <a:prstGeom prst="rect">
            <a:avLst/>
          </a:prstGeom>
          <a:effectLst>
            <a:innerShdw blurRad="114300">
              <a:prstClr val="black"/>
            </a:innerShdw>
          </a:effectLst>
          <a:scene3d>
            <a:camera prst="orthographicFront"/>
            <a:lightRig rig="threePt" dir="t"/>
          </a:scene3d>
          <a:sp3d/>
        </p:spPr>
      </p:pic>
      <p:pic>
        <p:nvPicPr>
          <p:cNvPr id="11" name="Picture 10">
            <a:extLst>
              <a:ext uri="{FF2B5EF4-FFF2-40B4-BE49-F238E27FC236}">
                <a16:creationId xmlns:a16="http://schemas.microsoft.com/office/drawing/2014/main" id="{746BE974-711C-9D7C-5411-AEE57220A9F2}"/>
              </a:ext>
            </a:extLst>
          </p:cNvPr>
          <p:cNvPicPr>
            <a:picLocks noChangeAspect="1"/>
          </p:cNvPicPr>
          <p:nvPr/>
        </p:nvPicPr>
        <p:blipFill rotWithShape="1">
          <a:blip r:embed="rId9"/>
          <a:srcRect b="19077"/>
          <a:stretch/>
        </p:blipFill>
        <p:spPr>
          <a:xfrm>
            <a:off x="7133965" y="3338199"/>
            <a:ext cx="2368396" cy="3040360"/>
          </a:xfrm>
          <a:prstGeom prst="rect">
            <a:avLst/>
          </a:prstGeom>
          <a:effectLst>
            <a:innerShdw blurRad="114300">
              <a:prstClr val="black"/>
            </a:innerShdw>
          </a:effectLst>
        </p:spPr>
      </p:pic>
    </p:spTree>
    <p:extLst>
      <p:ext uri="{BB962C8B-B14F-4D97-AF65-F5344CB8AC3E}">
        <p14:creationId xmlns:p14="http://schemas.microsoft.com/office/powerpoint/2010/main" val="379743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7C47CD-6D39-CD74-C965-51820B04E781}"/>
              </a:ext>
            </a:extLst>
          </p:cNvPr>
          <p:cNvSpPr/>
          <p:nvPr/>
        </p:nvSpPr>
        <p:spPr>
          <a:xfrm>
            <a:off x="0" y="836712"/>
            <a:ext cx="12192000" cy="60212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itle 1">
            <a:extLst>
              <a:ext uri="{FF2B5EF4-FFF2-40B4-BE49-F238E27FC236}">
                <a16:creationId xmlns:a16="http://schemas.microsoft.com/office/drawing/2014/main" id="{A740AC9F-19D3-56E3-DA87-0B12A0A867E1}"/>
              </a:ext>
            </a:extLst>
          </p:cNvPr>
          <p:cNvSpPr txBox="1">
            <a:spLocks/>
          </p:cNvSpPr>
          <p:nvPr/>
        </p:nvSpPr>
        <p:spPr>
          <a:xfrm>
            <a:off x="767408" y="2204864"/>
            <a:ext cx="5328592" cy="3997420"/>
          </a:xfrm>
          <a:prstGeom prst="rect">
            <a:avLst/>
          </a:prstGeom>
        </p:spPr>
        <p:txBody>
          <a:bodyPr anchor="t" anchorCtr="0">
            <a:noAutofit/>
          </a:bodyPr>
          <a:lstStyle>
            <a:lvl1pPr algn="l" defTabSz="914377" rtl="0" eaLnBrk="1" latinLnBrk="0" hangingPunct="1">
              <a:lnSpc>
                <a:spcPct val="90000"/>
              </a:lnSpc>
              <a:spcBef>
                <a:spcPct val="0"/>
              </a:spcBef>
              <a:buNone/>
              <a:defRPr sz="4400" b="1" i="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marL="457200" indent="-457200">
              <a:lnSpc>
                <a:spcPct val="100000"/>
              </a:lnSpc>
              <a:buFont typeface="Arial" panose="020B0604020202020204" pitchFamily="34" charset="0"/>
              <a:buChar char="•"/>
            </a:pPr>
            <a:r>
              <a:rPr lang="en-AU" sz="3000" b="0" dirty="0">
                <a:solidFill>
                  <a:schemeClr val="tx1"/>
                </a:solidFill>
                <a:latin typeface="+mj-lt"/>
                <a:cs typeface="Calibri" panose="020F0502020204030204" pitchFamily="34" charset="0"/>
              </a:rPr>
              <a:t>Experienced by at least 25% of women</a:t>
            </a:r>
          </a:p>
          <a:p>
            <a:pPr marL="457200" indent="-457200">
              <a:lnSpc>
                <a:spcPct val="100000"/>
              </a:lnSpc>
              <a:spcBef>
                <a:spcPts val="1000"/>
              </a:spcBef>
              <a:buFont typeface="Arial" panose="020B0604020202020204" pitchFamily="34" charset="0"/>
              <a:buChar char="•"/>
            </a:pPr>
            <a:r>
              <a:rPr lang="en-AU" sz="3000" b="0" dirty="0">
                <a:solidFill>
                  <a:schemeClr val="tx1"/>
                </a:solidFill>
                <a:latin typeface="+mj-lt"/>
                <a:cs typeface="Calibri" panose="020F0502020204030204" pitchFamily="34" charset="0"/>
              </a:rPr>
              <a:t>Significant impact on quality of life</a:t>
            </a:r>
          </a:p>
          <a:p>
            <a:pPr marL="457200" indent="-457200">
              <a:lnSpc>
                <a:spcPct val="100000"/>
              </a:lnSpc>
              <a:spcBef>
                <a:spcPts val="1000"/>
              </a:spcBef>
              <a:buFont typeface="Arial" panose="020B0604020202020204" pitchFamily="34" charset="0"/>
              <a:buChar char="•"/>
            </a:pPr>
            <a:r>
              <a:rPr lang="en-AU" sz="3000" b="0" dirty="0">
                <a:solidFill>
                  <a:schemeClr val="tx1"/>
                </a:solidFill>
                <a:latin typeface="+mj-lt"/>
                <a:cs typeface="Calibri" panose="020F0502020204030204" pitchFamily="34" charset="0"/>
              </a:rPr>
              <a:t>Iron deficiency and iron deficiency anaemia</a:t>
            </a:r>
          </a:p>
          <a:p>
            <a:pPr marL="457200" indent="-457200">
              <a:lnSpc>
                <a:spcPct val="100000"/>
              </a:lnSpc>
              <a:spcBef>
                <a:spcPts val="1000"/>
              </a:spcBef>
              <a:buFont typeface="Arial" panose="020B0604020202020204" pitchFamily="34" charset="0"/>
              <a:buChar char="•"/>
            </a:pPr>
            <a:r>
              <a:rPr lang="en-AU" sz="3000" b="0" dirty="0">
                <a:solidFill>
                  <a:schemeClr val="tx1"/>
                </a:solidFill>
                <a:latin typeface="+mj-lt"/>
                <a:cs typeface="Calibri" panose="020F0502020204030204" pitchFamily="34" charset="0"/>
              </a:rPr>
              <a:t>Substantial variation in care</a:t>
            </a:r>
          </a:p>
          <a:p>
            <a:pPr marL="285750" indent="-285750">
              <a:lnSpc>
                <a:spcPct val="100000"/>
              </a:lnSpc>
              <a:buFont typeface="Arial" panose="020B0604020202020204" pitchFamily="34" charset="0"/>
              <a:buChar char="•"/>
            </a:pPr>
            <a:endParaRPr lang="en-AU" sz="3000" b="0" dirty="0">
              <a:solidFill>
                <a:schemeClr val="tx1"/>
              </a:solidFill>
              <a:latin typeface="+mj-lt"/>
              <a:cs typeface="Calibri" panose="020F0502020204030204" pitchFamily="34" charset="0"/>
            </a:endParaRPr>
          </a:p>
        </p:txBody>
      </p:sp>
      <p:sp>
        <p:nvSpPr>
          <p:cNvPr id="8" name="Title 1">
            <a:extLst>
              <a:ext uri="{FF2B5EF4-FFF2-40B4-BE49-F238E27FC236}">
                <a16:creationId xmlns:a16="http://schemas.microsoft.com/office/drawing/2014/main" id="{F6638A10-AB27-313A-0331-56EA8183E024}"/>
              </a:ext>
            </a:extLst>
          </p:cNvPr>
          <p:cNvSpPr txBox="1">
            <a:spLocks/>
          </p:cNvSpPr>
          <p:nvPr/>
        </p:nvSpPr>
        <p:spPr>
          <a:xfrm>
            <a:off x="586740" y="630782"/>
            <a:ext cx="11018520" cy="1434415"/>
          </a:xfrm>
          <a:prstGeom prst="rect">
            <a:avLst/>
          </a:prstGeom>
        </p:spPr>
        <p:txBody>
          <a:bodyPr anchor="b">
            <a:normAutofit/>
          </a:bodyPr>
          <a:lstStyle>
            <a:lvl1pPr algn="l" defTabSz="914377" rtl="0" eaLnBrk="1" latinLnBrk="0" hangingPunct="1">
              <a:lnSpc>
                <a:spcPct val="90000"/>
              </a:lnSpc>
              <a:spcBef>
                <a:spcPct val="0"/>
              </a:spcBef>
              <a:buNone/>
              <a:defRPr sz="4400" b="1" i="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r>
              <a:rPr lang="en-AU" sz="4000" dirty="0">
                <a:solidFill>
                  <a:srgbClr val="006060"/>
                </a:solidFill>
              </a:rPr>
              <a:t>Why do we need a clinical care standard? </a:t>
            </a:r>
          </a:p>
        </p:txBody>
      </p:sp>
      <p:pic>
        <p:nvPicPr>
          <p:cNvPr id="6" name="Picture 5" descr="A person holding her stomach&#10;&#10;Description automatically generated">
            <a:extLst>
              <a:ext uri="{FF2B5EF4-FFF2-40B4-BE49-F238E27FC236}">
                <a16:creationId xmlns:a16="http://schemas.microsoft.com/office/drawing/2014/main" id="{7C9D9481-B49F-681F-CBBE-88508E48AD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1786" y="2328252"/>
            <a:ext cx="5214814" cy="3477012"/>
          </a:xfrm>
          <a:prstGeom prst="rect">
            <a:avLst/>
          </a:prstGeom>
        </p:spPr>
      </p:pic>
    </p:spTree>
    <p:extLst>
      <p:ext uri="{BB962C8B-B14F-4D97-AF65-F5344CB8AC3E}">
        <p14:creationId xmlns:p14="http://schemas.microsoft.com/office/powerpoint/2010/main" val="2244345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73ACEA-0B4B-5426-B483-AE947E0F70E4}"/>
              </a:ext>
            </a:extLst>
          </p:cNvPr>
          <p:cNvSpPr/>
          <p:nvPr/>
        </p:nvSpPr>
        <p:spPr>
          <a:xfrm>
            <a:off x="0" y="980728"/>
            <a:ext cx="12192000" cy="58772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1">
            <a:extLst>
              <a:ext uri="{FF2B5EF4-FFF2-40B4-BE49-F238E27FC236}">
                <a16:creationId xmlns:a16="http://schemas.microsoft.com/office/drawing/2014/main" id="{92213718-2C32-BB03-AD06-D0B5068946B7}"/>
              </a:ext>
            </a:extLst>
          </p:cNvPr>
          <p:cNvSpPr txBox="1">
            <a:spLocks/>
          </p:cNvSpPr>
          <p:nvPr/>
        </p:nvSpPr>
        <p:spPr>
          <a:xfrm>
            <a:off x="586740" y="511764"/>
            <a:ext cx="11018520" cy="1434415"/>
          </a:xfrm>
          <a:prstGeom prst="rect">
            <a:avLst/>
          </a:prstGeom>
        </p:spPr>
        <p:txBody>
          <a:bodyPr anchor="b">
            <a:normAutofit/>
          </a:bodyPr>
          <a:lstStyle>
            <a:lvl1pPr algn="l" defTabSz="914377" rtl="0" eaLnBrk="1" latinLnBrk="0" hangingPunct="1">
              <a:lnSpc>
                <a:spcPct val="90000"/>
              </a:lnSpc>
              <a:spcBef>
                <a:spcPct val="0"/>
              </a:spcBef>
              <a:buNone/>
              <a:defRPr sz="4400" b="1" i="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r>
              <a:rPr lang="en-AU" sz="3600" dirty="0">
                <a:solidFill>
                  <a:srgbClr val="006060"/>
                </a:solidFill>
              </a:rPr>
              <a:t>Australia and comparable OECD countries </a:t>
            </a:r>
            <a:br>
              <a:rPr lang="en-AU" sz="3600" dirty="0">
                <a:solidFill>
                  <a:srgbClr val="006060"/>
                </a:solidFill>
              </a:rPr>
            </a:br>
            <a:r>
              <a:rPr lang="en-AU" sz="2400" dirty="0">
                <a:solidFill>
                  <a:srgbClr val="006060"/>
                </a:solidFill>
              </a:rPr>
              <a:t>Hysterectomy procedures per 100,000 women 2014-2019</a:t>
            </a:r>
          </a:p>
        </p:txBody>
      </p:sp>
      <p:graphicFrame>
        <p:nvGraphicFramePr>
          <p:cNvPr id="11" name="Chart 10">
            <a:extLst>
              <a:ext uri="{FF2B5EF4-FFF2-40B4-BE49-F238E27FC236}">
                <a16:creationId xmlns:a16="http://schemas.microsoft.com/office/drawing/2014/main" id="{D6F88845-7DE9-F7D4-B5B8-E652757BC7D6}"/>
              </a:ext>
            </a:extLst>
          </p:cNvPr>
          <p:cNvGraphicFramePr>
            <a:graphicFrameLocks/>
          </p:cNvGraphicFramePr>
          <p:nvPr>
            <p:extLst>
              <p:ext uri="{D42A27DB-BD31-4B8C-83A1-F6EECF244321}">
                <p14:modId xmlns:p14="http://schemas.microsoft.com/office/powerpoint/2010/main" val="3663254114"/>
              </p:ext>
            </p:extLst>
          </p:nvPr>
        </p:nvGraphicFramePr>
        <p:xfrm>
          <a:off x="1991544" y="2204863"/>
          <a:ext cx="8640960" cy="414137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40F451DB-34BD-3F9D-BFD1-11B2C7C88B60}"/>
              </a:ext>
            </a:extLst>
          </p:cNvPr>
          <p:cNvSpPr txBox="1"/>
          <p:nvPr/>
        </p:nvSpPr>
        <p:spPr>
          <a:xfrm>
            <a:off x="3935760" y="6396354"/>
            <a:ext cx="5616624" cy="276999"/>
          </a:xfrm>
          <a:prstGeom prst="rect">
            <a:avLst/>
          </a:prstGeom>
          <a:noFill/>
        </p:spPr>
        <p:txBody>
          <a:bodyPr wrap="square" rtlCol="0">
            <a:spAutoFit/>
          </a:bodyPr>
          <a:lstStyle/>
          <a:p>
            <a:r>
              <a:rPr lang="en-AU" sz="1200" i="1" dirty="0"/>
              <a:t>Ref: OECD Data Explorer, Healthcare Utilisation; accessed 28 April 2024</a:t>
            </a:r>
          </a:p>
        </p:txBody>
      </p:sp>
    </p:spTree>
    <p:extLst>
      <p:ext uri="{BB962C8B-B14F-4D97-AF65-F5344CB8AC3E}">
        <p14:creationId xmlns:p14="http://schemas.microsoft.com/office/powerpoint/2010/main" val="1190869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8540C60D-CEBE-B9CE-79D6-D02DED959A69}"/>
              </a:ext>
            </a:extLst>
          </p:cNvPr>
          <p:cNvSpPr/>
          <p:nvPr/>
        </p:nvSpPr>
        <p:spPr>
          <a:xfrm>
            <a:off x="0" y="938382"/>
            <a:ext cx="12192000" cy="59196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Box 23">
            <a:extLst>
              <a:ext uri="{FF2B5EF4-FFF2-40B4-BE49-F238E27FC236}">
                <a16:creationId xmlns:a16="http://schemas.microsoft.com/office/drawing/2014/main" id="{84743A58-8821-B30B-A87A-248F2F384255}"/>
              </a:ext>
            </a:extLst>
          </p:cNvPr>
          <p:cNvSpPr txBox="1"/>
          <p:nvPr/>
        </p:nvSpPr>
        <p:spPr>
          <a:xfrm>
            <a:off x="495421" y="1180741"/>
            <a:ext cx="7400042" cy="523220"/>
          </a:xfrm>
          <a:prstGeom prst="rect">
            <a:avLst/>
          </a:prstGeom>
          <a:noFill/>
        </p:spPr>
        <p:txBody>
          <a:bodyPr wrap="square" rtlCol="0">
            <a:spAutoFit/>
          </a:bodyPr>
          <a:lstStyle/>
          <a:p>
            <a:pPr marL="0" marR="0" lvl="0" indent="0" defTabSz="1219261" rtl="0" eaLnBrk="1" fontAlgn="auto" latinLnBrk="0" hangingPunct="1">
              <a:lnSpc>
                <a:spcPct val="100000"/>
              </a:lnSpc>
              <a:spcBef>
                <a:spcPts val="0"/>
              </a:spcBef>
              <a:spcAft>
                <a:spcPts val="0"/>
              </a:spcAft>
              <a:buClrTx/>
              <a:buSzTx/>
              <a:buFontTx/>
              <a:buNone/>
              <a:tabLst/>
              <a:defRPr/>
            </a:pPr>
            <a:r>
              <a:rPr lang="en-AU" sz="2800" b="1" dirty="0">
                <a:solidFill>
                  <a:srgbClr val="1178A2"/>
                </a:solidFill>
                <a:latin typeface="Arial" panose="020B0604020202020204" pitchFamily="34" charset="0"/>
                <a:cs typeface="Arial" panose="020B0604020202020204" pitchFamily="34" charset="0"/>
              </a:rPr>
              <a:t>Hysterectomy </a:t>
            </a:r>
            <a:r>
              <a:rPr kumimoji="0" lang="en-AU" sz="2800" b="1" i="0" u="none" strike="noStrike" kern="1200" cap="none" spc="0" normalizeH="0" baseline="0" noProof="0" dirty="0">
                <a:ln>
                  <a:noFill/>
                </a:ln>
                <a:solidFill>
                  <a:srgbClr val="1178A2"/>
                </a:solidFill>
                <a:effectLst/>
                <a:uLnTx/>
                <a:uFillTx/>
                <a:latin typeface="Arial" panose="020B0604020202020204" pitchFamily="34" charset="0"/>
                <a:ea typeface="+mn-ea"/>
                <a:cs typeface="Arial" panose="020B0604020202020204" pitchFamily="34" charset="0"/>
              </a:rPr>
              <a:t>hospitalisations</a:t>
            </a:r>
            <a:endParaRPr kumimoji="0" lang="en-AU" sz="2667" b="0" i="0" u="none" strike="noStrike" kern="1200" cap="none" spc="0" normalizeH="0" baseline="0" noProof="0" dirty="0">
              <a:ln>
                <a:noFill/>
              </a:ln>
              <a:solidFill>
                <a:srgbClr val="1178A2"/>
              </a:solidFill>
              <a:effectLst/>
              <a:uLnTx/>
              <a:uFillTx/>
              <a:latin typeface="Arial Bold" panose="020B0704020202020204" pitchFamily="34" charset="0"/>
              <a:ea typeface="Open Sans bold" panose="020B0806030504020204" pitchFamily="34" charset="0"/>
              <a:cs typeface="Arial Bold" panose="020B0704020202020204" pitchFamily="34" charset="0"/>
            </a:endParaRPr>
          </a:p>
        </p:txBody>
      </p:sp>
      <p:sp>
        <p:nvSpPr>
          <p:cNvPr id="25" name="TextBox 24">
            <a:extLst>
              <a:ext uri="{FF2B5EF4-FFF2-40B4-BE49-F238E27FC236}">
                <a16:creationId xmlns:a16="http://schemas.microsoft.com/office/drawing/2014/main" id="{8F31EA98-A004-6A3B-3875-5D42C825A0B2}"/>
              </a:ext>
            </a:extLst>
          </p:cNvPr>
          <p:cNvSpPr txBox="1"/>
          <p:nvPr/>
        </p:nvSpPr>
        <p:spPr>
          <a:xfrm>
            <a:off x="495421" y="1662505"/>
            <a:ext cx="7671792"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800" b="0" i="1" u="none" strike="noStrike" kern="1200" cap="none" spc="0" normalizeH="0" baseline="0" noProof="0" dirty="0">
                <a:ln>
                  <a:noFill/>
                </a:ln>
                <a:solidFill>
                  <a:srgbClr val="1178A2"/>
                </a:solidFill>
                <a:effectLst/>
                <a:uLnTx/>
                <a:uFillTx/>
                <a:latin typeface="Arial" panose="020B0604020202020204" pitchFamily="34" charset="0"/>
                <a:ea typeface="+mn-ea"/>
                <a:cs typeface="Arial" panose="020B0604020202020204" pitchFamily="34" charset="0"/>
              </a:rPr>
              <a:t>Non-cancer indications for women 15 years and over, 2014-15 to 2021-22</a:t>
            </a:r>
            <a:endParaRPr kumimoji="0" lang="en-AU" sz="1800" b="0" i="1" u="none" strike="noStrike" kern="1200" cap="none" spc="0" normalizeH="0" baseline="0" noProof="0" dirty="0">
              <a:ln>
                <a:noFill/>
              </a:ln>
              <a:solidFill>
                <a:srgbClr val="1178A2"/>
              </a:solidFill>
              <a:effectLst/>
              <a:uLnTx/>
              <a:uFillTx/>
              <a:latin typeface="Calibri" panose="020F0502020204030204"/>
              <a:ea typeface="+mn-ea"/>
              <a:cs typeface="+mn-cs"/>
            </a:endParaRPr>
          </a:p>
        </p:txBody>
      </p:sp>
      <p:grpSp>
        <p:nvGrpSpPr>
          <p:cNvPr id="52" name="Group 51">
            <a:extLst>
              <a:ext uri="{FF2B5EF4-FFF2-40B4-BE49-F238E27FC236}">
                <a16:creationId xmlns:a16="http://schemas.microsoft.com/office/drawing/2014/main" id="{9FB805E9-901D-E219-F50C-9740EDC24A6B}"/>
              </a:ext>
            </a:extLst>
          </p:cNvPr>
          <p:cNvGrpSpPr/>
          <p:nvPr/>
        </p:nvGrpSpPr>
        <p:grpSpPr>
          <a:xfrm>
            <a:off x="479603" y="2330447"/>
            <a:ext cx="7232326" cy="4316350"/>
            <a:chOff x="434340" y="2034705"/>
            <a:chExt cx="7232326" cy="4316350"/>
          </a:xfrm>
        </p:grpSpPr>
        <p:sp>
          <p:nvSpPr>
            <p:cNvPr id="53" name="Rectangle: Rounded Corners 52">
              <a:extLst>
                <a:ext uri="{FF2B5EF4-FFF2-40B4-BE49-F238E27FC236}">
                  <a16:creationId xmlns:a16="http://schemas.microsoft.com/office/drawing/2014/main" id="{2179E8C3-5C06-18E5-0642-69BDC1DD13E0}"/>
                </a:ext>
              </a:extLst>
            </p:cNvPr>
            <p:cNvSpPr/>
            <p:nvPr/>
          </p:nvSpPr>
          <p:spPr>
            <a:xfrm>
              <a:off x="434340" y="2034705"/>
              <a:ext cx="7232326" cy="4052374"/>
            </a:xfrm>
            <a:prstGeom prst="roundRect">
              <a:avLst/>
            </a:prstGeom>
            <a:solidFill>
              <a:schemeClr val="bg1"/>
            </a:solidFill>
            <a:ln>
              <a:solidFill>
                <a:srgbClr val="1178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4" name="Picture 53" descr="A map of australia with different colored squares&#10;&#10;Description automatically generated">
              <a:extLst>
                <a:ext uri="{FF2B5EF4-FFF2-40B4-BE49-F238E27FC236}">
                  <a16:creationId xmlns:a16="http://schemas.microsoft.com/office/drawing/2014/main" id="{6741C881-A757-CD15-8726-A365AE7F2E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36" t="10163" r="13996" b="10163"/>
            <a:stretch/>
          </p:blipFill>
          <p:spPr>
            <a:xfrm>
              <a:off x="620465" y="2651100"/>
              <a:ext cx="3042012" cy="2900234"/>
            </a:xfrm>
            <a:prstGeom prst="rect">
              <a:avLst/>
            </a:prstGeom>
          </p:spPr>
        </p:pic>
        <p:pic>
          <p:nvPicPr>
            <p:cNvPr id="55" name="Picture 54" descr="A map of australia with different colored areas&#10;&#10;Description automatically generated">
              <a:extLst>
                <a:ext uri="{FF2B5EF4-FFF2-40B4-BE49-F238E27FC236}">
                  <a16:creationId xmlns:a16="http://schemas.microsoft.com/office/drawing/2014/main" id="{FF319435-DFD0-60F2-4CAD-678A33F7E0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823" r="14129" b="10164"/>
            <a:stretch/>
          </p:blipFill>
          <p:spPr>
            <a:xfrm>
              <a:off x="4194413" y="2651100"/>
              <a:ext cx="3230762" cy="2972776"/>
            </a:xfrm>
            <a:prstGeom prst="rect">
              <a:avLst/>
            </a:prstGeom>
          </p:spPr>
        </p:pic>
        <p:sp>
          <p:nvSpPr>
            <p:cNvPr id="56" name="TextBox 55">
              <a:extLst>
                <a:ext uri="{FF2B5EF4-FFF2-40B4-BE49-F238E27FC236}">
                  <a16:creationId xmlns:a16="http://schemas.microsoft.com/office/drawing/2014/main" id="{F80C71D0-159E-752E-D317-788E659E4AE7}"/>
                </a:ext>
              </a:extLst>
            </p:cNvPr>
            <p:cNvSpPr txBox="1"/>
            <p:nvPr/>
          </p:nvSpPr>
          <p:spPr>
            <a:xfrm>
              <a:off x="858658" y="4966060"/>
              <a:ext cx="1852465" cy="1200329"/>
            </a:xfrm>
            <a:prstGeom prst="rect">
              <a:avLst/>
            </a:prstGeom>
            <a:noFill/>
          </p:spPr>
          <p:txBody>
            <a:bodyPr wrap="square" rtlCol="0">
              <a:spAutoFit/>
            </a:bodyPr>
            <a:lstStyle/>
            <a:p>
              <a:r>
                <a:rPr lang="en-US" sz="1200" b="1"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7-fold</a:t>
              </a:r>
              <a:r>
                <a:rPr lang="en-US" sz="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 difference between the local area with the highest rate and the local area with the lowest rate</a:t>
              </a:r>
              <a:endParaRPr lang="en-AU" sz="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p>
              <a:endParaRPr lang="en-AU" sz="1200" dirty="0">
                <a:solidFill>
                  <a:schemeClr val="tx1">
                    <a:lumMod val="65000"/>
                    <a:lumOff val="35000"/>
                  </a:schemeClr>
                </a:solidFill>
              </a:endParaRPr>
            </a:p>
          </p:txBody>
        </p:sp>
        <p:sp>
          <p:nvSpPr>
            <p:cNvPr id="57" name="TextBox 56">
              <a:extLst>
                <a:ext uri="{FF2B5EF4-FFF2-40B4-BE49-F238E27FC236}">
                  <a16:creationId xmlns:a16="http://schemas.microsoft.com/office/drawing/2014/main" id="{AFBD87E0-C432-FE01-BCD6-EAEE3544711B}"/>
                </a:ext>
              </a:extLst>
            </p:cNvPr>
            <p:cNvSpPr txBox="1"/>
            <p:nvPr/>
          </p:nvSpPr>
          <p:spPr>
            <a:xfrm>
              <a:off x="4533435" y="4966060"/>
              <a:ext cx="1852465" cy="1384995"/>
            </a:xfrm>
            <a:prstGeom prst="rect">
              <a:avLst/>
            </a:prstGeom>
            <a:noFill/>
          </p:spPr>
          <p:txBody>
            <a:bodyPr wrap="square" rtlCol="0">
              <a:spAutoFit/>
            </a:bodyPr>
            <a:lstStyle/>
            <a:p>
              <a:r>
                <a:rPr lang="en-US" sz="1200" b="1"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5-fold</a:t>
              </a:r>
              <a:r>
                <a:rPr lang="en-US" sz="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 difference between the local area with the highest rate and the local area with the lowest rate</a:t>
              </a:r>
              <a:endParaRPr lang="en-AU" sz="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p>
              <a:br>
                <a:rPr lang="en-US" sz="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br>
              <a:endParaRPr lang="en-AU"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TextBox 57">
              <a:extLst>
                <a:ext uri="{FF2B5EF4-FFF2-40B4-BE49-F238E27FC236}">
                  <a16:creationId xmlns:a16="http://schemas.microsoft.com/office/drawing/2014/main" id="{741EF51D-5425-7BDB-DD03-28EF4F4234A7}"/>
                </a:ext>
              </a:extLst>
            </p:cNvPr>
            <p:cNvSpPr txBox="1"/>
            <p:nvPr/>
          </p:nvSpPr>
          <p:spPr>
            <a:xfrm>
              <a:off x="858658" y="2623879"/>
              <a:ext cx="1200882" cy="261610"/>
            </a:xfrm>
            <a:prstGeom prst="rect">
              <a:avLst/>
            </a:prstGeom>
            <a:noFill/>
          </p:spPr>
          <p:txBody>
            <a:bodyPr wrap="square" rtlCol="0">
              <a:spAutoFit/>
            </a:bodyPr>
            <a:lstStyle/>
            <a:p>
              <a:r>
                <a:rPr lang="en-US" sz="11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2014–15</a:t>
              </a:r>
              <a:endParaRPr lang="en-AU" sz="11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9" name="TextBox 58">
              <a:extLst>
                <a:ext uri="{FF2B5EF4-FFF2-40B4-BE49-F238E27FC236}">
                  <a16:creationId xmlns:a16="http://schemas.microsoft.com/office/drawing/2014/main" id="{2A4D1DD1-973F-B15C-F23C-3DF485787645}"/>
                </a:ext>
              </a:extLst>
            </p:cNvPr>
            <p:cNvSpPr txBox="1"/>
            <p:nvPr/>
          </p:nvSpPr>
          <p:spPr>
            <a:xfrm>
              <a:off x="4455457" y="2623879"/>
              <a:ext cx="1200882" cy="261610"/>
            </a:xfrm>
            <a:prstGeom prst="rect">
              <a:avLst/>
            </a:prstGeom>
            <a:noFill/>
          </p:spPr>
          <p:txBody>
            <a:bodyPr wrap="square" rtlCol="0">
              <a:spAutoFit/>
            </a:bodyPr>
            <a:lstStyle/>
            <a:p>
              <a:r>
                <a:rPr lang="en-US" sz="1100" b="1" dirty="0">
                  <a:effectLst/>
                  <a:latin typeface="Open Sans" panose="020B0606030504020204" pitchFamily="34" charset="0"/>
                  <a:ea typeface="Open Sans" panose="020B0606030504020204" pitchFamily="34" charset="0"/>
                  <a:cs typeface="Open Sans" panose="020B0606030504020204" pitchFamily="34" charset="0"/>
                </a:rPr>
                <a:t>2021</a:t>
              </a:r>
              <a:r>
                <a:rPr lang="en-US" sz="1100" b="1" dirty="0">
                  <a:effectLst/>
                  <a:latin typeface="Open Sans" panose="020B0606030504020204" pitchFamily="34" charset="0"/>
                  <a:ea typeface="Open Sans" panose="020B0606030504020204" pitchFamily="34" charset="0"/>
                  <a:cs typeface="Open Sans" panose="020B0606030504020204" pitchFamily="34" charset="0"/>
                  <a:sym typeface="Symbol" panose="05050102010706020507" pitchFamily="18" charset="2"/>
                </a:rPr>
                <a:t></a:t>
              </a:r>
              <a:r>
                <a:rPr lang="en-US" sz="1100" b="1" dirty="0">
                  <a:effectLst/>
                  <a:latin typeface="Open Sans" panose="020B0606030504020204" pitchFamily="34" charset="0"/>
                  <a:ea typeface="Open Sans" panose="020B0606030504020204" pitchFamily="34" charset="0"/>
                  <a:cs typeface="Open Sans" panose="020B0606030504020204" pitchFamily="34" charset="0"/>
                </a:rPr>
                <a:t>22</a:t>
              </a:r>
              <a:endParaRPr lang="en-AU" sz="11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60" name="TextBox 59">
              <a:extLst>
                <a:ext uri="{FF2B5EF4-FFF2-40B4-BE49-F238E27FC236}">
                  <a16:creationId xmlns:a16="http://schemas.microsoft.com/office/drawing/2014/main" id="{34384C66-69E8-9F2F-2F03-503B34DBE5E8}"/>
                </a:ext>
              </a:extLst>
            </p:cNvPr>
            <p:cNvSpPr txBox="1"/>
            <p:nvPr/>
          </p:nvSpPr>
          <p:spPr>
            <a:xfrm>
              <a:off x="781864" y="2191202"/>
              <a:ext cx="5017771" cy="276999"/>
            </a:xfrm>
            <a:prstGeom prst="rect">
              <a:avLst/>
            </a:prstGeom>
            <a:noFill/>
          </p:spPr>
          <p:txBody>
            <a:bodyPr wrap="square" rtlCol="0">
              <a:spAutoFit/>
            </a:bodyPr>
            <a:lstStyle/>
            <a:p>
              <a:r>
                <a:rPr lang="en-US" sz="1200" b="1" dirty="0">
                  <a:solidFill>
                    <a:srgbClr val="1178A2"/>
                  </a:solidFill>
                  <a:effectLst/>
                  <a:latin typeface="Open Sans" panose="020B0606030504020204" pitchFamily="34" charset="0"/>
                  <a:ea typeface="Open Sans" panose="020B0606030504020204" pitchFamily="34" charset="0"/>
                  <a:cs typeface="Open Sans" panose="020B0606030504020204" pitchFamily="34" charset="0"/>
                </a:rPr>
                <a:t>Geographical variation over time</a:t>
              </a:r>
              <a:endParaRPr lang="en-AU" sz="1200" dirty="0">
                <a:solidFill>
                  <a:srgbClr val="1178A2"/>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4" name="Group 83">
            <a:extLst>
              <a:ext uri="{FF2B5EF4-FFF2-40B4-BE49-F238E27FC236}">
                <a16:creationId xmlns:a16="http://schemas.microsoft.com/office/drawing/2014/main" id="{B2FD6644-72B7-6688-D71B-F16BE82F8748}"/>
              </a:ext>
            </a:extLst>
          </p:cNvPr>
          <p:cNvGrpSpPr/>
          <p:nvPr/>
        </p:nvGrpSpPr>
        <p:grpSpPr>
          <a:xfrm>
            <a:off x="8101005" y="2371149"/>
            <a:ext cx="3304057" cy="1205801"/>
            <a:chOff x="8140401" y="1939367"/>
            <a:chExt cx="3304057" cy="1205801"/>
          </a:xfrm>
        </p:grpSpPr>
        <p:sp>
          <p:nvSpPr>
            <p:cNvPr id="85" name="Rectangle: Rounded Corners 84">
              <a:extLst>
                <a:ext uri="{FF2B5EF4-FFF2-40B4-BE49-F238E27FC236}">
                  <a16:creationId xmlns:a16="http://schemas.microsoft.com/office/drawing/2014/main" id="{A8AF5554-9DEF-3486-7C1E-7D78C1866A59}"/>
                </a:ext>
              </a:extLst>
            </p:cNvPr>
            <p:cNvSpPr/>
            <p:nvPr/>
          </p:nvSpPr>
          <p:spPr>
            <a:xfrm>
              <a:off x="8140401" y="1939367"/>
              <a:ext cx="3304057" cy="1159426"/>
            </a:xfrm>
            <a:prstGeom prst="roundRect">
              <a:avLst/>
            </a:prstGeom>
            <a:solidFill>
              <a:schemeClr val="bg1"/>
            </a:solidFill>
            <a:ln>
              <a:solidFill>
                <a:srgbClr val="1178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TextBox 85">
              <a:extLst>
                <a:ext uri="{FF2B5EF4-FFF2-40B4-BE49-F238E27FC236}">
                  <a16:creationId xmlns:a16="http://schemas.microsoft.com/office/drawing/2014/main" id="{C6486DC4-016C-972E-71A5-F1787B5E1215}"/>
                </a:ext>
              </a:extLst>
            </p:cNvPr>
            <p:cNvSpPr txBox="1"/>
            <p:nvPr/>
          </p:nvSpPr>
          <p:spPr>
            <a:xfrm>
              <a:off x="9530562" y="2445053"/>
              <a:ext cx="1783822" cy="700115"/>
            </a:xfrm>
            <a:prstGeom prst="rect">
              <a:avLst/>
            </a:prstGeom>
            <a:noFill/>
          </p:spPr>
          <p:txBody>
            <a:bodyPr wrap="square" rtlCol="0">
              <a:spAutoFit/>
            </a:bodyPr>
            <a:lstStyle/>
            <a:p>
              <a:pPr>
                <a:defRPr/>
              </a:pPr>
              <a:r>
                <a:rPr lang="en-US" sz="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Decrease between 2014–15 and 2021–22</a:t>
              </a:r>
              <a:endParaRPr lang="en-AU" sz="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AU" sz="1200" i="0" u="none" strike="noStrike" kern="1200" cap="none" spc="0" normalizeH="0" baseline="0" noProof="0" dirty="0">
                <a:ln>
                  <a:noFill/>
                </a:ln>
                <a:solidFill>
                  <a:srgbClr val="3B3838"/>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7" name="TextBox 86">
              <a:extLst>
                <a:ext uri="{FF2B5EF4-FFF2-40B4-BE49-F238E27FC236}">
                  <a16:creationId xmlns:a16="http://schemas.microsoft.com/office/drawing/2014/main" id="{62C20635-F787-10D9-4CA7-E5371B53859B}"/>
                </a:ext>
              </a:extLst>
            </p:cNvPr>
            <p:cNvSpPr txBox="1"/>
            <p:nvPr/>
          </p:nvSpPr>
          <p:spPr>
            <a:xfrm>
              <a:off x="8241733" y="2036722"/>
              <a:ext cx="2599806" cy="300049"/>
            </a:xfrm>
            <a:prstGeom prst="rect">
              <a:avLst/>
            </a:prstGeom>
            <a:noFill/>
          </p:spPr>
          <p:txBody>
            <a:bodyPr wrap="square" rtlCol="0">
              <a:spAutoFit/>
            </a:bodyPr>
            <a:lstStyle/>
            <a:p>
              <a:r>
                <a:rPr lang="en-AU" sz="1200" b="1" dirty="0">
                  <a:solidFill>
                    <a:srgbClr val="1178A2"/>
                  </a:solidFill>
                  <a:latin typeface="Open Sans" panose="020B0606030504020204" pitchFamily="34" charset="0"/>
                  <a:ea typeface="Open Sans" panose="020B0606030504020204" pitchFamily="34" charset="0"/>
                  <a:cs typeface="Open Sans" panose="020B0606030504020204" pitchFamily="34" charset="0"/>
                </a:rPr>
                <a:t>National rates</a:t>
              </a:r>
            </a:p>
          </p:txBody>
        </p:sp>
        <p:sp>
          <p:nvSpPr>
            <p:cNvPr id="88" name="TextBox 87">
              <a:extLst>
                <a:ext uri="{FF2B5EF4-FFF2-40B4-BE49-F238E27FC236}">
                  <a16:creationId xmlns:a16="http://schemas.microsoft.com/office/drawing/2014/main" id="{4EFF7711-AF10-0EF7-8907-156B839CFC8B}"/>
                </a:ext>
              </a:extLst>
            </p:cNvPr>
            <p:cNvSpPr txBox="1"/>
            <p:nvPr/>
          </p:nvSpPr>
          <p:spPr>
            <a:xfrm>
              <a:off x="8309285" y="2336771"/>
              <a:ext cx="1392142" cy="769441"/>
            </a:xfrm>
            <a:prstGeom prst="rect">
              <a:avLst/>
            </a:prstGeom>
            <a:noFill/>
          </p:spPr>
          <p:txBody>
            <a:bodyPr wrap="square" rtlCol="0">
              <a:spAutoFit/>
            </a:bodyPr>
            <a:lstStyle/>
            <a:p>
              <a:r>
                <a:rPr lang="en-AU" sz="4400" dirty="0">
                  <a:solidFill>
                    <a:srgbClr val="1178A2"/>
                  </a:solidFill>
                  <a:latin typeface="Open Sans SemiBold" panose="020B0706030804020204" pitchFamily="34" charset="0"/>
                  <a:ea typeface="Open Sans SemiBold" panose="020B0706030804020204" pitchFamily="34" charset="0"/>
                  <a:cs typeface="Open Sans SemiBold" panose="020B0706030804020204" pitchFamily="34" charset="0"/>
                </a:rPr>
                <a:t>20%</a:t>
              </a:r>
            </a:p>
          </p:txBody>
        </p:sp>
      </p:grpSp>
      <p:grpSp>
        <p:nvGrpSpPr>
          <p:cNvPr id="89" name="Group 88">
            <a:extLst>
              <a:ext uri="{FF2B5EF4-FFF2-40B4-BE49-F238E27FC236}">
                <a16:creationId xmlns:a16="http://schemas.microsoft.com/office/drawing/2014/main" id="{6EED8558-6F49-C25B-FD43-7AA1920DDFC9}"/>
              </a:ext>
            </a:extLst>
          </p:cNvPr>
          <p:cNvGrpSpPr/>
          <p:nvPr/>
        </p:nvGrpSpPr>
        <p:grpSpPr>
          <a:xfrm>
            <a:off x="8095397" y="3722940"/>
            <a:ext cx="3304056" cy="1653404"/>
            <a:chOff x="2902434" y="632247"/>
            <a:chExt cx="3304056" cy="1653404"/>
          </a:xfrm>
        </p:grpSpPr>
        <p:sp>
          <p:nvSpPr>
            <p:cNvPr id="90" name="Rectangle: Rounded Corners 89">
              <a:extLst>
                <a:ext uri="{FF2B5EF4-FFF2-40B4-BE49-F238E27FC236}">
                  <a16:creationId xmlns:a16="http://schemas.microsoft.com/office/drawing/2014/main" id="{F732BDDB-7382-9086-CFE7-62CEFA9F2386}"/>
                </a:ext>
              </a:extLst>
            </p:cNvPr>
            <p:cNvSpPr/>
            <p:nvPr/>
          </p:nvSpPr>
          <p:spPr>
            <a:xfrm>
              <a:off x="2902434" y="632247"/>
              <a:ext cx="3304056" cy="1653404"/>
            </a:xfrm>
            <a:prstGeom prst="roundRect">
              <a:avLst/>
            </a:prstGeom>
            <a:solidFill>
              <a:schemeClr val="bg1"/>
            </a:solidFill>
            <a:ln>
              <a:solidFill>
                <a:srgbClr val="1178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1" name="Picture 90" descr="A map with a pin in the shape of a heart&#10;&#10;Description automatically generated">
              <a:extLst>
                <a:ext uri="{FF2B5EF4-FFF2-40B4-BE49-F238E27FC236}">
                  <a16:creationId xmlns:a16="http://schemas.microsoft.com/office/drawing/2014/main" id="{3092BE14-DDBF-C8BB-A3A3-AE4BBB439B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5183" y="940807"/>
              <a:ext cx="744945" cy="744945"/>
            </a:xfrm>
            <a:prstGeom prst="rect">
              <a:avLst/>
            </a:prstGeom>
          </p:spPr>
        </p:pic>
        <p:sp>
          <p:nvSpPr>
            <p:cNvPr id="92" name="TextBox 91">
              <a:extLst>
                <a:ext uri="{FF2B5EF4-FFF2-40B4-BE49-F238E27FC236}">
                  <a16:creationId xmlns:a16="http://schemas.microsoft.com/office/drawing/2014/main" id="{78779D94-0F47-F961-14B9-0E157E4D4671}"/>
                </a:ext>
              </a:extLst>
            </p:cNvPr>
            <p:cNvSpPr txBox="1"/>
            <p:nvPr/>
          </p:nvSpPr>
          <p:spPr>
            <a:xfrm>
              <a:off x="3697220" y="1089111"/>
              <a:ext cx="1737902" cy="46166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Higher rates in regional areas</a:t>
              </a:r>
              <a:endParaRPr kumimoji="0" lang="en-AU" sz="1200" b="0" i="0" u="none" strike="noStrike" kern="1200" cap="none" spc="0" normalizeH="0" baseline="0" noProof="0" dirty="0">
                <a:ln>
                  <a:noFill/>
                </a:ln>
                <a:solidFill>
                  <a:schemeClr val="tx1">
                    <a:lumMod val="65000"/>
                    <a:lumOff val="3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3" name="TextBox 92">
              <a:extLst>
                <a:ext uri="{FF2B5EF4-FFF2-40B4-BE49-F238E27FC236}">
                  <a16:creationId xmlns:a16="http://schemas.microsoft.com/office/drawing/2014/main" id="{1E7E2831-0601-E966-29B0-A1058351B76A}"/>
                </a:ext>
              </a:extLst>
            </p:cNvPr>
            <p:cNvSpPr txBox="1"/>
            <p:nvPr/>
          </p:nvSpPr>
          <p:spPr>
            <a:xfrm>
              <a:off x="3093940" y="730248"/>
              <a:ext cx="2048323" cy="27699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AU" sz="1200" b="1" i="0" u="none" strike="noStrike" kern="1200" cap="none" spc="0" normalizeH="0" baseline="0" noProof="0" dirty="0">
                  <a:ln>
                    <a:noFill/>
                  </a:ln>
                  <a:solidFill>
                    <a:srgbClr val="1178A2"/>
                  </a:solidFill>
                  <a:effectLst/>
                  <a:uLnTx/>
                  <a:uFillTx/>
                  <a:latin typeface="Open Sans" panose="020B0606030504020204" pitchFamily="34" charset="0"/>
                  <a:ea typeface="Open Sans" panose="020B0606030504020204" pitchFamily="34" charset="0"/>
                  <a:cs typeface="Open Sans" panose="020B0606030504020204" pitchFamily="34" charset="0"/>
                </a:rPr>
                <a:t>Consistently over time:</a:t>
              </a:r>
            </a:p>
          </p:txBody>
        </p:sp>
        <p:sp>
          <p:nvSpPr>
            <p:cNvPr id="94" name="TextBox 93">
              <a:extLst>
                <a:ext uri="{FF2B5EF4-FFF2-40B4-BE49-F238E27FC236}">
                  <a16:creationId xmlns:a16="http://schemas.microsoft.com/office/drawing/2014/main" id="{6363318F-3253-2FDF-6EB2-93979B5C9CCB}"/>
                </a:ext>
              </a:extLst>
            </p:cNvPr>
            <p:cNvSpPr txBox="1"/>
            <p:nvPr/>
          </p:nvSpPr>
          <p:spPr>
            <a:xfrm>
              <a:off x="3656300" y="1732106"/>
              <a:ext cx="2328439" cy="461665"/>
            </a:xfrm>
            <a:prstGeom prst="rect">
              <a:avLst/>
            </a:prstGeom>
            <a:noFill/>
          </p:spPr>
          <p:txBody>
            <a:bodyPr wrap="square" rtlCol="0">
              <a:spAutoFit/>
            </a:bodyPr>
            <a:lstStyle/>
            <a:p>
              <a:r>
                <a:rPr lang="en-AU"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60% o</a:t>
              </a:r>
              <a:r>
                <a:rPr kumimoji="0" lang="en-AU" sz="1200" b="0" i="0" u="none" strike="noStrike" kern="1200" cap="none" spc="0" normalizeH="0" baseline="0" noProof="0" dirty="0">
                  <a:ln>
                    <a:noFill/>
                  </a:ln>
                  <a:solidFill>
                    <a:schemeClr val="tx1">
                      <a:lumMod val="65000"/>
                      <a:lumOff val="3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f hospitalisations were for privately-funded patients </a:t>
              </a:r>
            </a:p>
          </p:txBody>
        </p:sp>
        <p:pic>
          <p:nvPicPr>
            <p:cNvPr id="95" name="Picture 94">
              <a:extLst>
                <a:ext uri="{FF2B5EF4-FFF2-40B4-BE49-F238E27FC236}">
                  <a16:creationId xmlns:a16="http://schemas.microsoft.com/office/drawing/2014/main" id="{003A5990-C32B-B1CD-CA03-DA02969BD29A}"/>
                </a:ext>
              </a:extLst>
            </p:cNvPr>
            <p:cNvPicPr>
              <a:picLocks noChangeAspect="1"/>
            </p:cNvPicPr>
            <p:nvPr/>
          </p:nvPicPr>
          <p:blipFill>
            <a:blip r:embed="rId6"/>
            <a:stretch>
              <a:fillRect/>
            </a:stretch>
          </p:blipFill>
          <p:spPr>
            <a:xfrm>
              <a:off x="3093940" y="1645779"/>
              <a:ext cx="564998" cy="545659"/>
            </a:xfrm>
            <a:prstGeom prst="rect">
              <a:avLst/>
            </a:prstGeom>
          </p:spPr>
        </p:pic>
      </p:grpSp>
      <p:grpSp>
        <p:nvGrpSpPr>
          <p:cNvPr id="96" name="Group 95">
            <a:extLst>
              <a:ext uri="{FF2B5EF4-FFF2-40B4-BE49-F238E27FC236}">
                <a16:creationId xmlns:a16="http://schemas.microsoft.com/office/drawing/2014/main" id="{B6E4FEFE-9F20-AE1D-AFBA-2FE711434732}"/>
              </a:ext>
            </a:extLst>
          </p:cNvPr>
          <p:cNvGrpSpPr/>
          <p:nvPr/>
        </p:nvGrpSpPr>
        <p:grpSpPr>
          <a:xfrm>
            <a:off x="8117400" y="5522334"/>
            <a:ext cx="3304056" cy="883707"/>
            <a:chOff x="8101007" y="5615085"/>
            <a:chExt cx="3304056" cy="883707"/>
          </a:xfrm>
        </p:grpSpPr>
        <p:sp>
          <p:nvSpPr>
            <p:cNvPr id="97" name="Rectangle: Rounded Corners 96">
              <a:extLst>
                <a:ext uri="{FF2B5EF4-FFF2-40B4-BE49-F238E27FC236}">
                  <a16:creationId xmlns:a16="http://schemas.microsoft.com/office/drawing/2014/main" id="{17A95901-452F-B953-C750-784DB455FDEF}"/>
                </a:ext>
              </a:extLst>
            </p:cNvPr>
            <p:cNvSpPr/>
            <p:nvPr/>
          </p:nvSpPr>
          <p:spPr>
            <a:xfrm>
              <a:off x="8101007" y="5615085"/>
              <a:ext cx="3304056" cy="883707"/>
            </a:xfrm>
            <a:prstGeom prst="roundRect">
              <a:avLst/>
            </a:prstGeom>
            <a:solidFill>
              <a:schemeClr val="bg1"/>
            </a:solidFill>
            <a:ln>
              <a:solidFill>
                <a:srgbClr val="1178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TextBox 97">
              <a:extLst>
                <a:ext uri="{FF2B5EF4-FFF2-40B4-BE49-F238E27FC236}">
                  <a16:creationId xmlns:a16="http://schemas.microsoft.com/office/drawing/2014/main" id="{5D00B1C8-5459-F12E-BA17-169A051E7A64}"/>
                </a:ext>
              </a:extLst>
            </p:cNvPr>
            <p:cNvSpPr txBox="1"/>
            <p:nvPr/>
          </p:nvSpPr>
          <p:spPr>
            <a:xfrm>
              <a:off x="9027421" y="5826669"/>
              <a:ext cx="2372032" cy="646331"/>
            </a:xfrm>
            <a:prstGeom prst="rect">
              <a:avLst/>
            </a:prstGeom>
            <a:noFill/>
          </p:spPr>
          <p:txBody>
            <a:bodyPr wrap="square" rtlCol="0">
              <a:spAutoFit/>
            </a:bodyPr>
            <a:lstStyle/>
            <a:p>
              <a:r>
                <a:rPr lang="en-US" sz="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9% higher for Aboriginal and Torres Strait Islander women than other Australian women</a:t>
              </a:r>
              <a:endParaRPr lang="en-AU"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TextBox 98">
              <a:extLst>
                <a:ext uri="{FF2B5EF4-FFF2-40B4-BE49-F238E27FC236}">
                  <a16:creationId xmlns:a16="http://schemas.microsoft.com/office/drawing/2014/main" id="{087E64DE-2218-0C08-80FC-707E2576169B}"/>
                </a:ext>
              </a:extLst>
            </p:cNvPr>
            <p:cNvSpPr txBox="1"/>
            <p:nvPr/>
          </p:nvSpPr>
          <p:spPr>
            <a:xfrm>
              <a:off x="8500284" y="5895071"/>
              <a:ext cx="990882" cy="461665"/>
            </a:xfrm>
            <a:prstGeom prst="rect">
              <a:avLst/>
            </a:prstGeom>
            <a:noFill/>
          </p:spPr>
          <p:txBody>
            <a:bodyPr wrap="square" rtlCol="0">
              <a:spAutoFit/>
            </a:bodyPr>
            <a:lstStyle/>
            <a:p>
              <a:r>
                <a:rPr lang="en-AU" sz="2400" dirty="0">
                  <a:solidFill>
                    <a:srgbClr val="1178A2"/>
                  </a:solidFill>
                  <a:latin typeface="Open Sans SemiBold" panose="020B0706030804020204" pitchFamily="34" charset="0"/>
                  <a:ea typeface="Open Sans SemiBold" panose="020B0706030804020204" pitchFamily="34" charset="0"/>
                  <a:cs typeface="Open Sans SemiBold" panose="020B0706030804020204" pitchFamily="34" charset="0"/>
                </a:rPr>
                <a:t>9%</a:t>
              </a:r>
            </a:p>
          </p:txBody>
        </p:sp>
        <p:sp>
          <p:nvSpPr>
            <p:cNvPr id="100" name="Arrow: Up 99">
              <a:extLst>
                <a:ext uri="{FF2B5EF4-FFF2-40B4-BE49-F238E27FC236}">
                  <a16:creationId xmlns:a16="http://schemas.microsoft.com/office/drawing/2014/main" id="{AACD1FCA-1443-DC35-B211-A44B91960DBA}"/>
                </a:ext>
              </a:extLst>
            </p:cNvPr>
            <p:cNvSpPr/>
            <p:nvPr/>
          </p:nvSpPr>
          <p:spPr>
            <a:xfrm>
              <a:off x="8386838" y="5995075"/>
              <a:ext cx="172530" cy="229887"/>
            </a:xfrm>
            <a:prstGeom prst="upArrow">
              <a:avLst/>
            </a:prstGeom>
            <a:solidFill>
              <a:srgbClr val="117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02" name="TextBox 101">
            <a:extLst>
              <a:ext uri="{FF2B5EF4-FFF2-40B4-BE49-F238E27FC236}">
                <a16:creationId xmlns:a16="http://schemas.microsoft.com/office/drawing/2014/main" id="{DE63C186-72ED-2CB7-C79D-3188901E2908}"/>
              </a:ext>
            </a:extLst>
          </p:cNvPr>
          <p:cNvSpPr txBox="1"/>
          <p:nvPr/>
        </p:nvSpPr>
        <p:spPr>
          <a:xfrm>
            <a:off x="8282292" y="5564450"/>
            <a:ext cx="2048323" cy="27699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AU" sz="1200" b="1" i="0" u="none" strike="noStrike" kern="1200" cap="none" spc="0" normalizeH="0" baseline="0" noProof="0" dirty="0">
                <a:ln>
                  <a:noFill/>
                </a:ln>
                <a:solidFill>
                  <a:srgbClr val="1178A2"/>
                </a:solidFill>
                <a:effectLst/>
                <a:uLnTx/>
                <a:uFillTx/>
                <a:latin typeface="Open Sans" panose="020B0606030504020204" pitchFamily="34" charset="0"/>
                <a:ea typeface="Open Sans" panose="020B0606030504020204" pitchFamily="34" charset="0"/>
                <a:cs typeface="Open Sans" panose="020B0606030504020204" pitchFamily="34" charset="0"/>
              </a:rPr>
              <a:t>In 2021/22</a:t>
            </a:r>
          </a:p>
        </p:txBody>
      </p:sp>
    </p:spTree>
    <p:extLst>
      <p:ext uri="{BB962C8B-B14F-4D97-AF65-F5344CB8AC3E}">
        <p14:creationId xmlns:p14="http://schemas.microsoft.com/office/powerpoint/2010/main" val="2543322931"/>
      </p:ext>
    </p:extLst>
  </p:cSld>
  <p:clrMapOvr>
    <a:masterClrMapping/>
  </p:clrMapOvr>
  <p:transition advClick="0" advTm="20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3FE71E-CAA7-C06B-39F1-AB1675A240E5}"/>
              </a:ext>
            </a:extLst>
          </p:cNvPr>
          <p:cNvSpPr/>
          <p:nvPr/>
        </p:nvSpPr>
        <p:spPr>
          <a:xfrm>
            <a:off x="0" y="938382"/>
            <a:ext cx="12192000" cy="59196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 name="Group 8">
            <a:extLst>
              <a:ext uri="{FF2B5EF4-FFF2-40B4-BE49-F238E27FC236}">
                <a16:creationId xmlns:a16="http://schemas.microsoft.com/office/drawing/2014/main" id="{361978FC-8AE4-8457-41AD-00EE11E0C13F}"/>
              </a:ext>
            </a:extLst>
          </p:cNvPr>
          <p:cNvGrpSpPr/>
          <p:nvPr/>
        </p:nvGrpSpPr>
        <p:grpSpPr>
          <a:xfrm>
            <a:off x="407368" y="2292862"/>
            <a:ext cx="7232326" cy="4392812"/>
            <a:chOff x="434340" y="1958243"/>
            <a:chExt cx="7232326" cy="4392812"/>
          </a:xfrm>
        </p:grpSpPr>
        <p:sp>
          <p:nvSpPr>
            <p:cNvPr id="10" name="Rectangle: Rounded Corners 9">
              <a:extLst>
                <a:ext uri="{FF2B5EF4-FFF2-40B4-BE49-F238E27FC236}">
                  <a16:creationId xmlns:a16="http://schemas.microsoft.com/office/drawing/2014/main" id="{B45D12E2-4957-7B0E-E008-1721A6AFB71F}"/>
                </a:ext>
              </a:extLst>
            </p:cNvPr>
            <p:cNvSpPr/>
            <p:nvPr/>
          </p:nvSpPr>
          <p:spPr>
            <a:xfrm>
              <a:off x="434340" y="1958243"/>
              <a:ext cx="7232326" cy="4185152"/>
            </a:xfrm>
            <a:prstGeom prst="roundRect">
              <a:avLst/>
            </a:prstGeom>
            <a:solidFill>
              <a:schemeClr val="bg1"/>
            </a:solidFill>
            <a:ln>
              <a:solidFill>
                <a:srgbClr val="1178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2" name="Picture 11" descr="A map of australia with different colored areas&#10;&#10;Description automatically generated">
              <a:extLst>
                <a:ext uri="{FF2B5EF4-FFF2-40B4-BE49-F238E27FC236}">
                  <a16:creationId xmlns:a16="http://schemas.microsoft.com/office/drawing/2014/main" id="{08BDCA7C-88B6-ABA8-87F1-73DDF5634C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163" r="15461" b="10163"/>
            <a:stretch/>
          </p:blipFill>
          <p:spPr>
            <a:xfrm>
              <a:off x="499121" y="2601183"/>
              <a:ext cx="3104984" cy="2926279"/>
            </a:xfrm>
            <a:prstGeom prst="rect">
              <a:avLst/>
            </a:prstGeom>
          </p:spPr>
        </p:pic>
        <p:pic>
          <p:nvPicPr>
            <p:cNvPr id="13" name="Picture 12" descr="A map of australia with different colored squares&#10;&#10;Description automatically generated">
              <a:extLst>
                <a:ext uri="{FF2B5EF4-FFF2-40B4-BE49-F238E27FC236}">
                  <a16:creationId xmlns:a16="http://schemas.microsoft.com/office/drawing/2014/main" id="{0C90B266-6270-6006-10AC-2866801164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54" t="10163" r="14119" b="10163"/>
            <a:stretch/>
          </p:blipFill>
          <p:spPr>
            <a:xfrm>
              <a:off x="4185438" y="2657541"/>
              <a:ext cx="3201741" cy="3043120"/>
            </a:xfrm>
            <a:prstGeom prst="rect">
              <a:avLst/>
            </a:prstGeom>
          </p:spPr>
        </p:pic>
        <p:sp>
          <p:nvSpPr>
            <p:cNvPr id="14" name="TextBox 13">
              <a:extLst>
                <a:ext uri="{FF2B5EF4-FFF2-40B4-BE49-F238E27FC236}">
                  <a16:creationId xmlns:a16="http://schemas.microsoft.com/office/drawing/2014/main" id="{2CC6EF35-7A56-9A5B-D610-DA65AFD2A129}"/>
                </a:ext>
              </a:extLst>
            </p:cNvPr>
            <p:cNvSpPr txBox="1"/>
            <p:nvPr/>
          </p:nvSpPr>
          <p:spPr>
            <a:xfrm>
              <a:off x="781864" y="2191202"/>
              <a:ext cx="5017771" cy="276999"/>
            </a:xfrm>
            <a:prstGeom prst="rect">
              <a:avLst/>
            </a:prstGeom>
            <a:noFill/>
          </p:spPr>
          <p:txBody>
            <a:bodyPr wrap="square" rtlCol="0">
              <a:spAutoFit/>
            </a:bodyPr>
            <a:lstStyle/>
            <a:p>
              <a:r>
                <a:rPr lang="en-US" sz="1200" b="1" dirty="0">
                  <a:solidFill>
                    <a:srgbClr val="1178A2"/>
                  </a:solidFill>
                  <a:effectLst/>
                  <a:latin typeface="Open Sans" panose="020B0606030504020204" pitchFamily="34" charset="0"/>
                  <a:ea typeface="Open Sans" panose="020B0606030504020204" pitchFamily="34" charset="0"/>
                  <a:cs typeface="Open Sans" panose="020B0606030504020204" pitchFamily="34" charset="0"/>
                </a:rPr>
                <a:t>Geographical variation over time</a:t>
              </a:r>
              <a:endParaRPr lang="en-AU" sz="1200" dirty="0">
                <a:solidFill>
                  <a:srgbClr val="1178A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59CBADB4-9078-6859-1C91-A4146A601E6D}"/>
                </a:ext>
              </a:extLst>
            </p:cNvPr>
            <p:cNvSpPr txBox="1"/>
            <p:nvPr/>
          </p:nvSpPr>
          <p:spPr>
            <a:xfrm>
              <a:off x="845043" y="5033706"/>
              <a:ext cx="1852465" cy="1200329"/>
            </a:xfrm>
            <a:prstGeom prst="rect">
              <a:avLst/>
            </a:prstGeom>
            <a:noFill/>
          </p:spPr>
          <p:txBody>
            <a:bodyPr wrap="square" rtlCol="0">
              <a:spAutoFit/>
            </a:bodyPr>
            <a:lstStyle/>
            <a:p>
              <a:r>
                <a:rPr lang="en-US"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18</a:t>
              </a:r>
              <a:r>
                <a:rPr lang="en-US" sz="1200" b="1"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-fold</a:t>
              </a:r>
              <a:r>
                <a:rPr lang="en-US" sz="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 difference between the local area with the highest rate and the local area with the lowest rate</a:t>
              </a:r>
              <a:endParaRPr lang="en-AU" sz="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p>
              <a:endParaRPr lang="en-AU" sz="1200" dirty="0">
                <a:solidFill>
                  <a:schemeClr val="tx1">
                    <a:lumMod val="65000"/>
                    <a:lumOff val="35000"/>
                  </a:schemeClr>
                </a:solidFill>
              </a:endParaRPr>
            </a:p>
          </p:txBody>
        </p:sp>
        <p:sp>
          <p:nvSpPr>
            <p:cNvPr id="17" name="TextBox 16">
              <a:extLst>
                <a:ext uri="{FF2B5EF4-FFF2-40B4-BE49-F238E27FC236}">
                  <a16:creationId xmlns:a16="http://schemas.microsoft.com/office/drawing/2014/main" id="{8D07F4A2-4BAF-0274-1273-81D061FEFA1A}"/>
                </a:ext>
              </a:extLst>
            </p:cNvPr>
            <p:cNvSpPr txBox="1"/>
            <p:nvPr/>
          </p:nvSpPr>
          <p:spPr>
            <a:xfrm>
              <a:off x="4533435" y="4966060"/>
              <a:ext cx="1852465" cy="1384995"/>
            </a:xfrm>
            <a:prstGeom prst="rect">
              <a:avLst/>
            </a:prstGeom>
            <a:noFill/>
          </p:spPr>
          <p:txBody>
            <a:bodyPr wrap="square" rtlCol="0">
              <a:spAutoFit/>
            </a:bodyPr>
            <a:lstStyle/>
            <a:p>
              <a:r>
                <a:rPr lang="en-US"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20</a:t>
              </a:r>
              <a:r>
                <a:rPr lang="en-US" sz="1200" b="1"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-fold</a:t>
              </a:r>
              <a:r>
                <a:rPr lang="en-US" sz="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 difference between the local area with the highest rate and the local area with the lowest rate</a:t>
              </a:r>
              <a:endParaRPr lang="en-AU" sz="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p>
              <a:br>
                <a:rPr lang="en-US" sz="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br>
              <a:endParaRPr lang="en-AU"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B5748B13-93FE-9658-E362-8AC14E93E988}"/>
                </a:ext>
              </a:extLst>
            </p:cNvPr>
            <p:cNvSpPr txBox="1"/>
            <p:nvPr/>
          </p:nvSpPr>
          <p:spPr>
            <a:xfrm>
              <a:off x="858658" y="2623879"/>
              <a:ext cx="1200882" cy="261610"/>
            </a:xfrm>
            <a:prstGeom prst="rect">
              <a:avLst/>
            </a:prstGeom>
            <a:noFill/>
          </p:spPr>
          <p:txBody>
            <a:bodyPr wrap="square" rtlCol="0">
              <a:spAutoFit/>
            </a:bodyPr>
            <a:lstStyle/>
            <a:p>
              <a:r>
                <a:rPr lang="en-US" sz="11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2013–16</a:t>
              </a:r>
              <a:endParaRPr lang="en-AU" sz="11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5DF6F60A-F788-C0EA-2B20-C90FB304756F}"/>
                </a:ext>
              </a:extLst>
            </p:cNvPr>
            <p:cNvSpPr txBox="1"/>
            <p:nvPr/>
          </p:nvSpPr>
          <p:spPr>
            <a:xfrm>
              <a:off x="4455457" y="2623879"/>
              <a:ext cx="1200882" cy="261610"/>
            </a:xfrm>
            <a:prstGeom prst="rect">
              <a:avLst/>
            </a:prstGeom>
            <a:noFill/>
          </p:spPr>
          <p:txBody>
            <a:bodyPr wrap="square" rtlCol="0">
              <a:spAutoFit/>
            </a:bodyPr>
            <a:lstStyle/>
            <a:p>
              <a:r>
                <a:rPr lang="en-US" sz="1100" b="1" dirty="0">
                  <a:effectLst/>
                  <a:latin typeface="Open Sans" panose="020B0606030504020204" pitchFamily="34" charset="0"/>
                  <a:ea typeface="Open Sans" panose="020B0606030504020204" pitchFamily="34" charset="0"/>
                  <a:cs typeface="Open Sans" panose="020B0606030504020204" pitchFamily="34" charset="0"/>
                </a:rPr>
                <a:t>2019</a:t>
              </a:r>
              <a:r>
                <a:rPr lang="en-US" sz="1100" b="1" dirty="0">
                  <a:effectLst/>
                  <a:latin typeface="Open Sans" panose="020B0606030504020204" pitchFamily="34" charset="0"/>
                  <a:ea typeface="Open Sans" panose="020B0606030504020204" pitchFamily="34" charset="0"/>
                  <a:cs typeface="Open Sans" panose="020B0606030504020204" pitchFamily="34" charset="0"/>
                  <a:sym typeface="Symbol" panose="05050102010706020507" pitchFamily="18" charset="2"/>
                </a:rPr>
                <a:t></a:t>
              </a:r>
              <a:r>
                <a:rPr lang="en-US" sz="1100" b="1" dirty="0">
                  <a:effectLst/>
                  <a:latin typeface="Open Sans" panose="020B0606030504020204" pitchFamily="34" charset="0"/>
                  <a:ea typeface="Open Sans" panose="020B0606030504020204" pitchFamily="34" charset="0"/>
                  <a:cs typeface="Open Sans" panose="020B0606030504020204" pitchFamily="34" charset="0"/>
                </a:rPr>
                <a:t>22</a:t>
              </a:r>
              <a:endParaRPr lang="en-AU" sz="1100" b="1"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4" name="TextBox 23">
            <a:extLst>
              <a:ext uri="{FF2B5EF4-FFF2-40B4-BE49-F238E27FC236}">
                <a16:creationId xmlns:a16="http://schemas.microsoft.com/office/drawing/2014/main" id="{84743A58-8821-B30B-A87A-248F2F384255}"/>
              </a:ext>
            </a:extLst>
          </p:cNvPr>
          <p:cNvSpPr txBox="1"/>
          <p:nvPr/>
        </p:nvSpPr>
        <p:spPr>
          <a:xfrm>
            <a:off x="495421" y="1180741"/>
            <a:ext cx="7400042" cy="523220"/>
          </a:xfrm>
          <a:prstGeom prst="rect">
            <a:avLst/>
          </a:prstGeom>
          <a:noFill/>
        </p:spPr>
        <p:txBody>
          <a:bodyPr wrap="square" rtlCol="0">
            <a:spAutoFit/>
          </a:bodyPr>
          <a:lstStyle/>
          <a:p>
            <a:pPr marL="0" marR="0" lvl="0" indent="0" defTabSz="1219261" rtl="0" eaLnBrk="1" fontAlgn="auto" latinLnBrk="0" hangingPunct="1">
              <a:lnSpc>
                <a:spcPct val="100000"/>
              </a:lnSpc>
              <a:spcBef>
                <a:spcPts val="0"/>
              </a:spcBef>
              <a:spcAft>
                <a:spcPts val="0"/>
              </a:spcAft>
              <a:buClrTx/>
              <a:buSzTx/>
              <a:buFontTx/>
              <a:buNone/>
              <a:tabLst/>
              <a:defRPr/>
            </a:pPr>
            <a:r>
              <a:rPr lang="en-AU" sz="2800" b="1" dirty="0">
                <a:solidFill>
                  <a:srgbClr val="1178A2"/>
                </a:solidFill>
                <a:latin typeface="Arial" panose="020B0604020202020204" pitchFamily="34" charset="0"/>
                <a:cs typeface="Arial" panose="020B0604020202020204" pitchFamily="34" charset="0"/>
              </a:rPr>
              <a:t>Endometrial ablation</a:t>
            </a:r>
            <a:r>
              <a:rPr kumimoji="0" lang="en-AU" sz="2800" b="1" i="0" u="none" strike="noStrike" kern="1200" cap="none" spc="0" normalizeH="0" baseline="0" noProof="0" dirty="0">
                <a:ln>
                  <a:noFill/>
                </a:ln>
                <a:solidFill>
                  <a:srgbClr val="1178A2"/>
                </a:solidFill>
                <a:effectLst/>
                <a:uLnTx/>
                <a:uFillTx/>
                <a:latin typeface="Arial" panose="020B0604020202020204" pitchFamily="34" charset="0"/>
                <a:ea typeface="+mn-ea"/>
                <a:cs typeface="Arial" panose="020B0604020202020204" pitchFamily="34" charset="0"/>
              </a:rPr>
              <a:t> hospitalisations</a:t>
            </a:r>
            <a:endParaRPr kumimoji="0" lang="en-AU" sz="2667" b="0" i="0" u="none" strike="noStrike" kern="1200" cap="none" spc="0" normalizeH="0" baseline="0" noProof="0" dirty="0">
              <a:ln>
                <a:noFill/>
              </a:ln>
              <a:solidFill>
                <a:srgbClr val="1178A2"/>
              </a:solidFill>
              <a:effectLst/>
              <a:uLnTx/>
              <a:uFillTx/>
              <a:latin typeface="Arial Bold" panose="020B0704020202020204" pitchFamily="34" charset="0"/>
              <a:ea typeface="Open Sans bold" panose="020B0806030504020204" pitchFamily="34" charset="0"/>
              <a:cs typeface="Arial Bold" panose="020B0704020202020204" pitchFamily="34" charset="0"/>
            </a:endParaRPr>
          </a:p>
        </p:txBody>
      </p:sp>
      <p:sp>
        <p:nvSpPr>
          <p:cNvPr id="25" name="TextBox 24">
            <a:extLst>
              <a:ext uri="{FF2B5EF4-FFF2-40B4-BE49-F238E27FC236}">
                <a16:creationId xmlns:a16="http://schemas.microsoft.com/office/drawing/2014/main" id="{8F31EA98-A004-6A3B-3875-5D42C825A0B2}"/>
              </a:ext>
            </a:extLst>
          </p:cNvPr>
          <p:cNvSpPr txBox="1"/>
          <p:nvPr/>
        </p:nvSpPr>
        <p:spPr>
          <a:xfrm>
            <a:off x="495421" y="1662505"/>
            <a:ext cx="7671792"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800" b="0" i="1" u="none" strike="noStrike" kern="1200" cap="none" spc="0" normalizeH="0" baseline="0" noProof="0" dirty="0">
                <a:ln>
                  <a:noFill/>
                </a:ln>
                <a:solidFill>
                  <a:srgbClr val="1178A2"/>
                </a:solidFill>
                <a:effectLst/>
                <a:uLnTx/>
                <a:uFillTx/>
                <a:latin typeface="Arial" panose="020B0604020202020204" pitchFamily="34" charset="0"/>
                <a:ea typeface="+mn-ea"/>
                <a:cs typeface="Arial" panose="020B0604020202020204" pitchFamily="34" charset="0"/>
              </a:rPr>
              <a:t>Non-cancer indications for women 15 years and over, 2013-16 to 2019-22</a:t>
            </a:r>
            <a:endParaRPr kumimoji="0" lang="en-AU" sz="1800" b="0" i="1" u="none" strike="noStrike" kern="1200" cap="none" spc="0" normalizeH="0" baseline="0" noProof="0" dirty="0">
              <a:ln>
                <a:noFill/>
              </a:ln>
              <a:solidFill>
                <a:srgbClr val="1178A2"/>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062D0ECB-2743-FB09-0D95-A3B58037CB7D}"/>
              </a:ext>
            </a:extLst>
          </p:cNvPr>
          <p:cNvSpPr/>
          <p:nvPr/>
        </p:nvSpPr>
        <p:spPr>
          <a:xfrm>
            <a:off x="7998336" y="2292863"/>
            <a:ext cx="3304057" cy="1165097"/>
          </a:xfrm>
          <a:prstGeom prst="roundRect">
            <a:avLst/>
          </a:prstGeom>
          <a:solidFill>
            <a:schemeClr val="bg1"/>
          </a:solidFill>
          <a:ln>
            <a:solidFill>
              <a:srgbClr val="1178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a:extLst>
              <a:ext uri="{FF2B5EF4-FFF2-40B4-BE49-F238E27FC236}">
                <a16:creationId xmlns:a16="http://schemas.microsoft.com/office/drawing/2014/main" id="{47A7EED1-A60C-9D86-483B-43D4672B34D1}"/>
              </a:ext>
            </a:extLst>
          </p:cNvPr>
          <p:cNvSpPr txBox="1"/>
          <p:nvPr/>
        </p:nvSpPr>
        <p:spPr>
          <a:xfrm>
            <a:off x="9324909" y="2783583"/>
            <a:ext cx="1825569" cy="646331"/>
          </a:xfrm>
          <a:prstGeom prst="rect">
            <a:avLst/>
          </a:prstGeom>
          <a:noFill/>
        </p:spPr>
        <p:txBody>
          <a:bodyPr wrap="square" rtlCol="0">
            <a:spAutoFit/>
          </a:bodyPr>
          <a:lstStyle/>
          <a:p>
            <a:pPr>
              <a:defRPr/>
            </a:pPr>
            <a:r>
              <a:rPr lang="en-US"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Increase</a:t>
            </a:r>
            <a:r>
              <a:rPr lang="en-US" sz="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 between 2013–16 and 2019–22</a:t>
            </a:r>
            <a:endParaRPr lang="en-AU" sz="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AU" sz="1200" i="0" u="none" strike="noStrike" kern="1200" cap="none" spc="0" normalizeH="0" baseline="0" noProof="0" dirty="0">
              <a:ln>
                <a:noFill/>
              </a:ln>
              <a:solidFill>
                <a:srgbClr val="3B3838"/>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0" name="TextBox 29">
            <a:extLst>
              <a:ext uri="{FF2B5EF4-FFF2-40B4-BE49-F238E27FC236}">
                <a16:creationId xmlns:a16="http://schemas.microsoft.com/office/drawing/2014/main" id="{0B64D514-BA6B-C488-0EB2-E228902E38C9}"/>
              </a:ext>
            </a:extLst>
          </p:cNvPr>
          <p:cNvSpPr txBox="1"/>
          <p:nvPr/>
        </p:nvSpPr>
        <p:spPr>
          <a:xfrm>
            <a:off x="8110854" y="2472640"/>
            <a:ext cx="1628179" cy="276999"/>
          </a:xfrm>
          <a:prstGeom prst="rect">
            <a:avLst/>
          </a:prstGeom>
          <a:noFill/>
        </p:spPr>
        <p:txBody>
          <a:bodyPr wrap="square" rtlCol="0">
            <a:spAutoFit/>
          </a:bodyPr>
          <a:lstStyle/>
          <a:p>
            <a:r>
              <a:rPr lang="en-AU" sz="1200" b="1" dirty="0">
                <a:solidFill>
                  <a:srgbClr val="1178A2"/>
                </a:solidFill>
                <a:latin typeface="Open Sans" panose="020B0606030504020204" pitchFamily="34" charset="0"/>
                <a:ea typeface="Open Sans" panose="020B0606030504020204" pitchFamily="34" charset="0"/>
                <a:cs typeface="Open Sans" panose="020B0606030504020204" pitchFamily="34" charset="0"/>
              </a:rPr>
              <a:t>National rates</a:t>
            </a:r>
          </a:p>
        </p:txBody>
      </p:sp>
      <p:sp>
        <p:nvSpPr>
          <p:cNvPr id="31" name="TextBox 30">
            <a:extLst>
              <a:ext uri="{FF2B5EF4-FFF2-40B4-BE49-F238E27FC236}">
                <a16:creationId xmlns:a16="http://schemas.microsoft.com/office/drawing/2014/main" id="{FB35B4B9-662D-2143-0DF6-95364FEBD46F}"/>
              </a:ext>
            </a:extLst>
          </p:cNvPr>
          <p:cNvSpPr txBox="1"/>
          <p:nvPr/>
        </p:nvSpPr>
        <p:spPr>
          <a:xfrm>
            <a:off x="8080543" y="2674147"/>
            <a:ext cx="1328131" cy="769441"/>
          </a:xfrm>
          <a:prstGeom prst="rect">
            <a:avLst/>
          </a:prstGeom>
          <a:noFill/>
        </p:spPr>
        <p:txBody>
          <a:bodyPr wrap="square" rtlCol="0">
            <a:spAutoFit/>
          </a:bodyPr>
          <a:lstStyle/>
          <a:p>
            <a:r>
              <a:rPr lang="en-AU" sz="4400" dirty="0">
                <a:solidFill>
                  <a:srgbClr val="1178A2"/>
                </a:solidFill>
                <a:latin typeface="Open Sans SemiBold" panose="020B0706030804020204" pitchFamily="34" charset="0"/>
                <a:ea typeface="Open Sans SemiBold" panose="020B0706030804020204" pitchFamily="34" charset="0"/>
                <a:cs typeface="Open Sans SemiBold" panose="020B0706030804020204" pitchFamily="34" charset="0"/>
              </a:rPr>
              <a:t>10%</a:t>
            </a:r>
          </a:p>
        </p:txBody>
      </p:sp>
      <p:grpSp>
        <p:nvGrpSpPr>
          <p:cNvPr id="40" name="Group 39">
            <a:extLst>
              <a:ext uri="{FF2B5EF4-FFF2-40B4-BE49-F238E27FC236}">
                <a16:creationId xmlns:a16="http://schemas.microsoft.com/office/drawing/2014/main" id="{16936C27-BE6F-577A-3E1E-5E477A41E2F9}"/>
              </a:ext>
            </a:extLst>
          </p:cNvPr>
          <p:cNvGrpSpPr/>
          <p:nvPr/>
        </p:nvGrpSpPr>
        <p:grpSpPr>
          <a:xfrm>
            <a:off x="8047062" y="3607461"/>
            <a:ext cx="3304056" cy="1716685"/>
            <a:chOff x="2902434" y="392042"/>
            <a:chExt cx="3304056" cy="1716685"/>
          </a:xfrm>
        </p:grpSpPr>
        <p:sp>
          <p:nvSpPr>
            <p:cNvPr id="41" name="Rectangle: Rounded Corners 40">
              <a:extLst>
                <a:ext uri="{FF2B5EF4-FFF2-40B4-BE49-F238E27FC236}">
                  <a16:creationId xmlns:a16="http://schemas.microsoft.com/office/drawing/2014/main" id="{204BB950-450B-BB54-41AE-79626956A8E3}"/>
                </a:ext>
              </a:extLst>
            </p:cNvPr>
            <p:cNvSpPr/>
            <p:nvPr/>
          </p:nvSpPr>
          <p:spPr>
            <a:xfrm>
              <a:off x="2902434" y="392042"/>
              <a:ext cx="3304056" cy="1716685"/>
            </a:xfrm>
            <a:prstGeom prst="roundRect">
              <a:avLst/>
            </a:prstGeom>
            <a:solidFill>
              <a:schemeClr val="bg1"/>
            </a:solidFill>
            <a:ln>
              <a:solidFill>
                <a:srgbClr val="1178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2" name="Picture 41" descr="A map with a pin in the shape of a heart&#10;&#10;Description automatically generated">
              <a:extLst>
                <a:ext uri="{FF2B5EF4-FFF2-40B4-BE49-F238E27FC236}">
                  <a16:creationId xmlns:a16="http://schemas.microsoft.com/office/drawing/2014/main" id="{04A5D1B8-A18A-6ED5-0DEA-AFE5B80C1D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0526" y="736209"/>
              <a:ext cx="744945" cy="744945"/>
            </a:xfrm>
            <a:prstGeom prst="rect">
              <a:avLst/>
            </a:prstGeom>
          </p:spPr>
        </p:pic>
        <p:sp>
          <p:nvSpPr>
            <p:cNvPr id="43" name="TextBox 42">
              <a:extLst>
                <a:ext uri="{FF2B5EF4-FFF2-40B4-BE49-F238E27FC236}">
                  <a16:creationId xmlns:a16="http://schemas.microsoft.com/office/drawing/2014/main" id="{A358D19B-54BC-D1DD-74A0-989A23F62900}"/>
                </a:ext>
              </a:extLst>
            </p:cNvPr>
            <p:cNvSpPr txBox="1"/>
            <p:nvPr/>
          </p:nvSpPr>
          <p:spPr>
            <a:xfrm>
              <a:off x="3061210" y="559982"/>
              <a:ext cx="2048323" cy="27699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AU" sz="1200" b="1" i="0" u="none" strike="noStrike" kern="1200" cap="none" spc="0" normalizeH="0" baseline="0" noProof="0" dirty="0">
                  <a:ln>
                    <a:noFill/>
                  </a:ln>
                  <a:solidFill>
                    <a:srgbClr val="1178A2"/>
                  </a:solidFill>
                  <a:effectLst/>
                  <a:uLnTx/>
                  <a:uFillTx/>
                  <a:latin typeface="Open Sans" panose="020B0606030504020204" pitchFamily="34" charset="0"/>
                  <a:ea typeface="Open Sans" panose="020B0606030504020204" pitchFamily="34" charset="0"/>
                  <a:cs typeface="Open Sans" panose="020B0606030504020204" pitchFamily="34" charset="0"/>
                </a:rPr>
                <a:t>Consistently over time:</a:t>
              </a:r>
            </a:p>
          </p:txBody>
        </p:sp>
        <p:pic>
          <p:nvPicPr>
            <p:cNvPr id="44" name="Picture 43">
              <a:extLst>
                <a:ext uri="{FF2B5EF4-FFF2-40B4-BE49-F238E27FC236}">
                  <a16:creationId xmlns:a16="http://schemas.microsoft.com/office/drawing/2014/main" id="{993D6CE9-6BC3-BE6B-B542-A1DDD11F3AE6}"/>
                </a:ext>
              </a:extLst>
            </p:cNvPr>
            <p:cNvPicPr>
              <a:picLocks noChangeAspect="1"/>
            </p:cNvPicPr>
            <p:nvPr/>
          </p:nvPicPr>
          <p:blipFill>
            <a:blip r:embed="rId6"/>
            <a:stretch>
              <a:fillRect/>
            </a:stretch>
          </p:blipFill>
          <p:spPr>
            <a:xfrm>
              <a:off x="3099283" y="1441181"/>
              <a:ext cx="564998" cy="545659"/>
            </a:xfrm>
            <a:prstGeom prst="rect">
              <a:avLst/>
            </a:prstGeom>
          </p:spPr>
        </p:pic>
        <p:sp>
          <p:nvSpPr>
            <p:cNvPr id="45" name="TextBox 44">
              <a:extLst>
                <a:ext uri="{FF2B5EF4-FFF2-40B4-BE49-F238E27FC236}">
                  <a16:creationId xmlns:a16="http://schemas.microsoft.com/office/drawing/2014/main" id="{20822FE3-A3C7-5F74-7E5A-615097ABEBB5}"/>
                </a:ext>
              </a:extLst>
            </p:cNvPr>
            <p:cNvSpPr txBox="1"/>
            <p:nvPr/>
          </p:nvSpPr>
          <p:spPr>
            <a:xfrm>
              <a:off x="3656843" y="884513"/>
              <a:ext cx="1737902" cy="46166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Higher rates in regional areas</a:t>
              </a:r>
              <a:endParaRPr kumimoji="0" lang="en-AU" sz="1200" b="0" i="0" u="none" strike="noStrike" kern="1200" cap="none" spc="0" normalizeH="0" baseline="0" noProof="0" dirty="0">
                <a:ln>
                  <a:noFill/>
                </a:ln>
                <a:solidFill>
                  <a:schemeClr val="tx1">
                    <a:lumMod val="65000"/>
                    <a:lumOff val="3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6" name="TextBox 45">
              <a:extLst>
                <a:ext uri="{FF2B5EF4-FFF2-40B4-BE49-F238E27FC236}">
                  <a16:creationId xmlns:a16="http://schemas.microsoft.com/office/drawing/2014/main" id="{08036997-2CBA-7DE9-04D0-3D4C8764C3D6}"/>
                </a:ext>
              </a:extLst>
            </p:cNvPr>
            <p:cNvSpPr txBox="1"/>
            <p:nvPr/>
          </p:nvSpPr>
          <p:spPr>
            <a:xfrm>
              <a:off x="3673073" y="1527508"/>
              <a:ext cx="2328439" cy="461665"/>
            </a:xfrm>
            <a:prstGeom prst="rect">
              <a:avLst/>
            </a:prstGeom>
            <a:noFill/>
          </p:spPr>
          <p:txBody>
            <a:bodyPr wrap="square" rtlCol="0">
              <a:spAutoFit/>
            </a:bodyPr>
            <a:lstStyle/>
            <a:p>
              <a:r>
                <a:rPr lang="en-AU"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60% o</a:t>
              </a:r>
              <a:r>
                <a:rPr kumimoji="0" lang="en-AU" sz="1200" b="0" i="0" u="none" strike="noStrike" kern="1200" cap="none" spc="0" normalizeH="0" baseline="0" noProof="0" dirty="0">
                  <a:ln>
                    <a:noFill/>
                  </a:ln>
                  <a:solidFill>
                    <a:schemeClr val="tx1">
                      <a:lumMod val="65000"/>
                      <a:lumOff val="3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f hospitalisations were for privately-funded patients </a:t>
              </a:r>
            </a:p>
          </p:txBody>
        </p:sp>
      </p:grpSp>
      <p:grpSp>
        <p:nvGrpSpPr>
          <p:cNvPr id="47" name="Group 46">
            <a:extLst>
              <a:ext uri="{FF2B5EF4-FFF2-40B4-BE49-F238E27FC236}">
                <a16:creationId xmlns:a16="http://schemas.microsoft.com/office/drawing/2014/main" id="{C5DB1310-399F-30CD-2FFD-A10441EF9C87}"/>
              </a:ext>
            </a:extLst>
          </p:cNvPr>
          <p:cNvGrpSpPr/>
          <p:nvPr/>
        </p:nvGrpSpPr>
        <p:grpSpPr>
          <a:xfrm>
            <a:off x="8053116" y="5492086"/>
            <a:ext cx="3450755" cy="949687"/>
            <a:chOff x="8123528" y="5242423"/>
            <a:chExt cx="3450755" cy="949687"/>
          </a:xfrm>
        </p:grpSpPr>
        <p:sp>
          <p:nvSpPr>
            <p:cNvPr id="48" name="Rectangle: Rounded Corners 47">
              <a:extLst>
                <a:ext uri="{FF2B5EF4-FFF2-40B4-BE49-F238E27FC236}">
                  <a16:creationId xmlns:a16="http://schemas.microsoft.com/office/drawing/2014/main" id="{AB92CDB1-BE6E-C025-9715-CF609D7DC3DF}"/>
                </a:ext>
              </a:extLst>
            </p:cNvPr>
            <p:cNvSpPr/>
            <p:nvPr/>
          </p:nvSpPr>
          <p:spPr>
            <a:xfrm>
              <a:off x="8123528" y="5242423"/>
              <a:ext cx="3304056" cy="949687"/>
            </a:xfrm>
            <a:prstGeom prst="roundRect">
              <a:avLst/>
            </a:prstGeom>
            <a:solidFill>
              <a:schemeClr val="bg1"/>
            </a:solidFill>
            <a:ln>
              <a:solidFill>
                <a:srgbClr val="1178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TextBox 48">
              <a:extLst>
                <a:ext uri="{FF2B5EF4-FFF2-40B4-BE49-F238E27FC236}">
                  <a16:creationId xmlns:a16="http://schemas.microsoft.com/office/drawing/2014/main" id="{6E65565D-328F-0A65-ED1E-769D03223F03}"/>
                </a:ext>
              </a:extLst>
            </p:cNvPr>
            <p:cNvSpPr txBox="1"/>
            <p:nvPr/>
          </p:nvSpPr>
          <p:spPr>
            <a:xfrm>
              <a:off x="9120027" y="5518244"/>
              <a:ext cx="2454256" cy="646331"/>
            </a:xfrm>
            <a:prstGeom prst="rect">
              <a:avLst/>
            </a:prstGeom>
            <a:noFill/>
          </p:spPr>
          <p:txBody>
            <a:bodyPr wrap="square" rtlCol="0">
              <a:spAutoFit/>
            </a:bodyPr>
            <a:lstStyle/>
            <a:p>
              <a:r>
                <a:rPr lang="en-US" sz="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2% lower for Aboriginal and Torres Strait Islander women than other Australian women</a:t>
              </a:r>
              <a:endParaRPr lang="en-AU"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TextBox 49">
              <a:extLst>
                <a:ext uri="{FF2B5EF4-FFF2-40B4-BE49-F238E27FC236}">
                  <a16:creationId xmlns:a16="http://schemas.microsoft.com/office/drawing/2014/main" id="{A27F08AA-BF29-14E1-7BC9-9274CB742388}"/>
                </a:ext>
              </a:extLst>
            </p:cNvPr>
            <p:cNvSpPr txBox="1"/>
            <p:nvPr/>
          </p:nvSpPr>
          <p:spPr>
            <a:xfrm>
              <a:off x="8542140" y="5554784"/>
              <a:ext cx="990882" cy="461665"/>
            </a:xfrm>
            <a:prstGeom prst="rect">
              <a:avLst/>
            </a:prstGeom>
            <a:noFill/>
          </p:spPr>
          <p:txBody>
            <a:bodyPr wrap="square" rtlCol="0">
              <a:spAutoFit/>
            </a:bodyPr>
            <a:lstStyle/>
            <a:p>
              <a:r>
                <a:rPr lang="en-AU" sz="2400" dirty="0">
                  <a:solidFill>
                    <a:srgbClr val="1178A2"/>
                  </a:solidFill>
                  <a:latin typeface="Open Sans SemiBold" panose="020B0706030804020204" pitchFamily="34" charset="0"/>
                  <a:ea typeface="Open Sans SemiBold" panose="020B0706030804020204" pitchFamily="34" charset="0"/>
                  <a:cs typeface="Open Sans SemiBold" panose="020B0706030804020204" pitchFamily="34" charset="0"/>
                </a:rPr>
                <a:t>2%</a:t>
              </a:r>
            </a:p>
          </p:txBody>
        </p:sp>
        <p:sp>
          <p:nvSpPr>
            <p:cNvPr id="51" name="Arrow: Up 50">
              <a:extLst>
                <a:ext uri="{FF2B5EF4-FFF2-40B4-BE49-F238E27FC236}">
                  <a16:creationId xmlns:a16="http://schemas.microsoft.com/office/drawing/2014/main" id="{1584C274-6228-0236-207E-B0DE92BD5098}"/>
                </a:ext>
              </a:extLst>
            </p:cNvPr>
            <p:cNvSpPr/>
            <p:nvPr/>
          </p:nvSpPr>
          <p:spPr>
            <a:xfrm rot="10800000">
              <a:off x="8431273" y="5681812"/>
              <a:ext cx="172530" cy="229887"/>
            </a:xfrm>
            <a:prstGeom prst="upArrow">
              <a:avLst/>
            </a:prstGeom>
            <a:solidFill>
              <a:srgbClr val="117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 name="TextBox 2">
            <a:extLst>
              <a:ext uri="{FF2B5EF4-FFF2-40B4-BE49-F238E27FC236}">
                <a16:creationId xmlns:a16="http://schemas.microsoft.com/office/drawing/2014/main" id="{0CC949C1-486B-AB3F-4443-B2C517C87AED}"/>
              </a:ext>
            </a:extLst>
          </p:cNvPr>
          <p:cNvSpPr txBox="1"/>
          <p:nvPr/>
        </p:nvSpPr>
        <p:spPr>
          <a:xfrm>
            <a:off x="8282292" y="5564450"/>
            <a:ext cx="2048323" cy="27699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AU" sz="1200" b="1" i="0" u="none" strike="noStrike" kern="1200" cap="none" spc="0" normalizeH="0" baseline="0" noProof="0" dirty="0">
                <a:ln>
                  <a:noFill/>
                </a:ln>
                <a:solidFill>
                  <a:srgbClr val="1178A2"/>
                </a:solidFill>
                <a:effectLst/>
                <a:uLnTx/>
                <a:uFillTx/>
                <a:latin typeface="Open Sans" panose="020B0606030504020204" pitchFamily="34" charset="0"/>
                <a:ea typeface="Open Sans" panose="020B0606030504020204" pitchFamily="34" charset="0"/>
                <a:cs typeface="Open Sans" panose="020B0606030504020204" pitchFamily="34" charset="0"/>
              </a:rPr>
              <a:t>In 2021/22</a:t>
            </a:r>
          </a:p>
        </p:txBody>
      </p:sp>
    </p:spTree>
    <p:extLst>
      <p:ext uri="{BB962C8B-B14F-4D97-AF65-F5344CB8AC3E}">
        <p14:creationId xmlns:p14="http://schemas.microsoft.com/office/powerpoint/2010/main" val="2565415704"/>
      </p:ext>
    </p:extLst>
  </p:cSld>
  <p:clrMapOvr>
    <a:masterClrMapping/>
  </p:clrMapOvr>
  <p:transition advClick="0" advTm="20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87F2D7-D714-A119-2D6B-1BA9DD4517C5}"/>
              </a:ext>
            </a:extLst>
          </p:cNvPr>
          <p:cNvSpPr/>
          <p:nvPr/>
        </p:nvSpPr>
        <p:spPr>
          <a:xfrm>
            <a:off x="0" y="980728"/>
            <a:ext cx="12192000" cy="58772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B30D9A21-3BB6-44A3-A12E-10DAADD683E2}"/>
              </a:ext>
            </a:extLst>
          </p:cNvPr>
          <p:cNvSpPr>
            <a:spLocks noGrp="1"/>
          </p:cNvSpPr>
          <p:nvPr>
            <p:ph idx="1"/>
          </p:nvPr>
        </p:nvSpPr>
        <p:spPr>
          <a:xfrm>
            <a:off x="586740" y="2041117"/>
            <a:ext cx="7344816" cy="4037779"/>
          </a:xfrm>
        </p:spPr>
        <p:txBody>
          <a:bodyPr>
            <a:noAutofit/>
          </a:bodyPr>
          <a:lstStyle/>
          <a:p>
            <a:pPr>
              <a:lnSpc>
                <a:spcPct val="100000"/>
              </a:lnSpc>
            </a:pPr>
            <a:r>
              <a:rPr lang="en-AU" sz="2400" b="0" i="0" dirty="0">
                <a:solidFill>
                  <a:schemeClr val="tx1"/>
                </a:solidFill>
                <a:effectLst/>
              </a:rPr>
              <a:t>Support the delivery of evidence-based clinical care for a health condition or procedure</a:t>
            </a:r>
          </a:p>
          <a:p>
            <a:pPr>
              <a:lnSpc>
                <a:spcPct val="100000"/>
              </a:lnSpc>
            </a:pPr>
            <a:r>
              <a:rPr lang="en-AU" sz="2400" dirty="0">
                <a:solidFill>
                  <a:schemeClr val="tx1"/>
                </a:solidFill>
              </a:rPr>
              <a:t>R</a:t>
            </a:r>
            <a:r>
              <a:rPr lang="en-AU" sz="2400" b="0" i="0" dirty="0">
                <a:solidFill>
                  <a:schemeClr val="tx1"/>
                </a:solidFill>
                <a:effectLst/>
              </a:rPr>
              <a:t>educe variation in clinical care</a:t>
            </a:r>
          </a:p>
          <a:p>
            <a:pPr>
              <a:lnSpc>
                <a:spcPct val="100000"/>
              </a:lnSpc>
            </a:pPr>
            <a:r>
              <a:rPr lang="en-AU" sz="2400" dirty="0">
                <a:solidFill>
                  <a:schemeClr val="tx1"/>
                </a:solidFill>
              </a:rPr>
              <a:t>P</a:t>
            </a:r>
            <a:r>
              <a:rPr lang="en-AU" sz="2400" b="0" i="0" dirty="0">
                <a:solidFill>
                  <a:schemeClr val="tx1"/>
                </a:solidFill>
                <a:effectLst/>
              </a:rPr>
              <a:t>romote shared decision-making between health professionals and consumers. </a:t>
            </a:r>
          </a:p>
          <a:p>
            <a:pPr marL="0" indent="0">
              <a:lnSpc>
                <a:spcPct val="100000"/>
              </a:lnSpc>
              <a:buNone/>
            </a:pPr>
            <a:endParaRPr lang="en-AU" sz="1600" i="0" dirty="0">
              <a:solidFill>
                <a:schemeClr val="tx1"/>
              </a:solidFill>
              <a:effectLst/>
            </a:endParaRPr>
          </a:p>
          <a:p>
            <a:pPr marL="0" indent="0">
              <a:lnSpc>
                <a:spcPct val="100000"/>
              </a:lnSpc>
              <a:buNone/>
            </a:pPr>
            <a:r>
              <a:rPr lang="en-AU" sz="2400" i="0" dirty="0">
                <a:solidFill>
                  <a:schemeClr val="tx1"/>
                </a:solidFill>
                <a:effectLst/>
              </a:rPr>
              <a:t>Unlike clinical guidelines, they do not describe all components of care. Instead, they comprise a limited set of ‘quality statements’ describing the expected care for a health condition or procedure.</a:t>
            </a:r>
          </a:p>
          <a:p>
            <a:pPr>
              <a:lnSpc>
                <a:spcPct val="100000"/>
              </a:lnSpc>
            </a:pPr>
            <a:endParaRPr lang="en-AU" sz="2400" b="0" i="0" dirty="0">
              <a:solidFill>
                <a:schemeClr val="tx1"/>
              </a:solidFill>
              <a:effectLst/>
            </a:endParaRPr>
          </a:p>
        </p:txBody>
      </p:sp>
      <p:sp>
        <p:nvSpPr>
          <p:cNvPr id="4" name="Title 1">
            <a:extLst>
              <a:ext uri="{FF2B5EF4-FFF2-40B4-BE49-F238E27FC236}">
                <a16:creationId xmlns:a16="http://schemas.microsoft.com/office/drawing/2014/main" id="{3F3D5E7C-3ACD-2F67-5F98-5C55918489A9}"/>
              </a:ext>
            </a:extLst>
          </p:cNvPr>
          <p:cNvSpPr txBox="1">
            <a:spLocks/>
          </p:cNvSpPr>
          <p:nvPr/>
        </p:nvSpPr>
        <p:spPr>
          <a:xfrm>
            <a:off x="586740" y="511764"/>
            <a:ext cx="11018520" cy="1434415"/>
          </a:xfrm>
          <a:prstGeom prst="rect">
            <a:avLst/>
          </a:prstGeom>
        </p:spPr>
        <p:txBody>
          <a:bodyPr anchor="b">
            <a:normAutofit/>
          </a:bodyPr>
          <a:lstStyle>
            <a:lvl1pPr algn="l" defTabSz="914377" rtl="0" eaLnBrk="1" latinLnBrk="0" hangingPunct="1">
              <a:lnSpc>
                <a:spcPct val="90000"/>
              </a:lnSpc>
              <a:spcBef>
                <a:spcPct val="0"/>
              </a:spcBef>
              <a:buNone/>
              <a:defRPr sz="4400" b="1" i="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r>
              <a:rPr lang="en-AU" sz="4000" dirty="0">
                <a:solidFill>
                  <a:srgbClr val="006060"/>
                </a:solidFill>
              </a:rPr>
              <a:t>Clinical Care Standards</a:t>
            </a:r>
          </a:p>
        </p:txBody>
      </p:sp>
      <p:sp>
        <p:nvSpPr>
          <p:cNvPr id="11" name="Rectangle 10">
            <a:extLst>
              <a:ext uri="{FF2B5EF4-FFF2-40B4-BE49-F238E27FC236}">
                <a16:creationId xmlns:a16="http://schemas.microsoft.com/office/drawing/2014/main" id="{114A5E2D-695A-046A-D1C9-87CF643A5ABA}"/>
              </a:ext>
            </a:extLst>
          </p:cNvPr>
          <p:cNvSpPr/>
          <p:nvPr/>
        </p:nvSpPr>
        <p:spPr>
          <a:xfrm>
            <a:off x="9336360" y="0"/>
            <a:ext cx="2664296" cy="9020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67D61640-6DB9-E527-EF57-515F5640697B}"/>
              </a:ext>
            </a:extLst>
          </p:cNvPr>
          <p:cNvPicPr>
            <a:picLocks noChangeAspect="1"/>
          </p:cNvPicPr>
          <p:nvPr/>
        </p:nvPicPr>
        <p:blipFill>
          <a:blip r:embed="rId3"/>
          <a:stretch>
            <a:fillRect/>
          </a:stretch>
        </p:blipFill>
        <p:spPr>
          <a:xfrm>
            <a:off x="8271243" y="980728"/>
            <a:ext cx="1313402" cy="1809905"/>
          </a:xfrm>
          <a:prstGeom prst="rect">
            <a:avLst/>
          </a:prstGeom>
        </p:spPr>
      </p:pic>
      <p:pic>
        <p:nvPicPr>
          <p:cNvPr id="8" name="Picture 7">
            <a:extLst>
              <a:ext uri="{FF2B5EF4-FFF2-40B4-BE49-F238E27FC236}">
                <a16:creationId xmlns:a16="http://schemas.microsoft.com/office/drawing/2014/main" id="{CE1DA921-26C7-471A-0C52-73FE479F226D}"/>
              </a:ext>
            </a:extLst>
          </p:cNvPr>
          <p:cNvPicPr>
            <a:picLocks noChangeAspect="1"/>
          </p:cNvPicPr>
          <p:nvPr/>
        </p:nvPicPr>
        <p:blipFill>
          <a:blip r:embed="rId4"/>
          <a:stretch>
            <a:fillRect/>
          </a:stretch>
        </p:blipFill>
        <p:spPr>
          <a:xfrm>
            <a:off x="9704000" y="965044"/>
            <a:ext cx="1262238" cy="1831316"/>
          </a:xfrm>
          <a:prstGeom prst="rect">
            <a:avLst/>
          </a:prstGeom>
        </p:spPr>
      </p:pic>
      <p:pic>
        <p:nvPicPr>
          <p:cNvPr id="15" name="Picture 14">
            <a:extLst>
              <a:ext uri="{FF2B5EF4-FFF2-40B4-BE49-F238E27FC236}">
                <a16:creationId xmlns:a16="http://schemas.microsoft.com/office/drawing/2014/main" id="{DADCCE40-76D1-788F-560E-E8E3F97F5EEA}"/>
              </a:ext>
            </a:extLst>
          </p:cNvPr>
          <p:cNvPicPr>
            <a:picLocks noChangeAspect="1"/>
          </p:cNvPicPr>
          <p:nvPr/>
        </p:nvPicPr>
        <p:blipFill>
          <a:blip r:embed="rId5"/>
          <a:stretch>
            <a:fillRect/>
          </a:stretch>
        </p:blipFill>
        <p:spPr>
          <a:xfrm>
            <a:off x="8271243" y="4786466"/>
            <a:ext cx="1299215" cy="1860440"/>
          </a:xfrm>
          <a:prstGeom prst="rect">
            <a:avLst/>
          </a:prstGeom>
        </p:spPr>
      </p:pic>
      <p:pic>
        <p:nvPicPr>
          <p:cNvPr id="18" name="Picture 17">
            <a:extLst>
              <a:ext uri="{FF2B5EF4-FFF2-40B4-BE49-F238E27FC236}">
                <a16:creationId xmlns:a16="http://schemas.microsoft.com/office/drawing/2014/main" id="{19F5FCDA-75EA-1F5C-326A-8076F2FE8B74}"/>
              </a:ext>
            </a:extLst>
          </p:cNvPr>
          <p:cNvPicPr>
            <a:picLocks noChangeAspect="1"/>
          </p:cNvPicPr>
          <p:nvPr/>
        </p:nvPicPr>
        <p:blipFill>
          <a:blip r:embed="rId6"/>
          <a:stretch>
            <a:fillRect/>
          </a:stretch>
        </p:blipFill>
        <p:spPr>
          <a:xfrm>
            <a:off x="8271243" y="2865277"/>
            <a:ext cx="1299215" cy="1842523"/>
          </a:xfrm>
          <a:prstGeom prst="rect">
            <a:avLst/>
          </a:prstGeom>
        </p:spPr>
      </p:pic>
      <p:pic>
        <p:nvPicPr>
          <p:cNvPr id="19" name="Picture 18">
            <a:extLst>
              <a:ext uri="{FF2B5EF4-FFF2-40B4-BE49-F238E27FC236}">
                <a16:creationId xmlns:a16="http://schemas.microsoft.com/office/drawing/2014/main" id="{892A74DE-BCB6-DCEC-3FB7-C1F25B317C2A}"/>
              </a:ext>
            </a:extLst>
          </p:cNvPr>
          <p:cNvPicPr>
            <a:picLocks noChangeAspect="1"/>
          </p:cNvPicPr>
          <p:nvPr/>
        </p:nvPicPr>
        <p:blipFill>
          <a:blip r:embed="rId7"/>
          <a:stretch>
            <a:fillRect/>
          </a:stretch>
        </p:blipFill>
        <p:spPr>
          <a:xfrm>
            <a:off x="9706397" y="2858867"/>
            <a:ext cx="1279337" cy="1848933"/>
          </a:xfrm>
          <a:prstGeom prst="rect">
            <a:avLst/>
          </a:prstGeom>
        </p:spPr>
      </p:pic>
      <p:pic>
        <p:nvPicPr>
          <p:cNvPr id="20" name="Picture 19">
            <a:extLst>
              <a:ext uri="{FF2B5EF4-FFF2-40B4-BE49-F238E27FC236}">
                <a16:creationId xmlns:a16="http://schemas.microsoft.com/office/drawing/2014/main" id="{F31D17AB-8A8E-3E9A-8F3C-90EB2C07DD48}"/>
              </a:ext>
            </a:extLst>
          </p:cNvPr>
          <p:cNvPicPr>
            <a:picLocks noChangeAspect="1"/>
          </p:cNvPicPr>
          <p:nvPr/>
        </p:nvPicPr>
        <p:blipFill>
          <a:blip r:embed="rId8"/>
          <a:stretch>
            <a:fillRect/>
          </a:stretch>
        </p:blipFill>
        <p:spPr>
          <a:xfrm>
            <a:off x="9704000" y="4786466"/>
            <a:ext cx="1307566" cy="1848933"/>
          </a:xfrm>
          <a:prstGeom prst="rect">
            <a:avLst/>
          </a:prstGeom>
        </p:spPr>
      </p:pic>
    </p:spTree>
    <p:extLst>
      <p:ext uri="{BB962C8B-B14F-4D97-AF65-F5344CB8AC3E}">
        <p14:creationId xmlns:p14="http://schemas.microsoft.com/office/powerpoint/2010/main" val="2656800362"/>
      </p:ext>
    </p:extLst>
  </p:cSld>
  <p:clrMapOvr>
    <a:masterClrMapping/>
  </p:clrMapOvr>
  <p:transition advClick="0" advTm="20000"/>
</p:sld>
</file>

<file path=ppt/theme/theme1.xml><?xml version="1.0" encoding="utf-8"?>
<a:theme xmlns:a="http://schemas.openxmlformats.org/drawingml/2006/main" name="Light Master">
  <a:themeElements>
    <a:clrScheme name="BCEW 1">
      <a:dk1>
        <a:srgbClr val="000000"/>
      </a:dk1>
      <a:lt1>
        <a:srgbClr val="FFFFFF"/>
      </a:lt1>
      <a:dk2>
        <a:srgbClr val="44546A"/>
      </a:dk2>
      <a:lt2>
        <a:srgbClr val="E7E6E6"/>
      </a:lt2>
      <a:accent1>
        <a:srgbClr val="4472C4"/>
      </a:accent1>
      <a:accent2>
        <a:srgbClr val="ED7D31"/>
      </a:accent2>
      <a:accent3>
        <a:srgbClr val="A5A5A5"/>
      </a:accent3>
      <a:accent4>
        <a:srgbClr val="FFD9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Light Master">
  <a:themeElements>
    <a:clrScheme name="BCEW 1">
      <a:dk1>
        <a:srgbClr val="000000"/>
      </a:dk1>
      <a:lt1>
        <a:srgbClr val="FFFFFF"/>
      </a:lt1>
      <a:dk2>
        <a:srgbClr val="44546A"/>
      </a:dk2>
      <a:lt2>
        <a:srgbClr val="E7E6E6"/>
      </a:lt2>
      <a:accent1>
        <a:srgbClr val="4472C4"/>
      </a:accent1>
      <a:accent2>
        <a:srgbClr val="ED7D31"/>
      </a:accent2>
      <a:accent3>
        <a:srgbClr val="A5A5A5"/>
      </a:accent3>
      <a:accent4>
        <a:srgbClr val="FFD9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Light Master">
  <a:themeElements>
    <a:clrScheme name="BCEW 1">
      <a:dk1>
        <a:srgbClr val="000000"/>
      </a:dk1>
      <a:lt1>
        <a:srgbClr val="FFFFFF"/>
      </a:lt1>
      <a:dk2>
        <a:srgbClr val="44546A"/>
      </a:dk2>
      <a:lt2>
        <a:srgbClr val="E7E6E6"/>
      </a:lt2>
      <a:accent1>
        <a:srgbClr val="4472C4"/>
      </a:accent1>
      <a:accent2>
        <a:srgbClr val="ED7D31"/>
      </a:accent2>
      <a:accent3>
        <a:srgbClr val="A5A5A5"/>
      </a:accent3>
      <a:accent4>
        <a:srgbClr val="FFD9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nd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Light Master">
  <a:themeElements>
    <a:clrScheme name="BCEW 1">
      <a:dk1>
        <a:srgbClr val="000000"/>
      </a:dk1>
      <a:lt1>
        <a:srgbClr val="FFFFFF"/>
      </a:lt1>
      <a:dk2>
        <a:srgbClr val="44546A"/>
      </a:dk2>
      <a:lt2>
        <a:srgbClr val="E7E6E6"/>
      </a:lt2>
      <a:accent1>
        <a:srgbClr val="4472C4"/>
      </a:accent1>
      <a:accent2>
        <a:srgbClr val="ED7D31"/>
      </a:accent2>
      <a:accent3>
        <a:srgbClr val="A5A5A5"/>
      </a:accent3>
      <a:accent4>
        <a:srgbClr val="FFD9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Q21-038-Cataratcs-CCS-Launch-Slide-Template-2021" id="{C5118ACB-822C-014A-A090-A5FFC6FB71DF}" vid="{8D0D9F73-9932-6C44-A3C2-F11D03EED246}"/>
    </a:ext>
  </a:extLst>
</a:theme>
</file>

<file path=ppt/theme/theme6.xml><?xml version="1.0" encoding="utf-8"?>
<a:theme xmlns:a="http://schemas.openxmlformats.org/drawingml/2006/main" name="4_Light Master">
  <a:themeElements>
    <a:clrScheme name="BCEW 1">
      <a:dk1>
        <a:srgbClr val="000000"/>
      </a:dk1>
      <a:lt1>
        <a:srgbClr val="FFFFFF"/>
      </a:lt1>
      <a:dk2>
        <a:srgbClr val="44546A"/>
      </a:dk2>
      <a:lt2>
        <a:srgbClr val="E7E6E6"/>
      </a:lt2>
      <a:accent1>
        <a:srgbClr val="4472C4"/>
      </a:accent1>
      <a:accent2>
        <a:srgbClr val="ED7D31"/>
      </a:accent2>
      <a:accent3>
        <a:srgbClr val="A5A5A5"/>
      </a:accent3>
      <a:accent4>
        <a:srgbClr val="FFD9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Q21-038-Cataratcs-CCS-Launch-Slide-Template-2021" id="{C5118ACB-822C-014A-A090-A5FFC6FB71DF}" vid="{03B897B6-B89A-7543-BAC3-5E2A31A08D1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March 2019</Template>
  <TotalTime>91889</TotalTime>
  <Words>4639</Words>
  <Application>Microsoft Office PowerPoint</Application>
  <PresentationFormat>Widescreen</PresentationFormat>
  <Paragraphs>447</Paragraphs>
  <Slides>34</Slides>
  <Notes>34</Notes>
  <HiddenSlides>0</HiddenSlides>
  <MMClips>1</MMClips>
  <ScaleCrop>false</ScaleCrop>
  <HeadingPairs>
    <vt:vector size="6" baseType="variant">
      <vt:variant>
        <vt:lpstr>Fonts Used</vt:lpstr>
      </vt:variant>
      <vt:variant>
        <vt:i4>17</vt:i4>
      </vt:variant>
      <vt:variant>
        <vt:lpstr>Theme</vt:lpstr>
      </vt:variant>
      <vt:variant>
        <vt:i4>6</vt:i4>
      </vt:variant>
      <vt:variant>
        <vt:lpstr>Slide Titles</vt:lpstr>
      </vt:variant>
      <vt:variant>
        <vt:i4>34</vt:i4>
      </vt:variant>
    </vt:vector>
  </HeadingPairs>
  <TitlesOfParts>
    <vt:vector size="57" baseType="lpstr">
      <vt:lpstr>AdvOT863180fb</vt:lpstr>
      <vt:lpstr>AdvOT863180fb+20</vt:lpstr>
      <vt:lpstr>AdvOT863180fb+fb</vt:lpstr>
      <vt:lpstr>Arial</vt:lpstr>
      <vt:lpstr>Arial Bold</vt:lpstr>
      <vt:lpstr>Calibri</vt:lpstr>
      <vt:lpstr>Calibri Light</vt:lpstr>
      <vt:lpstr>Gulliver</vt:lpstr>
      <vt:lpstr>Lato-Regular</vt:lpstr>
      <vt:lpstr>Open Sans</vt:lpstr>
      <vt:lpstr>Open Sans SemiBold</vt:lpstr>
      <vt:lpstr>Open Sans SemiBold</vt:lpstr>
      <vt:lpstr>Roboto</vt:lpstr>
      <vt:lpstr>Segoe UI</vt:lpstr>
      <vt:lpstr>Symbol</vt:lpstr>
      <vt:lpstr>Times New Roman</vt:lpstr>
      <vt:lpstr>Trebuchet MS Regular</vt:lpstr>
      <vt:lpstr>Light Master</vt:lpstr>
      <vt:lpstr>1_Light Master</vt:lpstr>
      <vt:lpstr>2_Light Master</vt:lpstr>
      <vt:lpstr>End Slide</vt:lpstr>
      <vt:lpstr>3_Light Master</vt:lpstr>
      <vt:lpstr>4_Light Master</vt:lpstr>
      <vt:lpstr> Heavy Menstrual Bleeding Clinical Care Standard  June 2024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 Sarah</vt:lpstr>
      <vt:lpstr>Case Study: Sarah</vt:lpstr>
      <vt:lpstr>Case Study: Sarah</vt:lpstr>
      <vt:lpstr>Case Study: Sarah</vt:lpstr>
      <vt:lpstr>Case Study: Sarah</vt:lpstr>
      <vt:lpstr>Case study: Sabha</vt:lpstr>
      <vt:lpstr>Case study: Sabha</vt:lpstr>
      <vt:lpstr>Case study: Sabha</vt:lpstr>
      <vt:lpstr>Case study: Suzanne</vt:lpstr>
      <vt:lpstr>Case study: Suzanne</vt:lpstr>
      <vt:lpstr>Case study: Suzanne</vt:lpstr>
      <vt:lpstr>PowerPoint Presentation</vt:lpstr>
      <vt:lpstr>Key messages</vt:lpstr>
      <vt:lpstr>PowerPoint Presentation</vt:lpstr>
    </vt:vector>
  </TitlesOfParts>
  <Company>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KEANE, Sally</dc:creator>
  <cp:lastModifiedBy>BUNT, Nicola</cp:lastModifiedBy>
  <cp:revision>688</cp:revision>
  <cp:lastPrinted>2021-05-19T04:10:15Z</cp:lastPrinted>
  <dcterms:created xsi:type="dcterms:W3CDTF">2020-11-13T00:38:30Z</dcterms:created>
  <dcterms:modified xsi:type="dcterms:W3CDTF">2024-06-12T02:01:32Z</dcterms:modified>
</cp:coreProperties>
</file>