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68" r:id="rId3"/>
    <p:sldId id="269" r:id="rId4"/>
    <p:sldId id="270" r:id="rId5"/>
    <p:sldId id="271" r:id="rId6"/>
    <p:sldId id="272" r:id="rId7"/>
    <p:sldId id="273" r:id="rId8"/>
    <p:sldId id="274" r:id="rId9"/>
    <p:sldId id="267" r:id="rId1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NIGHTON, Emily" initials="K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79A3"/>
    <a:srgbClr val="818285"/>
    <a:srgbClr val="00B3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38160" autoAdjust="0"/>
  </p:normalViewPr>
  <p:slideViewPr>
    <p:cSldViewPr snapToGrid="0" snapToObjects="1">
      <p:cViewPr varScale="1">
        <p:scale>
          <a:sx n="44" d="100"/>
          <a:sy n="44" d="100"/>
        </p:scale>
        <p:origin x="315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7-05T14:25:08.659" idx="1">
    <p:pos x="3190" y="1551"/>
    <p:text>Editable if site wishes to only present on one topic.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EF4DE9D-A557-FB4E-AACE-C707F4A4A067}" type="datetimeFigureOut">
              <a:rPr lang="en-US" smtClean="0"/>
              <a:t>6/21/2019</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CEA4601-368A-1440-A826-4147C7EF7E9B}" type="slidenum">
              <a:rPr lang="en-US" smtClean="0"/>
              <a:t>‹#›</a:t>
            </a:fld>
            <a:endParaRPr lang="en-US"/>
          </a:p>
        </p:txBody>
      </p:sp>
    </p:spTree>
    <p:extLst>
      <p:ext uri="{BB962C8B-B14F-4D97-AF65-F5344CB8AC3E}">
        <p14:creationId xmlns:p14="http://schemas.microsoft.com/office/powerpoint/2010/main" val="5898485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AU" sz="1100" kern="1200" dirty="0" smtClean="0">
              <a:solidFill>
                <a:schemeClr val="tx1"/>
              </a:solidFill>
              <a:effectLst/>
              <a:latin typeface="Arial" panose="020B0604020202020204" pitchFamily="34" charset="0"/>
              <a:ea typeface="+mn-ea"/>
              <a:cs typeface="Arial" panose="020B0604020202020204" pitchFamily="34" charset="0"/>
            </a:endParaRPr>
          </a:p>
          <a:p>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CEA4601-368A-1440-A826-4147C7EF7E9B}" type="slidenum">
              <a:rPr lang="en-US" smtClean="0"/>
              <a:t>1</a:t>
            </a:fld>
            <a:endParaRPr lang="en-US"/>
          </a:p>
        </p:txBody>
      </p:sp>
    </p:spTree>
    <p:extLst>
      <p:ext uri="{BB962C8B-B14F-4D97-AF65-F5344CB8AC3E}">
        <p14:creationId xmlns:p14="http://schemas.microsoft.com/office/powerpoint/2010/main" val="3835201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t>There are ten essential elements. </a:t>
            </a:r>
          </a:p>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t>The first five relate to the way in which end-of-life care should be approached and delivered. </a:t>
            </a:r>
          </a:p>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t>The second five elements relate to the structural and organisational prerequisites that are essential to the effective delivery of safe and high-quality end-of-life care. </a:t>
            </a:r>
          </a:p>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t>The elements describe the essential features of systems for recognising and responding to patients who are approaching the end of life but they do not prescribe how care should be delivered. </a:t>
            </a:r>
          </a:p>
          <a:p>
            <a:r>
              <a:rPr lang="en-AU" dirty="0" smtClean="0"/>
              <a:t>Health services need to have systems in place to address all elements in the Consensus Statement; however the application of the elements will vary according to the local circumstances, the available resources, and the individual needs of the patient receiving care. </a:t>
            </a:r>
          </a:p>
          <a:p>
            <a:r>
              <a:rPr lang="en-AU" dirty="0" smtClean="0"/>
              <a:t>Within each element there is a brief introductory statement followed by a list of actions that describe the necessary processes and systems to effectively address that element. </a:t>
            </a:r>
          </a:p>
          <a:p>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4</a:t>
            </a:fld>
            <a:endParaRPr lang="en-US"/>
          </a:p>
        </p:txBody>
      </p:sp>
    </p:spTree>
    <p:extLst>
      <p:ext uri="{BB962C8B-B14F-4D97-AF65-F5344CB8AC3E}">
        <p14:creationId xmlns:p14="http://schemas.microsoft.com/office/powerpoint/2010/main" val="729207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CEA4601-368A-1440-A826-4147C7EF7E9B}" type="slidenum">
              <a:rPr lang="en-US" smtClean="0"/>
              <a:t>9</a:t>
            </a:fld>
            <a:endParaRPr lang="en-US"/>
          </a:p>
        </p:txBody>
      </p:sp>
    </p:spTree>
    <p:extLst>
      <p:ext uri="{BB962C8B-B14F-4D97-AF65-F5344CB8AC3E}">
        <p14:creationId xmlns:p14="http://schemas.microsoft.com/office/powerpoint/2010/main" val="235791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4970" y="-39760"/>
            <a:ext cx="9144000" cy="5143500"/>
          </a:xfrm>
          <a:prstGeom prst="rect">
            <a:avLst/>
          </a:prstGeom>
        </p:spPr>
      </p:pic>
      <p:sp>
        <p:nvSpPr>
          <p:cNvPr id="2" name="Title 1"/>
          <p:cNvSpPr>
            <a:spLocks noGrp="1"/>
          </p:cNvSpPr>
          <p:nvPr>
            <p:ph type="ctrTitle"/>
          </p:nvPr>
        </p:nvSpPr>
        <p:spPr>
          <a:xfrm>
            <a:off x="685801" y="765503"/>
            <a:ext cx="4463544" cy="1368097"/>
          </a:xfrm>
        </p:spPr>
        <p:txBody>
          <a:bodyPr>
            <a:normAutofit/>
          </a:bodyPr>
          <a:lstStyle>
            <a:lvl1pPr>
              <a:lnSpc>
                <a:spcPct val="100000"/>
              </a:lnSpc>
              <a:spcAft>
                <a:spcPts val="0"/>
              </a:spcAft>
              <a:defRPr sz="4100">
                <a:solidFill>
                  <a:srgbClr val="0079A3"/>
                </a:solidFill>
              </a:defRPr>
            </a:lvl1pPr>
          </a:lstStyle>
          <a:p>
            <a:r>
              <a:rPr lang="en-AU" dirty="0" smtClean="0"/>
              <a:t>Click to edit Master title style</a:t>
            </a:r>
            <a:endParaRPr lang="en-US" dirty="0"/>
          </a:p>
        </p:txBody>
      </p:sp>
      <p:sp>
        <p:nvSpPr>
          <p:cNvPr id="3" name="Subtitle 2"/>
          <p:cNvSpPr>
            <a:spLocks noGrp="1"/>
          </p:cNvSpPr>
          <p:nvPr>
            <p:ph type="subTitle" idx="1"/>
          </p:nvPr>
        </p:nvSpPr>
        <p:spPr>
          <a:xfrm>
            <a:off x="685800" y="2003115"/>
            <a:ext cx="5055023" cy="1752600"/>
          </a:xfrm>
        </p:spPr>
        <p:txBody>
          <a:bodyPr>
            <a:normAutofit/>
          </a:bodyPr>
          <a:lstStyle>
            <a:lvl1pPr marL="0" indent="0" algn="l">
              <a:buNone/>
              <a:defRPr sz="4100" b="0">
                <a:solidFill>
                  <a:srgbClr val="00B3E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4" name="Date Placeholder 3"/>
          <p:cNvSpPr>
            <a:spLocks noGrp="1"/>
          </p:cNvSpPr>
          <p:nvPr>
            <p:ph type="dt" sz="half" idx="10"/>
          </p:nvPr>
        </p:nvSpPr>
        <p:spPr>
          <a:xfrm>
            <a:off x="6670808" y="5282374"/>
            <a:ext cx="2133600" cy="365125"/>
          </a:xfrm>
          <a:prstGeom prst="rect">
            <a:avLst/>
          </a:prstGeom>
        </p:spPr>
        <p:txBody>
          <a:bodyPr lIns="0" tIns="0" rIns="0" bIns="0"/>
          <a:lstStyle>
            <a:lvl1pPr algn="r">
              <a:defRPr sz="900" b="1" baseline="0">
                <a:solidFill>
                  <a:schemeClr val="tx1"/>
                </a:solidFill>
                <a:latin typeface="Arial"/>
                <a:cs typeface="Arial"/>
              </a:defRPr>
            </a:lvl1pPr>
          </a:lstStyle>
          <a:p>
            <a:r>
              <a:rPr lang="en-US" dirty="0" smtClean="0"/>
              <a:t>June 10, 2014</a:t>
            </a:r>
            <a:endParaRPr lang="en-US" dirty="0"/>
          </a:p>
        </p:txBody>
      </p:sp>
      <p:pic>
        <p:nvPicPr>
          <p:cNvPr id="8" name="Picture 7" descr="ACSQHC.png"/>
          <p:cNvPicPr>
            <a:picLocks noChangeAspect="1"/>
          </p:cNvPicPr>
          <p:nvPr userDrawn="1"/>
        </p:nvPicPr>
        <p:blipFill>
          <a:blip r:embed="rId3"/>
          <a:stretch>
            <a:fillRect/>
          </a:stretch>
        </p:blipFill>
        <p:spPr>
          <a:xfrm>
            <a:off x="720593" y="5991354"/>
            <a:ext cx="2905125" cy="317500"/>
          </a:xfrm>
          <a:prstGeom prst="rect">
            <a:avLst/>
          </a:prstGeom>
        </p:spPr>
      </p:pic>
      <p:pic>
        <p:nvPicPr>
          <p:cNvPr id="9" name="Picture 8" descr="NSQHALogo.png"/>
          <p:cNvPicPr>
            <a:picLocks noChangeAspect="1"/>
          </p:cNvPicPr>
          <p:nvPr userDrawn="1"/>
        </p:nvPicPr>
        <p:blipFill>
          <a:blip r:embed="rId4"/>
          <a:stretch>
            <a:fillRect/>
          </a:stretch>
        </p:blipFill>
        <p:spPr>
          <a:xfrm>
            <a:off x="7558287" y="5922898"/>
            <a:ext cx="1228725" cy="43815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t>6/21/2019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t>6/21/2019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t>6/21/2019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t>6/21/2019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t>6/21/2019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t>6/21/2019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8241" y="409477"/>
            <a:ext cx="5027185" cy="4227127"/>
          </a:xfrm>
          <a:prstGeom prst="rect">
            <a:avLst/>
          </a:prstGeom>
        </p:spPr>
      </p:pic>
    </p:spTree>
    <p:extLst>
      <p:ext uri="{BB962C8B-B14F-4D97-AF65-F5344CB8AC3E}">
        <p14:creationId xmlns:p14="http://schemas.microsoft.com/office/powerpoint/2010/main" val="3561766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41592"/>
            <a:ext cx="9144000" cy="6404470"/>
          </a:xfrm>
          <a:prstGeom prst="rect">
            <a:avLst/>
          </a:prstGeom>
        </p:spPr>
      </p:pic>
      <p:sp>
        <p:nvSpPr>
          <p:cNvPr id="2" name="Title Placeholder 1"/>
          <p:cNvSpPr>
            <a:spLocks noGrp="1"/>
          </p:cNvSpPr>
          <p:nvPr>
            <p:ph type="title"/>
          </p:nvPr>
        </p:nvSpPr>
        <p:spPr>
          <a:xfrm>
            <a:off x="730650" y="428400"/>
            <a:ext cx="7956150" cy="991392"/>
          </a:xfrm>
          <a:prstGeom prst="rect">
            <a:avLst/>
          </a:prstGeom>
        </p:spPr>
        <p:txBody>
          <a:bodyPr vert="horz" lIns="0" tIns="0" rIns="0" bIns="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30650" y="2096436"/>
            <a:ext cx="7956150" cy="4029727"/>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7" r:id="rId7"/>
    <p:sldLayoutId id="2147483658" r:id="rId8"/>
  </p:sldLayoutIdLst>
  <p:txStyles>
    <p:titleStyle>
      <a:lvl1pPr algn="l" defTabSz="457200" rtl="0" eaLnBrk="1" latinLnBrk="0" hangingPunct="1">
        <a:spcBef>
          <a:spcPct val="0"/>
        </a:spcBef>
        <a:buNone/>
        <a:defRPr sz="3000" b="1" kern="1200">
          <a:solidFill>
            <a:srgbClr val="00B3E2"/>
          </a:solidFill>
          <a:latin typeface="Arial"/>
          <a:ea typeface="+mj-ea"/>
          <a:cs typeface="Arial"/>
        </a:defRPr>
      </a:lvl1pPr>
    </p:titleStyle>
    <p:bodyStyle>
      <a:lvl1pPr marL="288000" indent="-288000" algn="l" defTabSz="457200"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6000" indent="-288000" algn="l" defTabSz="457200" rtl="0" eaLnBrk="1" latinLnBrk="0" hangingPunct="1">
        <a:spcBef>
          <a:spcPct val="20000"/>
        </a:spcBef>
        <a:buFont typeface="Arial"/>
        <a:buChar char="•"/>
        <a:defRPr sz="2000" kern="1200">
          <a:solidFill>
            <a:srgbClr val="818285"/>
          </a:solidFill>
          <a:latin typeface="+mn-lt"/>
          <a:ea typeface="+mn-ea"/>
          <a:cs typeface="+mn-cs"/>
        </a:defRPr>
      </a:lvl2pPr>
      <a:lvl3pPr marL="864000" indent="-288000" algn="l" defTabSz="457200"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2000" indent="-288000" algn="l" defTabSz="457200" rtl="0" eaLnBrk="1" latinLnBrk="0" hangingPunct="1">
        <a:spcBef>
          <a:spcPct val="20000"/>
        </a:spcBef>
        <a:buFont typeface="Arial"/>
        <a:buChar char="–"/>
        <a:defRPr sz="1800" kern="1200">
          <a:solidFill>
            <a:srgbClr val="818285"/>
          </a:solidFill>
          <a:latin typeface="+mn-lt"/>
          <a:ea typeface="+mn-ea"/>
          <a:cs typeface="+mn-cs"/>
        </a:defRPr>
      </a:lvl4pPr>
      <a:lvl5pPr marL="1440000" indent="-288000" algn="l" defTabSz="457200" rtl="0" eaLnBrk="1" latinLnBrk="0" hangingPunct="1">
        <a:spcBef>
          <a:spcPct val="20000"/>
        </a:spcBef>
        <a:buFont typeface="Wingdings" charset="2"/>
        <a:buChar char="§"/>
        <a:defRPr sz="1800" kern="1200">
          <a:solidFill>
            <a:srgbClr val="8182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AU" dirty="0"/>
              <a:t/>
            </a:r>
            <a:br>
              <a:rPr lang="en-AU" dirty="0"/>
            </a:br>
            <a:r>
              <a:rPr lang="en-AU" dirty="0"/>
              <a:t/>
            </a:r>
            <a:br>
              <a:rPr lang="en-AU" dirty="0"/>
            </a:br>
            <a:endParaRPr lang="en-US" dirty="0"/>
          </a:p>
        </p:txBody>
      </p:sp>
      <p:sp>
        <p:nvSpPr>
          <p:cNvPr id="3" name="Subtitle 2"/>
          <p:cNvSpPr>
            <a:spLocks noGrp="1"/>
          </p:cNvSpPr>
          <p:nvPr>
            <p:ph type="subTitle" idx="1"/>
          </p:nvPr>
        </p:nvSpPr>
        <p:spPr>
          <a:xfrm>
            <a:off x="685800" y="2450649"/>
            <a:ext cx="5055023" cy="895068"/>
          </a:xfrm>
        </p:spPr>
        <p:txBody>
          <a:bodyPr>
            <a:normAutofit fontScale="85000" lnSpcReduction="20000"/>
          </a:bodyPr>
          <a:lstStyle/>
          <a:p>
            <a:r>
              <a:rPr lang="en-AU" dirty="0" smtClean="0"/>
              <a:t>End-of-life Care Audit and Clinician Surveys</a:t>
            </a:r>
          </a:p>
          <a:p>
            <a:endParaRPr lang="en-AU" dirty="0"/>
          </a:p>
        </p:txBody>
      </p:sp>
      <p:sp>
        <p:nvSpPr>
          <p:cNvPr id="6" name="Date Placeholder 3"/>
          <p:cNvSpPr>
            <a:spLocks noGrp="1"/>
          </p:cNvSpPr>
          <p:nvPr>
            <p:ph type="dt" sz="half" idx="10"/>
          </p:nvPr>
        </p:nvSpPr>
        <p:spPr>
          <a:prstGeom prst="rect">
            <a:avLst/>
          </a:prstGeom>
        </p:spPr>
        <p:txBody>
          <a:bodyPr lIns="0" tIns="0" rIns="0" bIns="0"/>
          <a:lstStyle>
            <a:lvl1pPr algn="r">
              <a:defRPr sz="900" b="1">
                <a:solidFill>
                  <a:schemeClr val="bg1"/>
                </a:solidFill>
                <a:latin typeface="Arial"/>
                <a:cs typeface="Arial"/>
              </a:defRPr>
            </a:lvl1pPr>
          </a:lstStyle>
          <a:p>
            <a:r>
              <a:rPr lang="en-US" dirty="0" smtClean="0"/>
              <a:t>18 January, 2016</a:t>
            </a:r>
            <a:endParaRPr lang="en-US" dirty="0"/>
          </a:p>
        </p:txBody>
      </p:sp>
      <p:sp>
        <p:nvSpPr>
          <p:cNvPr id="4" name="TextBox 3"/>
          <p:cNvSpPr txBox="1"/>
          <p:nvPr/>
        </p:nvSpPr>
        <p:spPr>
          <a:xfrm>
            <a:off x="622767" y="4920847"/>
            <a:ext cx="5126983" cy="646331"/>
          </a:xfrm>
          <a:prstGeom prst="rect">
            <a:avLst/>
          </a:prstGeom>
          <a:noFill/>
        </p:spPr>
        <p:txBody>
          <a:bodyPr wrap="square" rtlCol="0">
            <a:spAutoFit/>
          </a:bodyPr>
          <a:lstStyle/>
          <a:p>
            <a:r>
              <a:rPr lang="en-AU" dirty="0" smtClean="0">
                <a:solidFill>
                  <a:srgbClr val="000000"/>
                </a:solidFill>
              </a:rPr>
              <a:t>Presenter’s name</a:t>
            </a:r>
          </a:p>
          <a:p>
            <a:r>
              <a:rPr lang="en-AU" dirty="0" smtClean="0">
                <a:solidFill>
                  <a:srgbClr val="000000"/>
                </a:solidFill>
              </a:rPr>
              <a:t>Presenter’s title</a:t>
            </a:r>
            <a:endParaRPr lang="en-AU" dirty="0">
              <a:solidFill>
                <a:srgbClr val="000000"/>
              </a:solidFill>
            </a:endParaRPr>
          </a:p>
        </p:txBody>
      </p:sp>
      <p:sp>
        <p:nvSpPr>
          <p:cNvPr id="9" name="Rectangle 8"/>
          <p:cNvSpPr/>
          <p:nvPr/>
        </p:nvSpPr>
        <p:spPr>
          <a:xfrm>
            <a:off x="670303" y="765503"/>
            <a:ext cx="1533635" cy="10398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dirty="0" smtClean="0"/>
              <a:t>Replace with site logo</a:t>
            </a:r>
            <a:endParaRPr lang="en-A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National Consensus Statement</a:t>
            </a:r>
            <a:endParaRPr lang="en-AU" dirty="0"/>
          </a:p>
        </p:txBody>
      </p:sp>
      <p:sp>
        <p:nvSpPr>
          <p:cNvPr id="4" name="TextBox 3"/>
          <p:cNvSpPr txBox="1"/>
          <p:nvPr/>
        </p:nvSpPr>
        <p:spPr>
          <a:xfrm>
            <a:off x="730650" y="1419792"/>
            <a:ext cx="6303196" cy="4278094"/>
          </a:xfrm>
          <a:prstGeom prst="rect">
            <a:avLst/>
          </a:prstGeom>
          <a:noFill/>
        </p:spPr>
        <p:txBody>
          <a:bodyPr wrap="square" rtlCol="0">
            <a:spAutoFit/>
          </a:bodyPr>
          <a:lstStyle/>
          <a:p>
            <a:pPr marL="342900" indent="-342900">
              <a:buFont typeface="Arial" panose="020B0604020202020204" pitchFamily="34" charset="0"/>
              <a:buChar char="•"/>
            </a:pPr>
            <a:r>
              <a:rPr lang="en-AU" sz="2400" dirty="0" smtClean="0"/>
              <a:t>Purpose: to describe essential elements for delivering safe and high-quality end-of-life care</a:t>
            </a:r>
          </a:p>
          <a:p>
            <a:pPr marL="342900" indent="-342900">
              <a:buFont typeface="Arial" panose="020B0604020202020204" pitchFamily="34" charset="0"/>
              <a:buChar char="•"/>
            </a:pPr>
            <a:r>
              <a:rPr lang="en-AU" sz="2400" dirty="0" smtClean="0"/>
              <a:t>Based on principles of patient-centred, goal directed care</a:t>
            </a:r>
          </a:p>
          <a:p>
            <a:pPr marL="342900" indent="-342900">
              <a:buFont typeface="Arial" panose="020B0604020202020204" pitchFamily="34" charset="0"/>
              <a:buChar char="•"/>
            </a:pPr>
            <a:r>
              <a:rPr lang="en-AU" sz="2400" dirty="0" smtClean="0"/>
              <a:t>Process:</a:t>
            </a:r>
          </a:p>
          <a:p>
            <a:r>
              <a:rPr lang="en-AU" sz="2400" dirty="0" smtClean="0"/>
              <a:t>	-</a:t>
            </a:r>
            <a:r>
              <a:rPr lang="en-AU" sz="2000" dirty="0" smtClean="0"/>
              <a:t> expert roundtable- clinicians, consumers, 	managers, policymakers</a:t>
            </a:r>
          </a:p>
          <a:p>
            <a:r>
              <a:rPr lang="en-AU" sz="2000" dirty="0" smtClean="0"/>
              <a:t>	- broad consultation- written submissions, online 	survey, face-to-face workshops nationally</a:t>
            </a:r>
          </a:p>
          <a:p>
            <a:r>
              <a:rPr lang="en-AU" sz="2400" dirty="0" smtClean="0"/>
              <a:t>	- </a:t>
            </a:r>
            <a:r>
              <a:rPr lang="en-AU" sz="2000" dirty="0" smtClean="0"/>
              <a:t>review of literature and international, national 	and jurisdictional approaches</a:t>
            </a:r>
            <a:endParaRPr lang="en-AU" sz="24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1207" y="3558839"/>
            <a:ext cx="1695593" cy="24046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33546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National Consensus Statement</a:t>
            </a:r>
            <a:endParaRPr lang="en-AU" dirty="0"/>
          </a:p>
        </p:txBody>
      </p:sp>
      <p:sp>
        <p:nvSpPr>
          <p:cNvPr id="5" name="TextBox 4"/>
          <p:cNvSpPr txBox="1"/>
          <p:nvPr/>
        </p:nvSpPr>
        <p:spPr>
          <a:xfrm>
            <a:off x="730650" y="1419792"/>
            <a:ext cx="7287935" cy="5324535"/>
          </a:xfrm>
          <a:prstGeom prst="rect">
            <a:avLst/>
          </a:prstGeom>
          <a:noFill/>
        </p:spPr>
        <p:txBody>
          <a:bodyPr wrap="square" rtlCol="0">
            <a:spAutoFit/>
          </a:bodyPr>
          <a:lstStyle/>
          <a:p>
            <a:pPr marL="342900" indent="-342900">
              <a:buFont typeface="Arial" panose="020B0604020202020204" pitchFamily="34" charset="0"/>
              <a:buChar char="•"/>
            </a:pPr>
            <a:r>
              <a:rPr lang="en-AU" sz="2000" dirty="0" smtClean="0"/>
              <a:t>Scope:</a:t>
            </a:r>
          </a:p>
          <a:p>
            <a:r>
              <a:rPr lang="en-AU" sz="2000" dirty="0"/>
              <a:t>	</a:t>
            </a:r>
            <a:r>
              <a:rPr lang="en-AU" sz="2000" dirty="0" smtClean="0"/>
              <a:t>- adults who are likely to die within the next 12 	months</a:t>
            </a:r>
          </a:p>
          <a:p>
            <a:r>
              <a:rPr lang="en-AU" sz="2000" dirty="0" smtClean="0"/>
              <a:t>	- settings where acute care is provided</a:t>
            </a:r>
          </a:p>
          <a:p>
            <a:r>
              <a:rPr lang="en-AU" sz="2000" dirty="0"/>
              <a:t>	</a:t>
            </a:r>
            <a:r>
              <a:rPr lang="en-AU" sz="2000" dirty="0" smtClean="0"/>
              <a:t>- aligns with Palliative Care Australia standards, but 	may 	not apply in specialist palliative care</a:t>
            </a:r>
          </a:p>
          <a:p>
            <a:endParaRPr lang="en-AU" sz="2000" dirty="0"/>
          </a:p>
          <a:p>
            <a:pPr marL="342900" indent="-342900">
              <a:buFont typeface="Arial" panose="020B0604020202020204" pitchFamily="34" charset="0"/>
              <a:buChar char="•"/>
            </a:pPr>
            <a:r>
              <a:rPr lang="en-AU" sz="2000" dirty="0" smtClean="0"/>
              <a:t>Audience:</a:t>
            </a:r>
            <a:endParaRPr lang="en-AU" sz="2000" dirty="0"/>
          </a:p>
          <a:p>
            <a:r>
              <a:rPr lang="en-AU" sz="2000" dirty="0" smtClean="0"/>
              <a:t>	- clinicians</a:t>
            </a:r>
          </a:p>
          <a:p>
            <a:r>
              <a:rPr lang="en-AU" sz="2000" dirty="0"/>
              <a:t>	</a:t>
            </a:r>
            <a:r>
              <a:rPr lang="en-AU" sz="2000" dirty="0" smtClean="0"/>
              <a:t>- managers and executives</a:t>
            </a:r>
          </a:p>
          <a:p>
            <a:r>
              <a:rPr lang="en-AU" sz="2000" dirty="0"/>
              <a:t>	</a:t>
            </a:r>
            <a:r>
              <a:rPr lang="en-AU" sz="2000" dirty="0" smtClean="0"/>
              <a:t>- education and training providers</a:t>
            </a:r>
          </a:p>
          <a:p>
            <a:r>
              <a:rPr lang="en-AU" sz="2000" dirty="0"/>
              <a:t>	</a:t>
            </a:r>
            <a:r>
              <a:rPr lang="en-AU" sz="2000" dirty="0" smtClean="0"/>
              <a:t>- registration, regulation and accreditation agencies</a:t>
            </a:r>
          </a:p>
          <a:p>
            <a:r>
              <a:rPr lang="en-AU" sz="2000" dirty="0"/>
              <a:t>	</a:t>
            </a:r>
            <a:r>
              <a:rPr lang="en-AU" sz="2000" dirty="0" smtClean="0"/>
              <a:t>- planners, program managers and policy- makers</a:t>
            </a:r>
          </a:p>
          <a:p>
            <a:endParaRPr lang="en-AU" sz="2000" dirty="0"/>
          </a:p>
          <a:p>
            <a:pPr marL="342900" indent="-342900">
              <a:buFont typeface="Arial" panose="020B0604020202020204" pitchFamily="34" charset="0"/>
              <a:buChar char="•"/>
            </a:pPr>
            <a:r>
              <a:rPr lang="en-AU" sz="2000" dirty="0" smtClean="0"/>
              <a:t>Emphasis on death and dying being human experiences:</a:t>
            </a:r>
          </a:p>
          <a:p>
            <a:r>
              <a:rPr lang="en-AU" sz="2000" dirty="0"/>
              <a:t>	</a:t>
            </a:r>
            <a:r>
              <a:rPr lang="en-AU" sz="2000" dirty="0" smtClean="0"/>
              <a:t>- compassion</a:t>
            </a:r>
          </a:p>
          <a:p>
            <a:r>
              <a:rPr lang="en-AU" sz="2000" dirty="0"/>
              <a:t>	</a:t>
            </a:r>
            <a:r>
              <a:rPr lang="en-AU" sz="2000" dirty="0" smtClean="0"/>
              <a:t>- relief and prevention of suffering</a:t>
            </a:r>
          </a:p>
          <a:p>
            <a:r>
              <a:rPr lang="en-AU" sz="2000" dirty="0"/>
              <a:t>	</a:t>
            </a:r>
            <a:r>
              <a:rPr lang="en-AU" sz="2000" dirty="0" smtClean="0"/>
              <a:t>- choice</a:t>
            </a:r>
          </a:p>
        </p:txBody>
      </p:sp>
    </p:spTree>
    <p:extLst>
      <p:ext uri="{BB962C8B-B14F-4D97-AF65-F5344CB8AC3E}">
        <p14:creationId xmlns:p14="http://schemas.microsoft.com/office/powerpoint/2010/main" val="4184152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0584" y="281354"/>
            <a:ext cx="5460831" cy="6576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9297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Audit Tool</a:t>
            </a:r>
            <a:endParaRPr lang="en-AU" dirty="0"/>
          </a:p>
        </p:txBody>
      </p:sp>
      <p:sp>
        <p:nvSpPr>
          <p:cNvPr id="4" name="TextBox 3"/>
          <p:cNvSpPr txBox="1"/>
          <p:nvPr/>
        </p:nvSpPr>
        <p:spPr>
          <a:xfrm>
            <a:off x="539261" y="1419792"/>
            <a:ext cx="7854462" cy="2800767"/>
          </a:xfrm>
          <a:prstGeom prst="rect">
            <a:avLst/>
          </a:prstGeom>
          <a:noFill/>
        </p:spPr>
        <p:txBody>
          <a:bodyPr wrap="square" rtlCol="0">
            <a:spAutoFit/>
          </a:bodyPr>
          <a:lstStyle/>
          <a:p>
            <a:pPr marL="342900" indent="-342900">
              <a:buFont typeface="Arial" panose="020B0604020202020204" pitchFamily="34" charset="0"/>
              <a:buChar char="•"/>
            </a:pPr>
            <a:r>
              <a:rPr lang="en-AU" sz="2200" dirty="0" smtClean="0"/>
              <a:t>Data collected:</a:t>
            </a:r>
          </a:p>
          <a:p>
            <a:r>
              <a:rPr lang="en-AU" sz="2200" dirty="0" smtClean="0"/>
              <a:t>	- demographics, admission date, admission source, 	medical/surgical unit</a:t>
            </a:r>
          </a:p>
          <a:p>
            <a:r>
              <a:rPr lang="en-AU" sz="2200" dirty="0"/>
              <a:t>	</a:t>
            </a:r>
            <a:r>
              <a:rPr lang="en-AU" sz="2200" dirty="0" smtClean="0"/>
              <a:t>- diagnosis, co-morbidities, date and place of death, 	evidence of advance care and resuscitation plans</a:t>
            </a:r>
          </a:p>
          <a:p>
            <a:r>
              <a:rPr lang="en-AU" sz="2200" dirty="0"/>
              <a:t>	</a:t>
            </a:r>
            <a:r>
              <a:rPr lang="en-AU" sz="2200" dirty="0" smtClean="0"/>
              <a:t>- documented recognition of dying	</a:t>
            </a:r>
          </a:p>
          <a:p>
            <a:r>
              <a:rPr lang="en-AU" sz="2200" dirty="0"/>
              <a:t>	</a:t>
            </a:r>
            <a:r>
              <a:rPr lang="en-AU" sz="2200" dirty="0" smtClean="0"/>
              <a:t>- implementation of palliative and comfort care</a:t>
            </a:r>
          </a:p>
          <a:p>
            <a:endParaRPr lang="en-AU" sz="2200" dirty="0"/>
          </a:p>
        </p:txBody>
      </p:sp>
    </p:spTree>
    <p:extLst>
      <p:ext uri="{BB962C8B-B14F-4D97-AF65-F5344CB8AC3E}">
        <p14:creationId xmlns:p14="http://schemas.microsoft.com/office/powerpoint/2010/main" val="3653479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Clinician Survey</a:t>
            </a:r>
            <a:endParaRPr lang="en-AU" dirty="0"/>
          </a:p>
        </p:txBody>
      </p:sp>
      <p:sp>
        <p:nvSpPr>
          <p:cNvPr id="6" name="TextBox 5"/>
          <p:cNvSpPr txBox="1"/>
          <p:nvPr/>
        </p:nvSpPr>
        <p:spPr>
          <a:xfrm>
            <a:off x="937846" y="1419792"/>
            <a:ext cx="7526216" cy="1785104"/>
          </a:xfrm>
          <a:prstGeom prst="rect">
            <a:avLst/>
          </a:prstGeom>
          <a:noFill/>
        </p:spPr>
        <p:txBody>
          <a:bodyPr wrap="square" rtlCol="0">
            <a:spAutoFit/>
          </a:bodyPr>
          <a:lstStyle/>
          <a:p>
            <a:r>
              <a:rPr lang="en-AU" sz="2200" dirty="0" smtClean="0"/>
              <a:t>The clinician survey allows sites to gain insight  into clinicians perceptions of the end-of-life care provided. Perceptions can be compared across the four staff groups surveyed; Consultants, Junior  doctors, Nurses and Allied health, and with the data obtained from the audit tool.  </a:t>
            </a:r>
            <a:endParaRPr lang="en-AU" sz="2200" dirty="0"/>
          </a:p>
        </p:txBody>
      </p:sp>
      <p:sp>
        <p:nvSpPr>
          <p:cNvPr id="7" name="TextBox 6"/>
          <p:cNvSpPr txBox="1"/>
          <p:nvPr/>
        </p:nvSpPr>
        <p:spPr>
          <a:xfrm>
            <a:off x="304800" y="3389562"/>
            <a:ext cx="3423138" cy="646331"/>
          </a:xfrm>
          <a:prstGeom prst="rect">
            <a:avLst/>
          </a:prstGeom>
          <a:noFill/>
        </p:spPr>
        <p:txBody>
          <a:bodyPr wrap="square" rtlCol="0">
            <a:spAutoFit/>
          </a:bodyPr>
          <a:lstStyle/>
          <a:p>
            <a:r>
              <a:rPr lang="en-AU" i="1" dirty="0" smtClean="0">
                <a:solidFill>
                  <a:schemeClr val="tx2"/>
                </a:solidFill>
              </a:rPr>
              <a:t>‘End-of-life care is done well on my ward’</a:t>
            </a:r>
            <a:endParaRPr lang="en-AU" i="1" dirty="0">
              <a:solidFill>
                <a:schemeClr val="tx2"/>
              </a:solidFill>
            </a:endParaRPr>
          </a:p>
        </p:txBody>
      </p:sp>
      <p:sp>
        <p:nvSpPr>
          <p:cNvPr id="8" name="TextBox 7"/>
          <p:cNvSpPr txBox="1"/>
          <p:nvPr/>
        </p:nvSpPr>
        <p:spPr>
          <a:xfrm>
            <a:off x="4700954" y="3715882"/>
            <a:ext cx="3305908" cy="923330"/>
          </a:xfrm>
          <a:prstGeom prst="rect">
            <a:avLst/>
          </a:prstGeom>
          <a:noFill/>
        </p:spPr>
        <p:txBody>
          <a:bodyPr wrap="square" rtlCol="0">
            <a:spAutoFit/>
          </a:bodyPr>
          <a:lstStyle/>
          <a:p>
            <a:r>
              <a:rPr lang="en-AU" i="1" dirty="0" smtClean="0">
                <a:solidFill>
                  <a:schemeClr val="tx2"/>
                </a:solidFill>
              </a:rPr>
              <a:t>‘I am confident in my ability to recognise when a patient is dying’</a:t>
            </a:r>
            <a:endParaRPr lang="en-AU" i="1" dirty="0">
              <a:solidFill>
                <a:schemeClr val="tx2"/>
              </a:solidFill>
            </a:endParaRPr>
          </a:p>
        </p:txBody>
      </p:sp>
      <p:sp>
        <p:nvSpPr>
          <p:cNvPr id="9" name="TextBox 8"/>
          <p:cNvSpPr txBox="1"/>
          <p:nvPr/>
        </p:nvSpPr>
        <p:spPr>
          <a:xfrm>
            <a:off x="1176127" y="4994031"/>
            <a:ext cx="3970304" cy="646331"/>
          </a:xfrm>
          <a:prstGeom prst="rect">
            <a:avLst/>
          </a:prstGeom>
          <a:noFill/>
        </p:spPr>
        <p:txBody>
          <a:bodyPr wrap="square" rtlCol="0">
            <a:spAutoFit/>
          </a:bodyPr>
          <a:lstStyle/>
          <a:p>
            <a:r>
              <a:rPr lang="en-AU" i="1" dirty="0" smtClean="0">
                <a:solidFill>
                  <a:schemeClr val="tx2"/>
                </a:solidFill>
              </a:rPr>
              <a:t>‘Dying patients on my ward receive timely withdrawal of acute treatment’</a:t>
            </a:r>
            <a:endParaRPr lang="en-AU" i="1" dirty="0">
              <a:solidFill>
                <a:schemeClr val="tx2"/>
              </a:solidFill>
            </a:endParaRPr>
          </a:p>
        </p:txBody>
      </p:sp>
    </p:spTree>
    <p:extLst>
      <p:ext uri="{BB962C8B-B14F-4D97-AF65-F5344CB8AC3E}">
        <p14:creationId xmlns:p14="http://schemas.microsoft.com/office/powerpoint/2010/main" val="344433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Timelines</a:t>
            </a:r>
            <a:endParaRPr lang="en-AU" dirty="0"/>
          </a:p>
        </p:txBody>
      </p:sp>
      <p:sp>
        <p:nvSpPr>
          <p:cNvPr id="6" name="TextBox 5"/>
          <p:cNvSpPr txBox="1"/>
          <p:nvPr/>
        </p:nvSpPr>
        <p:spPr>
          <a:xfrm>
            <a:off x="730650" y="1257300"/>
            <a:ext cx="7658970" cy="769441"/>
          </a:xfrm>
          <a:prstGeom prst="rect">
            <a:avLst/>
          </a:prstGeom>
          <a:noFill/>
        </p:spPr>
        <p:txBody>
          <a:bodyPr wrap="square" rtlCol="0">
            <a:spAutoFit/>
          </a:bodyPr>
          <a:lstStyle/>
          <a:p>
            <a:r>
              <a:rPr lang="en-AU" sz="2200" dirty="0" smtClean="0">
                <a:solidFill>
                  <a:srgbClr val="FF0000"/>
                </a:solidFill>
              </a:rPr>
              <a:t>Sites should outline the timelines for the audits and clinician survey to be completed and any obligations for staff.</a:t>
            </a:r>
            <a:endParaRPr lang="en-AU" sz="2200" dirty="0">
              <a:solidFill>
                <a:srgbClr val="FF0000"/>
              </a:solidFill>
            </a:endParaRPr>
          </a:p>
        </p:txBody>
      </p:sp>
    </p:spTree>
    <p:extLst>
      <p:ext uri="{BB962C8B-B14F-4D97-AF65-F5344CB8AC3E}">
        <p14:creationId xmlns:p14="http://schemas.microsoft.com/office/powerpoint/2010/main" val="3549282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will the results be reported?</a:t>
            </a:r>
            <a:endParaRPr lang="en-AU" dirty="0"/>
          </a:p>
        </p:txBody>
      </p:sp>
      <p:sp>
        <p:nvSpPr>
          <p:cNvPr id="4" name="TextBox 3"/>
          <p:cNvSpPr txBox="1"/>
          <p:nvPr/>
        </p:nvSpPr>
        <p:spPr>
          <a:xfrm>
            <a:off x="730650" y="1120140"/>
            <a:ext cx="7590390" cy="769441"/>
          </a:xfrm>
          <a:prstGeom prst="rect">
            <a:avLst/>
          </a:prstGeom>
          <a:noFill/>
        </p:spPr>
        <p:txBody>
          <a:bodyPr wrap="square" rtlCol="0">
            <a:spAutoFit/>
          </a:bodyPr>
          <a:lstStyle/>
          <a:p>
            <a:r>
              <a:rPr lang="en-AU" sz="2200" dirty="0" smtClean="0">
                <a:solidFill>
                  <a:srgbClr val="FF0000"/>
                </a:solidFill>
              </a:rPr>
              <a:t>Sites should outline analysis methods and how staff can find out the outcomes of the audit and clinician surveys. </a:t>
            </a:r>
            <a:endParaRPr lang="en-AU" sz="2200" dirty="0">
              <a:solidFill>
                <a:srgbClr val="FF0000"/>
              </a:solidFill>
            </a:endParaRPr>
          </a:p>
        </p:txBody>
      </p:sp>
    </p:spTree>
    <p:extLst>
      <p:ext uri="{BB962C8B-B14F-4D97-AF65-F5344CB8AC3E}">
        <p14:creationId xmlns:p14="http://schemas.microsoft.com/office/powerpoint/2010/main" val="1048968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0111" y="4680399"/>
            <a:ext cx="6226377" cy="1200329"/>
          </a:xfrm>
          <a:prstGeom prst="rect">
            <a:avLst/>
          </a:prstGeom>
          <a:noFill/>
        </p:spPr>
        <p:txBody>
          <a:bodyPr wrap="square" rtlCol="0">
            <a:spAutoFit/>
          </a:bodyPr>
          <a:lstStyle/>
          <a:p>
            <a:r>
              <a:rPr lang="en-AU" sz="2400" dirty="0" smtClean="0">
                <a:solidFill>
                  <a:srgbClr val="000000"/>
                </a:solidFill>
              </a:rPr>
              <a:t>Name</a:t>
            </a:r>
          </a:p>
          <a:p>
            <a:r>
              <a:rPr lang="en-AU" sz="2400" dirty="0" smtClean="0">
                <a:solidFill>
                  <a:srgbClr val="000000"/>
                </a:solidFill>
              </a:rPr>
              <a:t>Phone</a:t>
            </a:r>
          </a:p>
          <a:p>
            <a:r>
              <a:rPr lang="en-AU" sz="2400" dirty="0" smtClean="0">
                <a:solidFill>
                  <a:srgbClr val="000000"/>
                </a:solidFill>
              </a:rPr>
              <a:t>Email</a:t>
            </a:r>
            <a:endParaRPr lang="en-AU" sz="2400" dirty="0">
              <a:solidFill>
                <a:srgbClr val="000000"/>
              </a:solidFill>
            </a:endParaRPr>
          </a:p>
        </p:txBody>
      </p:sp>
      <p:sp>
        <p:nvSpPr>
          <p:cNvPr id="4" name="Rounded Rectangle 3"/>
          <p:cNvSpPr/>
          <p:nvPr/>
        </p:nvSpPr>
        <p:spPr>
          <a:xfrm>
            <a:off x="6003842" y="5029199"/>
            <a:ext cx="2485292" cy="143021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400" dirty="0" smtClean="0">
                <a:solidFill>
                  <a:schemeClr val="bg1"/>
                </a:solidFill>
              </a:rPr>
              <a:t>Insert site logo</a:t>
            </a:r>
            <a:endParaRPr lang="en-AU" sz="2400" dirty="0">
              <a:solidFill>
                <a:schemeClr val="bg1"/>
              </a:solidFill>
            </a:endParaRPr>
          </a:p>
        </p:txBody>
      </p:sp>
    </p:spTree>
    <p:extLst>
      <p:ext uri="{BB962C8B-B14F-4D97-AF65-F5344CB8AC3E}">
        <p14:creationId xmlns:p14="http://schemas.microsoft.com/office/powerpoint/2010/main" val="3626787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818285"/>
      </a:dk1>
      <a:lt1>
        <a:sysClr val="window" lastClr="FFFFFF"/>
      </a:lt1>
      <a:dk2>
        <a:srgbClr val="00B3E2"/>
      </a:dk2>
      <a:lt2>
        <a:srgbClr val="0079A3"/>
      </a:lt2>
      <a:accent1>
        <a:srgbClr val="00B3E2"/>
      </a:accent1>
      <a:accent2>
        <a:srgbClr val="0079A3"/>
      </a:accent2>
      <a:accent3>
        <a:srgbClr val="818285"/>
      </a:accent3>
      <a:accent4>
        <a:srgbClr val="005A71"/>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4997</TotalTime>
  <Words>355</Words>
  <Application>Microsoft Office PowerPoint</Application>
  <PresentationFormat>On-screen Show (4:3)</PresentationFormat>
  <Paragraphs>58</Paragraphs>
  <Slides>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Lucida Grande</vt:lpstr>
      <vt:lpstr>Wingdings</vt:lpstr>
      <vt:lpstr>Office Theme</vt:lpstr>
      <vt:lpstr>  </vt:lpstr>
      <vt:lpstr>National Consensus Statement</vt:lpstr>
      <vt:lpstr>National Consensus Statement</vt:lpstr>
      <vt:lpstr>PowerPoint Presentation</vt:lpstr>
      <vt:lpstr>The Audit Tool</vt:lpstr>
      <vt:lpstr>The Clinician Survey</vt:lpstr>
      <vt:lpstr>Timelines</vt:lpstr>
      <vt:lpstr>How will the results be reported?</vt:lpstr>
      <vt:lpstr>PowerPoint Presentation</vt:lpstr>
    </vt:vector>
  </TitlesOfParts>
  <Company>Impress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Olivia Falvey</dc:creator>
  <cp:lastModifiedBy>MURGO, Marghie</cp:lastModifiedBy>
  <cp:revision>64</cp:revision>
  <cp:lastPrinted>2017-03-10T05:13:59Z</cp:lastPrinted>
  <dcterms:created xsi:type="dcterms:W3CDTF">2014-06-10T02:00:35Z</dcterms:created>
  <dcterms:modified xsi:type="dcterms:W3CDTF">2019-06-21T06:37:41Z</dcterms:modified>
</cp:coreProperties>
</file>